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74" r:id="rId4"/>
    <p:sldId id="258" r:id="rId5"/>
    <p:sldId id="325" r:id="rId6"/>
    <p:sldId id="276" r:id="rId7"/>
    <p:sldId id="306" r:id="rId8"/>
    <p:sldId id="307" r:id="rId9"/>
    <p:sldId id="308" r:id="rId10"/>
    <p:sldId id="310" r:id="rId11"/>
    <p:sldId id="326" r:id="rId12"/>
    <p:sldId id="316" r:id="rId13"/>
    <p:sldId id="327" r:id="rId14"/>
    <p:sldId id="331" r:id="rId15"/>
    <p:sldId id="321" r:id="rId16"/>
    <p:sldId id="328" r:id="rId17"/>
    <p:sldId id="329" r:id="rId18"/>
    <p:sldId id="330" r:id="rId19"/>
    <p:sldId id="332" r:id="rId20"/>
    <p:sldId id="333" r:id="rId21"/>
    <p:sldId id="334" r:id="rId22"/>
    <p:sldId id="335" r:id="rId23"/>
    <p:sldId id="336" r:id="rId24"/>
    <p:sldId id="337"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40"/>
    <p:restoredTop sz="91478"/>
  </p:normalViewPr>
  <p:slideViewPr>
    <p:cSldViewPr snapToGrid="0" snapToObjects="1">
      <p:cViewPr varScale="1">
        <p:scale>
          <a:sx n="83" d="100"/>
          <a:sy n="83" d="100"/>
        </p:scale>
        <p:origin x="22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F6483-3A19-6E4B-95B4-0674FAD96D72}" type="datetimeFigureOut">
              <a:rPr lang="en-US" smtClean="0"/>
              <a:t>2/4/19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1CE994-C48A-7A4F-A513-A59B5EC11621}" type="slidenum">
              <a:rPr lang="en-US" smtClean="0"/>
              <a:t>‹#›</a:t>
            </a:fld>
            <a:endParaRPr lang="en-US"/>
          </a:p>
        </p:txBody>
      </p:sp>
    </p:spTree>
    <p:extLst>
      <p:ext uri="{BB962C8B-B14F-4D97-AF65-F5344CB8AC3E}">
        <p14:creationId xmlns:p14="http://schemas.microsoft.com/office/powerpoint/2010/main" val="7855342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CE994-C48A-7A4F-A513-A59B5EC11621}" type="slidenum">
              <a:rPr lang="en-US" smtClean="0"/>
              <a:t>9</a:t>
            </a:fld>
            <a:endParaRPr lang="en-US"/>
          </a:p>
        </p:txBody>
      </p:sp>
    </p:spTree>
    <p:extLst>
      <p:ext uri="{BB962C8B-B14F-4D97-AF65-F5344CB8AC3E}">
        <p14:creationId xmlns:p14="http://schemas.microsoft.com/office/powerpoint/2010/main" val="1179619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71CE994-C48A-7A4F-A513-A59B5EC11621}" type="slidenum">
              <a:rPr lang="en-US" smtClean="0"/>
              <a:t>11</a:t>
            </a:fld>
            <a:endParaRPr lang="en-US"/>
          </a:p>
        </p:txBody>
      </p:sp>
    </p:spTree>
    <p:extLst>
      <p:ext uri="{BB962C8B-B14F-4D97-AF65-F5344CB8AC3E}">
        <p14:creationId xmlns:p14="http://schemas.microsoft.com/office/powerpoint/2010/main" val="427525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69BAC-613A-C54F-A126-F9EC8C9F2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AA4C08F-C234-F549-B9E3-85A17C6E3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CA0D24-5CF5-5841-936A-8122C941A29B}"/>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A38C9438-8E77-8945-BBBC-64CABE3A2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4D8BF-0AD5-EF46-96F5-121530F5726F}"/>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142840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48613-3D70-2145-ADE3-40F9F153DB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3028FB-1DF3-A445-A81D-B3DD13ABF9A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F2B5A8-5737-3046-A97A-0C14CD6DD24C}"/>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A828D357-5497-5F47-A6FA-0E15BAF9C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305BD7-5DD2-594B-AFF3-E723C79A5FE9}"/>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3946256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1BC8F3-CCD5-AD47-A603-CA6FC1B73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12A89D-63C6-8D45-8202-DF8721A252F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DA3D03-2196-8748-AC5F-0D1CAB83E8EB}"/>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B9F32080-99B1-944A-BF94-257B4A9244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6ADA76-8372-9046-AC93-C45869E5F934}"/>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98513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59AC-6944-9B48-BFEB-C20DF403B8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AE4451-5199-D449-8840-8757561FB0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4FF47-EF53-724E-9C16-FDD3EF0FA1FB}"/>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6645DE0F-235D-7944-8318-43E48F794B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24438-A3FA-954D-B44F-DD65F4A6E504}"/>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304647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980F-48C8-DC48-BCFF-DFC94802F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4207A8-8666-E940-8348-5957CFE722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8C0180E-5908-3C4D-A75F-1646AE70B02B}"/>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5B8FDCC3-5049-7841-A47C-2308560C3B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77DFBD-8C77-1E49-AE21-BE455EEC940F}"/>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273010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457D-D2F1-E847-9C29-373DE6DA4B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C5B0B-174F-F74A-AEBC-6943DB32ABB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056675-97E0-2042-8E5E-C9F3D0B5982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D39B11-AC5C-DF46-B3F7-87C196101D21}"/>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6" name="Footer Placeholder 5">
            <a:extLst>
              <a:ext uri="{FF2B5EF4-FFF2-40B4-BE49-F238E27FC236}">
                <a16:creationId xmlns:a16="http://schemas.microsoft.com/office/drawing/2014/main" id="{E4AD2C7C-DEA0-C647-9DA8-3D3442E0D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A12B9B-F115-B74E-A0C0-B7EA453D7686}"/>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997525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C8FE-BDFD-104D-9BE3-5CB4E89E952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6A34FA-5067-9140-BA3A-8B7A6187EA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607EAEB-600E-C74E-B15F-B60E5462FD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252B0D-7675-6D4D-94CD-4DA8B06045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2F3D043-3CFA-704E-AB2F-20E97074583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F599DB-5DE1-0A40-8430-925F175EA4C6}"/>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8" name="Footer Placeholder 7">
            <a:extLst>
              <a:ext uri="{FF2B5EF4-FFF2-40B4-BE49-F238E27FC236}">
                <a16:creationId xmlns:a16="http://schemas.microsoft.com/office/drawing/2014/main" id="{ABA7C7AC-14B4-D54E-9E3E-DE616FC38A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F7E8DF9-7616-864D-860D-B9A8BE156965}"/>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3796208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1877-F234-9844-9B30-0894E4B3DB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B76A4A-2B19-4D4C-A56C-51C95E65A9EF}"/>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4" name="Footer Placeholder 3">
            <a:extLst>
              <a:ext uri="{FF2B5EF4-FFF2-40B4-BE49-F238E27FC236}">
                <a16:creationId xmlns:a16="http://schemas.microsoft.com/office/drawing/2014/main" id="{0796AA60-D92D-9047-BEEC-AF61DBFB91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45A16-5783-4E4C-B25B-08ED1045FA28}"/>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2187516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73992D-043C-E94B-BC3E-72F73E9D7377}"/>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3" name="Footer Placeholder 2">
            <a:extLst>
              <a:ext uri="{FF2B5EF4-FFF2-40B4-BE49-F238E27FC236}">
                <a16:creationId xmlns:a16="http://schemas.microsoft.com/office/drawing/2014/main" id="{4149D5DC-31E4-B244-BDE7-1E85362D1F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367F7A-ADAF-1E4B-9FB2-A996A293D21E}"/>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3325223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07CE8-1793-8E47-903E-7D7D5EF54F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0D3A3D-87B9-DB47-87F7-B50003ADB6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11AA7D-6D7A-B444-AB00-85F92B64BB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0A33EE6-5F6D-344E-A5AB-5B1FB930CA57}"/>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6" name="Footer Placeholder 5">
            <a:extLst>
              <a:ext uri="{FF2B5EF4-FFF2-40B4-BE49-F238E27FC236}">
                <a16:creationId xmlns:a16="http://schemas.microsoft.com/office/drawing/2014/main" id="{ACC97DB7-553F-734E-96F3-387F165597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A8A55-A5B2-324F-92C9-CAEEC7D4D643}"/>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2611261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1B781-E6F9-D541-98F3-909C971C4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9A1AA6-8EF4-6B40-8ABB-491DA04DE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5CAF02-69EE-1944-A764-295B34833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929E411-C671-2243-915E-12E951C16814}"/>
              </a:ext>
            </a:extLst>
          </p:cNvPr>
          <p:cNvSpPr>
            <a:spLocks noGrp="1"/>
          </p:cNvSpPr>
          <p:nvPr>
            <p:ph type="dt" sz="half" idx="10"/>
          </p:nvPr>
        </p:nvSpPr>
        <p:spPr/>
        <p:txBody>
          <a:bodyPr/>
          <a:lstStyle/>
          <a:p>
            <a:fld id="{7F4404F9-1944-B944-A8B2-FBA5D79AD65E}" type="datetimeFigureOut">
              <a:rPr lang="en-US" smtClean="0"/>
              <a:t>2/4/19</a:t>
            </a:fld>
            <a:endParaRPr lang="en-US"/>
          </a:p>
        </p:txBody>
      </p:sp>
      <p:sp>
        <p:nvSpPr>
          <p:cNvPr id="6" name="Footer Placeholder 5">
            <a:extLst>
              <a:ext uri="{FF2B5EF4-FFF2-40B4-BE49-F238E27FC236}">
                <a16:creationId xmlns:a16="http://schemas.microsoft.com/office/drawing/2014/main" id="{3F1EB08A-F869-894A-9294-E4F491007D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6C6A48-BE27-094F-B8B9-38B93E687299}"/>
              </a:ext>
            </a:extLst>
          </p:cNvPr>
          <p:cNvSpPr>
            <a:spLocks noGrp="1"/>
          </p:cNvSpPr>
          <p:nvPr>
            <p:ph type="sldNum" sz="quarter" idx="12"/>
          </p:nvPr>
        </p:nvSpPr>
        <p:spPr/>
        <p:txBody>
          <a:bodyPr/>
          <a:lstStyle/>
          <a:p>
            <a:fld id="{85C18F7B-28BC-2947-9C95-D07C0D804DBA}" type="slidenum">
              <a:rPr lang="en-US" smtClean="0"/>
              <a:t>‹#›</a:t>
            </a:fld>
            <a:endParaRPr lang="en-US"/>
          </a:p>
        </p:txBody>
      </p:sp>
    </p:spTree>
    <p:extLst>
      <p:ext uri="{BB962C8B-B14F-4D97-AF65-F5344CB8AC3E}">
        <p14:creationId xmlns:p14="http://schemas.microsoft.com/office/powerpoint/2010/main" val="161960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77C6E5-CD88-0947-9438-4CCC0F197C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FBC2A-9981-4642-966F-8C63CF696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270E8-B572-914D-B274-3C5E94CECE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4404F9-1944-B944-A8B2-FBA5D79AD65E}" type="datetimeFigureOut">
              <a:rPr lang="en-US" smtClean="0"/>
              <a:t>2/4/19</a:t>
            </a:fld>
            <a:endParaRPr lang="en-US"/>
          </a:p>
        </p:txBody>
      </p:sp>
      <p:sp>
        <p:nvSpPr>
          <p:cNvPr id="5" name="Footer Placeholder 4">
            <a:extLst>
              <a:ext uri="{FF2B5EF4-FFF2-40B4-BE49-F238E27FC236}">
                <a16:creationId xmlns:a16="http://schemas.microsoft.com/office/drawing/2014/main" id="{0414B3D7-8F83-1B44-9E05-07A4F0F35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FF0032-C2D7-EC45-AF9D-6C613F35A8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18F7B-28BC-2947-9C95-D07C0D804DBA}" type="slidenum">
              <a:rPr lang="en-US" smtClean="0"/>
              <a:t>‹#›</a:t>
            </a:fld>
            <a:endParaRPr lang="en-US"/>
          </a:p>
        </p:txBody>
      </p:sp>
    </p:spTree>
    <p:extLst>
      <p:ext uri="{BB962C8B-B14F-4D97-AF65-F5344CB8AC3E}">
        <p14:creationId xmlns:p14="http://schemas.microsoft.com/office/powerpoint/2010/main" val="2610433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1851-F72F-8747-AFD5-9C500F17370E}"/>
              </a:ext>
            </a:extLst>
          </p:cNvPr>
          <p:cNvSpPr>
            <a:spLocks noGrp="1"/>
          </p:cNvSpPr>
          <p:nvPr>
            <p:ph type="ctrTitle"/>
          </p:nvPr>
        </p:nvSpPr>
        <p:spPr/>
        <p:txBody>
          <a:bodyPr>
            <a:normAutofit/>
          </a:bodyPr>
          <a:lstStyle/>
          <a:p>
            <a:r>
              <a:rPr lang="en-US" dirty="0"/>
              <a:t>Sexual Assault Reporting:</a:t>
            </a:r>
            <a:br>
              <a:rPr lang="en-US" dirty="0"/>
            </a:br>
            <a:r>
              <a:rPr lang="en-US" dirty="0"/>
              <a:t>What makes a difference?</a:t>
            </a:r>
          </a:p>
        </p:txBody>
      </p:sp>
      <p:sp>
        <p:nvSpPr>
          <p:cNvPr id="3" name="Subtitle 2">
            <a:extLst>
              <a:ext uri="{FF2B5EF4-FFF2-40B4-BE49-F238E27FC236}">
                <a16:creationId xmlns:a16="http://schemas.microsoft.com/office/drawing/2014/main" id="{5008DC87-3060-9343-B2D0-DABC067B6926}"/>
              </a:ext>
            </a:extLst>
          </p:cNvPr>
          <p:cNvSpPr>
            <a:spLocks noGrp="1"/>
          </p:cNvSpPr>
          <p:nvPr>
            <p:ph type="subTitle" idx="1"/>
          </p:nvPr>
        </p:nvSpPr>
        <p:spPr/>
        <p:txBody>
          <a:bodyPr/>
          <a:lstStyle/>
          <a:p>
            <a:endParaRPr lang="en-US" dirty="0"/>
          </a:p>
          <a:p>
            <a:r>
              <a:rPr lang="en-US" dirty="0"/>
              <a:t>Harry Elworthy</a:t>
            </a:r>
          </a:p>
        </p:txBody>
      </p:sp>
    </p:spTree>
    <p:extLst>
      <p:ext uri="{BB962C8B-B14F-4D97-AF65-F5344CB8AC3E}">
        <p14:creationId xmlns:p14="http://schemas.microsoft.com/office/powerpoint/2010/main" val="401166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1DF67-2CF5-D84F-B34B-851F55383D1A}"/>
              </a:ext>
            </a:extLst>
          </p:cNvPr>
          <p:cNvSpPr>
            <a:spLocks noGrp="1"/>
          </p:cNvSpPr>
          <p:nvPr>
            <p:ph type="title"/>
          </p:nvPr>
        </p:nvSpPr>
        <p:spPr>
          <a:xfrm>
            <a:off x="869196" y="2751864"/>
            <a:ext cx="10515600" cy="1325563"/>
          </a:xfrm>
        </p:spPr>
        <p:txBody>
          <a:bodyPr/>
          <a:lstStyle/>
          <a:p>
            <a:pPr algn="ctr"/>
            <a:r>
              <a:rPr lang="en-US" dirty="0"/>
              <a:t>Can we estimate any of those effects?</a:t>
            </a:r>
          </a:p>
        </p:txBody>
      </p:sp>
    </p:spTree>
    <p:extLst>
      <p:ext uri="{BB962C8B-B14F-4D97-AF65-F5344CB8AC3E}">
        <p14:creationId xmlns:p14="http://schemas.microsoft.com/office/powerpoint/2010/main" val="1659840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4CC5-3587-CB45-9F3F-C802FB3D066B}"/>
              </a:ext>
            </a:extLst>
          </p:cNvPr>
          <p:cNvSpPr>
            <a:spLocks noGrp="1"/>
          </p:cNvSpPr>
          <p:nvPr>
            <p:ph type="title"/>
          </p:nvPr>
        </p:nvSpPr>
        <p:spPr/>
        <p:txBody>
          <a:bodyPr/>
          <a:lstStyle/>
          <a:p>
            <a:r>
              <a:rPr lang="en-US" dirty="0"/>
              <a:t>Changes after 2011</a:t>
            </a:r>
          </a:p>
        </p:txBody>
      </p:sp>
      <p:sp>
        <p:nvSpPr>
          <p:cNvPr id="3" name="Content Placeholder 2">
            <a:extLst>
              <a:ext uri="{FF2B5EF4-FFF2-40B4-BE49-F238E27FC236}">
                <a16:creationId xmlns:a16="http://schemas.microsoft.com/office/drawing/2014/main" id="{0F90A88E-3143-2841-9134-5903A8C57BB1}"/>
              </a:ext>
            </a:extLst>
          </p:cNvPr>
          <p:cNvSpPr>
            <a:spLocks noGrp="1"/>
          </p:cNvSpPr>
          <p:nvPr>
            <p:ph idx="1"/>
          </p:nvPr>
        </p:nvSpPr>
        <p:spPr>
          <a:xfrm>
            <a:off x="838200" y="1825624"/>
            <a:ext cx="10515600" cy="4590673"/>
          </a:xfrm>
        </p:spPr>
        <p:txBody>
          <a:bodyPr>
            <a:normAutofit/>
          </a:bodyPr>
          <a:lstStyle/>
          <a:p>
            <a:r>
              <a:rPr lang="en-US" dirty="0"/>
              <a:t>Every school was required to use preponderance of evidence standard after 2011 – previously some had used it, some had used stronger standards of evidence, such as “clear and convincing”</a:t>
            </a:r>
          </a:p>
          <a:p>
            <a:r>
              <a:rPr lang="en-US" dirty="0"/>
              <a:t>Discourse around campus sexual assault in national media increased </a:t>
            </a:r>
          </a:p>
          <a:p>
            <a:r>
              <a:rPr lang="en-US" dirty="0"/>
              <a:t>A number of schools had high profile Title IX cases with OCR, likely increasing discourse further at those specific schools</a:t>
            </a:r>
          </a:p>
          <a:p>
            <a:r>
              <a:rPr lang="en-US" dirty="0"/>
              <a:t>More stringent enforcement of campus mandatory reporters – those employees of universities that are legally required to report crimes they learn about</a:t>
            </a:r>
          </a:p>
        </p:txBody>
      </p:sp>
      <p:sp>
        <p:nvSpPr>
          <p:cNvPr id="4" name="Multiply 3">
            <a:extLst>
              <a:ext uri="{FF2B5EF4-FFF2-40B4-BE49-F238E27FC236}">
                <a16:creationId xmlns:a16="http://schemas.microsoft.com/office/drawing/2014/main" id="{172E440E-7E28-8043-97B6-2EF27C43EDE0}"/>
              </a:ext>
            </a:extLst>
          </p:cNvPr>
          <p:cNvSpPr/>
          <p:nvPr/>
        </p:nvSpPr>
        <p:spPr>
          <a:xfrm>
            <a:off x="11019295" y="1841419"/>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Multiply 4">
            <a:extLst>
              <a:ext uri="{FF2B5EF4-FFF2-40B4-BE49-F238E27FC236}">
                <a16:creationId xmlns:a16="http://schemas.microsoft.com/office/drawing/2014/main" id="{E90EC91F-C097-854B-9C14-BC90E84268C6}"/>
              </a:ext>
            </a:extLst>
          </p:cNvPr>
          <p:cNvSpPr/>
          <p:nvPr/>
        </p:nvSpPr>
        <p:spPr>
          <a:xfrm>
            <a:off x="11019295" y="4600413"/>
            <a:ext cx="914400" cy="914400"/>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8568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3630A-2E57-E74D-8EC0-F0432927CB40}"/>
              </a:ext>
            </a:extLst>
          </p:cNvPr>
          <p:cNvSpPr>
            <a:spLocks noGrp="1"/>
          </p:cNvSpPr>
          <p:nvPr>
            <p:ph type="title"/>
          </p:nvPr>
        </p:nvSpPr>
        <p:spPr/>
        <p:txBody>
          <a:bodyPr/>
          <a:lstStyle/>
          <a:p>
            <a:r>
              <a:rPr lang="en-US" dirty="0"/>
              <a:t>Tried: Emails</a:t>
            </a:r>
          </a:p>
        </p:txBody>
      </p:sp>
      <p:sp>
        <p:nvSpPr>
          <p:cNvPr id="3" name="Content Placeholder 2">
            <a:extLst>
              <a:ext uri="{FF2B5EF4-FFF2-40B4-BE49-F238E27FC236}">
                <a16:creationId xmlns:a16="http://schemas.microsoft.com/office/drawing/2014/main" id="{9CAE4912-C79F-144C-8A47-AC30578C4A8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AA80CA4-FCC5-6746-8B7D-221A8CCF9B43}"/>
              </a:ext>
            </a:extLst>
          </p:cNvPr>
          <p:cNvPicPr>
            <a:picLocks noChangeAspect="1"/>
          </p:cNvPicPr>
          <p:nvPr/>
        </p:nvPicPr>
        <p:blipFill>
          <a:blip r:embed="rId2"/>
          <a:stretch>
            <a:fillRect/>
          </a:stretch>
        </p:blipFill>
        <p:spPr>
          <a:xfrm>
            <a:off x="2815956" y="2626798"/>
            <a:ext cx="6560088" cy="3550165"/>
          </a:xfrm>
          <a:prstGeom prst="rect">
            <a:avLst/>
          </a:prstGeom>
        </p:spPr>
      </p:pic>
    </p:spTree>
    <p:extLst>
      <p:ext uri="{BB962C8B-B14F-4D97-AF65-F5344CB8AC3E}">
        <p14:creationId xmlns:p14="http://schemas.microsoft.com/office/powerpoint/2010/main" val="925054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B6353-B3B1-0D47-929B-31CC81781918}"/>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87CB6219-7CAC-D142-89B9-D6D87FAFFD91}"/>
              </a:ext>
            </a:extLst>
          </p:cNvPr>
          <p:cNvSpPr>
            <a:spLocks noGrp="1"/>
          </p:cNvSpPr>
          <p:nvPr>
            <p:ph idx="1"/>
          </p:nvPr>
        </p:nvSpPr>
        <p:spPr/>
        <p:txBody>
          <a:bodyPr>
            <a:normAutofit lnSpcReduction="10000"/>
          </a:bodyPr>
          <a:lstStyle/>
          <a:p>
            <a:r>
              <a:rPr lang="en-US" dirty="0"/>
              <a:t>CSS data: School-by-year reports of crime. 2005 on.</a:t>
            </a:r>
          </a:p>
          <a:p>
            <a:pPr lvl="1"/>
            <a:r>
              <a:rPr lang="en-US" dirty="0"/>
              <a:t>No granularity – one category “Sexual Assault/Harassment”</a:t>
            </a:r>
          </a:p>
          <a:p>
            <a:pPr lvl="1"/>
            <a:r>
              <a:rPr lang="en-US" dirty="0"/>
              <a:t>Lots of auxiliary data can be pulled in by School ID</a:t>
            </a:r>
          </a:p>
          <a:p>
            <a:pPr lvl="1"/>
            <a:r>
              <a:rPr lang="en-US" dirty="0"/>
              <a:t>Where initial graph came from</a:t>
            </a:r>
          </a:p>
          <a:p>
            <a:r>
              <a:rPr lang="en-US" dirty="0"/>
              <a:t>NIBRS data: Individual reports of crime to police stations. 1995 on.</a:t>
            </a:r>
          </a:p>
          <a:p>
            <a:pPr lvl="1"/>
            <a:r>
              <a:rPr lang="en-US" dirty="0"/>
              <a:t>40% </a:t>
            </a:r>
            <a:r>
              <a:rPr lang="en-US" dirty="0" err="1"/>
              <a:t>ish</a:t>
            </a:r>
            <a:r>
              <a:rPr lang="en-US" dirty="0"/>
              <a:t> of population covered (some police stations don’t report)</a:t>
            </a:r>
          </a:p>
          <a:p>
            <a:pPr lvl="1"/>
            <a:r>
              <a:rPr lang="en-US" dirty="0"/>
              <a:t>Timestamped, both report and incident </a:t>
            </a:r>
            <a:r>
              <a:rPr lang="en-US" dirty="0" err="1"/>
              <a:t>datetime</a:t>
            </a:r>
            <a:r>
              <a:rPr lang="en-US" dirty="0"/>
              <a:t>, lots of extra information</a:t>
            </a:r>
          </a:p>
          <a:p>
            <a:pPr lvl="1"/>
            <a:r>
              <a:rPr lang="en-US" dirty="0"/>
              <a:t>Hard to work with!</a:t>
            </a:r>
          </a:p>
          <a:p>
            <a:r>
              <a:rPr lang="en-US" dirty="0"/>
              <a:t>Google Trends data:</a:t>
            </a:r>
          </a:p>
          <a:p>
            <a:pPr lvl="1"/>
            <a:r>
              <a:rPr lang="en-US" dirty="0"/>
              <a:t>Weekly trends on “rape + sexual assault”</a:t>
            </a:r>
          </a:p>
          <a:p>
            <a:pPr lvl="1"/>
            <a:r>
              <a:rPr lang="en-US" dirty="0"/>
              <a:t>Whole US, working on getting by state</a:t>
            </a:r>
          </a:p>
        </p:txBody>
      </p:sp>
    </p:spTree>
    <p:extLst>
      <p:ext uri="{BB962C8B-B14F-4D97-AF65-F5344CB8AC3E}">
        <p14:creationId xmlns:p14="http://schemas.microsoft.com/office/powerpoint/2010/main" val="266164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EAA5-0AF4-CF48-8D4D-905DC35B92E3}"/>
              </a:ext>
            </a:extLst>
          </p:cNvPr>
          <p:cNvSpPr>
            <a:spLocks noGrp="1"/>
          </p:cNvSpPr>
          <p:nvPr>
            <p:ph type="title"/>
          </p:nvPr>
        </p:nvSpPr>
        <p:spPr/>
        <p:txBody>
          <a:bodyPr/>
          <a:lstStyle/>
          <a:p>
            <a:r>
              <a:rPr lang="en-US" dirty="0"/>
              <a:t>Data continued</a:t>
            </a:r>
          </a:p>
        </p:txBody>
      </p:sp>
      <p:sp>
        <p:nvSpPr>
          <p:cNvPr id="3" name="Content Placeholder 2">
            <a:extLst>
              <a:ext uri="{FF2B5EF4-FFF2-40B4-BE49-F238E27FC236}">
                <a16:creationId xmlns:a16="http://schemas.microsoft.com/office/drawing/2014/main" id="{76FB8011-4310-C447-9B03-071CA115D65B}"/>
              </a:ext>
            </a:extLst>
          </p:cNvPr>
          <p:cNvSpPr>
            <a:spLocks noGrp="1"/>
          </p:cNvSpPr>
          <p:nvPr>
            <p:ph idx="1"/>
          </p:nvPr>
        </p:nvSpPr>
        <p:spPr/>
        <p:txBody>
          <a:bodyPr/>
          <a:lstStyle/>
          <a:p>
            <a:r>
              <a:rPr lang="en-US" dirty="0"/>
              <a:t>Title IX Cases</a:t>
            </a:r>
          </a:p>
          <a:p>
            <a:pPr lvl="1"/>
            <a:r>
              <a:rPr lang="en-US" dirty="0"/>
              <a:t>Opened when a student believes they were mistreated</a:t>
            </a:r>
          </a:p>
          <a:p>
            <a:pPr lvl="1"/>
            <a:r>
              <a:rPr lang="en-US" dirty="0"/>
              <a:t>Only started after 2011</a:t>
            </a:r>
          </a:p>
          <a:p>
            <a:pPr lvl="1"/>
            <a:r>
              <a:rPr lang="en-US" dirty="0"/>
              <a:t>Data for each start/end date by school</a:t>
            </a:r>
          </a:p>
          <a:p>
            <a:pPr lvl="1"/>
            <a:r>
              <a:rPr lang="en-US" dirty="0"/>
              <a:t>Used in Lindo et al. to test effects on enrollment/applications/etc.</a:t>
            </a:r>
          </a:p>
          <a:p>
            <a:pPr lvl="2"/>
            <a:r>
              <a:rPr lang="en-US" dirty="0"/>
              <a:t>Find increase factors, not decrease</a:t>
            </a:r>
          </a:p>
          <a:p>
            <a:pPr lvl="2"/>
            <a:r>
              <a:rPr lang="en-US" dirty="0"/>
              <a:t>Find that case opening has sizable impact on google trends for “[school name] rape” – so somewhat salient</a:t>
            </a:r>
          </a:p>
          <a:p>
            <a:pPr lvl="2"/>
            <a:r>
              <a:rPr lang="en-US" dirty="0"/>
              <a:t>I use their model for some of my regressions</a:t>
            </a:r>
          </a:p>
        </p:txBody>
      </p:sp>
    </p:spTree>
    <p:extLst>
      <p:ext uri="{BB962C8B-B14F-4D97-AF65-F5344CB8AC3E}">
        <p14:creationId xmlns:p14="http://schemas.microsoft.com/office/powerpoint/2010/main" val="2762093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A8C18-5070-3B42-A6BB-FB88107F09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E30752-4C85-944D-B330-63DAE2EBD0E7}"/>
              </a:ext>
            </a:extLst>
          </p:cNvPr>
          <p:cNvSpPr>
            <a:spLocks noGrp="1"/>
          </p:cNvSpPr>
          <p:nvPr>
            <p:ph idx="1"/>
          </p:nvPr>
        </p:nvSpPr>
        <p:spPr>
          <a:xfrm>
            <a:off x="838200" y="4819059"/>
            <a:ext cx="10515600" cy="1357904"/>
          </a:xfrm>
        </p:spPr>
        <p:txBody>
          <a:bodyPr/>
          <a:lstStyle/>
          <a:p>
            <a:r>
              <a:rPr lang="en-US" dirty="0"/>
              <a:t>Only additions for my regressions are an occasional “after_2011” dummy to look at the increases after 2011 changes, and a ‘week of year’ fixed effect for weekly regressions to account for seasonality</a:t>
            </a:r>
          </a:p>
        </p:txBody>
      </p:sp>
      <p:pic>
        <p:nvPicPr>
          <p:cNvPr id="4" name="Picture 3">
            <a:extLst>
              <a:ext uri="{FF2B5EF4-FFF2-40B4-BE49-F238E27FC236}">
                <a16:creationId xmlns:a16="http://schemas.microsoft.com/office/drawing/2014/main" id="{39DFB97A-5784-3140-96B0-2CF526C2A693}"/>
              </a:ext>
            </a:extLst>
          </p:cNvPr>
          <p:cNvPicPr>
            <a:picLocks noChangeAspect="1"/>
          </p:cNvPicPr>
          <p:nvPr/>
        </p:nvPicPr>
        <p:blipFill>
          <a:blip r:embed="rId2"/>
          <a:stretch>
            <a:fillRect/>
          </a:stretch>
        </p:blipFill>
        <p:spPr>
          <a:xfrm>
            <a:off x="1085850" y="693442"/>
            <a:ext cx="10020300" cy="3797300"/>
          </a:xfrm>
          <a:prstGeom prst="rect">
            <a:avLst/>
          </a:prstGeom>
        </p:spPr>
      </p:pic>
    </p:spTree>
    <p:extLst>
      <p:ext uri="{BB962C8B-B14F-4D97-AF65-F5344CB8AC3E}">
        <p14:creationId xmlns:p14="http://schemas.microsoft.com/office/powerpoint/2010/main" val="2108560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DE1F-2DF7-5D4E-B0C1-CF7FB0480E94}"/>
              </a:ext>
            </a:extLst>
          </p:cNvPr>
          <p:cNvSpPr>
            <a:spLocks noGrp="1"/>
          </p:cNvSpPr>
          <p:nvPr>
            <p:ph type="title"/>
          </p:nvPr>
        </p:nvSpPr>
        <p:spPr>
          <a:xfrm>
            <a:off x="838200" y="2782860"/>
            <a:ext cx="10515600" cy="1325563"/>
          </a:xfrm>
        </p:spPr>
        <p:txBody>
          <a:bodyPr/>
          <a:lstStyle/>
          <a:p>
            <a:pPr algn="ctr"/>
            <a:r>
              <a:rPr lang="en-US" dirty="0"/>
              <a:t>Initial Results</a:t>
            </a:r>
          </a:p>
        </p:txBody>
      </p:sp>
    </p:spTree>
    <p:extLst>
      <p:ext uri="{BB962C8B-B14F-4D97-AF65-F5344CB8AC3E}">
        <p14:creationId xmlns:p14="http://schemas.microsoft.com/office/powerpoint/2010/main" val="3344232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D516AF-B2A6-F740-A5ED-DCB9A4733CC6}"/>
              </a:ext>
            </a:extLst>
          </p:cNvPr>
          <p:cNvPicPr>
            <a:picLocks noChangeAspect="1"/>
          </p:cNvPicPr>
          <p:nvPr/>
        </p:nvPicPr>
        <p:blipFill>
          <a:blip r:embed="rId2"/>
          <a:stretch>
            <a:fillRect/>
          </a:stretch>
        </p:blipFill>
        <p:spPr>
          <a:xfrm>
            <a:off x="3371412" y="1844299"/>
            <a:ext cx="5754039" cy="3507224"/>
          </a:xfrm>
          <a:prstGeom prst="rect">
            <a:avLst/>
          </a:prstGeom>
        </p:spPr>
      </p:pic>
    </p:spTree>
    <p:extLst>
      <p:ext uri="{BB962C8B-B14F-4D97-AF65-F5344CB8AC3E}">
        <p14:creationId xmlns:p14="http://schemas.microsoft.com/office/powerpoint/2010/main" val="886215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D60655-5059-8740-A351-2F87E0F0F693}"/>
              </a:ext>
            </a:extLst>
          </p:cNvPr>
          <p:cNvPicPr>
            <a:picLocks noChangeAspect="1"/>
          </p:cNvPicPr>
          <p:nvPr/>
        </p:nvPicPr>
        <p:blipFill>
          <a:blip r:embed="rId2"/>
          <a:stretch>
            <a:fillRect/>
          </a:stretch>
        </p:blipFill>
        <p:spPr>
          <a:xfrm>
            <a:off x="3967565" y="382781"/>
            <a:ext cx="4696525" cy="5874337"/>
          </a:xfrm>
          <a:prstGeom prst="rect">
            <a:avLst/>
          </a:prstGeom>
        </p:spPr>
      </p:pic>
    </p:spTree>
    <p:extLst>
      <p:ext uri="{BB962C8B-B14F-4D97-AF65-F5344CB8AC3E}">
        <p14:creationId xmlns:p14="http://schemas.microsoft.com/office/powerpoint/2010/main" val="722397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D33EA-766B-9B45-9164-8991B7D88527}"/>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01FECA63-EDC3-D14B-BAD5-D29E61C8D516}"/>
              </a:ext>
            </a:extLst>
          </p:cNvPr>
          <p:cNvPicPr>
            <a:picLocks noChangeAspect="1"/>
          </p:cNvPicPr>
          <p:nvPr/>
        </p:nvPicPr>
        <p:blipFill>
          <a:blip r:embed="rId2"/>
          <a:stretch>
            <a:fillRect/>
          </a:stretch>
        </p:blipFill>
        <p:spPr>
          <a:xfrm>
            <a:off x="3727450" y="901700"/>
            <a:ext cx="4737100" cy="5054600"/>
          </a:xfrm>
          <a:prstGeom prst="rect">
            <a:avLst/>
          </a:prstGeom>
        </p:spPr>
      </p:pic>
    </p:spTree>
    <p:extLst>
      <p:ext uri="{BB962C8B-B14F-4D97-AF65-F5344CB8AC3E}">
        <p14:creationId xmlns:p14="http://schemas.microsoft.com/office/powerpoint/2010/main" val="2380133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DD56-547F-B645-A496-7EE547B63E0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452848D5-6E4A-8940-A672-9B8BEA5CC2B9}"/>
              </a:ext>
            </a:extLst>
          </p:cNvPr>
          <p:cNvSpPr>
            <a:spLocks noGrp="1"/>
          </p:cNvSpPr>
          <p:nvPr>
            <p:ph idx="1"/>
          </p:nvPr>
        </p:nvSpPr>
        <p:spPr/>
        <p:txBody>
          <a:bodyPr/>
          <a:lstStyle/>
          <a:p>
            <a:r>
              <a:rPr lang="en-US" dirty="0"/>
              <a:t>Sexual assault is a perennial issue </a:t>
            </a:r>
          </a:p>
          <a:p>
            <a:r>
              <a:rPr lang="en-US" dirty="0"/>
              <a:t>Much more so now with the me too movement, </a:t>
            </a:r>
            <a:r>
              <a:rPr lang="en-US" dirty="0" err="1"/>
              <a:t>Kavanaugh</a:t>
            </a:r>
            <a:r>
              <a:rPr lang="en-US" dirty="0"/>
              <a:t>, and everything else that has gone along with that</a:t>
            </a:r>
          </a:p>
          <a:p>
            <a:r>
              <a:rPr lang="en-US" dirty="0"/>
              <a:t>“</a:t>
            </a:r>
            <a:r>
              <a:rPr lang="en-GB" dirty="0"/>
              <a:t>I have no doubt that, if the attack on </a:t>
            </a:r>
            <a:r>
              <a:rPr lang="en-GB" dirty="0" err="1"/>
              <a:t>Dr.</a:t>
            </a:r>
            <a:r>
              <a:rPr lang="en-GB" dirty="0"/>
              <a:t> Ford was as bad as she says, charges would have been immediately filed”</a:t>
            </a:r>
            <a:endParaRPr lang="en-US" dirty="0"/>
          </a:p>
        </p:txBody>
      </p:sp>
      <p:pic>
        <p:nvPicPr>
          <p:cNvPr id="5" name="Picture 4">
            <a:extLst>
              <a:ext uri="{FF2B5EF4-FFF2-40B4-BE49-F238E27FC236}">
                <a16:creationId xmlns:a16="http://schemas.microsoft.com/office/drawing/2014/main" id="{2DA66EE7-4812-3247-BA1D-9EC1EEBF63E3}"/>
              </a:ext>
            </a:extLst>
          </p:cNvPr>
          <p:cNvPicPr>
            <a:picLocks noChangeAspect="1"/>
          </p:cNvPicPr>
          <p:nvPr/>
        </p:nvPicPr>
        <p:blipFill>
          <a:blip r:embed="rId2"/>
          <a:stretch>
            <a:fillRect/>
          </a:stretch>
        </p:blipFill>
        <p:spPr>
          <a:xfrm>
            <a:off x="2069918" y="4195760"/>
            <a:ext cx="8052163" cy="2271123"/>
          </a:xfrm>
          <a:prstGeom prst="rect">
            <a:avLst/>
          </a:prstGeom>
        </p:spPr>
      </p:pic>
    </p:spTree>
    <p:extLst>
      <p:ext uri="{BB962C8B-B14F-4D97-AF65-F5344CB8AC3E}">
        <p14:creationId xmlns:p14="http://schemas.microsoft.com/office/powerpoint/2010/main" val="1606426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02A92-351D-EE46-8EF4-F93A066BF7B0}"/>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25B274DE-B8DF-504C-8842-D134F200C33A}"/>
              </a:ext>
            </a:extLst>
          </p:cNvPr>
          <p:cNvPicPr>
            <a:picLocks noChangeAspect="1"/>
          </p:cNvPicPr>
          <p:nvPr/>
        </p:nvPicPr>
        <p:blipFill>
          <a:blip r:embed="rId2"/>
          <a:stretch>
            <a:fillRect/>
          </a:stretch>
        </p:blipFill>
        <p:spPr>
          <a:xfrm>
            <a:off x="3285202" y="502013"/>
            <a:ext cx="5621596" cy="5934736"/>
          </a:xfrm>
          <a:prstGeom prst="rect">
            <a:avLst/>
          </a:prstGeom>
        </p:spPr>
      </p:pic>
    </p:spTree>
    <p:extLst>
      <p:ext uri="{BB962C8B-B14F-4D97-AF65-F5344CB8AC3E}">
        <p14:creationId xmlns:p14="http://schemas.microsoft.com/office/powerpoint/2010/main" val="530413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CA0D-A194-C047-95CA-E4ADF083234F}"/>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1439A49E-A946-7847-8BFE-39EAC6CF9260}"/>
              </a:ext>
            </a:extLst>
          </p:cNvPr>
          <p:cNvPicPr>
            <a:picLocks noChangeAspect="1"/>
          </p:cNvPicPr>
          <p:nvPr/>
        </p:nvPicPr>
        <p:blipFill>
          <a:blip r:embed="rId2"/>
          <a:stretch>
            <a:fillRect/>
          </a:stretch>
        </p:blipFill>
        <p:spPr>
          <a:xfrm>
            <a:off x="3921448" y="365125"/>
            <a:ext cx="4349104" cy="6131776"/>
          </a:xfrm>
          <a:prstGeom prst="rect">
            <a:avLst/>
          </a:prstGeom>
        </p:spPr>
      </p:pic>
    </p:spTree>
    <p:extLst>
      <p:ext uri="{BB962C8B-B14F-4D97-AF65-F5344CB8AC3E}">
        <p14:creationId xmlns:p14="http://schemas.microsoft.com/office/powerpoint/2010/main" val="12768698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236FA82-D8C3-3043-9550-3880DE50D1FF}"/>
              </a:ext>
            </a:extLst>
          </p:cNvPr>
          <p:cNvPicPr>
            <a:picLocks noChangeAspect="1"/>
          </p:cNvPicPr>
          <p:nvPr/>
        </p:nvPicPr>
        <p:blipFill>
          <a:blip r:embed="rId2"/>
          <a:stretch>
            <a:fillRect/>
          </a:stretch>
        </p:blipFill>
        <p:spPr>
          <a:xfrm>
            <a:off x="3328907" y="374946"/>
            <a:ext cx="5534186" cy="5950738"/>
          </a:xfrm>
          <a:prstGeom prst="rect">
            <a:avLst/>
          </a:prstGeom>
        </p:spPr>
      </p:pic>
      <p:sp>
        <p:nvSpPr>
          <p:cNvPr id="6" name="Title 5">
            <a:extLst>
              <a:ext uri="{FF2B5EF4-FFF2-40B4-BE49-F238E27FC236}">
                <a16:creationId xmlns:a16="http://schemas.microsoft.com/office/drawing/2014/main" id="{6655AB06-0788-6C42-92A5-EC98B5352C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54124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8405F-A455-9241-913E-30A4964BE489}"/>
              </a:ext>
            </a:extLst>
          </p:cNvPr>
          <p:cNvSpPr>
            <a:spLocks noGrp="1"/>
          </p:cNvSpPr>
          <p:nvPr>
            <p:ph type="title"/>
          </p:nvPr>
        </p:nvSpPr>
        <p:spPr/>
        <p:txBody>
          <a:bodyPr/>
          <a:lstStyle/>
          <a:p>
            <a:r>
              <a:rPr lang="en-US" dirty="0"/>
              <a:t>Initial Results Summarized</a:t>
            </a:r>
          </a:p>
        </p:txBody>
      </p:sp>
      <p:sp>
        <p:nvSpPr>
          <p:cNvPr id="3" name="Content Placeholder 2">
            <a:extLst>
              <a:ext uri="{FF2B5EF4-FFF2-40B4-BE49-F238E27FC236}">
                <a16:creationId xmlns:a16="http://schemas.microsoft.com/office/drawing/2014/main" id="{B170E67C-E307-9946-87DD-592FC96D6566}"/>
              </a:ext>
            </a:extLst>
          </p:cNvPr>
          <p:cNvSpPr>
            <a:spLocks noGrp="1"/>
          </p:cNvSpPr>
          <p:nvPr>
            <p:ph idx="1"/>
          </p:nvPr>
        </p:nvSpPr>
        <p:spPr/>
        <p:txBody>
          <a:bodyPr>
            <a:normAutofit lnSpcReduction="10000"/>
          </a:bodyPr>
          <a:lstStyle/>
          <a:p>
            <a:r>
              <a:rPr lang="en-US" dirty="0"/>
              <a:t>Within-county Police and School reports show no clear correlation </a:t>
            </a:r>
          </a:p>
          <a:p>
            <a:r>
              <a:rPr lang="en-US" dirty="0"/>
              <a:t>Schools with Title IX investigations experience huge increases in reports in the year of and years after the investigation</a:t>
            </a:r>
          </a:p>
          <a:p>
            <a:pPr lvl="1"/>
            <a:r>
              <a:rPr lang="en-US" dirty="0"/>
              <a:t>Start halfway through lead1, probably showing near instant increases</a:t>
            </a:r>
          </a:p>
          <a:p>
            <a:r>
              <a:rPr lang="en-US" dirty="0"/>
              <a:t>Schools in the area, however, see very little if any changes (negative??)</a:t>
            </a:r>
          </a:p>
          <a:p>
            <a:r>
              <a:rPr lang="en-US" dirty="0"/>
              <a:t>Police stations in the area also see no changes</a:t>
            </a:r>
          </a:p>
          <a:p>
            <a:r>
              <a:rPr lang="en-US" dirty="0"/>
              <a:t>Trends seem to have no effect on weekly reports to Police</a:t>
            </a:r>
          </a:p>
          <a:p>
            <a:r>
              <a:rPr lang="en-US" dirty="0"/>
              <a:t>Possible effect on reports of earlier events, but in wrong direction??</a:t>
            </a:r>
          </a:p>
          <a:p>
            <a:r>
              <a:rPr lang="en-US" dirty="0"/>
              <a:t>Not shown: T9 investigations not salient on trends (need to reassess)</a:t>
            </a:r>
          </a:p>
        </p:txBody>
      </p:sp>
    </p:spTree>
    <p:extLst>
      <p:ext uri="{BB962C8B-B14F-4D97-AF65-F5344CB8AC3E}">
        <p14:creationId xmlns:p14="http://schemas.microsoft.com/office/powerpoint/2010/main" val="2578180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FBF7-F320-6947-A2B1-B6CA7FB2D735}"/>
              </a:ext>
            </a:extLst>
          </p:cNvPr>
          <p:cNvSpPr>
            <a:spLocks noGrp="1"/>
          </p:cNvSpPr>
          <p:nvPr>
            <p:ph type="title"/>
          </p:nvPr>
        </p:nvSpPr>
        <p:spPr/>
        <p:txBody>
          <a:bodyPr/>
          <a:lstStyle/>
          <a:p>
            <a:r>
              <a:rPr lang="en-US" dirty="0"/>
              <a:t>To Dos</a:t>
            </a:r>
          </a:p>
        </p:txBody>
      </p:sp>
      <p:sp>
        <p:nvSpPr>
          <p:cNvPr id="3" name="Content Placeholder 2">
            <a:extLst>
              <a:ext uri="{FF2B5EF4-FFF2-40B4-BE49-F238E27FC236}">
                <a16:creationId xmlns:a16="http://schemas.microsoft.com/office/drawing/2014/main" id="{C3A38419-5DCC-7F4E-8505-B1BE609829D4}"/>
              </a:ext>
            </a:extLst>
          </p:cNvPr>
          <p:cNvSpPr>
            <a:spLocks noGrp="1"/>
          </p:cNvSpPr>
          <p:nvPr>
            <p:ph idx="1"/>
          </p:nvPr>
        </p:nvSpPr>
        <p:spPr>
          <a:xfrm>
            <a:off x="838200" y="1503336"/>
            <a:ext cx="10515600" cy="4943959"/>
          </a:xfrm>
        </p:spPr>
        <p:txBody>
          <a:bodyPr>
            <a:normAutofit lnSpcReduction="10000"/>
          </a:bodyPr>
          <a:lstStyle/>
          <a:p>
            <a:r>
              <a:rPr lang="en-US" dirty="0"/>
              <a:t>Get state by week trends data, and news data as well as search data</a:t>
            </a:r>
          </a:p>
          <a:p>
            <a:pPr lvl="1"/>
            <a:r>
              <a:rPr lang="en-US" dirty="0"/>
              <a:t>Need to API this – been lazy – shouldn’t be difficult</a:t>
            </a:r>
          </a:p>
          <a:p>
            <a:r>
              <a:rPr lang="en-US" dirty="0"/>
              <a:t>See if T9 Investigations are salient within states</a:t>
            </a:r>
          </a:p>
          <a:p>
            <a:r>
              <a:rPr lang="en-US" dirty="0"/>
              <a:t>See if state trends have any correlation with reports</a:t>
            </a:r>
          </a:p>
          <a:p>
            <a:r>
              <a:rPr lang="en-US" dirty="0"/>
              <a:t>Extend lags further than 2 years</a:t>
            </a:r>
          </a:p>
          <a:p>
            <a:r>
              <a:rPr lang="en-US" dirty="0"/>
              <a:t>Include all investigations to schools, not just first</a:t>
            </a:r>
          </a:p>
          <a:p>
            <a:r>
              <a:rPr lang="en-US" dirty="0"/>
              <a:t>Try to get school numbers changing e.g. gender makeup/applications by gender as a result of investigations</a:t>
            </a:r>
          </a:p>
          <a:p>
            <a:r>
              <a:rPr lang="en-US" dirty="0"/>
              <a:t>Qualitative look at school responses to Title IX investigations – talk to schools with largest changes</a:t>
            </a:r>
          </a:p>
          <a:p>
            <a:r>
              <a:rPr lang="en-US" dirty="0"/>
              <a:t>Subgroup police data by age – see if young reporters are affected </a:t>
            </a:r>
          </a:p>
        </p:txBody>
      </p:sp>
    </p:spTree>
    <p:extLst>
      <p:ext uri="{BB962C8B-B14F-4D97-AF65-F5344CB8AC3E}">
        <p14:creationId xmlns:p14="http://schemas.microsoft.com/office/powerpoint/2010/main" val="1379460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32312-9E13-D44C-9916-F0669C238CAE}"/>
              </a:ext>
            </a:extLst>
          </p:cNvPr>
          <p:cNvSpPr>
            <a:spLocks noGrp="1"/>
          </p:cNvSpPr>
          <p:nvPr>
            <p:ph type="title"/>
          </p:nvPr>
        </p:nvSpPr>
        <p:spPr>
          <a:xfrm>
            <a:off x="838200" y="2635359"/>
            <a:ext cx="10515600" cy="1325563"/>
          </a:xfrm>
        </p:spPr>
        <p:txBody>
          <a:bodyPr/>
          <a:lstStyle/>
          <a:p>
            <a:pPr algn="ctr"/>
            <a:r>
              <a:rPr lang="en-US" dirty="0"/>
              <a:t>Questions/Comments</a:t>
            </a:r>
          </a:p>
        </p:txBody>
      </p:sp>
    </p:spTree>
    <p:extLst>
      <p:ext uri="{BB962C8B-B14F-4D97-AF65-F5344CB8AC3E}">
        <p14:creationId xmlns:p14="http://schemas.microsoft.com/office/powerpoint/2010/main" val="281856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90F9-DE66-D843-B4D7-115981D6B19D}"/>
              </a:ext>
            </a:extLst>
          </p:cNvPr>
          <p:cNvSpPr>
            <a:spLocks noGrp="1"/>
          </p:cNvSpPr>
          <p:nvPr>
            <p:ph type="title"/>
          </p:nvPr>
        </p:nvSpPr>
        <p:spPr/>
        <p:txBody>
          <a:bodyPr/>
          <a:lstStyle/>
          <a:p>
            <a:r>
              <a:rPr lang="en-US" dirty="0"/>
              <a:t>Gaps in Literature</a:t>
            </a:r>
          </a:p>
        </p:txBody>
      </p:sp>
      <p:sp>
        <p:nvSpPr>
          <p:cNvPr id="3" name="Content Placeholder 2">
            <a:extLst>
              <a:ext uri="{FF2B5EF4-FFF2-40B4-BE49-F238E27FC236}">
                <a16:creationId xmlns:a16="http://schemas.microsoft.com/office/drawing/2014/main" id="{BCEE19A6-9F3E-3547-A2D7-8E711D27C023}"/>
              </a:ext>
            </a:extLst>
          </p:cNvPr>
          <p:cNvSpPr>
            <a:spLocks noGrp="1"/>
          </p:cNvSpPr>
          <p:nvPr>
            <p:ph idx="1"/>
          </p:nvPr>
        </p:nvSpPr>
        <p:spPr/>
        <p:txBody>
          <a:bodyPr/>
          <a:lstStyle/>
          <a:p>
            <a:r>
              <a:rPr lang="en-US" dirty="0"/>
              <a:t>Very little evidence on how well sexual assault-oriented interventions work</a:t>
            </a:r>
          </a:p>
          <a:p>
            <a:r>
              <a:rPr lang="en-US" dirty="0"/>
              <a:t>Many results at the individual level that reducing the costs of reporting will increase the chance of a report</a:t>
            </a:r>
          </a:p>
          <a:p>
            <a:r>
              <a:rPr lang="en-US" dirty="0"/>
              <a:t>Results recently that investigate individual effects e.g. of party culture on assault reports (2018 paper discussed later)</a:t>
            </a:r>
          </a:p>
          <a:p>
            <a:r>
              <a:rPr lang="en-US" dirty="0"/>
              <a:t>But still very little on effectiveness of policies implemented to combat sexual assault</a:t>
            </a:r>
          </a:p>
          <a:p>
            <a:r>
              <a:rPr lang="en-US" dirty="0"/>
              <a:t>“Duke isn’t doing enough” – what should Duke do?</a:t>
            </a:r>
          </a:p>
          <a:p>
            <a:endParaRPr lang="en-US" dirty="0"/>
          </a:p>
          <a:p>
            <a:endParaRPr lang="en-US" dirty="0"/>
          </a:p>
        </p:txBody>
      </p:sp>
    </p:spTree>
    <p:extLst>
      <p:ext uri="{BB962C8B-B14F-4D97-AF65-F5344CB8AC3E}">
        <p14:creationId xmlns:p14="http://schemas.microsoft.com/office/powerpoint/2010/main" val="245206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E3BFFA-4AB9-E248-8DA2-EAC3F809075D}"/>
              </a:ext>
            </a:extLst>
          </p:cNvPr>
          <p:cNvPicPr>
            <a:picLocks noChangeAspect="1"/>
          </p:cNvPicPr>
          <p:nvPr/>
        </p:nvPicPr>
        <p:blipFill>
          <a:blip r:embed="rId2"/>
          <a:stretch>
            <a:fillRect/>
          </a:stretch>
        </p:blipFill>
        <p:spPr>
          <a:xfrm>
            <a:off x="2265891" y="643466"/>
            <a:ext cx="7660218" cy="5571067"/>
          </a:xfrm>
          <a:prstGeom prst="rect">
            <a:avLst/>
          </a:prstGeom>
        </p:spPr>
      </p:pic>
    </p:spTree>
    <p:extLst>
      <p:ext uri="{BB962C8B-B14F-4D97-AF65-F5344CB8AC3E}">
        <p14:creationId xmlns:p14="http://schemas.microsoft.com/office/powerpoint/2010/main" val="3266799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90F9-DE66-D843-B4D7-115981D6B19D}"/>
              </a:ext>
            </a:extLst>
          </p:cNvPr>
          <p:cNvSpPr>
            <a:spLocks noGrp="1"/>
          </p:cNvSpPr>
          <p:nvPr>
            <p:ph type="title"/>
          </p:nvPr>
        </p:nvSpPr>
        <p:spPr>
          <a:xfrm>
            <a:off x="931190" y="2736366"/>
            <a:ext cx="10515600" cy="1325563"/>
          </a:xfrm>
        </p:spPr>
        <p:txBody>
          <a:bodyPr/>
          <a:lstStyle/>
          <a:p>
            <a:pPr algn="ctr"/>
            <a:r>
              <a:rPr lang="en-US" dirty="0"/>
              <a:t>How did we get this massive increase in reports? </a:t>
            </a:r>
          </a:p>
        </p:txBody>
      </p:sp>
    </p:spTree>
    <p:extLst>
      <p:ext uri="{BB962C8B-B14F-4D97-AF65-F5344CB8AC3E}">
        <p14:creationId xmlns:p14="http://schemas.microsoft.com/office/powerpoint/2010/main" val="2094730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5F43-9D25-7746-A114-46885BA6AF9F}"/>
              </a:ext>
            </a:extLst>
          </p:cNvPr>
          <p:cNvSpPr>
            <a:spLocks noGrp="1"/>
          </p:cNvSpPr>
          <p:nvPr>
            <p:ph type="title"/>
          </p:nvPr>
        </p:nvSpPr>
        <p:spPr/>
        <p:txBody>
          <a:bodyPr/>
          <a:lstStyle/>
          <a:p>
            <a:r>
              <a:rPr lang="en-US" dirty="0"/>
              <a:t>Background continued</a:t>
            </a:r>
          </a:p>
        </p:txBody>
      </p:sp>
      <p:sp>
        <p:nvSpPr>
          <p:cNvPr id="3" name="Content Placeholder 2">
            <a:extLst>
              <a:ext uri="{FF2B5EF4-FFF2-40B4-BE49-F238E27FC236}">
                <a16:creationId xmlns:a16="http://schemas.microsoft.com/office/drawing/2014/main" id="{311F658C-007B-654A-93E9-21B2040475D0}"/>
              </a:ext>
            </a:extLst>
          </p:cNvPr>
          <p:cNvSpPr>
            <a:spLocks noGrp="1"/>
          </p:cNvSpPr>
          <p:nvPr>
            <p:ph idx="1"/>
          </p:nvPr>
        </p:nvSpPr>
        <p:spPr/>
        <p:txBody>
          <a:bodyPr>
            <a:normAutofit/>
          </a:bodyPr>
          <a:lstStyle/>
          <a:p>
            <a:r>
              <a:rPr lang="en-US" dirty="0"/>
              <a:t>The 2011 Title IX Changes:</a:t>
            </a:r>
          </a:p>
          <a:p>
            <a:pPr lvl="1"/>
            <a:r>
              <a:rPr lang="en-US" dirty="0"/>
              <a:t>If a school knew or “reasonably should know” of sexual harassment or assault, it was to conduct a “prompt, thorough, and impartial” investigation (Ali, 2011).</a:t>
            </a:r>
            <a:endParaRPr lang="en-GB" dirty="0"/>
          </a:p>
          <a:p>
            <a:pPr lvl="1"/>
            <a:r>
              <a:rPr lang="en-US" dirty="0"/>
              <a:t>These investigations would use a “preponderance of evidence standard,” which requires less proof than the standards of normal courts (Lindo et al., 2018b)</a:t>
            </a:r>
            <a:endParaRPr lang="en-GB" dirty="0"/>
          </a:p>
          <a:p>
            <a:pPr lvl="1"/>
            <a:r>
              <a:rPr lang="en-US" dirty="0"/>
              <a:t>If the investigation found that sexual harassment or assault had occurred, the school was to “take immediate action to eliminate the hostile environment, prevent its reoccurrence, and address its effects” (Ali, 2011).</a:t>
            </a:r>
          </a:p>
          <a:p>
            <a:r>
              <a:rPr lang="en-US" dirty="0"/>
              <a:t>Changes made in effort to make reporting easier for victims</a:t>
            </a:r>
            <a:endParaRPr lang="en-GB" dirty="0"/>
          </a:p>
          <a:p>
            <a:pPr lvl="1"/>
            <a:endParaRPr lang="en-GB" dirty="0"/>
          </a:p>
          <a:p>
            <a:endParaRPr lang="en-US" dirty="0"/>
          </a:p>
        </p:txBody>
      </p:sp>
    </p:spTree>
    <p:extLst>
      <p:ext uri="{BB962C8B-B14F-4D97-AF65-F5344CB8AC3E}">
        <p14:creationId xmlns:p14="http://schemas.microsoft.com/office/powerpoint/2010/main" val="1934107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B500F-4D6B-9D44-ACB1-207EECA59A44}"/>
              </a:ext>
            </a:extLst>
          </p:cNvPr>
          <p:cNvSpPr>
            <a:spLocks noGrp="1"/>
          </p:cNvSpPr>
          <p:nvPr>
            <p:ph type="title"/>
          </p:nvPr>
        </p:nvSpPr>
        <p:spPr/>
        <p:txBody>
          <a:bodyPr/>
          <a:lstStyle/>
          <a:p>
            <a:r>
              <a:rPr lang="en-US" dirty="0"/>
              <a:t>Reasons for Increase</a:t>
            </a:r>
          </a:p>
        </p:txBody>
      </p:sp>
      <p:sp>
        <p:nvSpPr>
          <p:cNvPr id="3" name="Content Placeholder 2">
            <a:extLst>
              <a:ext uri="{FF2B5EF4-FFF2-40B4-BE49-F238E27FC236}">
                <a16:creationId xmlns:a16="http://schemas.microsoft.com/office/drawing/2014/main" id="{B835E49B-457A-9846-9F8D-DB8F879ECD48}"/>
              </a:ext>
            </a:extLst>
          </p:cNvPr>
          <p:cNvSpPr>
            <a:spLocks noGrp="1"/>
          </p:cNvSpPr>
          <p:nvPr>
            <p:ph idx="1"/>
          </p:nvPr>
        </p:nvSpPr>
        <p:spPr>
          <a:xfrm>
            <a:off x="838200" y="1825625"/>
            <a:ext cx="10515600" cy="4351338"/>
          </a:xfrm>
        </p:spPr>
        <p:txBody>
          <a:bodyPr>
            <a:normAutofit fontScale="92500"/>
          </a:bodyPr>
          <a:lstStyle/>
          <a:p>
            <a:r>
              <a:rPr lang="en-US" dirty="0"/>
              <a:t>From Associate Dean of Students:</a:t>
            </a:r>
          </a:p>
          <a:p>
            <a:pPr marL="0" indent="0">
              <a:buNone/>
            </a:pPr>
            <a:r>
              <a:rPr lang="en-GB" i="1" dirty="0"/>
              <a:t>An uptick in reporting is probably due to a lot of factors.  While I can’t speak to the standard that other institutions use, or the changes in their policies or reported number of assaults, I can say that increase in numbers at Duke are probably connected to:  increases of mandatory reporting by university officials, increased awareness of the university’s disciplinary process and this as an available option for students who report they have been assaulted; increased awareness of this issue nationally through enforcement efforts of the Obama administration (most famously for the Dear Colleague letter in 2011); and actual changes in the ease of reporting.</a:t>
            </a:r>
            <a:endParaRPr lang="en-GB" dirty="0"/>
          </a:p>
          <a:p>
            <a:pPr marL="0" indent="0">
              <a:buNone/>
            </a:pPr>
            <a:r>
              <a:rPr lang="en-GB" i="1" dirty="0"/>
              <a:t> </a:t>
            </a:r>
            <a:endParaRPr lang="en-US" i="1" dirty="0"/>
          </a:p>
        </p:txBody>
      </p:sp>
    </p:spTree>
    <p:extLst>
      <p:ext uri="{BB962C8B-B14F-4D97-AF65-F5344CB8AC3E}">
        <p14:creationId xmlns:p14="http://schemas.microsoft.com/office/powerpoint/2010/main" val="3486750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C77A-9224-4E46-BCF9-C14AE348D57F}"/>
              </a:ext>
            </a:extLst>
          </p:cNvPr>
          <p:cNvSpPr>
            <a:spLocks noGrp="1"/>
          </p:cNvSpPr>
          <p:nvPr>
            <p:ph type="title"/>
          </p:nvPr>
        </p:nvSpPr>
        <p:spPr/>
        <p:txBody>
          <a:bodyPr/>
          <a:lstStyle/>
          <a:p>
            <a:r>
              <a:rPr lang="en-US" dirty="0"/>
              <a:t>Reasons for Increase - Cont.</a:t>
            </a:r>
          </a:p>
        </p:txBody>
      </p:sp>
      <p:sp>
        <p:nvSpPr>
          <p:cNvPr id="3" name="Content Placeholder 2">
            <a:extLst>
              <a:ext uri="{FF2B5EF4-FFF2-40B4-BE49-F238E27FC236}">
                <a16:creationId xmlns:a16="http://schemas.microsoft.com/office/drawing/2014/main" id="{EFAD823F-D2FF-CC48-B4C4-287D0A4E8361}"/>
              </a:ext>
            </a:extLst>
          </p:cNvPr>
          <p:cNvSpPr>
            <a:spLocks noGrp="1"/>
          </p:cNvSpPr>
          <p:nvPr>
            <p:ph idx="1"/>
          </p:nvPr>
        </p:nvSpPr>
        <p:spPr/>
        <p:txBody>
          <a:bodyPr>
            <a:normAutofit/>
          </a:bodyPr>
          <a:lstStyle/>
          <a:p>
            <a:r>
              <a:rPr lang="en-US" dirty="0"/>
              <a:t>From Title IX coordinator:</a:t>
            </a:r>
          </a:p>
          <a:p>
            <a:pPr marL="0" indent="0">
              <a:buNone/>
            </a:pPr>
            <a:r>
              <a:rPr lang="en-GB" i="1" dirty="0"/>
              <a:t>Before I came to Duke, I worked at the Office for Civil Rights at the U.S. Department of Education, including when the 2011 guidance was issued.  The general consensus at the agency was that the increase in reporting of sexual misconduct allegations – both through universities and to OCR – was due to the issuance of the guidance, the visibility of several OCR complaints (including one at UNC Chapel Hill) (often assisted by groups such as Know Your IX), and to journalistic reporting by the </a:t>
            </a:r>
            <a:r>
              <a:rPr lang="en-GB" i="1" dirty="0" err="1"/>
              <a:t>Center</a:t>
            </a:r>
            <a:r>
              <a:rPr lang="en-GB" i="1" dirty="0"/>
              <a:t> for Public Integrity (which spurred OCR to issue the guidance).  I don’t know if there is research to support this.</a:t>
            </a:r>
            <a:endParaRPr lang="en-US" i="1" dirty="0"/>
          </a:p>
        </p:txBody>
      </p:sp>
    </p:spTree>
    <p:extLst>
      <p:ext uri="{BB962C8B-B14F-4D97-AF65-F5344CB8AC3E}">
        <p14:creationId xmlns:p14="http://schemas.microsoft.com/office/powerpoint/2010/main" val="4576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4CC5-3587-CB45-9F3F-C802FB3D066B}"/>
              </a:ext>
            </a:extLst>
          </p:cNvPr>
          <p:cNvSpPr>
            <a:spLocks noGrp="1"/>
          </p:cNvSpPr>
          <p:nvPr>
            <p:ph type="title"/>
          </p:nvPr>
        </p:nvSpPr>
        <p:spPr/>
        <p:txBody>
          <a:bodyPr/>
          <a:lstStyle/>
          <a:p>
            <a:r>
              <a:rPr lang="en-US" dirty="0"/>
              <a:t>Changes after 2011</a:t>
            </a:r>
          </a:p>
        </p:txBody>
      </p:sp>
      <p:sp>
        <p:nvSpPr>
          <p:cNvPr id="3" name="Content Placeholder 2">
            <a:extLst>
              <a:ext uri="{FF2B5EF4-FFF2-40B4-BE49-F238E27FC236}">
                <a16:creationId xmlns:a16="http://schemas.microsoft.com/office/drawing/2014/main" id="{0F90A88E-3143-2841-9134-5903A8C57BB1}"/>
              </a:ext>
            </a:extLst>
          </p:cNvPr>
          <p:cNvSpPr>
            <a:spLocks noGrp="1"/>
          </p:cNvSpPr>
          <p:nvPr>
            <p:ph idx="1"/>
          </p:nvPr>
        </p:nvSpPr>
        <p:spPr>
          <a:xfrm>
            <a:off x="838200" y="1825624"/>
            <a:ext cx="10515600" cy="4590673"/>
          </a:xfrm>
        </p:spPr>
        <p:txBody>
          <a:bodyPr>
            <a:normAutofit/>
          </a:bodyPr>
          <a:lstStyle/>
          <a:p>
            <a:r>
              <a:rPr lang="en-US" dirty="0"/>
              <a:t>Every school was required to use preponderance of evidence standard after 2011 – previously some had used it, some had used stronger standards of evidence, such as “clear and convincing”</a:t>
            </a:r>
          </a:p>
          <a:p>
            <a:r>
              <a:rPr lang="en-US" dirty="0"/>
              <a:t>Discourse around campus sexual assault in national media increased </a:t>
            </a:r>
          </a:p>
          <a:p>
            <a:r>
              <a:rPr lang="en-US" dirty="0"/>
              <a:t>A number of schools had high profile Title IX cases with OCR, likely increasing discourse further at those specific schools</a:t>
            </a:r>
          </a:p>
          <a:p>
            <a:r>
              <a:rPr lang="en-US" dirty="0"/>
              <a:t>More stringent enforcement of campus mandatory reporters – those employees of universities that are legally required to report crimes they learn about</a:t>
            </a:r>
          </a:p>
          <a:p>
            <a:r>
              <a:rPr lang="en-US" dirty="0"/>
              <a:t>Note – better word than discourse/buzz??</a:t>
            </a:r>
          </a:p>
        </p:txBody>
      </p:sp>
    </p:spTree>
    <p:extLst>
      <p:ext uri="{BB962C8B-B14F-4D97-AF65-F5344CB8AC3E}">
        <p14:creationId xmlns:p14="http://schemas.microsoft.com/office/powerpoint/2010/main" val="408762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20953</TotalTime>
  <Words>976</Words>
  <Application>Microsoft Macintosh PowerPoint</Application>
  <PresentationFormat>Widescreen</PresentationFormat>
  <Paragraphs>85</Paragraphs>
  <Slides>25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Sexual Assault Reporting: What makes a difference?</vt:lpstr>
      <vt:lpstr>Motivation</vt:lpstr>
      <vt:lpstr>Gaps in Literature</vt:lpstr>
      <vt:lpstr>PowerPoint Presentation</vt:lpstr>
      <vt:lpstr>How did we get this massive increase in reports? </vt:lpstr>
      <vt:lpstr>Background continued</vt:lpstr>
      <vt:lpstr>Reasons for Increase</vt:lpstr>
      <vt:lpstr>Reasons for Increase - Cont.</vt:lpstr>
      <vt:lpstr>Changes after 2011</vt:lpstr>
      <vt:lpstr>Can we estimate any of those effects?</vt:lpstr>
      <vt:lpstr>Changes after 2011</vt:lpstr>
      <vt:lpstr>Tried: Emails</vt:lpstr>
      <vt:lpstr>Data</vt:lpstr>
      <vt:lpstr>Data continued</vt:lpstr>
      <vt:lpstr>PowerPoint Presentation</vt:lpstr>
      <vt:lpstr>Initial Results</vt:lpstr>
      <vt:lpstr>PowerPoint Presentation</vt:lpstr>
      <vt:lpstr>PowerPoint Presentation</vt:lpstr>
      <vt:lpstr>PowerPoint Presentation</vt:lpstr>
      <vt:lpstr>PowerPoint Presentation</vt:lpstr>
      <vt:lpstr>PowerPoint Presentation</vt:lpstr>
      <vt:lpstr>PowerPoint Presentation</vt:lpstr>
      <vt:lpstr>Initial Results Summarized</vt:lpstr>
      <vt:lpstr>To Dos</vt:lpstr>
      <vt:lpstr>Questions/Comments</vt:lpstr>
    </vt:vector>
  </TitlesOfParts>
  <Company/>
  <LinksUpToDate>false</LinksUpToDate>
  <SharedDoc>false</SharedDoc>
  <HyperlinksChanged>false</HyperlinksChanged>
  <AppVersion>16.0010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Harry Elworthy</dc:creator>
  <cp:lastModifiedBy>Harry Elworthy</cp:lastModifiedBy>
  <cp:revision>53</cp:revision>
  <cp:lastPrinted>2018-10-02T19:59:14Z</cp:lastPrinted>
  <dcterms:created xsi:type="dcterms:W3CDTF">2018-09-27T23:23:20Z</dcterms:created>
  <dcterms:modified xsi:type="dcterms:W3CDTF">2019-02-06T03:20:00Z</dcterms:modified>
</cp:coreProperties>
</file>