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p:restoredTop sz="94783"/>
  </p:normalViewPr>
  <p:slideViewPr>
    <p:cSldViewPr snapToGrid="0" snapToObjects="1">
      <p:cViewPr varScale="1">
        <p:scale>
          <a:sx n="81" d="100"/>
          <a:sy n="81" d="100"/>
        </p:scale>
        <p:origin x="18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494AF-12A3-8048-B72C-4F40CA4AEF74}" type="datetimeFigureOut">
              <a:rPr lang="en-US" smtClean="0"/>
              <a:t>4/3/19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9380C-8E70-EE4B-9C66-D0AC3EA26168}" type="slidenum">
              <a:rPr lang="en-US" smtClean="0"/>
              <a:t>‹#›</a:t>
            </a:fld>
            <a:endParaRPr lang="en-US"/>
          </a:p>
        </p:txBody>
      </p:sp>
    </p:spTree>
    <p:extLst>
      <p:ext uri="{BB962C8B-B14F-4D97-AF65-F5344CB8AC3E}">
        <p14:creationId xmlns:p14="http://schemas.microsoft.com/office/powerpoint/2010/main" val="131315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t>
            </a:r>
            <a:r>
              <a:rPr lang="en-US" dirty="0" err="1"/>
              <a:t>mroe</a:t>
            </a:r>
            <a:r>
              <a:rPr lang="en-US" dirty="0"/>
              <a:t> about why above 60%, need high profile events</a:t>
            </a:r>
          </a:p>
        </p:txBody>
      </p:sp>
      <p:sp>
        <p:nvSpPr>
          <p:cNvPr id="4" name="Slide Number Placeholder 3"/>
          <p:cNvSpPr>
            <a:spLocks noGrp="1"/>
          </p:cNvSpPr>
          <p:nvPr>
            <p:ph type="sldNum" sz="quarter" idx="10"/>
          </p:nvPr>
        </p:nvSpPr>
        <p:spPr/>
        <p:txBody>
          <a:bodyPr/>
          <a:lstStyle/>
          <a:p>
            <a:fld id="{6639380C-8E70-EE4B-9C66-D0AC3EA26168}" type="slidenum">
              <a:rPr lang="en-US" smtClean="0"/>
              <a:t>12</a:t>
            </a:fld>
            <a:endParaRPr lang="en-US"/>
          </a:p>
        </p:txBody>
      </p:sp>
    </p:spTree>
    <p:extLst>
      <p:ext uri="{BB962C8B-B14F-4D97-AF65-F5344CB8AC3E}">
        <p14:creationId xmlns:p14="http://schemas.microsoft.com/office/powerpoint/2010/main" val="144580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breakdowns have been </a:t>
            </a:r>
            <a:r>
              <a:rPr lang="en-US" dirty="0" err="1"/>
              <a:t>affefcted</a:t>
            </a:r>
            <a:r>
              <a:rPr lang="en-US" dirty="0"/>
              <a:t> over time overall numbers</a:t>
            </a:r>
          </a:p>
          <a:p>
            <a:endParaRPr lang="en-US" dirty="0"/>
          </a:p>
          <a:p>
            <a:endParaRPr lang="en-US" dirty="0"/>
          </a:p>
          <a:p>
            <a:r>
              <a:rPr lang="en-US" dirty="0"/>
              <a:t>Chi^2/F test/</a:t>
            </a:r>
            <a:r>
              <a:rPr lang="en-US" dirty="0" err="1"/>
              <a:t>etc</a:t>
            </a:r>
            <a:r>
              <a:rPr lang="en-US" dirty="0"/>
              <a:t>?? try F test for each model? Goodness of fit test statistic </a:t>
            </a:r>
          </a:p>
        </p:txBody>
      </p:sp>
      <p:sp>
        <p:nvSpPr>
          <p:cNvPr id="4" name="Slide Number Placeholder 3"/>
          <p:cNvSpPr>
            <a:spLocks noGrp="1"/>
          </p:cNvSpPr>
          <p:nvPr>
            <p:ph type="sldNum" sz="quarter" idx="10"/>
          </p:nvPr>
        </p:nvSpPr>
        <p:spPr/>
        <p:txBody>
          <a:bodyPr/>
          <a:lstStyle/>
          <a:p>
            <a:fld id="{6639380C-8E70-EE4B-9C66-D0AC3EA26168}" type="slidenum">
              <a:rPr lang="en-US" smtClean="0"/>
              <a:t>16</a:t>
            </a:fld>
            <a:endParaRPr lang="en-US"/>
          </a:p>
        </p:txBody>
      </p:sp>
    </p:spTree>
    <p:extLst>
      <p:ext uri="{BB962C8B-B14F-4D97-AF65-F5344CB8AC3E}">
        <p14:creationId xmlns:p14="http://schemas.microsoft.com/office/powerpoint/2010/main" val="217843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Offer rationales </a:t>
            </a:r>
          </a:p>
        </p:txBody>
      </p:sp>
      <p:sp>
        <p:nvSpPr>
          <p:cNvPr id="4" name="Slide Number Placeholder 3"/>
          <p:cNvSpPr>
            <a:spLocks noGrp="1"/>
          </p:cNvSpPr>
          <p:nvPr>
            <p:ph type="sldNum" sz="quarter" idx="10"/>
          </p:nvPr>
        </p:nvSpPr>
        <p:spPr/>
        <p:txBody>
          <a:bodyPr/>
          <a:lstStyle/>
          <a:p>
            <a:fld id="{6639380C-8E70-EE4B-9C66-D0AC3EA26168}" type="slidenum">
              <a:rPr lang="en-US" smtClean="0"/>
              <a:t>19</a:t>
            </a:fld>
            <a:endParaRPr lang="en-US"/>
          </a:p>
        </p:txBody>
      </p:sp>
    </p:spTree>
    <p:extLst>
      <p:ext uri="{BB962C8B-B14F-4D97-AF65-F5344CB8AC3E}">
        <p14:creationId xmlns:p14="http://schemas.microsoft.com/office/powerpoint/2010/main" val="181067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A826-444E-B349-9B83-75EE8D72CE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774295-9B51-F049-915A-D8F8CB6C0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77BD5-510B-8B45-8BAC-00F7A4A4A980}"/>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5" name="Footer Placeholder 4">
            <a:extLst>
              <a:ext uri="{FF2B5EF4-FFF2-40B4-BE49-F238E27FC236}">
                <a16:creationId xmlns:a16="http://schemas.microsoft.com/office/drawing/2014/main" id="{1627E25C-886F-5E43-945F-4D87EE845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B6397-8276-424A-9EBE-974571000A8C}"/>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203311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8447-B419-704A-BF8C-C7C2F8F85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78D8A2-734D-EB4C-89D4-70DCC94737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5D904-A176-E249-8EC4-82ADF05A3BB5}"/>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5" name="Footer Placeholder 4">
            <a:extLst>
              <a:ext uri="{FF2B5EF4-FFF2-40B4-BE49-F238E27FC236}">
                <a16:creationId xmlns:a16="http://schemas.microsoft.com/office/drawing/2014/main" id="{5BE05026-ED7D-EE4C-93A2-76A542EB0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9D115-D339-0A4D-A78B-31A213BF5C43}"/>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274297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025CB-AD0F-694E-912C-A567ED4305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2623D-16E2-7F4C-9315-30FBD1B0F1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C0DF0-572C-DC4C-93DD-977AB943EA44}"/>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5" name="Footer Placeholder 4">
            <a:extLst>
              <a:ext uri="{FF2B5EF4-FFF2-40B4-BE49-F238E27FC236}">
                <a16:creationId xmlns:a16="http://schemas.microsoft.com/office/drawing/2014/main" id="{76ED8269-2B6B-764A-8590-5B40BDC40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737C7-DF20-684A-A42F-812EEA14860B}"/>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188719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0F99-2366-4940-B23D-F9EAEE9FD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6770F-7239-CC43-968C-E305AA5B59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35BF4-A371-8E43-985F-D08C949E679D}"/>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5" name="Footer Placeholder 4">
            <a:extLst>
              <a:ext uri="{FF2B5EF4-FFF2-40B4-BE49-F238E27FC236}">
                <a16:creationId xmlns:a16="http://schemas.microsoft.com/office/drawing/2014/main" id="{C29D7DB3-A470-8942-B903-F2AC76990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BFC47-1195-9C42-B0D2-4A6F4376FE00}"/>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402509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BFB3-51F7-4941-8CC4-8ADE84283B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96090C-D317-8D41-B144-1F4AD2B79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2B0D1E-7069-E940-A2F6-3F19AE9EB7C2}"/>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5" name="Footer Placeholder 4">
            <a:extLst>
              <a:ext uri="{FF2B5EF4-FFF2-40B4-BE49-F238E27FC236}">
                <a16:creationId xmlns:a16="http://schemas.microsoft.com/office/drawing/2014/main" id="{77D4E3F9-2035-184B-ACAD-02FBB18CE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6C7A2-9276-C846-B08B-E8B9AD33D5ED}"/>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403241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11D7-2848-4D48-AE29-74C9ECDA7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23AC8-A145-964A-9B7D-DB675E70E4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102CD-DA25-4A45-9DA7-355D14383C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DEF74D-7997-4F4C-A69C-968F0860EB8F}"/>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6" name="Footer Placeholder 5">
            <a:extLst>
              <a:ext uri="{FF2B5EF4-FFF2-40B4-BE49-F238E27FC236}">
                <a16:creationId xmlns:a16="http://schemas.microsoft.com/office/drawing/2014/main" id="{F1C74532-8342-BE4C-B6F0-362377DE1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897BF-AC05-ED40-A0F6-3B3D732A605F}"/>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294028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CAC9-F2E8-DE4E-9AA8-7D7EC97E30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503F9-660F-0B40-AE19-89E74A0F33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98736D-A263-8243-9A8D-4BE965BCC5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62DC8E-38C8-5B4C-A7E7-09C58588B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502356-7805-9F45-95E0-959F260B02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57106-7DBC-F442-A491-3999C58BB3DD}"/>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8" name="Footer Placeholder 7">
            <a:extLst>
              <a:ext uri="{FF2B5EF4-FFF2-40B4-BE49-F238E27FC236}">
                <a16:creationId xmlns:a16="http://schemas.microsoft.com/office/drawing/2014/main" id="{F875EE81-3BB1-D54B-BEB6-4B30829396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BB2F70-69A8-1A43-A417-AE2D97384D1A}"/>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327182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0E1E-F940-9542-A2A9-3C3AA89991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52BE3-6D54-4A4C-B514-BB9C2BE8D00A}"/>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4" name="Footer Placeholder 3">
            <a:extLst>
              <a:ext uri="{FF2B5EF4-FFF2-40B4-BE49-F238E27FC236}">
                <a16:creationId xmlns:a16="http://schemas.microsoft.com/office/drawing/2014/main" id="{7249E38B-C0BE-6F45-B7B8-304046B62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D6D215-70F1-6A4D-8C6F-D9DA41929E7B}"/>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401745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DCB57-A6B8-2340-BA4F-08622BDF11D1}"/>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3" name="Footer Placeholder 2">
            <a:extLst>
              <a:ext uri="{FF2B5EF4-FFF2-40B4-BE49-F238E27FC236}">
                <a16:creationId xmlns:a16="http://schemas.microsoft.com/office/drawing/2014/main" id="{D6BF39FB-D393-3A4B-B178-3FB3BB2F2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A5047C-FD08-2940-8DEF-D5A10950E5F3}"/>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26806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6D17-820A-DC41-8953-13802DB97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A14791-EFD4-524A-9FA5-B07FFDF89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C49C74-8BD8-2F46-A2BC-786BBF2E6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CC4EBF-2F62-1F42-9A60-39A522DFAF02}"/>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6" name="Footer Placeholder 5">
            <a:extLst>
              <a:ext uri="{FF2B5EF4-FFF2-40B4-BE49-F238E27FC236}">
                <a16:creationId xmlns:a16="http://schemas.microsoft.com/office/drawing/2014/main" id="{6421B6FF-975B-4048-B320-AF932B0D8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0949E-B188-244D-991C-61EDAB3EAED2}"/>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45691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B186-6D64-6D49-B85B-C9A1999B3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0C314E-D5F4-5E49-9A38-EA958D49A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CCB75E-6030-1443-9EB6-1EEE9EE51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4341DE-0736-754C-977C-D5131EFA53CF}"/>
              </a:ext>
            </a:extLst>
          </p:cNvPr>
          <p:cNvSpPr>
            <a:spLocks noGrp="1"/>
          </p:cNvSpPr>
          <p:nvPr>
            <p:ph type="dt" sz="half" idx="10"/>
          </p:nvPr>
        </p:nvSpPr>
        <p:spPr/>
        <p:txBody>
          <a:bodyPr/>
          <a:lstStyle/>
          <a:p>
            <a:fld id="{7366B834-235A-AB43-9478-85A504F9B4C7}" type="datetimeFigureOut">
              <a:rPr lang="en-US" smtClean="0"/>
              <a:t>4/3/19</a:t>
            </a:fld>
            <a:endParaRPr lang="en-US"/>
          </a:p>
        </p:txBody>
      </p:sp>
      <p:sp>
        <p:nvSpPr>
          <p:cNvPr id="6" name="Footer Placeholder 5">
            <a:extLst>
              <a:ext uri="{FF2B5EF4-FFF2-40B4-BE49-F238E27FC236}">
                <a16:creationId xmlns:a16="http://schemas.microsoft.com/office/drawing/2014/main" id="{4190D97B-C125-BD47-BFEE-313800A07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15F1F-F8BD-D84F-8E94-4BA7C154E2D8}"/>
              </a:ext>
            </a:extLst>
          </p:cNvPr>
          <p:cNvSpPr>
            <a:spLocks noGrp="1"/>
          </p:cNvSpPr>
          <p:nvPr>
            <p:ph type="sldNum" sz="quarter" idx="12"/>
          </p:nvPr>
        </p:nvSpPr>
        <p:spPr/>
        <p:txBody>
          <a:bodyPr/>
          <a:lstStyle/>
          <a:p>
            <a:fld id="{DC367072-D866-FF4D-8E20-86128DE362B9}" type="slidenum">
              <a:rPr lang="en-US" smtClean="0"/>
              <a:t>‹#›</a:t>
            </a:fld>
            <a:endParaRPr lang="en-US"/>
          </a:p>
        </p:txBody>
      </p:sp>
    </p:spTree>
    <p:extLst>
      <p:ext uri="{BB962C8B-B14F-4D97-AF65-F5344CB8AC3E}">
        <p14:creationId xmlns:p14="http://schemas.microsoft.com/office/powerpoint/2010/main" val="217311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164B8-3F49-2A43-868C-2B954FBF1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19C14-2D82-A047-B02A-3FBD7DE7E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6568A-A0D3-C04C-83F2-FFAF19A338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6B834-235A-AB43-9478-85A504F9B4C7}" type="datetimeFigureOut">
              <a:rPr lang="en-US" smtClean="0"/>
              <a:t>4/3/19</a:t>
            </a:fld>
            <a:endParaRPr lang="en-US"/>
          </a:p>
        </p:txBody>
      </p:sp>
      <p:sp>
        <p:nvSpPr>
          <p:cNvPr id="5" name="Footer Placeholder 4">
            <a:extLst>
              <a:ext uri="{FF2B5EF4-FFF2-40B4-BE49-F238E27FC236}">
                <a16:creationId xmlns:a16="http://schemas.microsoft.com/office/drawing/2014/main" id="{8B791F27-CD3B-A145-93BE-D5E2A6E6C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C8C068-12C8-1A46-8EDF-11DC79A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67072-D866-FF4D-8E20-86128DE362B9}" type="slidenum">
              <a:rPr lang="en-US" smtClean="0"/>
              <a:t>‹#›</a:t>
            </a:fld>
            <a:endParaRPr lang="en-US"/>
          </a:p>
        </p:txBody>
      </p:sp>
    </p:spTree>
    <p:extLst>
      <p:ext uri="{BB962C8B-B14F-4D97-AF65-F5344CB8AC3E}">
        <p14:creationId xmlns:p14="http://schemas.microsoft.com/office/powerpoint/2010/main" val="132541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72E5-AA94-114B-A41A-662082C3A3D6}"/>
              </a:ext>
            </a:extLst>
          </p:cNvPr>
          <p:cNvSpPr>
            <a:spLocks noGrp="1"/>
          </p:cNvSpPr>
          <p:nvPr>
            <p:ph type="ctrTitle"/>
          </p:nvPr>
        </p:nvSpPr>
        <p:spPr/>
        <p:txBody>
          <a:bodyPr>
            <a:normAutofit fontScale="90000"/>
          </a:bodyPr>
          <a:lstStyle/>
          <a:p>
            <a:r>
              <a:rPr lang="en-US" dirty="0"/>
              <a:t>Does Coverage of Sexual Assault Cases Ease the Reporting Decision?</a:t>
            </a:r>
          </a:p>
        </p:txBody>
      </p:sp>
      <p:sp>
        <p:nvSpPr>
          <p:cNvPr id="3" name="Subtitle 2">
            <a:extLst>
              <a:ext uri="{FF2B5EF4-FFF2-40B4-BE49-F238E27FC236}">
                <a16:creationId xmlns:a16="http://schemas.microsoft.com/office/drawing/2014/main" id="{3A623050-F631-6B4C-AB9B-12C6D29C4A40}"/>
              </a:ext>
            </a:extLst>
          </p:cNvPr>
          <p:cNvSpPr>
            <a:spLocks noGrp="1"/>
          </p:cNvSpPr>
          <p:nvPr>
            <p:ph type="subTitle" idx="1"/>
          </p:nvPr>
        </p:nvSpPr>
        <p:spPr/>
        <p:txBody>
          <a:bodyPr/>
          <a:lstStyle/>
          <a:p>
            <a:r>
              <a:rPr lang="en-US" dirty="0"/>
              <a:t>Harry Elworthy</a:t>
            </a:r>
          </a:p>
        </p:txBody>
      </p:sp>
    </p:spTree>
    <p:extLst>
      <p:ext uri="{BB962C8B-B14F-4D97-AF65-F5344CB8AC3E}">
        <p14:creationId xmlns:p14="http://schemas.microsoft.com/office/powerpoint/2010/main" val="206994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1741-5AB3-FD49-8686-2D97C4F95D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FBF147-60BE-FC4C-9233-5FDDCA486F5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D590F4D-AD92-614B-BB15-9E768C704D05}"/>
              </a:ext>
            </a:extLst>
          </p:cNvPr>
          <p:cNvPicPr>
            <a:picLocks noChangeAspect="1"/>
          </p:cNvPicPr>
          <p:nvPr/>
        </p:nvPicPr>
        <p:blipFill>
          <a:blip r:embed="rId2"/>
          <a:stretch>
            <a:fillRect/>
          </a:stretch>
        </p:blipFill>
        <p:spPr>
          <a:xfrm>
            <a:off x="2669309" y="792163"/>
            <a:ext cx="6853382" cy="5384800"/>
          </a:xfrm>
          <a:prstGeom prst="rect">
            <a:avLst/>
          </a:prstGeom>
        </p:spPr>
      </p:pic>
    </p:spTree>
    <p:extLst>
      <p:ext uri="{BB962C8B-B14F-4D97-AF65-F5344CB8AC3E}">
        <p14:creationId xmlns:p14="http://schemas.microsoft.com/office/powerpoint/2010/main" val="9594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3CBC-E8BA-5B41-B653-ED972661A7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0E8E5-04A1-E548-B1CF-0410EA627CA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61C9217-F5EB-8E4E-A29A-8674D5A3EBAB}"/>
              </a:ext>
            </a:extLst>
          </p:cNvPr>
          <p:cNvPicPr>
            <a:picLocks noChangeAspect="1"/>
          </p:cNvPicPr>
          <p:nvPr/>
        </p:nvPicPr>
        <p:blipFill>
          <a:blip r:embed="rId2"/>
          <a:stretch>
            <a:fillRect/>
          </a:stretch>
        </p:blipFill>
        <p:spPr>
          <a:xfrm>
            <a:off x="3524250" y="558800"/>
            <a:ext cx="5143500" cy="5740400"/>
          </a:xfrm>
          <a:prstGeom prst="rect">
            <a:avLst/>
          </a:prstGeom>
        </p:spPr>
      </p:pic>
    </p:spTree>
    <p:extLst>
      <p:ext uri="{BB962C8B-B14F-4D97-AF65-F5344CB8AC3E}">
        <p14:creationId xmlns:p14="http://schemas.microsoft.com/office/powerpoint/2010/main" val="264962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4419-EBA8-1F42-B42F-C53AF263E410}"/>
              </a:ext>
            </a:extLst>
          </p:cNvPr>
          <p:cNvSpPr>
            <a:spLocks noGrp="1"/>
          </p:cNvSpPr>
          <p:nvPr>
            <p:ph type="title"/>
          </p:nvPr>
        </p:nvSpPr>
        <p:spPr/>
        <p:txBody>
          <a:bodyPr/>
          <a:lstStyle/>
          <a:p>
            <a:r>
              <a:rPr lang="en-US" dirty="0"/>
              <a:t>Instrumental Variable Analysis</a:t>
            </a:r>
          </a:p>
        </p:txBody>
      </p:sp>
      <p:sp>
        <p:nvSpPr>
          <p:cNvPr id="3" name="Content Placeholder 2">
            <a:extLst>
              <a:ext uri="{FF2B5EF4-FFF2-40B4-BE49-F238E27FC236}">
                <a16:creationId xmlns:a16="http://schemas.microsoft.com/office/drawing/2014/main" id="{4CA2CD95-B32A-9145-9FAC-0700B4EBB8BD}"/>
              </a:ext>
            </a:extLst>
          </p:cNvPr>
          <p:cNvSpPr>
            <a:spLocks noGrp="1"/>
          </p:cNvSpPr>
          <p:nvPr>
            <p:ph idx="1"/>
          </p:nvPr>
        </p:nvSpPr>
        <p:spPr>
          <a:xfrm>
            <a:off x="838200" y="1825624"/>
            <a:ext cx="10515600" cy="4758055"/>
          </a:xfrm>
        </p:spPr>
        <p:txBody>
          <a:bodyPr>
            <a:normAutofit fontScale="92500" lnSpcReduction="20000"/>
          </a:bodyPr>
          <a:lstStyle/>
          <a:p>
            <a:r>
              <a:rPr lang="en-GB" dirty="0"/>
              <a:t>To accompany these time series results, I find events that are plausibly exogenous shocks to the volume of coverage of sexual assault-related topics </a:t>
            </a:r>
          </a:p>
          <a:p>
            <a:r>
              <a:rPr lang="en-GB" dirty="0"/>
              <a:t>These events are collected using Google’s ”Related Queries” function, that collects searches that are made in conjunction with the term in question over a specified time period. </a:t>
            </a:r>
          </a:p>
          <a:p>
            <a:r>
              <a:rPr lang="en-GB" dirty="0"/>
              <a:t>I look at times at which the Google Trend for ’sexual assault’ is above 60% of its 6-month maximum for the 9 years in question, which gives 563 days. For each day, I look for distinct related queries. </a:t>
            </a:r>
          </a:p>
          <a:p>
            <a:r>
              <a:rPr lang="en-GB" dirty="0"/>
              <a:t>For example, on November 19, 2014, ’Bill Cosby’ is the top related query, as he is for the next several days. I count only the first occurrence of these terms as a distinct ’high profile event’</a:t>
            </a:r>
          </a:p>
          <a:p>
            <a:r>
              <a:rPr lang="en-GB" dirty="0"/>
              <a:t>To use these events as instruments for the Google Trend, they must be correlated with the Google Trend and uncorrelated with the error term</a:t>
            </a:r>
          </a:p>
        </p:txBody>
      </p:sp>
    </p:spTree>
    <p:extLst>
      <p:ext uri="{BB962C8B-B14F-4D97-AF65-F5344CB8AC3E}">
        <p14:creationId xmlns:p14="http://schemas.microsoft.com/office/powerpoint/2010/main" val="192066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FD88-978B-734D-833B-ED12D8464EC4}"/>
              </a:ext>
            </a:extLst>
          </p:cNvPr>
          <p:cNvSpPr>
            <a:spLocks noGrp="1"/>
          </p:cNvSpPr>
          <p:nvPr>
            <p:ph type="title"/>
          </p:nvPr>
        </p:nvSpPr>
        <p:spPr/>
        <p:txBody>
          <a:bodyPr/>
          <a:lstStyle/>
          <a:p>
            <a:r>
              <a:rPr lang="en-US" dirty="0"/>
              <a:t>Test that correlated with trend</a:t>
            </a:r>
          </a:p>
        </p:txBody>
      </p:sp>
      <p:sp>
        <p:nvSpPr>
          <p:cNvPr id="3" name="Content Placeholder 2">
            <a:extLst>
              <a:ext uri="{FF2B5EF4-FFF2-40B4-BE49-F238E27FC236}">
                <a16:creationId xmlns:a16="http://schemas.microsoft.com/office/drawing/2014/main" id="{5DB256AD-206A-7C40-AF64-C65AAD800A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199E47B-00AB-6B4D-8BAD-02481294A564}"/>
              </a:ext>
            </a:extLst>
          </p:cNvPr>
          <p:cNvPicPr>
            <a:picLocks noChangeAspect="1"/>
          </p:cNvPicPr>
          <p:nvPr/>
        </p:nvPicPr>
        <p:blipFill>
          <a:blip r:embed="rId2"/>
          <a:stretch>
            <a:fillRect/>
          </a:stretch>
        </p:blipFill>
        <p:spPr>
          <a:xfrm>
            <a:off x="2851150" y="1628803"/>
            <a:ext cx="6489700" cy="4744982"/>
          </a:xfrm>
          <a:prstGeom prst="rect">
            <a:avLst/>
          </a:prstGeom>
        </p:spPr>
      </p:pic>
    </p:spTree>
    <p:extLst>
      <p:ext uri="{BB962C8B-B14F-4D97-AF65-F5344CB8AC3E}">
        <p14:creationId xmlns:p14="http://schemas.microsoft.com/office/powerpoint/2010/main" val="66241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89F7-39D5-794F-A5D1-1EFAC90A37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5DC011-04A3-6A49-A32A-E50D9476575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F0398C-7F6D-8449-8810-F0BDA6E34F94}"/>
              </a:ext>
            </a:extLst>
          </p:cNvPr>
          <p:cNvPicPr>
            <a:picLocks noChangeAspect="1"/>
          </p:cNvPicPr>
          <p:nvPr/>
        </p:nvPicPr>
        <p:blipFill>
          <a:blip r:embed="rId2"/>
          <a:stretch>
            <a:fillRect/>
          </a:stretch>
        </p:blipFill>
        <p:spPr>
          <a:xfrm>
            <a:off x="2036321" y="365125"/>
            <a:ext cx="8119358" cy="6184174"/>
          </a:xfrm>
          <a:prstGeom prst="rect">
            <a:avLst/>
          </a:prstGeom>
        </p:spPr>
      </p:pic>
    </p:spTree>
    <p:extLst>
      <p:ext uri="{BB962C8B-B14F-4D97-AF65-F5344CB8AC3E}">
        <p14:creationId xmlns:p14="http://schemas.microsoft.com/office/powerpoint/2010/main" val="8506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5586-835E-BA46-889A-5D5388E0E6D3}"/>
              </a:ext>
            </a:extLst>
          </p:cNvPr>
          <p:cNvSpPr>
            <a:spLocks noGrp="1"/>
          </p:cNvSpPr>
          <p:nvPr>
            <p:ph type="title"/>
          </p:nvPr>
        </p:nvSpPr>
        <p:spPr/>
        <p:txBody>
          <a:bodyPr/>
          <a:lstStyle/>
          <a:p>
            <a:r>
              <a:rPr lang="en-US" dirty="0"/>
              <a:t>Two IV specifications</a:t>
            </a:r>
          </a:p>
        </p:txBody>
      </p:sp>
      <p:sp>
        <p:nvSpPr>
          <p:cNvPr id="3" name="Content Placeholder 2">
            <a:extLst>
              <a:ext uri="{FF2B5EF4-FFF2-40B4-BE49-F238E27FC236}">
                <a16:creationId xmlns:a16="http://schemas.microsoft.com/office/drawing/2014/main" id="{EB03F6AB-7F6B-154E-B9AD-321644F7AF9E}"/>
              </a:ext>
            </a:extLst>
          </p:cNvPr>
          <p:cNvSpPr>
            <a:spLocks noGrp="1"/>
          </p:cNvSpPr>
          <p:nvPr>
            <p:ph idx="1"/>
          </p:nvPr>
        </p:nvSpPr>
        <p:spPr/>
        <p:txBody>
          <a:bodyPr/>
          <a:lstStyle/>
          <a:p>
            <a:r>
              <a:rPr lang="en-US" dirty="0"/>
              <a:t>One with a dummy for ‘event date bin’ as the instrument, the other using each event as its own factor variable</a:t>
            </a:r>
          </a:p>
          <a:p>
            <a:r>
              <a:rPr lang="en-US" dirty="0"/>
              <a:t>I.e. the first looks at event days vs. non-event days, the second looks at the variation across event days</a:t>
            </a:r>
          </a:p>
        </p:txBody>
      </p:sp>
    </p:spTree>
    <p:extLst>
      <p:ext uri="{BB962C8B-B14F-4D97-AF65-F5344CB8AC3E}">
        <p14:creationId xmlns:p14="http://schemas.microsoft.com/office/powerpoint/2010/main" val="162514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58F0-1541-E745-AFDD-024578D276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02F12F-DAE0-124F-BB2B-769F5CFFAD7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C3C11B0-3E94-F443-A163-E931AE2B645E}"/>
              </a:ext>
            </a:extLst>
          </p:cNvPr>
          <p:cNvPicPr>
            <a:picLocks noChangeAspect="1"/>
          </p:cNvPicPr>
          <p:nvPr/>
        </p:nvPicPr>
        <p:blipFill>
          <a:blip r:embed="rId3"/>
          <a:stretch>
            <a:fillRect/>
          </a:stretch>
        </p:blipFill>
        <p:spPr>
          <a:xfrm>
            <a:off x="3492500" y="596900"/>
            <a:ext cx="5207000" cy="5664200"/>
          </a:xfrm>
          <a:prstGeom prst="rect">
            <a:avLst/>
          </a:prstGeom>
        </p:spPr>
      </p:pic>
    </p:spTree>
    <p:extLst>
      <p:ext uri="{BB962C8B-B14F-4D97-AF65-F5344CB8AC3E}">
        <p14:creationId xmlns:p14="http://schemas.microsoft.com/office/powerpoint/2010/main" val="366865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CD94-2246-D64D-ABA6-498B28E4986D}"/>
              </a:ext>
            </a:extLst>
          </p:cNvPr>
          <p:cNvSpPr>
            <a:spLocks noGrp="1"/>
          </p:cNvSpPr>
          <p:nvPr>
            <p:ph type="title"/>
          </p:nvPr>
        </p:nvSpPr>
        <p:spPr/>
        <p:txBody>
          <a:bodyPr/>
          <a:lstStyle/>
          <a:p>
            <a:r>
              <a:rPr lang="en-US" dirty="0"/>
              <a:t>State by State variation?</a:t>
            </a:r>
          </a:p>
        </p:txBody>
      </p:sp>
      <p:sp>
        <p:nvSpPr>
          <p:cNvPr id="3" name="Content Placeholder 2">
            <a:extLst>
              <a:ext uri="{FF2B5EF4-FFF2-40B4-BE49-F238E27FC236}">
                <a16:creationId xmlns:a16="http://schemas.microsoft.com/office/drawing/2014/main" id="{421C5D09-7963-254D-956A-C02CAC2B341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FE62EC2-7E9D-D345-BAE6-F42D930FB082}"/>
              </a:ext>
            </a:extLst>
          </p:cNvPr>
          <p:cNvPicPr>
            <a:picLocks noChangeAspect="1"/>
          </p:cNvPicPr>
          <p:nvPr/>
        </p:nvPicPr>
        <p:blipFill>
          <a:blip r:embed="rId2"/>
          <a:stretch>
            <a:fillRect/>
          </a:stretch>
        </p:blipFill>
        <p:spPr>
          <a:xfrm>
            <a:off x="1949437" y="2319632"/>
            <a:ext cx="8293125" cy="3363323"/>
          </a:xfrm>
          <a:prstGeom prst="rect">
            <a:avLst/>
          </a:prstGeom>
        </p:spPr>
      </p:pic>
    </p:spTree>
    <p:extLst>
      <p:ext uri="{BB962C8B-B14F-4D97-AF65-F5344CB8AC3E}">
        <p14:creationId xmlns:p14="http://schemas.microsoft.com/office/powerpoint/2010/main" val="195287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1ACF-04CB-5C4B-8840-50AE32C53A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EEF68B-1B74-7447-AA1E-76856CFDD85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FCDFCD9-CF32-7943-97CC-29B4173C9568}"/>
              </a:ext>
            </a:extLst>
          </p:cNvPr>
          <p:cNvPicPr>
            <a:picLocks noChangeAspect="1"/>
          </p:cNvPicPr>
          <p:nvPr/>
        </p:nvPicPr>
        <p:blipFill>
          <a:blip r:embed="rId2"/>
          <a:stretch>
            <a:fillRect/>
          </a:stretch>
        </p:blipFill>
        <p:spPr>
          <a:xfrm>
            <a:off x="838200" y="2432187"/>
            <a:ext cx="10517920" cy="3138214"/>
          </a:xfrm>
          <a:prstGeom prst="rect">
            <a:avLst/>
          </a:prstGeom>
        </p:spPr>
      </p:pic>
    </p:spTree>
    <p:extLst>
      <p:ext uri="{BB962C8B-B14F-4D97-AF65-F5344CB8AC3E}">
        <p14:creationId xmlns:p14="http://schemas.microsoft.com/office/powerpoint/2010/main" val="591433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00BB-31AB-284D-8FF3-8C3E2E1C1401}"/>
              </a:ext>
            </a:extLst>
          </p:cNvPr>
          <p:cNvSpPr>
            <a:spLocks noGrp="1"/>
          </p:cNvSpPr>
          <p:nvPr>
            <p:ph type="title"/>
          </p:nvPr>
        </p:nvSpPr>
        <p:spPr/>
        <p:txBody>
          <a:bodyPr/>
          <a:lstStyle/>
          <a:p>
            <a:r>
              <a:rPr lang="en-US" dirty="0"/>
              <a:t>Driven by white young non-alcoholic incidents?</a:t>
            </a:r>
          </a:p>
        </p:txBody>
      </p:sp>
      <p:sp>
        <p:nvSpPr>
          <p:cNvPr id="3" name="Content Placeholder 2">
            <a:extLst>
              <a:ext uri="{FF2B5EF4-FFF2-40B4-BE49-F238E27FC236}">
                <a16:creationId xmlns:a16="http://schemas.microsoft.com/office/drawing/2014/main" id="{622EEC9D-C936-7F46-940C-C54C9516CF7E}"/>
              </a:ext>
            </a:extLst>
          </p:cNvPr>
          <p:cNvSpPr>
            <a:spLocks noGrp="1"/>
          </p:cNvSpPr>
          <p:nvPr>
            <p:ph idx="1"/>
          </p:nvPr>
        </p:nvSpPr>
        <p:spPr/>
        <p:txBody>
          <a:bodyPr/>
          <a:lstStyle/>
          <a:p>
            <a:r>
              <a:rPr lang="en-US" dirty="0"/>
              <a:t>Maybe</a:t>
            </a:r>
          </a:p>
          <a:p>
            <a:r>
              <a:rPr lang="en-US" dirty="0"/>
              <a:t>These are all the most reported types of events, however, so may just be that other types don’t have n to reach significance.</a:t>
            </a:r>
          </a:p>
          <a:p>
            <a:r>
              <a:rPr lang="en-US" dirty="0"/>
              <a:t>Need to work out a better way to interpret this and to discuss it.</a:t>
            </a:r>
          </a:p>
        </p:txBody>
      </p:sp>
    </p:spTree>
    <p:extLst>
      <p:ext uri="{BB962C8B-B14F-4D97-AF65-F5344CB8AC3E}">
        <p14:creationId xmlns:p14="http://schemas.microsoft.com/office/powerpoint/2010/main" val="400103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CA90-AA6C-564D-A854-EF7B1EF4B36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FE41898-FD02-A74D-8403-B4CC2A24E431}"/>
              </a:ext>
            </a:extLst>
          </p:cNvPr>
          <p:cNvSpPr>
            <a:spLocks noGrp="1"/>
          </p:cNvSpPr>
          <p:nvPr>
            <p:ph idx="1"/>
          </p:nvPr>
        </p:nvSpPr>
        <p:spPr/>
        <p:txBody>
          <a:bodyPr/>
          <a:lstStyle/>
          <a:p>
            <a:r>
              <a:rPr lang="en-GB" dirty="0"/>
              <a:t>An estimated 18.3% of women and 1.4% of men in the United States are sexually assaulted at some point in their lives, with more than a third of these assaults occurring before the victim turns 18 (Black et al., 2011)</a:t>
            </a:r>
          </a:p>
          <a:p>
            <a:r>
              <a:rPr lang="en-GB" dirty="0"/>
              <a:t>According to Fisher et al. (2000), ”fewer than 5% of attempted or completed sexual assault against college age women are reported to law enforcement. 66% of victims tell friends but not family or school officials.”</a:t>
            </a:r>
          </a:p>
          <a:p>
            <a:endParaRPr lang="en-US" dirty="0"/>
          </a:p>
        </p:txBody>
      </p:sp>
    </p:spTree>
    <p:extLst>
      <p:ext uri="{BB962C8B-B14F-4D97-AF65-F5344CB8AC3E}">
        <p14:creationId xmlns:p14="http://schemas.microsoft.com/office/powerpoint/2010/main" val="348405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AEB8-52B8-EC44-AC78-143D9946EAA5}"/>
              </a:ext>
            </a:extLst>
          </p:cNvPr>
          <p:cNvSpPr>
            <a:spLocks noGrp="1"/>
          </p:cNvSpPr>
          <p:nvPr>
            <p:ph type="title"/>
          </p:nvPr>
        </p:nvSpPr>
        <p:spPr/>
        <p:txBody>
          <a:bodyPr/>
          <a:lstStyle/>
          <a:p>
            <a:r>
              <a:rPr lang="en-US" dirty="0"/>
              <a:t>Fin</a:t>
            </a:r>
          </a:p>
        </p:txBody>
      </p:sp>
      <p:sp>
        <p:nvSpPr>
          <p:cNvPr id="3" name="Content Placeholder 2">
            <a:extLst>
              <a:ext uri="{FF2B5EF4-FFF2-40B4-BE49-F238E27FC236}">
                <a16:creationId xmlns:a16="http://schemas.microsoft.com/office/drawing/2014/main" id="{BB74BE90-7825-A746-8EE8-F99CD875E70E}"/>
              </a:ext>
            </a:extLst>
          </p:cNvPr>
          <p:cNvSpPr>
            <a:spLocks noGrp="1"/>
          </p:cNvSpPr>
          <p:nvPr>
            <p:ph idx="1"/>
          </p:nvPr>
        </p:nvSpPr>
        <p:spPr/>
        <p:txBody>
          <a:bodyPr/>
          <a:lstStyle/>
          <a:p>
            <a:r>
              <a:rPr lang="en-US" dirty="0"/>
              <a:t>Robust evidence that coverage of sexual assault cases increases reporting of sexual assault, by a fairly significant amount</a:t>
            </a:r>
          </a:p>
          <a:p>
            <a:r>
              <a:rPr lang="en-US" dirty="0"/>
              <a:t>Need better discussion of costs of reporting, how coverage might increase or decrease costs, how I make sure not to include increased events (dropping events from that date), </a:t>
            </a:r>
            <a:r>
              <a:rPr lang="en-US" dirty="0" err="1"/>
              <a:t>etc</a:t>
            </a:r>
            <a:r>
              <a:rPr lang="en-US" dirty="0"/>
              <a:t> </a:t>
            </a:r>
          </a:p>
          <a:p>
            <a:r>
              <a:rPr lang="en-US" dirty="0"/>
              <a:t>More on limitations of my style vs. survey style papers</a:t>
            </a:r>
          </a:p>
          <a:p>
            <a:r>
              <a:rPr lang="en-US" dirty="0"/>
              <a:t>More on why results are important (??!!)</a:t>
            </a:r>
          </a:p>
          <a:p>
            <a:r>
              <a:rPr lang="en-US" dirty="0"/>
              <a:t>More on other econ work using google trends/search volume</a:t>
            </a:r>
          </a:p>
        </p:txBody>
      </p:sp>
    </p:spTree>
    <p:extLst>
      <p:ext uri="{BB962C8B-B14F-4D97-AF65-F5344CB8AC3E}">
        <p14:creationId xmlns:p14="http://schemas.microsoft.com/office/powerpoint/2010/main" val="316022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F5BD-B677-A646-A535-BDAFF1FDA7F9}"/>
              </a:ext>
            </a:extLst>
          </p:cNvPr>
          <p:cNvSpPr>
            <a:spLocks noGrp="1"/>
          </p:cNvSpPr>
          <p:nvPr>
            <p:ph type="title"/>
          </p:nvPr>
        </p:nvSpPr>
        <p:spPr>
          <a:xfrm>
            <a:off x="838200" y="3338512"/>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5E1971D-1BCE-244A-8696-292287AF4E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783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20D7-273C-164C-9A63-17B4579D4CAD}"/>
              </a:ext>
            </a:extLst>
          </p:cNvPr>
          <p:cNvSpPr>
            <a:spLocks noGrp="1"/>
          </p:cNvSpPr>
          <p:nvPr>
            <p:ph type="title"/>
          </p:nvPr>
        </p:nvSpPr>
        <p:spPr/>
        <p:txBody>
          <a:bodyPr/>
          <a:lstStyle/>
          <a:p>
            <a:r>
              <a:rPr lang="en-US" dirty="0"/>
              <a:t>Many Reasons to want to Increase Reporting</a:t>
            </a:r>
          </a:p>
        </p:txBody>
      </p:sp>
      <p:sp>
        <p:nvSpPr>
          <p:cNvPr id="3" name="Content Placeholder 2">
            <a:extLst>
              <a:ext uri="{FF2B5EF4-FFF2-40B4-BE49-F238E27FC236}">
                <a16:creationId xmlns:a16="http://schemas.microsoft.com/office/drawing/2014/main" id="{D5F76969-EE4C-E242-8DA6-F7F482E7AFBC}"/>
              </a:ext>
            </a:extLst>
          </p:cNvPr>
          <p:cNvSpPr>
            <a:spLocks noGrp="1"/>
          </p:cNvSpPr>
          <p:nvPr>
            <p:ph idx="1"/>
          </p:nvPr>
        </p:nvSpPr>
        <p:spPr>
          <a:xfrm>
            <a:off x="838200" y="1560786"/>
            <a:ext cx="10515600" cy="5029200"/>
          </a:xfrm>
        </p:spPr>
        <p:txBody>
          <a:bodyPr>
            <a:normAutofit fontScale="92500"/>
          </a:bodyPr>
          <a:lstStyle/>
          <a:p>
            <a:r>
              <a:rPr lang="en-US" dirty="0"/>
              <a:t>Justice for the victim</a:t>
            </a:r>
          </a:p>
          <a:p>
            <a:r>
              <a:rPr lang="en-GB" dirty="0"/>
              <a:t>Victims of rape that report the crime to the police are also 9 times more likely to receive medical care than those that do not (Resnick et al., 2000) as well as more likely to receive psychological care</a:t>
            </a:r>
          </a:p>
          <a:p>
            <a:r>
              <a:rPr lang="en-GB" dirty="0"/>
              <a:t>Benefits to wider society</a:t>
            </a:r>
          </a:p>
          <a:p>
            <a:r>
              <a:rPr lang="en-GB" dirty="0"/>
              <a:t>Unreported sexual assault decreases the perceived likelihood of punishment for sexual assault</a:t>
            </a:r>
          </a:p>
          <a:p>
            <a:r>
              <a:rPr lang="en-GB" dirty="0"/>
              <a:t>Important as there are a number of studies that find that propensity of men to commit sexual assault </a:t>
            </a:r>
            <a:r>
              <a:rPr lang="en-GB" dirty="0" err="1"/>
              <a:t>signif</a:t>
            </a:r>
            <a:r>
              <a:rPr lang="en-GB" dirty="0"/>
              <a:t>. decreased by threat of sanctions (Bachman, Paternoster, &amp; Ward, 1992; </a:t>
            </a:r>
            <a:r>
              <a:rPr lang="en-GB" dirty="0" err="1"/>
              <a:t>Antunes</a:t>
            </a:r>
            <a:r>
              <a:rPr lang="en-GB" dirty="0"/>
              <a:t> &amp; Hunt, 1974)</a:t>
            </a:r>
          </a:p>
          <a:p>
            <a:r>
              <a:rPr lang="en-GB" dirty="0"/>
              <a:t>Additionally, assaulters who aren’t convicted have high recidivism rates (Abel et al., 1987)</a:t>
            </a:r>
          </a:p>
          <a:p>
            <a:endParaRPr lang="en-GB" dirty="0"/>
          </a:p>
          <a:p>
            <a:endParaRPr lang="en-US" dirty="0"/>
          </a:p>
        </p:txBody>
      </p:sp>
    </p:spTree>
    <p:extLst>
      <p:ext uri="{BB962C8B-B14F-4D97-AF65-F5344CB8AC3E}">
        <p14:creationId xmlns:p14="http://schemas.microsoft.com/office/powerpoint/2010/main" val="356637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9DA9-6F12-B742-9759-6D1E58BD0156}"/>
              </a:ext>
            </a:extLst>
          </p:cNvPr>
          <p:cNvSpPr>
            <a:spLocks noGrp="1"/>
          </p:cNvSpPr>
          <p:nvPr>
            <p:ph type="title"/>
          </p:nvPr>
        </p:nvSpPr>
        <p:spPr/>
        <p:txBody>
          <a:bodyPr/>
          <a:lstStyle/>
          <a:p>
            <a:r>
              <a:rPr lang="en-US" dirty="0"/>
              <a:t>Factors that Affect the Reporting Decision</a:t>
            </a:r>
          </a:p>
        </p:txBody>
      </p:sp>
      <p:sp>
        <p:nvSpPr>
          <p:cNvPr id="3" name="Content Placeholder 2">
            <a:extLst>
              <a:ext uri="{FF2B5EF4-FFF2-40B4-BE49-F238E27FC236}">
                <a16:creationId xmlns:a16="http://schemas.microsoft.com/office/drawing/2014/main" id="{A5EDC48C-3BA9-984B-A097-8939A7CBD525}"/>
              </a:ext>
            </a:extLst>
          </p:cNvPr>
          <p:cNvSpPr>
            <a:spLocks noGrp="1"/>
          </p:cNvSpPr>
          <p:nvPr>
            <p:ph idx="1"/>
          </p:nvPr>
        </p:nvSpPr>
        <p:spPr/>
        <p:txBody>
          <a:bodyPr/>
          <a:lstStyle/>
          <a:p>
            <a:r>
              <a:rPr lang="en-US" dirty="0"/>
              <a:t>Lots of previous research, some economics, mostly law. Lots of different individual findings:</a:t>
            </a:r>
          </a:p>
          <a:p>
            <a:pPr lvl="1"/>
            <a:r>
              <a:rPr lang="en-US" dirty="0"/>
              <a:t>More likely to report given </a:t>
            </a:r>
            <a:r>
              <a:rPr lang="en-GB" dirty="0"/>
              <a:t>social support and ancillary evidence associated with the crime (Allen, 2007)</a:t>
            </a:r>
          </a:p>
          <a:p>
            <a:pPr lvl="1"/>
            <a:r>
              <a:rPr lang="en-GB" dirty="0"/>
              <a:t>More likely to report if the offender used physical force. No effect on reporting: whether the perpetrator was a stranger, whether the event occurred away from the victim’s home (Bachman, 1993; Du Mont et al., 2003)</a:t>
            </a:r>
          </a:p>
          <a:p>
            <a:pPr lvl="1"/>
            <a:r>
              <a:rPr lang="en-GB" dirty="0"/>
              <a:t>More likely to report if offender used a weapon (Bachman, 1998)</a:t>
            </a:r>
          </a:p>
          <a:p>
            <a:pPr lvl="1"/>
            <a:r>
              <a:rPr lang="en-GB" dirty="0"/>
              <a:t>Most common barriers to reporting for college students: (1) shame, guilt, embarrassment, not wanting friends and family to know; (2) concerns about confidentiality; and (3) fear of not being believed (Sable et al. 2010)</a:t>
            </a:r>
          </a:p>
          <a:p>
            <a:pPr lvl="1"/>
            <a:endParaRPr lang="en-GB" dirty="0"/>
          </a:p>
          <a:p>
            <a:pPr lvl="1"/>
            <a:endParaRPr lang="en-US" dirty="0"/>
          </a:p>
        </p:txBody>
      </p:sp>
    </p:spTree>
    <p:extLst>
      <p:ext uri="{BB962C8B-B14F-4D97-AF65-F5344CB8AC3E}">
        <p14:creationId xmlns:p14="http://schemas.microsoft.com/office/powerpoint/2010/main" val="125050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82C3-711C-6B4B-8A11-09234E7E7C13}"/>
              </a:ext>
            </a:extLst>
          </p:cNvPr>
          <p:cNvSpPr>
            <a:spLocks noGrp="1"/>
          </p:cNvSpPr>
          <p:nvPr>
            <p:ph type="title"/>
          </p:nvPr>
        </p:nvSpPr>
        <p:spPr/>
        <p:txBody>
          <a:bodyPr/>
          <a:lstStyle/>
          <a:p>
            <a:r>
              <a:rPr lang="en-US" dirty="0"/>
              <a:t>Limitations with these studies</a:t>
            </a:r>
          </a:p>
        </p:txBody>
      </p:sp>
      <p:sp>
        <p:nvSpPr>
          <p:cNvPr id="3" name="Content Placeholder 2">
            <a:extLst>
              <a:ext uri="{FF2B5EF4-FFF2-40B4-BE49-F238E27FC236}">
                <a16:creationId xmlns:a16="http://schemas.microsoft.com/office/drawing/2014/main" id="{15DBA9EA-CA46-2849-9A69-C8CD6778D6BD}"/>
              </a:ext>
            </a:extLst>
          </p:cNvPr>
          <p:cNvSpPr>
            <a:spLocks noGrp="1"/>
          </p:cNvSpPr>
          <p:nvPr>
            <p:ph idx="1"/>
          </p:nvPr>
        </p:nvSpPr>
        <p:spPr/>
        <p:txBody>
          <a:bodyPr>
            <a:normAutofit lnSpcReduction="10000"/>
          </a:bodyPr>
          <a:lstStyle/>
          <a:p>
            <a:r>
              <a:rPr lang="en-US" dirty="0"/>
              <a:t>All use either fairly small survey groups or a national sample survey (the National Crime Victimization Survey) and find their results primarily with logistic regressions </a:t>
            </a:r>
          </a:p>
          <a:p>
            <a:r>
              <a:rPr lang="en-US" dirty="0"/>
              <a:t>Useful for looking at correlations, but causal inference is tough, as a number of endogeneity issues – e.g. even papers that I looked at disagree on whether reporting to the police makes you more likely to seek medical attention or whether medical attention increases chances of reporting to the police</a:t>
            </a:r>
          </a:p>
          <a:p>
            <a:r>
              <a:rPr lang="en-US" dirty="0"/>
              <a:t>Selection biases – always present in surveys. Likely still non-reporters even in these relaxed survey environments, and we don’t know their characteristics</a:t>
            </a:r>
          </a:p>
        </p:txBody>
      </p:sp>
    </p:spTree>
    <p:extLst>
      <p:ext uri="{BB962C8B-B14F-4D97-AF65-F5344CB8AC3E}">
        <p14:creationId xmlns:p14="http://schemas.microsoft.com/office/powerpoint/2010/main" val="179123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1AC9-ADEF-4247-8380-310646BD5C52}"/>
              </a:ext>
            </a:extLst>
          </p:cNvPr>
          <p:cNvSpPr>
            <a:spLocks noGrp="1"/>
          </p:cNvSpPr>
          <p:nvPr>
            <p:ph type="title"/>
          </p:nvPr>
        </p:nvSpPr>
        <p:spPr/>
        <p:txBody>
          <a:bodyPr/>
          <a:lstStyle/>
          <a:p>
            <a:r>
              <a:rPr lang="en-US" dirty="0"/>
              <a:t>Leads to: Research Question</a:t>
            </a:r>
          </a:p>
        </p:txBody>
      </p:sp>
      <p:sp>
        <p:nvSpPr>
          <p:cNvPr id="3" name="Content Placeholder 2">
            <a:extLst>
              <a:ext uri="{FF2B5EF4-FFF2-40B4-BE49-F238E27FC236}">
                <a16:creationId xmlns:a16="http://schemas.microsoft.com/office/drawing/2014/main" id="{8F100B68-421B-A440-9E98-037F713A07C8}"/>
              </a:ext>
            </a:extLst>
          </p:cNvPr>
          <p:cNvSpPr>
            <a:spLocks noGrp="1"/>
          </p:cNvSpPr>
          <p:nvPr>
            <p:ph idx="1"/>
          </p:nvPr>
        </p:nvSpPr>
        <p:spPr/>
        <p:txBody>
          <a:bodyPr/>
          <a:lstStyle/>
          <a:p>
            <a:r>
              <a:rPr lang="en-US" dirty="0"/>
              <a:t>Does national coverage of sexual assault cases and allegations increase reporting of sexual assaults?</a:t>
            </a:r>
          </a:p>
          <a:p>
            <a:r>
              <a:rPr lang="en-US" dirty="0"/>
              <a:t>As far as I know, this question has not been investigated previously</a:t>
            </a:r>
          </a:p>
          <a:p>
            <a:r>
              <a:rPr lang="en-US" dirty="0"/>
              <a:t>Because of the nature of national coverage, this question lends itself to time series and instrumental variable analysis instead of survey analysis, thus avoiding many of the problems found in previous research.</a:t>
            </a:r>
          </a:p>
          <a:p>
            <a:r>
              <a:rPr lang="en-US" dirty="0"/>
              <a:t>Obviously many new problems abound! But a different research approach should still be complimentary to the existing literature</a:t>
            </a:r>
          </a:p>
        </p:txBody>
      </p:sp>
    </p:spTree>
    <p:extLst>
      <p:ext uri="{BB962C8B-B14F-4D97-AF65-F5344CB8AC3E}">
        <p14:creationId xmlns:p14="http://schemas.microsoft.com/office/powerpoint/2010/main" val="163218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B38B-A0C9-3048-90E3-1975B5F960F7}"/>
              </a:ext>
            </a:extLst>
          </p:cNvPr>
          <p:cNvSpPr>
            <a:spLocks noGrp="1"/>
          </p:cNvSpPr>
          <p:nvPr>
            <p:ph type="title"/>
          </p:nvPr>
        </p:nvSpPr>
        <p:spPr/>
        <p:txBody>
          <a:bodyPr/>
          <a:lstStyle/>
          <a:p>
            <a:r>
              <a:rPr lang="en-US" dirty="0"/>
              <a:t>Importance of Research Question</a:t>
            </a:r>
          </a:p>
        </p:txBody>
      </p:sp>
      <p:sp>
        <p:nvSpPr>
          <p:cNvPr id="3" name="Content Placeholder 2">
            <a:extLst>
              <a:ext uri="{FF2B5EF4-FFF2-40B4-BE49-F238E27FC236}">
                <a16:creationId xmlns:a16="http://schemas.microsoft.com/office/drawing/2014/main" id="{95C181F1-04C6-CC45-92CD-EF896CFFAE21}"/>
              </a:ext>
            </a:extLst>
          </p:cNvPr>
          <p:cNvSpPr>
            <a:spLocks noGrp="1"/>
          </p:cNvSpPr>
          <p:nvPr>
            <p:ph idx="1"/>
          </p:nvPr>
        </p:nvSpPr>
        <p:spPr/>
        <p:txBody>
          <a:bodyPr/>
          <a:lstStyle/>
          <a:p>
            <a:r>
              <a:rPr lang="en-US" dirty="0"/>
              <a:t>Most importantly: if the effect is negatively – i.e. if coverage of sexual assault allegations suppresses the reporting of sexual assaults – then there are many important policy questions to ask.</a:t>
            </a:r>
          </a:p>
          <a:p>
            <a:pPr lvl="1"/>
            <a:r>
              <a:rPr lang="en-US" dirty="0"/>
              <a:t>Would be a little bit similar to the copycat effect found with coverage of suicide stories. Has in many countries resulted in policy to reduce such coverage, as not desirable</a:t>
            </a:r>
          </a:p>
          <a:p>
            <a:r>
              <a:rPr lang="en-US" dirty="0"/>
              <a:t>If the effect is positive, interesting, but no clear? Policy prescriptions</a:t>
            </a:r>
          </a:p>
        </p:txBody>
      </p:sp>
    </p:spTree>
    <p:extLst>
      <p:ext uri="{BB962C8B-B14F-4D97-AF65-F5344CB8AC3E}">
        <p14:creationId xmlns:p14="http://schemas.microsoft.com/office/powerpoint/2010/main" val="77133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DF8F-E3E6-E147-AAE3-2FE0BB183F3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21894E2-AD35-ED49-88A9-6BAFD7F26367}"/>
              </a:ext>
            </a:extLst>
          </p:cNvPr>
          <p:cNvSpPr>
            <a:spLocks noGrp="1"/>
          </p:cNvSpPr>
          <p:nvPr>
            <p:ph idx="1"/>
          </p:nvPr>
        </p:nvSpPr>
        <p:spPr/>
        <p:txBody>
          <a:bodyPr>
            <a:normAutofit fontScale="85000" lnSpcReduction="10000"/>
          </a:bodyPr>
          <a:lstStyle/>
          <a:p>
            <a:r>
              <a:rPr lang="en-GB" dirty="0"/>
              <a:t>National Incident-Based Reporting System</a:t>
            </a:r>
          </a:p>
          <a:p>
            <a:pPr lvl="1"/>
            <a:r>
              <a:rPr lang="en-US" dirty="0"/>
              <a:t>Individual reports of crime to police stations. 1991 to 2016.</a:t>
            </a:r>
          </a:p>
          <a:p>
            <a:pPr lvl="1"/>
            <a:r>
              <a:rPr lang="en-US" dirty="0"/>
              <a:t>About 40% of population covered (some police stations don’t report)and this number has increased since 1991 as more stations have begun reporting.</a:t>
            </a:r>
          </a:p>
          <a:p>
            <a:pPr lvl="1"/>
            <a:r>
              <a:rPr lang="en-US" dirty="0"/>
              <a:t>Timestamped, both report and incident </a:t>
            </a:r>
            <a:r>
              <a:rPr lang="en-US" dirty="0" err="1"/>
              <a:t>datetime</a:t>
            </a:r>
            <a:r>
              <a:rPr lang="en-US" dirty="0"/>
              <a:t>, lots of auxiliary information i.e. about the victim in question</a:t>
            </a:r>
          </a:p>
          <a:p>
            <a:pPr lvl="1"/>
            <a:r>
              <a:rPr lang="en-US" dirty="0"/>
              <a:t>Because is by incident, can be collapsed to any specification: Nationally Daily, statewide </a:t>
            </a:r>
            <a:r>
              <a:rPr lang="en-US" dirty="0" err="1"/>
              <a:t>etc</a:t>
            </a:r>
            <a:endParaRPr lang="en-US" dirty="0"/>
          </a:p>
          <a:p>
            <a:r>
              <a:rPr lang="en-US" dirty="0"/>
              <a:t>Google Trends data</a:t>
            </a:r>
          </a:p>
          <a:p>
            <a:pPr lvl="1"/>
            <a:r>
              <a:rPr lang="en-US" dirty="0"/>
              <a:t>Daily and weekly trends for sexual assault 2008 to 2018</a:t>
            </a:r>
          </a:p>
          <a:p>
            <a:pPr lvl="1"/>
            <a:r>
              <a:rPr lang="en-US" dirty="0"/>
              <a:t>National and statewide trends.</a:t>
            </a:r>
          </a:p>
          <a:p>
            <a:pPr lvl="1"/>
            <a:r>
              <a:rPr lang="en-US" dirty="0"/>
              <a:t>Relative trends out of 100, scaled to 2008 numbers, so some numbers later on are higher.</a:t>
            </a:r>
          </a:p>
          <a:p>
            <a:pPr lvl="1"/>
            <a:r>
              <a:rPr lang="en-US" dirty="0"/>
              <a:t>Merge daily with police data for most of my investigation. Thus have reports of sexual assault grouped by either report or incident date together with Google Trends, daily, from 2008 to 2016.</a:t>
            </a:r>
          </a:p>
          <a:p>
            <a:pPr lvl="1"/>
            <a:endParaRPr lang="en-US" dirty="0"/>
          </a:p>
        </p:txBody>
      </p:sp>
    </p:spTree>
    <p:extLst>
      <p:ext uri="{BB962C8B-B14F-4D97-AF65-F5344CB8AC3E}">
        <p14:creationId xmlns:p14="http://schemas.microsoft.com/office/powerpoint/2010/main" val="362264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685C6D-2CDA-B24B-9FB6-A9575B314733}"/>
              </a:ext>
            </a:extLst>
          </p:cNvPr>
          <p:cNvPicPr>
            <a:picLocks noChangeAspect="1"/>
          </p:cNvPicPr>
          <p:nvPr/>
        </p:nvPicPr>
        <p:blipFill>
          <a:blip r:embed="rId2"/>
          <a:stretch>
            <a:fillRect/>
          </a:stretch>
        </p:blipFill>
        <p:spPr>
          <a:xfrm>
            <a:off x="1945388" y="1071154"/>
            <a:ext cx="8301220" cy="2187760"/>
          </a:xfrm>
          <a:prstGeom prst="rect">
            <a:avLst/>
          </a:prstGeom>
        </p:spPr>
      </p:pic>
      <p:pic>
        <p:nvPicPr>
          <p:cNvPr id="5" name="Picture 4">
            <a:extLst>
              <a:ext uri="{FF2B5EF4-FFF2-40B4-BE49-F238E27FC236}">
                <a16:creationId xmlns:a16="http://schemas.microsoft.com/office/drawing/2014/main" id="{1B45D56F-93CC-EE4B-88B2-659E1A01EB5F}"/>
              </a:ext>
            </a:extLst>
          </p:cNvPr>
          <p:cNvPicPr>
            <a:picLocks noChangeAspect="1"/>
          </p:cNvPicPr>
          <p:nvPr/>
        </p:nvPicPr>
        <p:blipFill>
          <a:blip r:embed="rId3"/>
          <a:stretch>
            <a:fillRect/>
          </a:stretch>
        </p:blipFill>
        <p:spPr>
          <a:xfrm>
            <a:off x="2075495" y="3258914"/>
            <a:ext cx="8041007" cy="2498177"/>
          </a:xfrm>
          <a:prstGeom prst="rect">
            <a:avLst/>
          </a:prstGeom>
        </p:spPr>
      </p:pic>
    </p:spTree>
    <p:extLst>
      <p:ext uri="{BB962C8B-B14F-4D97-AF65-F5344CB8AC3E}">
        <p14:creationId xmlns:p14="http://schemas.microsoft.com/office/powerpoint/2010/main" val="1911111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1226</Words>
  <Application>Microsoft Macintosh PowerPoint</Application>
  <PresentationFormat>Widescreen</PresentationFormat>
  <Paragraphs>73</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Does Coverage of Sexual Assault Cases Ease the Reporting Decision?</vt:lpstr>
      <vt:lpstr>Motivation</vt:lpstr>
      <vt:lpstr>Many Reasons to want to Increase Reporting</vt:lpstr>
      <vt:lpstr>Factors that Affect the Reporting Decision</vt:lpstr>
      <vt:lpstr>Limitations with these studies</vt:lpstr>
      <vt:lpstr>Leads to: Research Question</vt:lpstr>
      <vt:lpstr>Importance of Research Question</vt:lpstr>
      <vt:lpstr>Data</vt:lpstr>
      <vt:lpstr>PowerPoint Presentation</vt:lpstr>
      <vt:lpstr>PowerPoint Presentation</vt:lpstr>
      <vt:lpstr>PowerPoint Presentation</vt:lpstr>
      <vt:lpstr>Instrumental Variable Analysis</vt:lpstr>
      <vt:lpstr>Test that correlated with trend</vt:lpstr>
      <vt:lpstr>PowerPoint Presentation</vt:lpstr>
      <vt:lpstr>Two IV specifications</vt:lpstr>
      <vt:lpstr>PowerPoint Presentation</vt:lpstr>
      <vt:lpstr>State by State variation?</vt:lpstr>
      <vt:lpstr>PowerPoint Presentation</vt:lpstr>
      <vt:lpstr>Driven by white young non-alcoholic incidents?</vt:lpstr>
      <vt:lpstr>Fin</vt:lpstr>
      <vt:lpstr>Questions?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Coverage of Sexual Assault Cases Ease the Reporting Decision?</dc:title>
  <dc:creator>Harry Elworthy</dc:creator>
  <cp:lastModifiedBy>Harry Elworthy</cp:lastModifiedBy>
  <cp:revision>8</cp:revision>
  <dcterms:created xsi:type="dcterms:W3CDTF">2019-04-03T02:25:58Z</dcterms:created>
  <dcterms:modified xsi:type="dcterms:W3CDTF">2019-04-03T14:39:28Z</dcterms:modified>
</cp:coreProperties>
</file>