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86"/>
  </p:normalViewPr>
  <p:slideViewPr>
    <p:cSldViewPr snapToGrid="0" snapToObjects="1">
      <p:cViewPr varScale="1">
        <p:scale>
          <a:sx n="81" d="100"/>
          <a:sy n="81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8F1F-538D-4B46-A1DA-46CFA5147B3D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44A6-6427-FE41-A433-2CB3C992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6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8F1F-538D-4B46-A1DA-46CFA5147B3D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44A6-6427-FE41-A433-2CB3C992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8F1F-538D-4B46-A1DA-46CFA5147B3D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44A6-6427-FE41-A433-2CB3C992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9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8F1F-538D-4B46-A1DA-46CFA5147B3D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44A6-6427-FE41-A433-2CB3C992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0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8F1F-538D-4B46-A1DA-46CFA5147B3D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44A6-6427-FE41-A433-2CB3C992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0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8F1F-538D-4B46-A1DA-46CFA5147B3D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44A6-6427-FE41-A433-2CB3C992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4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8F1F-538D-4B46-A1DA-46CFA5147B3D}" type="datetimeFigureOut">
              <a:rPr lang="en-US" smtClean="0"/>
              <a:t>3/27/18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44A6-6427-FE41-A433-2CB3C992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7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8F1F-538D-4B46-A1DA-46CFA5147B3D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44A6-6427-FE41-A433-2CB3C992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0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8F1F-538D-4B46-A1DA-46CFA5147B3D}" type="datetimeFigureOut">
              <a:rPr lang="en-US" smtClean="0"/>
              <a:t>3/27/18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44A6-6427-FE41-A433-2CB3C992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8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8F1F-538D-4B46-A1DA-46CFA5147B3D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44A6-6427-FE41-A433-2CB3C992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8F1F-538D-4B46-A1DA-46CFA5147B3D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44A6-6427-FE41-A433-2CB3C992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2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38F1F-538D-4B46-A1DA-46CFA5147B3D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244A6-6427-FE41-A433-2CB3C992A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/>
          <p:cNvGrpSpPr/>
          <p:nvPr/>
        </p:nvGrpSpPr>
        <p:grpSpPr>
          <a:xfrm>
            <a:off x="1649865" y="979852"/>
            <a:ext cx="6003923" cy="4652736"/>
            <a:chOff x="1649865" y="979852"/>
            <a:chExt cx="6003923" cy="4652736"/>
          </a:xfrm>
        </p:grpSpPr>
        <p:grpSp>
          <p:nvGrpSpPr>
            <p:cNvPr id="131" name="Group 130"/>
            <p:cNvGrpSpPr/>
            <p:nvPr/>
          </p:nvGrpSpPr>
          <p:grpSpPr>
            <a:xfrm>
              <a:off x="1649865" y="1329556"/>
              <a:ext cx="6003923" cy="4303032"/>
              <a:chOff x="1350319" y="1960177"/>
              <a:chExt cx="9413413" cy="4303032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167" t="1386" r="5140" b="5510"/>
              <a:stretch/>
            </p:blipFill>
            <p:spPr>
              <a:xfrm>
                <a:off x="1370168" y="4615472"/>
                <a:ext cx="2301765" cy="898634"/>
              </a:xfrm>
              <a:prstGeom prst="rect">
                <a:avLst/>
              </a:prstGeom>
            </p:spPr>
          </p:pic>
          <p:sp>
            <p:nvSpPr>
              <p:cNvPr id="17" name="Rounded Rectangle 16"/>
              <p:cNvSpPr/>
              <p:nvPr/>
            </p:nvSpPr>
            <p:spPr>
              <a:xfrm>
                <a:off x="4796964" y="4615472"/>
                <a:ext cx="2177367" cy="101281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Generator Network</a:t>
                </a:r>
                <a:endParaRPr lang="en-US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745422" y="1960177"/>
                <a:ext cx="2635705" cy="101281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Discriminator Network</a:t>
                </a:r>
                <a:endParaRPr lang="en-US" dirty="0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1350319" y="2161786"/>
                <a:ext cx="2321614" cy="1131332"/>
                <a:chOff x="1350319" y="2161786"/>
                <a:chExt cx="2321614" cy="1131332"/>
              </a:xfrm>
            </p:grpSpPr>
            <p:grpSp>
              <p:nvGrpSpPr>
                <p:cNvPr id="69" name="Group 68"/>
                <p:cNvGrpSpPr/>
                <p:nvPr/>
              </p:nvGrpSpPr>
              <p:grpSpPr>
                <a:xfrm rot="5400000">
                  <a:off x="2185914" y="1351294"/>
                  <a:ext cx="675527" cy="2296511"/>
                  <a:chOff x="1263631" y="1166648"/>
                  <a:chExt cx="675527" cy="2296511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1263631" y="1166648"/>
                    <a:ext cx="218327" cy="1839311"/>
                    <a:chOff x="3214255" y="1579418"/>
                    <a:chExt cx="360218" cy="3228107"/>
                  </a:xfrm>
                  <a:solidFill>
                    <a:schemeClr val="bg1"/>
                  </a:solidFill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3214255" y="1579418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3214255" y="1939636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3214255" y="2299854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3214255" y="2660071"/>
                      <a:ext cx="360218" cy="346363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3214255" y="3006435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3214255" y="3366653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3214255" y="3726871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3214255" y="4087089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3214255" y="4447307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1416031" y="1319048"/>
                    <a:ext cx="218327" cy="1839311"/>
                    <a:chOff x="3214255" y="1579418"/>
                    <a:chExt cx="360218" cy="3228107"/>
                  </a:xfrm>
                  <a:solidFill>
                    <a:schemeClr val="bg1"/>
                  </a:solidFill>
                </p:grpSpPr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3214255" y="1579418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3214255" y="1939636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3214255" y="2299854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3214255" y="2660071"/>
                      <a:ext cx="360218" cy="346363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3214255" y="3006435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3214255" y="3366653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3214255" y="3726871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3214255" y="4087089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3214255" y="4447307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9" name="Group 48"/>
                  <p:cNvGrpSpPr/>
                  <p:nvPr/>
                </p:nvGrpSpPr>
                <p:grpSpPr>
                  <a:xfrm>
                    <a:off x="1568431" y="1471448"/>
                    <a:ext cx="218327" cy="1839311"/>
                    <a:chOff x="3214255" y="1579418"/>
                    <a:chExt cx="360218" cy="3228107"/>
                  </a:xfrm>
                  <a:solidFill>
                    <a:schemeClr val="bg1"/>
                  </a:solidFill>
                </p:grpSpPr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3214255" y="1579418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3214255" y="1939636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3214255" y="2299854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Rectangle 52"/>
                    <p:cNvSpPr/>
                    <p:nvPr/>
                  </p:nvSpPr>
                  <p:spPr>
                    <a:xfrm>
                      <a:off x="3214255" y="2660071"/>
                      <a:ext cx="360218" cy="346363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3214255" y="3006435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3214255" y="3366653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3214255" y="3726871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3214255" y="4087089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Rectangle 57"/>
                    <p:cNvSpPr/>
                    <p:nvPr/>
                  </p:nvSpPr>
                  <p:spPr>
                    <a:xfrm>
                      <a:off x="3214255" y="4447307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1720831" y="1623848"/>
                    <a:ext cx="218327" cy="1839311"/>
                    <a:chOff x="3214255" y="1579418"/>
                    <a:chExt cx="360218" cy="3228107"/>
                  </a:xfrm>
                  <a:solidFill>
                    <a:schemeClr val="bg1"/>
                  </a:solidFill>
                </p:grpSpPr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3214255" y="1579418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3214255" y="1939636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Rectangle 61"/>
                    <p:cNvSpPr/>
                    <p:nvPr/>
                  </p:nvSpPr>
                  <p:spPr>
                    <a:xfrm>
                      <a:off x="3214255" y="2299854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3214255" y="2660071"/>
                      <a:ext cx="360218" cy="346363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" name="Rectangle 63"/>
                    <p:cNvSpPr/>
                    <p:nvPr/>
                  </p:nvSpPr>
                  <p:spPr>
                    <a:xfrm>
                      <a:off x="3214255" y="3006435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" name="Rectangle 64"/>
                    <p:cNvSpPr/>
                    <p:nvPr/>
                  </p:nvSpPr>
                  <p:spPr>
                    <a:xfrm>
                      <a:off x="3214255" y="3366653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Rectangle 65"/>
                    <p:cNvSpPr/>
                    <p:nvPr/>
                  </p:nvSpPr>
                  <p:spPr>
                    <a:xfrm>
                      <a:off x="3214255" y="3726871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Rectangle 66"/>
                    <p:cNvSpPr/>
                    <p:nvPr/>
                  </p:nvSpPr>
                  <p:spPr>
                    <a:xfrm>
                      <a:off x="3214255" y="4087089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" name="Rectangle 67"/>
                    <p:cNvSpPr/>
                    <p:nvPr/>
                  </p:nvSpPr>
                  <p:spPr>
                    <a:xfrm>
                      <a:off x="3214255" y="4447307"/>
                      <a:ext cx="360218" cy="360218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70" name="TextBox 69"/>
                <p:cNvSpPr txBox="1"/>
                <p:nvPr/>
              </p:nvSpPr>
              <p:spPr>
                <a:xfrm>
                  <a:off x="1350319" y="2923786"/>
                  <a:ext cx="20965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/>
                    <a:t>Real Fraud Data </a:t>
                  </a:r>
                  <a:endParaRPr lang="en-US"/>
                </a:p>
              </p:txBody>
            </p:sp>
          </p:grpSp>
          <p:grpSp>
            <p:nvGrpSpPr>
              <p:cNvPr id="112" name="Group 111"/>
              <p:cNvGrpSpPr/>
              <p:nvPr/>
            </p:nvGrpSpPr>
            <p:grpSpPr>
              <a:xfrm>
                <a:off x="8057612" y="3980553"/>
                <a:ext cx="651348" cy="2282656"/>
                <a:chOff x="8057612" y="4209153"/>
                <a:chExt cx="651348" cy="2282656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8057612" y="4209153"/>
                  <a:ext cx="194148" cy="1825456"/>
                  <a:chOff x="3214255" y="1579418"/>
                  <a:chExt cx="360218" cy="3228107"/>
                </a:xfrm>
                <a:solidFill>
                  <a:schemeClr val="bg1"/>
                </a:solidFill>
              </p:grpSpPr>
              <p:sp>
                <p:nvSpPr>
                  <p:cNvPr id="73" name="Rectangle 72"/>
                  <p:cNvSpPr/>
                  <p:nvPr/>
                </p:nvSpPr>
                <p:spPr>
                  <a:xfrm>
                    <a:off x="3214255" y="1579418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 73"/>
                  <p:cNvSpPr/>
                  <p:nvPr/>
                </p:nvSpPr>
                <p:spPr>
                  <a:xfrm>
                    <a:off x="3214255" y="1939636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3214255" y="2299854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3214255" y="2660071"/>
                    <a:ext cx="360218" cy="346363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>
                    <a:off x="3214255" y="3006435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 77"/>
                  <p:cNvSpPr/>
                  <p:nvPr/>
                </p:nvSpPr>
                <p:spPr>
                  <a:xfrm>
                    <a:off x="3214255" y="3366653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>
                    <a:off x="3214255" y="3726871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>
                    <a:off x="3214255" y="4087089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3214255" y="4447307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2" name="Group 81"/>
                <p:cNvGrpSpPr/>
                <p:nvPr/>
              </p:nvGrpSpPr>
              <p:grpSpPr>
                <a:xfrm>
                  <a:off x="8210012" y="4361553"/>
                  <a:ext cx="194148" cy="1825456"/>
                  <a:chOff x="3214255" y="1579418"/>
                  <a:chExt cx="360218" cy="3228107"/>
                </a:xfrm>
                <a:solidFill>
                  <a:schemeClr val="bg1"/>
                </a:solidFill>
              </p:grpSpPr>
              <p:sp>
                <p:nvSpPr>
                  <p:cNvPr id="83" name="Rectangle 82"/>
                  <p:cNvSpPr/>
                  <p:nvPr/>
                </p:nvSpPr>
                <p:spPr>
                  <a:xfrm>
                    <a:off x="3214255" y="1579418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3214255" y="1939636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>
                    <a:off x="3214255" y="2299854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>
                  <a:xfrm>
                    <a:off x="3214255" y="2660071"/>
                    <a:ext cx="360218" cy="346363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3214255" y="3006435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3214255" y="3366653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3214255" y="3726871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3214255" y="4087089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3214255" y="4447307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2" name="Group 91"/>
                <p:cNvGrpSpPr/>
                <p:nvPr/>
              </p:nvGrpSpPr>
              <p:grpSpPr>
                <a:xfrm>
                  <a:off x="8362412" y="4513953"/>
                  <a:ext cx="194148" cy="1825456"/>
                  <a:chOff x="3214255" y="1579418"/>
                  <a:chExt cx="360218" cy="3228107"/>
                </a:xfrm>
                <a:solidFill>
                  <a:schemeClr val="bg1"/>
                </a:solidFill>
              </p:grpSpPr>
              <p:sp>
                <p:nvSpPr>
                  <p:cNvPr id="93" name="Rectangle 92"/>
                  <p:cNvSpPr/>
                  <p:nvPr/>
                </p:nvSpPr>
                <p:spPr>
                  <a:xfrm>
                    <a:off x="3214255" y="1579418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>
                    <a:off x="3214255" y="1939636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>
                    <a:off x="3214255" y="2299854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>
                    <a:off x="3214255" y="2660071"/>
                    <a:ext cx="360218" cy="346363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>
                  <a:xfrm>
                    <a:off x="3214255" y="3006435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Rectangle 97"/>
                  <p:cNvSpPr/>
                  <p:nvPr/>
                </p:nvSpPr>
                <p:spPr>
                  <a:xfrm>
                    <a:off x="3214255" y="3366653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Rectangle 98"/>
                  <p:cNvSpPr/>
                  <p:nvPr/>
                </p:nvSpPr>
                <p:spPr>
                  <a:xfrm>
                    <a:off x="3214255" y="3726871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Rectangle 99"/>
                  <p:cNvSpPr/>
                  <p:nvPr/>
                </p:nvSpPr>
                <p:spPr>
                  <a:xfrm>
                    <a:off x="3214255" y="4087089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 100"/>
                  <p:cNvSpPr/>
                  <p:nvPr/>
                </p:nvSpPr>
                <p:spPr>
                  <a:xfrm>
                    <a:off x="3214255" y="4447307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8514812" y="4666353"/>
                  <a:ext cx="194148" cy="1825456"/>
                  <a:chOff x="3214255" y="1579418"/>
                  <a:chExt cx="360218" cy="3228107"/>
                </a:xfrm>
                <a:solidFill>
                  <a:schemeClr val="bg1"/>
                </a:solidFill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3214255" y="1579418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3214255" y="1939636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ectangle 104"/>
                  <p:cNvSpPr/>
                  <p:nvPr/>
                </p:nvSpPr>
                <p:spPr>
                  <a:xfrm>
                    <a:off x="3214255" y="2299854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>
                  <a:xfrm>
                    <a:off x="3214255" y="2660071"/>
                    <a:ext cx="360218" cy="346363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Rectangle 106"/>
                  <p:cNvSpPr/>
                  <p:nvPr/>
                </p:nvSpPr>
                <p:spPr>
                  <a:xfrm>
                    <a:off x="3214255" y="3006435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Rectangle 107"/>
                  <p:cNvSpPr/>
                  <p:nvPr/>
                </p:nvSpPr>
                <p:spPr>
                  <a:xfrm>
                    <a:off x="3214255" y="3366653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3214255" y="3726871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Rectangle 109"/>
                  <p:cNvSpPr/>
                  <p:nvPr/>
                </p:nvSpPr>
                <p:spPr>
                  <a:xfrm>
                    <a:off x="3214255" y="4087089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>
                  <a:xfrm>
                    <a:off x="3214255" y="4447307"/>
                    <a:ext cx="360218" cy="36021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14" name="Straight Arrow Connector 113"/>
              <p:cNvCxnSpPr>
                <a:endCxn id="18" idx="1"/>
              </p:cNvCxnSpPr>
              <p:nvPr/>
            </p:nvCxnSpPr>
            <p:spPr>
              <a:xfrm>
                <a:off x="3671932" y="2466586"/>
                <a:ext cx="1073489" cy="0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Elbow Connector 115"/>
              <p:cNvCxnSpPr>
                <a:stCxn id="73" idx="0"/>
                <a:endCxn id="18" idx="2"/>
              </p:cNvCxnSpPr>
              <p:nvPr/>
            </p:nvCxnSpPr>
            <p:spPr>
              <a:xfrm rot="16200000" flipV="1">
                <a:off x="6605201" y="2431068"/>
                <a:ext cx="1007558" cy="2091413"/>
              </a:xfrm>
              <a:prstGeom prst="bentConnector3">
                <a:avLst>
                  <a:gd name="adj1" fmla="val 50000"/>
                </a:avLst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3681727" y="5145523"/>
                <a:ext cx="1073488" cy="0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7167787" y="5143613"/>
                <a:ext cx="737424" cy="0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1"/>
              <p:nvPr/>
            </p:nvSpPr>
            <p:spPr>
              <a:xfrm>
                <a:off x="8667212" y="4966034"/>
                <a:ext cx="2096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Fake Fraud Data </a:t>
                </a:r>
                <a:endParaRPr lang="en-US" dirty="0"/>
              </a:p>
            </p:txBody>
          </p:sp>
          <p:cxnSp>
            <p:nvCxnSpPr>
              <p:cNvPr id="126" name="Straight Arrow Connector 125"/>
              <p:cNvCxnSpPr>
                <a:stCxn id="18" idx="3"/>
              </p:cNvCxnSpPr>
              <p:nvPr/>
            </p:nvCxnSpPr>
            <p:spPr>
              <a:xfrm flipV="1">
                <a:off x="7381126" y="2466585"/>
                <a:ext cx="981286" cy="1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TextBox 126"/>
              <p:cNvSpPr txBox="1"/>
              <p:nvPr/>
            </p:nvSpPr>
            <p:spPr>
              <a:xfrm>
                <a:off x="1478044" y="5569295"/>
                <a:ext cx="2096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Random Noise</a:t>
                </a:r>
                <a:endParaRPr lang="en-US" dirty="0"/>
              </a:p>
            </p:txBody>
          </p:sp>
          <p:grpSp>
            <p:nvGrpSpPr>
              <p:cNvPr id="130" name="Group 129"/>
              <p:cNvGrpSpPr/>
              <p:nvPr/>
            </p:nvGrpSpPr>
            <p:grpSpPr>
              <a:xfrm>
                <a:off x="8399458" y="2071951"/>
                <a:ext cx="1981720" cy="789269"/>
                <a:chOff x="8399458" y="1960176"/>
                <a:chExt cx="1981720" cy="789269"/>
              </a:xfrm>
            </p:grpSpPr>
            <p:sp>
              <p:nvSpPr>
                <p:cNvPr id="128" name="TextBox 127"/>
                <p:cNvSpPr txBox="1"/>
                <p:nvPr/>
              </p:nvSpPr>
              <p:spPr>
                <a:xfrm>
                  <a:off x="8404160" y="1960176"/>
                  <a:ext cx="1977018" cy="369332"/>
                </a:xfrm>
                <a:prstGeom prst="rect">
                  <a:avLst/>
                </a:prstGeom>
                <a:noFill/>
                <a:ln>
                  <a:solidFill>
                    <a:srgbClr val="92D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rgbClr val="92D050"/>
                      </a:solidFill>
                    </a:rPr>
                    <a:t>Real: 0.79</a:t>
                  </a:r>
                  <a:endParaRPr lang="en-US" dirty="0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8399458" y="2380113"/>
                  <a:ext cx="1981720" cy="36933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rgbClr val="FF0000"/>
                      </a:solidFill>
                    </a:rPr>
                    <a:t>Fake: 0.21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 flipH="1">
                  <a:off x="4246918" y="5123340"/>
                  <a:ext cx="59120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charset="0"/>
                          </a:rPr>
                          <m:t>𝐺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𝑧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46918" y="5123340"/>
                  <a:ext cx="591206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093" t="-2174" r="-8247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 flipH="1">
                  <a:off x="3926229" y="2393967"/>
                  <a:ext cx="59120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GB" b="0" dirty="0" smtClean="0"/>
                    <a:t>D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GB" b="0" i="0" smtClean="0">
                              <a:latin typeface="Cambria Math" charset="0"/>
                            </a:rPr>
                            <m:t>x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926229" y="2393967"/>
                  <a:ext cx="59120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3711" t="-28889" b="-5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2056638" y="1156088"/>
                  <a:ext cx="11985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𝑑𝑎𝑡𝑎</m:t>
                            </m:r>
                          </m:sub>
                        </m:sSub>
                        <m:r>
                          <a:rPr lang="en-GB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6638" y="1156088"/>
                  <a:ext cx="119853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30" t="-4444" r="-659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Rectangle 144"/>
            <p:cNvSpPr/>
            <p:nvPr/>
          </p:nvSpPr>
          <p:spPr>
            <a:xfrm>
              <a:off x="5496345" y="1433087"/>
              <a:ext cx="431466" cy="8600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reeform 154"/>
            <p:cNvSpPr/>
            <p:nvPr/>
          </p:nvSpPr>
          <p:spPr>
            <a:xfrm>
              <a:off x="5491360" y="1555581"/>
              <a:ext cx="441435" cy="611371"/>
            </a:xfrm>
            <a:custGeom>
              <a:avLst/>
              <a:gdLst>
                <a:gd name="connsiteX0" fmla="*/ 630621 w 630621"/>
                <a:gd name="connsiteY0" fmla="*/ 0 h 709448"/>
                <a:gd name="connsiteX1" fmla="*/ 331076 w 630621"/>
                <a:gd name="connsiteY1" fmla="*/ 189186 h 709448"/>
                <a:gd name="connsiteX2" fmla="*/ 299545 w 630621"/>
                <a:gd name="connsiteY2" fmla="*/ 583324 h 709448"/>
                <a:gd name="connsiteX3" fmla="*/ 0 w 630621"/>
                <a:gd name="connsiteY3" fmla="*/ 709448 h 709448"/>
                <a:gd name="connsiteX4" fmla="*/ 0 w 630621"/>
                <a:gd name="connsiteY4" fmla="*/ 709448 h 70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621" h="709448">
                  <a:moveTo>
                    <a:pt x="630621" y="0"/>
                  </a:moveTo>
                  <a:cubicBezTo>
                    <a:pt x="508438" y="45982"/>
                    <a:pt x="386255" y="91965"/>
                    <a:pt x="331076" y="189186"/>
                  </a:cubicBezTo>
                  <a:cubicBezTo>
                    <a:pt x="275897" y="286407"/>
                    <a:pt x="354724" y="496614"/>
                    <a:pt x="299545" y="583324"/>
                  </a:cubicBezTo>
                  <a:cubicBezTo>
                    <a:pt x="244366" y="670034"/>
                    <a:pt x="0" y="709448"/>
                    <a:pt x="0" y="709448"/>
                  </a:cubicBezTo>
                  <a:lnTo>
                    <a:pt x="0" y="709448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236889" y="979852"/>
              <a:ext cx="1045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sigmoid</a:t>
              </a:r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2013788" y="3731712"/>
                  <a:ext cx="8649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charset="0"/>
                          </a:rPr>
                          <m:t>𝑧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  <m:r>
                          <a:rPr lang="en-GB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𝑧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3788" y="3731712"/>
                  <a:ext cx="864980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817" t="-2174" r="-915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0164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689154" y="2401611"/>
            <a:ext cx="1681066" cy="101281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Discriminator Network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798119" y="2374023"/>
            <a:ext cx="625869" cy="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447616" y="1979389"/>
            <a:ext cx="1263951" cy="789269"/>
            <a:chOff x="8399458" y="1960176"/>
            <a:chExt cx="1981720" cy="789269"/>
          </a:xfrm>
        </p:grpSpPr>
        <p:sp>
          <p:nvSpPr>
            <p:cNvPr id="26" name="TextBox 25"/>
            <p:cNvSpPr txBox="1"/>
            <p:nvPr/>
          </p:nvSpPr>
          <p:spPr>
            <a:xfrm>
              <a:off x="8404160" y="1960176"/>
              <a:ext cx="1977018" cy="369332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92D050"/>
                  </a:solidFill>
                </a:rPr>
                <a:t>Real: 0.79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99458" y="2380113"/>
              <a:ext cx="198172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Fake: 0.21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 flipH="1">
                <a:off x="3800104" y="3466022"/>
                <a:ext cx="5912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b="0" dirty="0" smtClean="0"/>
                  <a:t>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b="0" i="0" smtClean="0">
                            <a:latin typeface="Cambria Math" charset="0"/>
                          </a:rPr>
                          <m:t>x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00104" y="3466022"/>
                <a:ext cx="59120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3711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798119" y="1971146"/>
            <a:ext cx="431466" cy="555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798119" y="1971146"/>
            <a:ext cx="431466" cy="555278"/>
          </a:xfrm>
          <a:custGeom>
            <a:avLst/>
            <a:gdLst>
              <a:gd name="connsiteX0" fmla="*/ 630621 w 630621"/>
              <a:gd name="connsiteY0" fmla="*/ 0 h 709448"/>
              <a:gd name="connsiteX1" fmla="*/ 331076 w 630621"/>
              <a:gd name="connsiteY1" fmla="*/ 189186 h 709448"/>
              <a:gd name="connsiteX2" fmla="*/ 299545 w 630621"/>
              <a:gd name="connsiteY2" fmla="*/ 583324 h 709448"/>
              <a:gd name="connsiteX3" fmla="*/ 0 w 630621"/>
              <a:gd name="connsiteY3" fmla="*/ 709448 h 709448"/>
              <a:gd name="connsiteX4" fmla="*/ 0 w 630621"/>
              <a:gd name="connsiteY4" fmla="*/ 709448 h 70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621" h="709448">
                <a:moveTo>
                  <a:pt x="630621" y="0"/>
                </a:moveTo>
                <a:cubicBezTo>
                  <a:pt x="508438" y="45982"/>
                  <a:pt x="386255" y="91965"/>
                  <a:pt x="331076" y="189186"/>
                </a:cubicBezTo>
                <a:cubicBezTo>
                  <a:pt x="275897" y="286407"/>
                  <a:pt x="354724" y="496614"/>
                  <a:pt x="299545" y="583324"/>
                </a:cubicBezTo>
                <a:cubicBezTo>
                  <a:pt x="244366" y="670034"/>
                  <a:pt x="0" y="709448"/>
                  <a:pt x="0" y="709448"/>
                </a:cubicBezTo>
                <a:lnTo>
                  <a:pt x="0" y="70944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38663" y="1517911"/>
            <a:ext cx="104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sigmoid</a:t>
            </a:r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6745664" y="3039213"/>
            <a:ext cx="104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6467317" y="3373689"/>
            <a:ext cx="1602265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92D050"/>
                </a:solidFill>
              </a:rPr>
              <a:t>Real 0: 0.70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467316" y="3815760"/>
            <a:ext cx="1602265" cy="37629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92D050"/>
                </a:solidFill>
              </a:rPr>
              <a:t>Real 1: 0.09</a:t>
            </a:r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114" name="Elbow Connector 113"/>
          <p:cNvCxnSpPr>
            <a:stCxn id="15" idx="3"/>
            <a:endCxn id="9" idx="1"/>
          </p:cNvCxnSpPr>
          <p:nvPr/>
        </p:nvCxnSpPr>
        <p:spPr>
          <a:xfrm flipV="1">
            <a:off x="5370220" y="2248785"/>
            <a:ext cx="427899" cy="659235"/>
          </a:xfrm>
          <a:prstGeom prst="bentConnector3">
            <a:avLst>
              <a:gd name="adj1" fmla="val 35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15" idx="3"/>
            <a:endCxn id="111" idx="1"/>
          </p:cNvCxnSpPr>
          <p:nvPr/>
        </p:nvCxnSpPr>
        <p:spPr>
          <a:xfrm>
            <a:off x="5370220" y="2908020"/>
            <a:ext cx="1097097" cy="650335"/>
          </a:xfrm>
          <a:prstGeom prst="bentConnector3">
            <a:avLst>
              <a:gd name="adj1" fmla="val 140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52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274143" y="1427734"/>
            <a:ext cx="360218" cy="3228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437052" y="1587062"/>
            <a:ext cx="360218" cy="3228107"/>
            <a:chOff x="3214255" y="1579418"/>
            <a:chExt cx="360218" cy="3228107"/>
          </a:xfrm>
        </p:grpSpPr>
        <p:sp>
          <p:nvSpPr>
            <p:cNvPr id="16" name="Rectangle 15"/>
            <p:cNvSpPr/>
            <p:nvPr/>
          </p:nvSpPr>
          <p:spPr>
            <a:xfrm>
              <a:off x="3214255" y="1579418"/>
              <a:ext cx="360218" cy="3602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14255" y="1939636"/>
              <a:ext cx="360218" cy="3602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14255" y="2299854"/>
              <a:ext cx="360218" cy="3602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14255" y="2660071"/>
              <a:ext cx="360218" cy="3463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14255" y="3006435"/>
              <a:ext cx="360218" cy="3602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14255" y="3366653"/>
              <a:ext cx="360218" cy="3602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14255" y="3726871"/>
              <a:ext cx="360218" cy="3602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14255" y="4087089"/>
              <a:ext cx="360218" cy="3602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14255" y="4447307"/>
              <a:ext cx="360218" cy="3602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74143" y="624887"/>
            <a:ext cx="3588325" cy="360218"/>
            <a:chOff x="4154693" y="1801567"/>
            <a:chExt cx="3588325" cy="360218"/>
          </a:xfrm>
          <a:solidFill>
            <a:schemeClr val="bg1">
              <a:lumMod val="85000"/>
            </a:schemeClr>
          </a:solidFill>
        </p:grpSpPr>
        <p:grpSp>
          <p:nvGrpSpPr>
            <p:cNvPr id="4" name="Group 3"/>
            <p:cNvGrpSpPr/>
            <p:nvPr/>
          </p:nvGrpSpPr>
          <p:grpSpPr>
            <a:xfrm rot="5400000">
              <a:off x="5588638" y="367622"/>
              <a:ext cx="360218" cy="3228107"/>
              <a:chOff x="3214255" y="1579418"/>
              <a:chExt cx="360218" cy="3228107"/>
            </a:xfrm>
            <a:grpFill/>
          </p:grpSpPr>
          <p:sp>
            <p:nvSpPr>
              <p:cNvPr id="5" name="Rectangle 4"/>
              <p:cNvSpPr/>
              <p:nvPr/>
            </p:nvSpPr>
            <p:spPr>
              <a:xfrm>
                <a:off x="3214255" y="1579418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214255" y="1939636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214255" y="2299854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214255" y="2660071"/>
                <a:ext cx="360218" cy="34636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214255" y="3006435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214255" y="3366653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214255" y="3726871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214255" y="4087089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214255" y="4447307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Rectangle 34"/>
            <p:cNvSpPr/>
            <p:nvPr/>
          </p:nvSpPr>
          <p:spPr>
            <a:xfrm rot="5400000">
              <a:off x="7382800" y="1801567"/>
              <a:ext cx="360218" cy="3602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ight Brace 36"/>
          <p:cNvSpPr/>
          <p:nvPr/>
        </p:nvSpPr>
        <p:spPr>
          <a:xfrm rot="5400000">
            <a:off x="4054608" y="712311"/>
            <a:ext cx="535066" cy="10806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/>
          <p:cNvSpPr/>
          <p:nvPr/>
        </p:nvSpPr>
        <p:spPr>
          <a:xfrm rot="5400000">
            <a:off x="2304158" y="-1197"/>
            <a:ext cx="447642" cy="25076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422993" y="1476459"/>
            <a:ext cx="36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210226" y="1495775"/>
            <a:ext cx="49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’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618720" y="259891"/>
            <a:ext cx="102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ataset</a:t>
            </a:r>
            <a:endParaRPr lang="en-US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2895125" y="2127389"/>
            <a:ext cx="7665866" cy="3717701"/>
            <a:chOff x="2895125" y="2127389"/>
            <a:chExt cx="7665866" cy="3717701"/>
          </a:xfrm>
        </p:grpSpPr>
        <p:grpSp>
          <p:nvGrpSpPr>
            <p:cNvPr id="104" name="Group 103"/>
            <p:cNvGrpSpPr/>
            <p:nvPr/>
          </p:nvGrpSpPr>
          <p:grpSpPr>
            <a:xfrm>
              <a:off x="2895125" y="2127389"/>
              <a:ext cx="5999391" cy="3717701"/>
              <a:chOff x="5068729" y="377032"/>
              <a:chExt cx="5999391" cy="3717701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566102" y="2127389"/>
                <a:ext cx="3588325" cy="360218"/>
                <a:chOff x="4154693" y="1801567"/>
                <a:chExt cx="3588325" cy="360218"/>
              </a:xfrm>
              <a:solidFill>
                <a:schemeClr val="bg1">
                  <a:lumMod val="85000"/>
                </a:schemeClr>
              </a:solidFill>
            </p:grpSpPr>
            <p:grpSp>
              <p:nvGrpSpPr>
                <p:cNvPr id="44" name="Group 43"/>
                <p:cNvGrpSpPr/>
                <p:nvPr/>
              </p:nvGrpSpPr>
              <p:grpSpPr>
                <a:xfrm rot="5400000">
                  <a:off x="5588638" y="367622"/>
                  <a:ext cx="360218" cy="3228107"/>
                  <a:chOff x="3214255" y="1579418"/>
                  <a:chExt cx="360218" cy="3228107"/>
                </a:xfrm>
                <a:grpFill/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3214255" y="1579418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>
                    <a:off x="3214255" y="1939636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>
                  <a:xfrm>
                    <a:off x="3214255" y="2299854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3214255" y="2660071"/>
                    <a:ext cx="360218" cy="346363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3214255" y="3006435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3214255" y="3366653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>
                    <a:off x="3214255" y="3726871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3214255" y="4087089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3214255" y="4447307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5" name="Rectangle 44"/>
                <p:cNvSpPr/>
                <p:nvPr/>
              </p:nvSpPr>
              <p:spPr>
                <a:xfrm rot="5400000">
                  <a:off x="7382800" y="1801567"/>
                  <a:ext cx="360218" cy="360218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6566102" y="2681569"/>
                <a:ext cx="3588325" cy="360218"/>
                <a:chOff x="4154693" y="1801567"/>
                <a:chExt cx="3588325" cy="360218"/>
              </a:xfrm>
              <a:solidFill>
                <a:schemeClr val="bg1">
                  <a:lumMod val="85000"/>
                </a:schemeClr>
              </a:solidFill>
            </p:grpSpPr>
            <p:grpSp>
              <p:nvGrpSpPr>
                <p:cNvPr id="56" name="Group 55"/>
                <p:cNvGrpSpPr/>
                <p:nvPr/>
              </p:nvGrpSpPr>
              <p:grpSpPr>
                <a:xfrm rot="5400000">
                  <a:off x="5588638" y="367622"/>
                  <a:ext cx="360218" cy="3228107"/>
                  <a:chOff x="3214255" y="1579418"/>
                  <a:chExt cx="360218" cy="3228107"/>
                </a:xfrm>
                <a:grpFill/>
              </p:grpSpPr>
              <p:sp>
                <p:nvSpPr>
                  <p:cNvPr id="58" name="Rectangle 57"/>
                  <p:cNvSpPr/>
                  <p:nvPr/>
                </p:nvSpPr>
                <p:spPr>
                  <a:xfrm>
                    <a:off x="3214255" y="1579418"/>
                    <a:ext cx="360218" cy="360218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3214255" y="1939636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3214255" y="2299854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>
                    <a:off x="3214255" y="2660071"/>
                    <a:ext cx="360218" cy="346363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3214255" y="3006435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3214255" y="3366653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3214255" y="3726871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3214255" y="4087089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3214255" y="4447307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7" name="Rectangle 56"/>
                <p:cNvSpPr/>
                <p:nvPr/>
              </p:nvSpPr>
              <p:spPr>
                <a:xfrm rot="5400000">
                  <a:off x="7382800" y="1801567"/>
                  <a:ext cx="360218" cy="36021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6566102" y="3734515"/>
                <a:ext cx="3588325" cy="360218"/>
                <a:chOff x="4154693" y="1801567"/>
                <a:chExt cx="3588325" cy="360218"/>
              </a:xfrm>
              <a:solidFill>
                <a:schemeClr val="bg1">
                  <a:lumMod val="85000"/>
                </a:schemeClr>
              </a:solidFill>
            </p:grpSpPr>
            <p:grpSp>
              <p:nvGrpSpPr>
                <p:cNvPr id="68" name="Group 67"/>
                <p:cNvGrpSpPr/>
                <p:nvPr/>
              </p:nvGrpSpPr>
              <p:grpSpPr>
                <a:xfrm rot="5400000">
                  <a:off x="5588638" y="367622"/>
                  <a:ext cx="360218" cy="3228107"/>
                  <a:chOff x="3214255" y="1579418"/>
                  <a:chExt cx="360218" cy="3228107"/>
                </a:xfrm>
                <a:grpFill/>
              </p:grpSpPr>
              <p:sp>
                <p:nvSpPr>
                  <p:cNvPr id="70" name="Rectangle 69"/>
                  <p:cNvSpPr/>
                  <p:nvPr/>
                </p:nvSpPr>
                <p:spPr>
                  <a:xfrm>
                    <a:off x="3214255" y="1579418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3214255" y="1939636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ectangle 71"/>
                  <p:cNvSpPr/>
                  <p:nvPr/>
                </p:nvSpPr>
                <p:spPr>
                  <a:xfrm>
                    <a:off x="3214255" y="2299854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3214255" y="2660071"/>
                    <a:ext cx="360218" cy="346363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 73"/>
                  <p:cNvSpPr/>
                  <p:nvPr/>
                </p:nvSpPr>
                <p:spPr>
                  <a:xfrm>
                    <a:off x="3214255" y="3006435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3214255" y="3366653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3214255" y="3726871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>
                    <a:off x="3214255" y="4087089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 77"/>
                  <p:cNvSpPr/>
                  <p:nvPr/>
                </p:nvSpPr>
                <p:spPr>
                  <a:xfrm>
                    <a:off x="3214255" y="4447307"/>
                    <a:ext cx="360218" cy="360218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9" name="Rectangle 68"/>
                <p:cNvSpPr/>
                <p:nvPr/>
              </p:nvSpPr>
              <p:spPr>
                <a:xfrm rot="5400000">
                  <a:off x="7382800" y="1801567"/>
                  <a:ext cx="360218" cy="36021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>
                <a:off x="8033971" y="3157318"/>
                <a:ext cx="7065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mr-IN" sz="2400" b="1" dirty="0" smtClean="0"/>
                  <a:t>…</a:t>
                </a:r>
                <a:endParaRPr lang="en-US" sz="2400" b="1" dirty="0"/>
              </a:p>
            </p:txBody>
          </p:sp>
          <p:sp>
            <p:nvSpPr>
              <p:cNvPr id="80" name="Right Brace 79"/>
              <p:cNvSpPr/>
              <p:nvPr/>
            </p:nvSpPr>
            <p:spPr>
              <a:xfrm rot="16200000">
                <a:off x="7917217" y="236332"/>
                <a:ext cx="535066" cy="3218917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7640183" y="1227026"/>
                <a:ext cx="1454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Train folds</a:t>
                </a:r>
                <a:endParaRPr lang="en-US" dirty="0"/>
              </a:p>
            </p:txBody>
          </p:sp>
          <p:cxnSp>
            <p:nvCxnSpPr>
              <p:cNvPr id="83" name="Straight Connector 82"/>
              <p:cNvCxnSpPr>
                <a:stCxn id="45" idx="1"/>
              </p:cNvCxnSpPr>
              <p:nvPr/>
            </p:nvCxnSpPr>
            <p:spPr>
              <a:xfrm flipV="1">
                <a:off x="9974318" y="1680441"/>
                <a:ext cx="180109" cy="4469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9614101" y="1346846"/>
                <a:ext cx="1454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Test fold</a:t>
                </a:r>
                <a:endParaRPr lang="en-US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068730" y="2127388"/>
                <a:ext cx="1454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iteration</a:t>
                </a:r>
                <a:endParaRPr 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068729" y="2682266"/>
                <a:ext cx="1454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iteration</a:t>
                </a:r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068729" y="3725401"/>
                <a:ext cx="1454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10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iteration</a:t>
                </a:r>
                <a:endParaRPr lang="en-US" dirty="0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6566102" y="746364"/>
                <a:ext cx="3588325" cy="360218"/>
                <a:chOff x="4154693" y="1801567"/>
                <a:chExt cx="3588325" cy="360218"/>
              </a:xfrm>
              <a:solidFill>
                <a:schemeClr val="bg1">
                  <a:lumMod val="85000"/>
                </a:schemeClr>
              </a:solidFill>
            </p:grpSpPr>
            <p:grpSp>
              <p:nvGrpSpPr>
                <p:cNvPr id="89" name="Group 88"/>
                <p:cNvGrpSpPr/>
                <p:nvPr/>
              </p:nvGrpSpPr>
              <p:grpSpPr>
                <a:xfrm rot="5400000">
                  <a:off x="5588638" y="367622"/>
                  <a:ext cx="360218" cy="3228107"/>
                  <a:chOff x="3214255" y="1579418"/>
                  <a:chExt cx="360218" cy="3228107"/>
                </a:xfrm>
                <a:grpFill/>
              </p:grpSpPr>
              <p:sp>
                <p:nvSpPr>
                  <p:cNvPr id="91" name="Rectangle 90"/>
                  <p:cNvSpPr/>
                  <p:nvPr/>
                </p:nvSpPr>
                <p:spPr>
                  <a:xfrm>
                    <a:off x="3214255" y="1579418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3214255" y="1939636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3214255" y="2299854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>
                    <a:off x="3214255" y="2660071"/>
                    <a:ext cx="360218" cy="346363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>
                    <a:off x="3214255" y="3006435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>
                    <a:off x="3214255" y="3366653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>
                  <a:xfrm>
                    <a:off x="3214255" y="3726871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Rectangle 97"/>
                  <p:cNvSpPr/>
                  <p:nvPr/>
                </p:nvSpPr>
                <p:spPr>
                  <a:xfrm>
                    <a:off x="3214255" y="4087089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Rectangle 98"/>
                  <p:cNvSpPr/>
                  <p:nvPr/>
                </p:nvSpPr>
                <p:spPr>
                  <a:xfrm>
                    <a:off x="3214255" y="4447307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0" name="Rectangle 89"/>
                <p:cNvSpPr/>
                <p:nvPr/>
              </p:nvSpPr>
              <p:spPr>
                <a:xfrm rot="5400000">
                  <a:off x="7382800" y="1801567"/>
                  <a:ext cx="360218" cy="36021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0" name="TextBox 99"/>
              <p:cNvSpPr txBox="1"/>
              <p:nvPr/>
            </p:nvSpPr>
            <p:spPr>
              <a:xfrm>
                <a:off x="7556229" y="377032"/>
                <a:ext cx="2147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Original Dataset</a:t>
                </a:r>
                <a:endParaRPr lang="en-US" dirty="0"/>
              </a:p>
            </p:txBody>
          </p:sp>
          <p:sp>
            <p:nvSpPr>
              <p:cNvPr id="101" name="Right Arrow 100"/>
              <p:cNvSpPr/>
              <p:nvPr/>
            </p:nvSpPr>
            <p:spPr>
              <a:xfrm>
                <a:off x="10289987" y="2212886"/>
                <a:ext cx="536028" cy="18922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ight Arrow 101"/>
              <p:cNvSpPr/>
              <p:nvPr/>
            </p:nvSpPr>
            <p:spPr>
              <a:xfrm>
                <a:off x="10289987" y="2767065"/>
                <a:ext cx="536028" cy="18922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ight Arrow 102"/>
              <p:cNvSpPr/>
              <p:nvPr/>
            </p:nvSpPr>
            <p:spPr>
              <a:xfrm>
                <a:off x="10289987" y="3815455"/>
                <a:ext cx="536028" cy="18922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650067" y="3868632"/>
                  <a:ext cx="3440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0067" y="3868632"/>
                  <a:ext cx="34407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8650067" y="4431887"/>
                  <a:ext cx="3440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0067" y="4431887"/>
                  <a:ext cx="34407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8650067" y="5475757"/>
                  <a:ext cx="3440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0067" y="5475757"/>
                  <a:ext cx="34407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Right Brace 107"/>
            <p:cNvSpPr/>
            <p:nvPr/>
          </p:nvSpPr>
          <p:spPr>
            <a:xfrm>
              <a:off x="9054121" y="3877745"/>
              <a:ext cx="535066" cy="19673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9610859" y="4472015"/>
                  <a:ext cx="950132" cy="7788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charset="0"/>
                          </a:rPr>
                          <m:t> </m:t>
                        </m:r>
                        <m:f>
                          <m:fPr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charset="0"/>
                              </a:rPr>
                              <m:t>10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is-IS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charset="0"/>
                              </a:rPr>
                              <m:t>10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0859" y="4472015"/>
                  <a:ext cx="950132" cy="77880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8268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1091262" y="453533"/>
            <a:ext cx="6759965" cy="6284946"/>
            <a:chOff x="1091262" y="453533"/>
            <a:chExt cx="6759965" cy="6284946"/>
          </a:xfrm>
        </p:grpSpPr>
        <p:grpSp>
          <p:nvGrpSpPr>
            <p:cNvPr id="68" name="Group 67"/>
            <p:cNvGrpSpPr/>
            <p:nvPr/>
          </p:nvGrpSpPr>
          <p:grpSpPr>
            <a:xfrm>
              <a:off x="1312490" y="453533"/>
              <a:ext cx="6538737" cy="6284946"/>
              <a:chOff x="193139" y="485064"/>
              <a:chExt cx="6538737" cy="6284946"/>
            </a:xfrm>
          </p:grpSpPr>
          <p:grpSp>
            <p:nvGrpSpPr>
              <p:cNvPr id="4" name="Group 3"/>
              <p:cNvGrpSpPr/>
              <p:nvPr/>
            </p:nvGrpSpPr>
            <p:grpSpPr>
              <a:xfrm rot="16200000">
                <a:off x="341589" y="4158752"/>
                <a:ext cx="2867888" cy="360219"/>
                <a:chOff x="4875130" y="1801566"/>
                <a:chExt cx="2867888" cy="360219"/>
              </a:xfrm>
              <a:solidFill>
                <a:schemeClr val="bg1">
                  <a:lumMod val="85000"/>
                </a:schemeClr>
              </a:solidFill>
            </p:grpSpPr>
            <p:grpSp>
              <p:nvGrpSpPr>
                <p:cNvPr id="5" name="Group 4"/>
                <p:cNvGrpSpPr/>
                <p:nvPr/>
              </p:nvGrpSpPr>
              <p:grpSpPr>
                <a:xfrm rot="5400000">
                  <a:off x="5948856" y="727840"/>
                  <a:ext cx="360219" cy="2507671"/>
                  <a:chOff x="3214254" y="1579418"/>
                  <a:chExt cx="360219" cy="2507671"/>
                </a:xfrm>
                <a:grpFill/>
              </p:grpSpPr>
              <p:sp>
                <p:nvSpPr>
                  <p:cNvPr id="7" name="Rectangle 6"/>
                  <p:cNvSpPr/>
                  <p:nvPr/>
                </p:nvSpPr>
                <p:spPr>
                  <a:xfrm>
                    <a:off x="3214254" y="1579418"/>
                    <a:ext cx="360218" cy="360218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2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3214255" y="1939636"/>
                    <a:ext cx="360218" cy="360218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3214255" y="2299854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3214255" y="2660071"/>
                    <a:ext cx="360218" cy="346363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Rectangle 10"/>
                  <p:cNvSpPr/>
                  <p:nvPr/>
                </p:nvSpPr>
                <p:spPr>
                  <a:xfrm>
                    <a:off x="3214255" y="3006435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3214255" y="3366653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3214255" y="3726871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" name="Rectangle 5"/>
                <p:cNvSpPr/>
                <p:nvPr/>
              </p:nvSpPr>
              <p:spPr>
                <a:xfrm rot="5400000">
                  <a:off x="7382800" y="1801567"/>
                  <a:ext cx="360218" cy="360218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1277007" y="2002221"/>
                <a:ext cx="12612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Original Dataset</a:t>
                </a:r>
                <a:endParaRPr lang="en-US" dirty="0"/>
              </a:p>
            </p:txBody>
          </p:sp>
          <p:sp>
            <p:nvSpPr>
              <p:cNvPr id="17" name="Left Brace 16"/>
              <p:cNvSpPr/>
              <p:nvPr/>
            </p:nvSpPr>
            <p:spPr>
              <a:xfrm>
                <a:off x="1166648" y="2904918"/>
                <a:ext cx="428776" cy="1080653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Left Brace 17"/>
              <p:cNvSpPr/>
              <p:nvPr/>
            </p:nvSpPr>
            <p:spPr>
              <a:xfrm>
                <a:off x="1166648" y="3985569"/>
                <a:ext cx="428776" cy="2147453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93139" y="3159131"/>
                <a:ext cx="10074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Minority Class</a:t>
                </a:r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93139" y="4690025"/>
                <a:ext cx="10074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Majority Class</a:t>
                </a:r>
                <a:endParaRPr lang="en-US" dirty="0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3024832" y="4003962"/>
                <a:ext cx="360218" cy="1787235"/>
                <a:chOff x="3056363" y="2679658"/>
                <a:chExt cx="360218" cy="1787235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3056363" y="2679658"/>
                  <a:ext cx="360218" cy="3602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3056363" y="3039875"/>
                  <a:ext cx="360218" cy="34636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3056363" y="3386239"/>
                  <a:ext cx="360218" cy="3602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3056363" y="3746457"/>
                  <a:ext cx="360218" cy="3602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056363" y="4106675"/>
                  <a:ext cx="360218" cy="3602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Rectangle 26"/>
              <p:cNvSpPr/>
              <p:nvPr/>
            </p:nvSpPr>
            <p:spPr>
              <a:xfrm>
                <a:off x="3024832" y="3646851"/>
                <a:ext cx="360218" cy="360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024832" y="3283526"/>
                <a:ext cx="360218" cy="360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024832" y="2920562"/>
                <a:ext cx="360218" cy="360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024832" y="2544700"/>
                <a:ext cx="360218" cy="360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024832" y="2176660"/>
                <a:ext cx="360218" cy="360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024832" y="1808620"/>
                <a:ext cx="360218" cy="360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590409" y="5772805"/>
                <a:ext cx="360218" cy="360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024832" y="5775668"/>
                <a:ext cx="360218" cy="360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754429" y="1125236"/>
                <a:ext cx="16599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Oversampled Dataset</a:t>
                </a:r>
                <a:endParaRPr lang="en-US" dirty="0"/>
              </a:p>
            </p:txBody>
          </p:sp>
          <p:cxnSp>
            <p:nvCxnSpPr>
              <p:cNvPr id="37" name="Straight Arrow Connector 36"/>
              <p:cNvCxnSpPr>
                <a:stCxn id="8" idx="3"/>
                <a:endCxn id="27" idx="1"/>
              </p:cNvCxnSpPr>
              <p:nvPr/>
            </p:nvCxnSpPr>
            <p:spPr>
              <a:xfrm>
                <a:off x="1955643" y="3805462"/>
                <a:ext cx="1069189" cy="214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8" idx="3"/>
                <a:endCxn id="28" idx="1"/>
              </p:cNvCxnSpPr>
              <p:nvPr/>
            </p:nvCxnSpPr>
            <p:spPr>
              <a:xfrm flipV="1">
                <a:off x="1955643" y="3463635"/>
                <a:ext cx="1069189" cy="3418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7" idx="3"/>
                <a:endCxn id="29" idx="1"/>
              </p:cNvCxnSpPr>
              <p:nvPr/>
            </p:nvCxnSpPr>
            <p:spPr>
              <a:xfrm flipV="1">
                <a:off x="1955642" y="3100671"/>
                <a:ext cx="1069190" cy="3445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7" idx="3"/>
                <a:endCxn id="30" idx="1"/>
              </p:cNvCxnSpPr>
              <p:nvPr/>
            </p:nvCxnSpPr>
            <p:spPr>
              <a:xfrm flipV="1">
                <a:off x="1955642" y="2724809"/>
                <a:ext cx="1069190" cy="720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6" idx="3"/>
                <a:endCxn id="31" idx="1"/>
              </p:cNvCxnSpPr>
              <p:nvPr/>
            </p:nvCxnSpPr>
            <p:spPr>
              <a:xfrm flipV="1">
                <a:off x="1955642" y="2356769"/>
                <a:ext cx="1069190" cy="7282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6" idx="3"/>
                <a:endCxn id="32" idx="1"/>
              </p:cNvCxnSpPr>
              <p:nvPr/>
            </p:nvCxnSpPr>
            <p:spPr>
              <a:xfrm flipV="1">
                <a:off x="1955642" y="1988729"/>
                <a:ext cx="1069190" cy="10962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4814458" y="4002117"/>
                <a:ext cx="360218" cy="1787235"/>
                <a:chOff x="3056363" y="2679658"/>
                <a:chExt cx="360218" cy="1787235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3056363" y="2679658"/>
                  <a:ext cx="360218" cy="3602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3056363" y="3039875"/>
                  <a:ext cx="360218" cy="34636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056363" y="3386239"/>
                  <a:ext cx="360218" cy="3602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3056363" y="3746457"/>
                  <a:ext cx="360218" cy="3602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3056363" y="4106675"/>
                  <a:ext cx="360218" cy="3602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814458" y="3645006"/>
                <a:ext cx="360218" cy="360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14458" y="3281681"/>
                <a:ext cx="360218" cy="360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4814458" y="2918717"/>
                <a:ext cx="360218" cy="360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4814458" y="2542855"/>
                <a:ext cx="360218" cy="360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814458" y="2174815"/>
                <a:ext cx="360218" cy="360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814458" y="1455933"/>
                <a:ext cx="360218" cy="360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4814458" y="5773823"/>
                <a:ext cx="360218" cy="360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577974" y="485064"/>
                <a:ext cx="16599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Cross validation loop</a:t>
                </a:r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414345" y="1245476"/>
                <a:ext cx="2317531" cy="5139558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863841" y="6400678"/>
                <a:ext cx="14185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 iterations</a:t>
                </a:r>
                <a:endParaRPr lang="en-US" dirty="0"/>
              </a:p>
            </p:txBody>
          </p:sp>
          <p:sp>
            <p:nvSpPr>
              <p:cNvPr id="64" name="Left Brace 63"/>
              <p:cNvSpPr/>
              <p:nvPr/>
            </p:nvSpPr>
            <p:spPr>
              <a:xfrm rot="10800000">
                <a:off x="5193543" y="2184481"/>
                <a:ext cx="428776" cy="394854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Left Brace 64"/>
              <p:cNvSpPr/>
              <p:nvPr/>
            </p:nvSpPr>
            <p:spPr>
              <a:xfrm rot="10800000">
                <a:off x="5174676" y="1455932"/>
                <a:ext cx="428776" cy="360219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622319" y="3842514"/>
                <a:ext cx="941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Train Fold</a:t>
                </a:r>
                <a:endParaRPr lang="en-US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603326" y="1312875"/>
                <a:ext cx="941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Test Fold</a:t>
                </a:r>
                <a:endParaRPr lang="en-US" dirty="0"/>
              </a:p>
            </p:txBody>
          </p:sp>
        </p:grpSp>
        <p:sp>
          <p:nvSpPr>
            <p:cNvPr id="69" name="Rectangle 68"/>
            <p:cNvSpPr>
              <a:spLocks noChangeAspect="1"/>
            </p:cNvSpPr>
            <p:nvPr/>
          </p:nvSpPr>
          <p:spPr>
            <a:xfrm>
              <a:off x="1091262" y="3296631"/>
              <a:ext cx="234000" cy="2672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>
              <a:spLocks noChangeAspect="1"/>
            </p:cNvSpPr>
            <p:nvPr/>
          </p:nvSpPr>
          <p:spPr>
            <a:xfrm>
              <a:off x="1091262" y="4848031"/>
              <a:ext cx="234000" cy="2672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62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1217386" y="285091"/>
            <a:ext cx="6759966" cy="6421857"/>
            <a:chOff x="1091262" y="316622"/>
            <a:chExt cx="6759966" cy="6421857"/>
          </a:xfrm>
        </p:grpSpPr>
        <p:grpSp>
          <p:nvGrpSpPr>
            <p:cNvPr id="8" name="Group 7"/>
            <p:cNvGrpSpPr/>
            <p:nvPr/>
          </p:nvGrpSpPr>
          <p:grpSpPr>
            <a:xfrm rot="16200000">
              <a:off x="1460940" y="4127221"/>
              <a:ext cx="2867888" cy="360219"/>
              <a:chOff x="4875130" y="1801566"/>
              <a:chExt cx="2867888" cy="360219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55" name="Group 54"/>
              <p:cNvGrpSpPr/>
              <p:nvPr/>
            </p:nvGrpSpPr>
            <p:grpSpPr>
              <a:xfrm rot="5400000">
                <a:off x="5948856" y="727840"/>
                <a:ext cx="360219" cy="2507671"/>
                <a:chOff x="3214254" y="1579418"/>
                <a:chExt cx="360219" cy="2507671"/>
              </a:xfrm>
              <a:grpFill/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3214254" y="1579418"/>
                  <a:ext cx="360218" cy="360218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3214255" y="1939636"/>
                  <a:ext cx="360218" cy="360218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3214255" y="2299854"/>
                  <a:ext cx="360218" cy="36021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3214255" y="2660071"/>
                  <a:ext cx="360218" cy="346363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3214255" y="3006435"/>
                  <a:ext cx="360218" cy="36021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3214255" y="3366653"/>
                  <a:ext cx="360218" cy="36021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3214255" y="3726871"/>
                  <a:ext cx="360218" cy="36021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6" name="Rectangle 55"/>
              <p:cNvSpPr/>
              <p:nvPr/>
            </p:nvSpPr>
            <p:spPr>
              <a:xfrm rot="5400000">
                <a:off x="7382800" y="1801567"/>
                <a:ext cx="360218" cy="360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2396358" y="1970690"/>
              <a:ext cx="12612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Original Dataset</a:t>
              </a:r>
              <a:endParaRPr lang="en-US" dirty="0"/>
            </a:p>
          </p:txBody>
        </p:sp>
        <p:sp>
          <p:nvSpPr>
            <p:cNvPr id="10" name="Left Brace 9"/>
            <p:cNvSpPr/>
            <p:nvPr/>
          </p:nvSpPr>
          <p:spPr>
            <a:xfrm>
              <a:off x="2285999" y="2873387"/>
              <a:ext cx="428776" cy="108065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e 10"/>
            <p:cNvSpPr/>
            <p:nvPr/>
          </p:nvSpPr>
          <p:spPr>
            <a:xfrm>
              <a:off x="2285999" y="3954038"/>
              <a:ext cx="428776" cy="214745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12490" y="3127600"/>
              <a:ext cx="10074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Minority Class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12490" y="4658494"/>
              <a:ext cx="10074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Majority Class</a:t>
              </a:r>
              <a:endParaRPr lang="en-US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144183" y="3972431"/>
              <a:ext cx="360218" cy="1787235"/>
              <a:chOff x="3056363" y="2679658"/>
              <a:chExt cx="360218" cy="1787235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3056363" y="2679658"/>
                <a:ext cx="360218" cy="360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056363" y="3039875"/>
                <a:ext cx="360218" cy="3463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056363" y="3386239"/>
                <a:ext cx="360218" cy="360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056363" y="3746457"/>
                <a:ext cx="360218" cy="360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056363" y="4106675"/>
                <a:ext cx="360218" cy="360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4144183" y="3615320"/>
              <a:ext cx="360218" cy="360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44183" y="3250705"/>
              <a:ext cx="360218" cy="360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44183" y="2550239"/>
              <a:ext cx="360218" cy="360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09760" y="5741274"/>
              <a:ext cx="360218" cy="360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44183" y="5744137"/>
              <a:ext cx="360218" cy="360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54147" y="1662241"/>
              <a:ext cx="13731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Train-Test </a:t>
              </a:r>
              <a:r>
                <a:rPr lang="en-US"/>
                <a:t>S</a:t>
              </a:r>
              <a:r>
                <a:rPr lang="en-US" smtClean="0"/>
                <a:t>plit </a:t>
              </a:r>
              <a:r>
                <a:rPr lang="en-US" dirty="0" smtClean="0"/>
                <a:t>Data</a:t>
              </a:r>
              <a:endParaRPr lang="en-US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5933809" y="3970586"/>
              <a:ext cx="360218" cy="1787235"/>
              <a:chOff x="3056363" y="2679658"/>
              <a:chExt cx="360218" cy="1787235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056363" y="2679658"/>
                <a:ext cx="360218" cy="360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056363" y="3039875"/>
                <a:ext cx="360218" cy="3463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056363" y="3386239"/>
                <a:ext cx="360218" cy="360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056363" y="3746457"/>
                <a:ext cx="360218" cy="360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056363" y="4106675"/>
                <a:ext cx="360218" cy="360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5933809" y="3613475"/>
              <a:ext cx="360218" cy="360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33809" y="3250150"/>
              <a:ext cx="360218" cy="360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933809" y="2887186"/>
              <a:ext cx="360218" cy="360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33809" y="2511324"/>
              <a:ext cx="360218" cy="360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933809" y="1786082"/>
              <a:ext cx="360218" cy="360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933809" y="5742292"/>
              <a:ext cx="360218" cy="360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10760" y="316622"/>
              <a:ext cx="1659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Cross validation loop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657600" y="962953"/>
              <a:ext cx="4193628" cy="53905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45145" y="6369147"/>
              <a:ext cx="1418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 iterations</a:t>
              </a:r>
              <a:endParaRPr lang="en-US" dirty="0"/>
            </a:p>
          </p:txBody>
        </p:sp>
        <p:sp>
          <p:nvSpPr>
            <p:cNvPr id="41" name="Left Brace 40"/>
            <p:cNvSpPr/>
            <p:nvPr/>
          </p:nvSpPr>
          <p:spPr>
            <a:xfrm rot="10800000">
              <a:off x="6312894" y="2511324"/>
              <a:ext cx="428776" cy="359016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Brace 41"/>
            <p:cNvSpPr/>
            <p:nvPr/>
          </p:nvSpPr>
          <p:spPr>
            <a:xfrm rot="10800000">
              <a:off x="6294027" y="1801727"/>
              <a:ext cx="428776" cy="36021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41670" y="3810983"/>
              <a:ext cx="9418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Train Fold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722677" y="1658670"/>
              <a:ext cx="9418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Test Fold</a:t>
              </a:r>
              <a:endParaRPr lang="en-US" dirty="0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1091262" y="3296631"/>
              <a:ext cx="234000" cy="2672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1091262" y="4848031"/>
              <a:ext cx="234000" cy="2672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Straight Arrow Connector 65"/>
            <p:cNvCxnSpPr>
              <a:stCxn id="58" idx="3"/>
            </p:cNvCxnSpPr>
            <p:nvPr/>
          </p:nvCxnSpPr>
          <p:spPr>
            <a:xfrm>
              <a:off x="3074994" y="3773931"/>
              <a:ext cx="10691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7" idx="3"/>
              <a:endCxn id="17" idx="1"/>
            </p:cNvCxnSpPr>
            <p:nvPr/>
          </p:nvCxnSpPr>
          <p:spPr>
            <a:xfrm>
              <a:off x="3074993" y="3413713"/>
              <a:ext cx="1069190" cy="17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6" idx="3"/>
              <a:endCxn id="20" idx="1"/>
            </p:cNvCxnSpPr>
            <p:nvPr/>
          </p:nvCxnSpPr>
          <p:spPr>
            <a:xfrm flipV="1">
              <a:off x="3074994" y="2730348"/>
              <a:ext cx="1069189" cy="3231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15" idx="3"/>
              <a:endCxn id="31" idx="1"/>
            </p:cNvCxnSpPr>
            <p:nvPr/>
          </p:nvCxnSpPr>
          <p:spPr>
            <a:xfrm flipV="1">
              <a:off x="4504401" y="3793584"/>
              <a:ext cx="1429408" cy="1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15" idx="3"/>
              <a:endCxn id="32" idx="1"/>
            </p:cNvCxnSpPr>
            <p:nvPr/>
          </p:nvCxnSpPr>
          <p:spPr>
            <a:xfrm flipV="1">
              <a:off x="4504401" y="3430259"/>
              <a:ext cx="1429408" cy="365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17" idx="3"/>
              <a:endCxn id="33" idx="1"/>
            </p:cNvCxnSpPr>
            <p:nvPr/>
          </p:nvCxnSpPr>
          <p:spPr>
            <a:xfrm flipV="1">
              <a:off x="4504401" y="3067295"/>
              <a:ext cx="1429408" cy="3635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7" idx="3"/>
              <a:endCxn id="34" idx="1"/>
            </p:cNvCxnSpPr>
            <p:nvPr/>
          </p:nvCxnSpPr>
          <p:spPr>
            <a:xfrm flipV="1">
              <a:off x="4504401" y="2691433"/>
              <a:ext cx="1429408" cy="739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20" idx="3"/>
              <a:endCxn id="36" idx="1"/>
            </p:cNvCxnSpPr>
            <p:nvPr/>
          </p:nvCxnSpPr>
          <p:spPr>
            <a:xfrm flipV="1">
              <a:off x="4504401" y="1966191"/>
              <a:ext cx="1429408" cy="764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741702" y="1057519"/>
              <a:ext cx="19228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Oversampled Training only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0811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roup 556"/>
          <p:cNvGrpSpPr/>
          <p:nvPr/>
        </p:nvGrpSpPr>
        <p:grpSpPr>
          <a:xfrm>
            <a:off x="1091262" y="316622"/>
            <a:ext cx="6759966" cy="6421857"/>
            <a:chOff x="1091262" y="316622"/>
            <a:chExt cx="6759966" cy="6421857"/>
          </a:xfrm>
        </p:grpSpPr>
        <p:grpSp>
          <p:nvGrpSpPr>
            <p:cNvPr id="4" name="Group 3"/>
            <p:cNvGrpSpPr/>
            <p:nvPr/>
          </p:nvGrpSpPr>
          <p:grpSpPr>
            <a:xfrm>
              <a:off x="1091262" y="316622"/>
              <a:ext cx="6759966" cy="6421857"/>
              <a:chOff x="1091262" y="316622"/>
              <a:chExt cx="6759966" cy="6421857"/>
            </a:xfrm>
          </p:grpSpPr>
          <p:grpSp>
            <p:nvGrpSpPr>
              <p:cNvPr id="5" name="Group 4"/>
              <p:cNvGrpSpPr/>
              <p:nvPr/>
            </p:nvGrpSpPr>
            <p:grpSpPr>
              <a:xfrm rot="16200000">
                <a:off x="1460940" y="4127221"/>
                <a:ext cx="2867888" cy="360219"/>
                <a:chOff x="4875130" y="1801566"/>
                <a:chExt cx="2867888" cy="360219"/>
              </a:xfrm>
              <a:solidFill>
                <a:schemeClr val="bg1">
                  <a:lumMod val="85000"/>
                </a:schemeClr>
              </a:solidFill>
            </p:grpSpPr>
            <p:grpSp>
              <p:nvGrpSpPr>
                <p:cNvPr id="53" name="Group 52"/>
                <p:cNvGrpSpPr/>
                <p:nvPr/>
              </p:nvGrpSpPr>
              <p:grpSpPr>
                <a:xfrm rot="5400000">
                  <a:off x="5948856" y="727840"/>
                  <a:ext cx="360219" cy="2507671"/>
                  <a:chOff x="3214254" y="1579418"/>
                  <a:chExt cx="360219" cy="2507671"/>
                </a:xfrm>
                <a:grpFill/>
              </p:grpSpPr>
              <p:sp>
                <p:nvSpPr>
                  <p:cNvPr id="55" name="Rectangle 54"/>
                  <p:cNvSpPr/>
                  <p:nvPr/>
                </p:nvSpPr>
                <p:spPr>
                  <a:xfrm>
                    <a:off x="3214254" y="1579418"/>
                    <a:ext cx="360218" cy="360218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2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3214255" y="1939636"/>
                    <a:ext cx="360218" cy="360218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3214255" y="2299854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3214255" y="2660071"/>
                    <a:ext cx="360218" cy="346363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3214255" y="3006435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3214255" y="3366653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>
                    <a:off x="3214255" y="3726871"/>
                    <a:ext cx="360218" cy="360218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4" name="Rectangle 53"/>
                <p:cNvSpPr/>
                <p:nvPr/>
              </p:nvSpPr>
              <p:spPr>
                <a:xfrm rot="5400000">
                  <a:off x="7382800" y="1801567"/>
                  <a:ext cx="360218" cy="360218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2396358" y="1970690"/>
                <a:ext cx="12612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Original Dataset</a:t>
                </a:r>
                <a:endParaRPr lang="en-US" dirty="0"/>
              </a:p>
            </p:txBody>
          </p:sp>
          <p:sp>
            <p:nvSpPr>
              <p:cNvPr id="7" name="Left Brace 6"/>
              <p:cNvSpPr/>
              <p:nvPr/>
            </p:nvSpPr>
            <p:spPr>
              <a:xfrm>
                <a:off x="2285999" y="2873387"/>
                <a:ext cx="428776" cy="1080653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Left Brace 7"/>
              <p:cNvSpPr/>
              <p:nvPr/>
            </p:nvSpPr>
            <p:spPr>
              <a:xfrm>
                <a:off x="2285999" y="3954038"/>
                <a:ext cx="428776" cy="2147453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312490" y="3127600"/>
                <a:ext cx="10074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Minority Class</a:t>
                </a:r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312490" y="4658494"/>
                <a:ext cx="10074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Majority Class</a:t>
                </a:r>
                <a:endParaRPr lang="en-US" dirty="0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4144183" y="3972431"/>
                <a:ext cx="360218" cy="1787235"/>
                <a:chOff x="3056363" y="2679658"/>
                <a:chExt cx="360218" cy="1787235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3056363" y="2679658"/>
                  <a:ext cx="360218" cy="3602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056363" y="3039875"/>
                  <a:ext cx="360218" cy="34636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3056363" y="3386239"/>
                  <a:ext cx="360218" cy="3602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056363" y="3746457"/>
                  <a:ext cx="360218" cy="3602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3056363" y="4106675"/>
                  <a:ext cx="360218" cy="3602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Rectangle 11"/>
              <p:cNvSpPr/>
              <p:nvPr/>
            </p:nvSpPr>
            <p:spPr>
              <a:xfrm>
                <a:off x="4144183" y="3615320"/>
                <a:ext cx="360218" cy="360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144183" y="3250705"/>
                <a:ext cx="360218" cy="360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144183" y="2550239"/>
                <a:ext cx="360218" cy="360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709760" y="5741274"/>
                <a:ext cx="360218" cy="360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144183" y="5744137"/>
                <a:ext cx="360218" cy="360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854147" y="1662241"/>
                <a:ext cx="13731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Train-Test </a:t>
                </a:r>
                <a:r>
                  <a:rPr lang="en-US"/>
                  <a:t>S</a:t>
                </a:r>
                <a:r>
                  <a:rPr lang="en-US" smtClean="0"/>
                  <a:t>plit </a:t>
                </a:r>
                <a:r>
                  <a:rPr lang="en-US" dirty="0" smtClean="0"/>
                  <a:t>Data</a:t>
                </a:r>
                <a:endParaRPr lang="en-US" dirty="0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5933809" y="3970586"/>
                <a:ext cx="360218" cy="1787235"/>
                <a:chOff x="3056363" y="2679658"/>
                <a:chExt cx="360218" cy="1787235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3056363" y="2679658"/>
                  <a:ext cx="360218" cy="3602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3056363" y="3039875"/>
                  <a:ext cx="360218" cy="34636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3056363" y="3386239"/>
                  <a:ext cx="360218" cy="3602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3056363" y="3746457"/>
                  <a:ext cx="360218" cy="3602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3056363" y="4106675"/>
                  <a:ext cx="360218" cy="3602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Rectangle 18"/>
              <p:cNvSpPr/>
              <p:nvPr/>
            </p:nvSpPr>
            <p:spPr>
              <a:xfrm>
                <a:off x="5933809" y="3613475"/>
                <a:ext cx="360218" cy="360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33809" y="3250150"/>
                <a:ext cx="360218" cy="360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933809" y="2887186"/>
                <a:ext cx="360218" cy="360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933809" y="2511324"/>
                <a:ext cx="360218" cy="360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933809" y="1786082"/>
                <a:ext cx="360218" cy="360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33809" y="5742292"/>
                <a:ext cx="360218" cy="360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710760" y="316622"/>
                <a:ext cx="16599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Cross validation loop</a:t>
                </a:r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657600" y="962953"/>
                <a:ext cx="4193628" cy="5390550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045145" y="6369147"/>
                <a:ext cx="14185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 iterations</a:t>
                </a:r>
                <a:endParaRPr lang="en-US" dirty="0"/>
              </a:p>
            </p:txBody>
          </p:sp>
          <p:sp>
            <p:nvSpPr>
              <p:cNvPr id="28" name="Left Brace 27"/>
              <p:cNvSpPr/>
              <p:nvPr/>
            </p:nvSpPr>
            <p:spPr>
              <a:xfrm rot="10800000">
                <a:off x="6312894" y="2511324"/>
                <a:ext cx="428776" cy="3590166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Left Brace 28"/>
              <p:cNvSpPr/>
              <p:nvPr/>
            </p:nvSpPr>
            <p:spPr>
              <a:xfrm rot="10800000">
                <a:off x="6294027" y="1801727"/>
                <a:ext cx="428776" cy="360219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741670" y="3810983"/>
                <a:ext cx="941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Train Fold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722677" y="1658670"/>
                <a:ext cx="941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Test Fold</a:t>
                </a:r>
                <a:endParaRPr lang="en-US" dirty="0"/>
              </a:p>
            </p:txBody>
          </p:sp>
          <p:sp>
            <p:nvSpPr>
              <p:cNvPr id="32" name="Rectangle 31"/>
              <p:cNvSpPr>
                <a:spLocks noChangeAspect="1"/>
              </p:cNvSpPr>
              <p:nvPr/>
            </p:nvSpPr>
            <p:spPr>
              <a:xfrm>
                <a:off x="1091262" y="3296631"/>
                <a:ext cx="234000" cy="2672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>
                <a:spLocks noChangeAspect="1"/>
              </p:cNvSpPr>
              <p:nvPr/>
            </p:nvSpPr>
            <p:spPr>
              <a:xfrm>
                <a:off x="1091262" y="4848031"/>
                <a:ext cx="234000" cy="2672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Straight Arrow Connector 33"/>
              <p:cNvCxnSpPr>
                <a:stCxn id="60" idx="3"/>
              </p:cNvCxnSpPr>
              <p:nvPr/>
            </p:nvCxnSpPr>
            <p:spPr>
              <a:xfrm>
                <a:off x="3074994" y="3773931"/>
                <a:ext cx="10691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17" idx="3"/>
                <a:endCxn id="33" idx="1"/>
              </p:cNvCxnSpPr>
              <p:nvPr/>
            </p:nvCxnSpPr>
            <p:spPr>
              <a:xfrm flipV="1">
                <a:off x="4504401" y="3793584"/>
                <a:ext cx="1429408" cy="18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17" idx="3"/>
                <a:endCxn id="34" idx="1"/>
              </p:cNvCxnSpPr>
              <p:nvPr/>
            </p:nvCxnSpPr>
            <p:spPr>
              <a:xfrm flipV="1">
                <a:off x="4504401" y="3430259"/>
                <a:ext cx="1429408" cy="3651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19" idx="3"/>
              </p:cNvCxnSpPr>
              <p:nvPr/>
            </p:nvCxnSpPr>
            <p:spPr>
              <a:xfrm flipV="1">
                <a:off x="4504401" y="3067295"/>
                <a:ext cx="1429408" cy="3635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19" idx="3"/>
              </p:cNvCxnSpPr>
              <p:nvPr/>
            </p:nvCxnSpPr>
            <p:spPr>
              <a:xfrm flipV="1">
                <a:off x="4504401" y="2691433"/>
                <a:ext cx="1429408" cy="7393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22" idx="3"/>
                <a:endCxn id="38" idx="1"/>
              </p:cNvCxnSpPr>
              <p:nvPr/>
            </p:nvCxnSpPr>
            <p:spPr>
              <a:xfrm flipV="1">
                <a:off x="4504401" y="1966191"/>
                <a:ext cx="1429408" cy="7641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5741702" y="1057519"/>
                <a:ext cx="19228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Oversampled Training only</a:t>
                </a:r>
                <a:endParaRPr lang="en-US" dirty="0"/>
              </a:p>
            </p:txBody>
          </p:sp>
        </p:grpSp>
        <p:cxnSp>
          <p:nvCxnSpPr>
            <p:cNvPr id="554" name="Straight Arrow Connector 553"/>
            <p:cNvCxnSpPr>
              <a:stCxn id="54" idx="3"/>
              <a:endCxn id="13" idx="1"/>
            </p:cNvCxnSpPr>
            <p:nvPr/>
          </p:nvCxnSpPr>
          <p:spPr>
            <a:xfrm>
              <a:off x="3074994" y="3053496"/>
              <a:ext cx="1069189" cy="3773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Arrow Connector 555"/>
            <p:cNvCxnSpPr>
              <a:stCxn id="55" idx="3"/>
              <a:endCxn id="14" idx="1"/>
            </p:cNvCxnSpPr>
            <p:nvPr/>
          </p:nvCxnSpPr>
          <p:spPr>
            <a:xfrm flipV="1">
              <a:off x="3074993" y="2730348"/>
              <a:ext cx="1069190" cy="6833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46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85863" y="816941"/>
            <a:ext cx="3518577" cy="25726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 smtClean="0"/>
              <a:t>Baseline Models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KNearestNeighbors</a:t>
            </a:r>
          </a:p>
          <a:p>
            <a:pPr algn="ctr"/>
            <a:r>
              <a:rPr lang="en-US" dirty="0" smtClean="0"/>
              <a:t>LinearSVC</a:t>
            </a:r>
          </a:p>
          <a:p>
            <a:pPr algn="ctr"/>
            <a:r>
              <a:rPr lang="en-US" dirty="0" smtClean="0"/>
              <a:t>DecisionTreeClassifier</a:t>
            </a:r>
          </a:p>
          <a:p>
            <a:pPr algn="ctr"/>
            <a:r>
              <a:rPr lang="en-US" dirty="0" smtClean="0"/>
              <a:t>RandomForestClassifier</a:t>
            </a:r>
          </a:p>
          <a:p>
            <a:pPr algn="ctr"/>
            <a:r>
              <a:rPr lang="en-US" dirty="0" smtClean="0"/>
              <a:t>MLPClassifier</a:t>
            </a:r>
          </a:p>
          <a:p>
            <a:pPr algn="ctr"/>
            <a:r>
              <a:rPr lang="en-US" dirty="0" err="1" smtClean="0"/>
              <a:t>GaussianNB</a:t>
            </a: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4856973" y="816941"/>
            <a:ext cx="3518577" cy="25726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u="sng" dirty="0" smtClean="0">
                <a:solidFill>
                  <a:schemeClr val="bg1"/>
                </a:solidFill>
              </a:rPr>
              <a:t>CNN Models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Model 1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Single Vector Input Approach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Model 2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Time Series, Sliding Window 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pproach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330427" y="3822899"/>
            <a:ext cx="4285834" cy="25726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u="sng" dirty="0" smtClean="0">
                <a:solidFill>
                  <a:schemeClr val="bg1"/>
                </a:solidFill>
              </a:rPr>
              <a:t>GAN Models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Model 1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Dense Generator Network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Model 2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Previous CNN as Generator Network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General experimentation with using GANs</a:t>
            </a:r>
          </a:p>
        </p:txBody>
      </p:sp>
    </p:spTree>
    <p:extLst>
      <p:ext uri="{BB962C8B-B14F-4D97-AF65-F5344CB8AC3E}">
        <p14:creationId xmlns:p14="http://schemas.microsoft.com/office/powerpoint/2010/main" val="2128023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176100" y="2900393"/>
            <a:ext cx="360218" cy="360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93255" y="2978118"/>
            <a:ext cx="360218" cy="360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10410" y="3055843"/>
            <a:ext cx="360218" cy="360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 rot="16200000">
            <a:off x="-444299" y="3115838"/>
            <a:ext cx="3588325" cy="360218"/>
            <a:chOff x="4154693" y="1801567"/>
            <a:chExt cx="3588325" cy="360218"/>
          </a:xfrm>
          <a:solidFill>
            <a:schemeClr val="bg1">
              <a:lumMod val="85000"/>
            </a:schemeClr>
          </a:solidFill>
        </p:grpSpPr>
        <p:grpSp>
          <p:nvGrpSpPr>
            <p:cNvPr id="5" name="Group 4"/>
            <p:cNvGrpSpPr/>
            <p:nvPr/>
          </p:nvGrpSpPr>
          <p:grpSpPr>
            <a:xfrm rot="5400000">
              <a:off x="5588638" y="367622"/>
              <a:ext cx="360218" cy="3228107"/>
              <a:chOff x="3214255" y="1579418"/>
              <a:chExt cx="360218" cy="3228107"/>
            </a:xfrm>
            <a:grpFill/>
          </p:grpSpPr>
          <p:sp>
            <p:nvSpPr>
              <p:cNvPr id="7" name="Rectangle 6"/>
              <p:cNvSpPr/>
              <p:nvPr/>
            </p:nvSpPr>
            <p:spPr>
              <a:xfrm>
                <a:off x="3214255" y="1579418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214255" y="1939636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214255" y="2299854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214255" y="2660071"/>
                <a:ext cx="360218" cy="34636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214255" y="3006435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214255" y="3366653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214255" y="3726871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214255" y="4087089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214255" y="4447307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 rot="5400000">
              <a:off x="7382800" y="1801567"/>
              <a:ext cx="360218" cy="3602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Frame 15"/>
          <p:cNvSpPr/>
          <p:nvPr/>
        </p:nvSpPr>
        <p:spPr>
          <a:xfrm>
            <a:off x="1091285" y="1473238"/>
            <a:ext cx="517156" cy="363156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endCxn id="22" idx="0"/>
          </p:cNvCxnSpPr>
          <p:nvPr/>
        </p:nvCxnSpPr>
        <p:spPr>
          <a:xfrm>
            <a:off x="1640270" y="1473238"/>
            <a:ext cx="1348788" cy="18157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2" idx="2"/>
          </p:cNvCxnSpPr>
          <p:nvPr/>
        </p:nvCxnSpPr>
        <p:spPr>
          <a:xfrm flipV="1">
            <a:off x="1640270" y="3649236"/>
            <a:ext cx="1348788" cy="14408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927565" y="3133568"/>
            <a:ext cx="360218" cy="360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866072" y="3211293"/>
            <a:ext cx="360218" cy="360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08949" y="3289018"/>
            <a:ext cx="360218" cy="360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/>
          <p:cNvSpPr/>
          <p:nvPr/>
        </p:nvSpPr>
        <p:spPr>
          <a:xfrm rot="5400000">
            <a:off x="2581260" y="3955448"/>
            <a:ext cx="1193038" cy="748844"/>
          </a:xfrm>
          <a:prstGeom prst="rightBrace">
            <a:avLst>
              <a:gd name="adj1" fmla="val 8333"/>
              <a:gd name="adj2" fmla="val 478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5011287" y="1162131"/>
            <a:ext cx="360218" cy="4196960"/>
            <a:chOff x="6319825" y="1413758"/>
            <a:chExt cx="360218" cy="4196960"/>
          </a:xfrm>
        </p:grpSpPr>
        <p:sp>
          <p:nvSpPr>
            <p:cNvPr id="41" name="Rectangle 40"/>
            <p:cNvSpPr/>
            <p:nvPr/>
          </p:nvSpPr>
          <p:spPr>
            <a:xfrm>
              <a:off x="6319825" y="1855072"/>
              <a:ext cx="360218" cy="3602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319825" y="2292920"/>
              <a:ext cx="360218" cy="3602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319825" y="2730768"/>
              <a:ext cx="360218" cy="3602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319825" y="3147423"/>
              <a:ext cx="360218" cy="3463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319825" y="3550223"/>
              <a:ext cx="360218" cy="3602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319825" y="3966878"/>
              <a:ext cx="360218" cy="3602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319825" y="4394752"/>
              <a:ext cx="360218" cy="3602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319825" y="4822626"/>
              <a:ext cx="360218" cy="3602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319825" y="5250500"/>
              <a:ext cx="360218" cy="3602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319825" y="1413758"/>
              <a:ext cx="360218" cy="3602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Oval 52"/>
          <p:cNvSpPr/>
          <p:nvPr/>
        </p:nvSpPr>
        <p:spPr>
          <a:xfrm>
            <a:off x="6905277" y="1161604"/>
            <a:ext cx="331075" cy="339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905296" y="1613727"/>
            <a:ext cx="331075" cy="339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905277" y="2065323"/>
            <a:ext cx="331075" cy="339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905277" y="2499705"/>
            <a:ext cx="331075" cy="339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905277" y="2934087"/>
            <a:ext cx="331075" cy="339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905277" y="3353504"/>
            <a:ext cx="331075" cy="339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905288" y="3797440"/>
            <a:ext cx="331075" cy="339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905277" y="4199846"/>
            <a:ext cx="331075" cy="339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905277" y="4632015"/>
            <a:ext cx="331075" cy="339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905277" y="5078424"/>
            <a:ext cx="331075" cy="339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905277" y="5534970"/>
            <a:ext cx="331075" cy="339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905277" y="704289"/>
            <a:ext cx="331075" cy="339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40" idx="3"/>
            <a:endCxn id="64" idx="2"/>
          </p:cNvCxnSpPr>
          <p:nvPr/>
        </p:nvCxnSpPr>
        <p:spPr>
          <a:xfrm flipV="1">
            <a:off x="5371505" y="874116"/>
            <a:ext cx="1533772" cy="468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0" idx="3"/>
            <a:endCxn id="53" idx="2"/>
          </p:cNvCxnSpPr>
          <p:nvPr/>
        </p:nvCxnSpPr>
        <p:spPr>
          <a:xfrm flipV="1">
            <a:off x="5371505" y="1331431"/>
            <a:ext cx="1533772" cy="10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0" idx="3"/>
            <a:endCxn id="54" idx="2"/>
          </p:cNvCxnSpPr>
          <p:nvPr/>
        </p:nvCxnSpPr>
        <p:spPr>
          <a:xfrm>
            <a:off x="5371505" y="1342240"/>
            <a:ext cx="1533791" cy="441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0" idx="3"/>
            <a:endCxn id="55" idx="2"/>
          </p:cNvCxnSpPr>
          <p:nvPr/>
        </p:nvCxnSpPr>
        <p:spPr>
          <a:xfrm>
            <a:off x="5371505" y="1342240"/>
            <a:ext cx="1533772" cy="892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0" idx="3"/>
            <a:endCxn id="56" idx="2"/>
          </p:cNvCxnSpPr>
          <p:nvPr/>
        </p:nvCxnSpPr>
        <p:spPr>
          <a:xfrm>
            <a:off x="5371505" y="1342240"/>
            <a:ext cx="1533772" cy="132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0" idx="3"/>
            <a:endCxn id="57" idx="2"/>
          </p:cNvCxnSpPr>
          <p:nvPr/>
        </p:nvCxnSpPr>
        <p:spPr>
          <a:xfrm>
            <a:off x="5371505" y="1342240"/>
            <a:ext cx="1533772" cy="176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40" idx="3"/>
            <a:endCxn id="58" idx="2"/>
          </p:cNvCxnSpPr>
          <p:nvPr/>
        </p:nvCxnSpPr>
        <p:spPr>
          <a:xfrm>
            <a:off x="5371505" y="1342240"/>
            <a:ext cx="1533772" cy="2181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0" idx="3"/>
            <a:endCxn id="59" idx="2"/>
          </p:cNvCxnSpPr>
          <p:nvPr/>
        </p:nvCxnSpPr>
        <p:spPr>
          <a:xfrm>
            <a:off x="5371505" y="1342240"/>
            <a:ext cx="1533783" cy="2625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0" idx="3"/>
            <a:endCxn id="60" idx="2"/>
          </p:cNvCxnSpPr>
          <p:nvPr/>
        </p:nvCxnSpPr>
        <p:spPr>
          <a:xfrm>
            <a:off x="5371505" y="1342240"/>
            <a:ext cx="1533772" cy="3027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0" idx="3"/>
            <a:endCxn id="61" idx="3"/>
          </p:cNvCxnSpPr>
          <p:nvPr/>
        </p:nvCxnSpPr>
        <p:spPr>
          <a:xfrm>
            <a:off x="5371505" y="1342240"/>
            <a:ext cx="1582257" cy="357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0" idx="3"/>
            <a:endCxn id="62" idx="2"/>
          </p:cNvCxnSpPr>
          <p:nvPr/>
        </p:nvCxnSpPr>
        <p:spPr>
          <a:xfrm>
            <a:off x="5371505" y="1342240"/>
            <a:ext cx="1533772" cy="3906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40" idx="3"/>
            <a:endCxn id="63" idx="2"/>
          </p:cNvCxnSpPr>
          <p:nvPr/>
        </p:nvCxnSpPr>
        <p:spPr>
          <a:xfrm>
            <a:off x="5371505" y="1342240"/>
            <a:ext cx="1533772" cy="4362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41" idx="3"/>
            <a:endCxn id="64" idx="2"/>
          </p:cNvCxnSpPr>
          <p:nvPr/>
        </p:nvCxnSpPr>
        <p:spPr>
          <a:xfrm flipV="1">
            <a:off x="5371505" y="874116"/>
            <a:ext cx="1533772" cy="909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1" idx="3"/>
            <a:endCxn id="53" idx="2"/>
          </p:cNvCxnSpPr>
          <p:nvPr/>
        </p:nvCxnSpPr>
        <p:spPr>
          <a:xfrm flipV="1">
            <a:off x="5371505" y="1331431"/>
            <a:ext cx="1533772" cy="452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1" idx="3"/>
            <a:endCxn id="54" idx="2"/>
          </p:cNvCxnSpPr>
          <p:nvPr/>
        </p:nvCxnSpPr>
        <p:spPr>
          <a:xfrm>
            <a:off x="5371505" y="1783554"/>
            <a:ext cx="1533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41" idx="3"/>
            <a:endCxn id="55" idx="2"/>
          </p:cNvCxnSpPr>
          <p:nvPr/>
        </p:nvCxnSpPr>
        <p:spPr>
          <a:xfrm>
            <a:off x="5371505" y="1783554"/>
            <a:ext cx="1533772" cy="451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1" idx="3"/>
            <a:endCxn id="56" idx="2"/>
          </p:cNvCxnSpPr>
          <p:nvPr/>
        </p:nvCxnSpPr>
        <p:spPr>
          <a:xfrm>
            <a:off x="5371505" y="1783554"/>
            <a:ext cx="1533772" cy="885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1" idx="3"/>
            <a:endCxn id="57" idx="2"/>
          </p:cNvCxnSpPr>
          <p:nvPr/>
        </p:nvCxnSpPr>
        <p:spPr>
          <a:xfrm>
            <a:off x="5371505" y="1783554"/>
            <a:ext cx="1533772" cy="132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1" idx="3"/>
            <a:endCxn id="58" idx="2"/>
          </p:cNvCxnSpPr>
          <p:nvPr/>
        </p:nvCxnSpPr>
        <p:spPr>
          <a:xfrm>
            <a:off x="5371505" y="1783554"/>
            <a:ext cx="1533772" cy="1739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41" idx="3"/>
            <a:endCxn id="59" idx="2"/>
          </p:cNvCxnSpPr>
          <p:nvPr/>
        </p:nvCxnSpPr>
        <p:spPr>
          <a:xfrm>
            <a:off x="5371505" y="1783554"/>
            <a:ext cx="1533783" cy="2183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41" idx="3"/>
            <a:endCxn id="60" idx="2"/>
          </p:cNvCxnSpPr>
          <p:nvPr/>
        </p:nvCxnSpPr>
        <p:spPr>
          <a:xfrm>
            <a:off x="5371505" y="1783554"/>
            <a:ext cx="1533772" cy="2586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41" idx="3"/>
            <a:endCxn id="61" idx="2"/>
          </p:cNvCxnSpPr>
          <p:nvPr/>
        </p:nvCxnSpPr>
        <p:spPr>
          <a:xfrm>
            <a:off x="5371505" y="1783554"/>
            <a:ext cx="1533772" cy="301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41" idx="3"/>
            <a:endCxn id="62" idx="2"/>
          </p:cNvCxnSpPr>
          <p:nvPr/>
        </p:nvCxnSpPr>
        <p:spPr>
          <a:xfrm>
            <a:off x="5371505" y="1783554"/>
            <a:ext cx="1533772" cy="3464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41" idx="3"/>
            <a:endCxn id="63" idx="2"/>
          </p:cNvCxnSpPr>
          <p:nvPr/>
        </p:nvCxnSpPr>
        <p:spPr>
          <a:xfrm>
            <a:off x="5371505" y="1783554"/>
            <a:ext cx="1533772" cy="3921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8735129" y="2839359"/>
            <a:ext cx="331075" cy="339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8735128" y="3374399"/>
            <a:ext cx="331075" cy="339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/>
          <p:cNvCxnSpPr>
            <a:stCxn id="64" idx="6"/>
            <a:endCxn id="113" idx="2"/>
          </p:cNvCxnSpPr>
          <p:nvPr/>
        </p:nvCxnSpPr>
        <p:spPr>
          <a:xfrm>
            <a:off x="7236352" y="874116"/>
            <a:ext cx="1498777" cy="2135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53" idx="6"/>
          </p:cNvCxnSpPr>
          <p:nvPr/>
        </p:nvCxnSpPr>
        <p:spPr>
          <a:xfrm>
            <a:off x="7236352" y="1331431"/>
            <a:ext cx="1498776" cy="1684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54" idx="6"/>
            <a:endCxn id="113" idx="2"/>
          </p:cNvCxnSpPr>
          <p:nvPr/>
        </p:nvCxnSpPr>
        <p:spPr>
          <a:xfrm>
            <a:off x="7236371" y="1783554"/>
            <a:ext cx="1498758" cy="1225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55" idx="6"/>
            <a:endCxn id="113" idx="2"/>
          </p:cNvCxnSpPr>
          <p:nvPr/>
        </p:nvCxnSpPr>
        <p:spPr>
          <a:xfrm>
            <a:off x="7236352" y="2235150"/>
            <a:ext cx="1498777" cy="77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56" idx="6"/>
            <a:endCxn id="113" idx="2"/>
          </p:cNvCxnSpPr>
          <p:nvPr/>
        </p:nvCxnSpPr>
        <p:spPr>
          <a:xfrm>
            <a:off x="7236352" y="2669532"/>
            <a:ext cx="1498777" cy="339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57" idx="6"/>
            <a:endCxn id="113" idx="2"/>
          </p:cNvCxnSpPr>
          <p:nvPr/>
        </p:nvCxnSpPr>
        <p:spPr>
          <a:xfrm flipV="1">
            <a:off x="7236352" y="3009186"/>
            <a:ext cx="1498777" cy="94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58" idx="6"/>
            <a:endCxn id="113" idx="2"/>
          </p:cNvCxnSpPr>
          <p:nvPr/>
        </p:nvCxnSpPr>
        <p:spPr>
          <a:xfrm flipV="1">
            <a:off x="7236352" y="3009186"/>
            <a:ext cx="1498777" cy="51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59" idx="6"/>
            <a:endCxn id="113" idx="2"/>
          </p:cNvCxnSpPr>
          <p:nvPr/>
        </p:nvCxnSpPr>
        <p:spPr>
          <a:xfrm flipV="1">
            <a:off x="7236363" y="3009186"/>
            <a:ext cx="1498766" cy="958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60" idx="6"/>
            <a:endCxn id="113" idx="2"/>
          </p:cNvCxnSpPr>
          <p:nvPr/>
        </p:nvCxnSpPr>
        <p:spPr>
          <a:xfrm flipV="1">
            <a:off x="7236352" y="3009186"/>
            <a:ext cx="1498777" cy="1360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61" idx="6"/>
            <a:endCxn id="113" idx="2"/>
          </p:cNvCxnSpPr>
          <p:nvPr/>
        </p:nvCxnSpPr>
        <p:spPr>
          <a:xfrm flipV="1">
            <a:off x="7236352" y="3009186"/>
            <a:ext cx="1498777" cy="1792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62" idx="6"/>
            <a:endCxn id="113" idx="2"/>
          </p:cNvCxnSpPr>
          <p:nvPr/>
        </p:nvCxnSpPr>
        <p:spPr>
          <a:xfrm flipV="1">
            <a:off x="7236352" y="3009186"/>
            <a:ext cx="1498777" cy="2239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63" idx="6"/>
            <a:endCxn id="113" idx="2"/>
          </p:cNvCxnSpPr>
          <p:nvPr/>
        </p:nvCxnSpPr>
        <p:spPr>
          <a:xfrm flipV="1">
            <a:off x="7236352" y="3009186"/>
            <a:ext cx="1498777" cy="2695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64" idx="6"/>
            <a:endCxn id="114" idx="2"/>
          </p:cNvCxnSpPr>
          <p:nvPr/>
        </p:nvCxnSpPr>
        <p:spPr>
          <a:xfrm>
            <a:off x="7236352" y="874116"/>
            <a:ext cx="1498776" cy="267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53" idx="6"/>
            <a:endCxn id="114" idx="2"/>
          </p:cNvCxnSpPr>
          <p:nvPr/>
        </p:nvCxnSpPr>
        <p:spPr>
          <a:xfrm>
            <a:off x="7236352" y="1331431"/>
            <a:ext cx="1498776" cy="221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54" idx="6"/>
            <a:endCxn id="114" idx="2"/>
          </p:cNvCxnSpPr>
          <p:nvPr/>
        </p:nvCxnSpPr>
        <p:spPr>
          <a:xfrm>
            <a:off x="7236371" y="1783554"/>
            <a:ext cx="1498757" cy="1760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5" idx="6"/>
            <a:endCxn id="114" idx="2"/>
          </p:cNvCxnSpPr>
          <p:nvPr/>
        </p:nvCxnSpPr>
        <p:spPr>
          <a:xfrm>
            <a:off x="7236352" y="2235150"/>
            <a:ext cx="1498776" cy="1309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56" idx="6"/>
            <a:endCxn id="114" idx="2"/>
          </p:cNvCxnSpPr>
          <p:nvPr/>
        </p:nvCxnSpPr>
        <p:spPr>
          <a:xfrm>
            <a:off x="7236352" y="2669532"/>
            <a:ext cx="1498776" cy="874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57" idx="6"/>
            <a:endCxn id="114" idx="2"/>
          </p:cNvCxnSpPr>
          <p:nvPr/>
        </p:nvCxnSpPr>
        <p:spPr>
          <a:xfrm>
            <a:off x="7236352" y="3103914"/>
            <a:ext cx="1498776" cy="440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58" idx="6"/>
            <a:endCxn id="114" idx="2"/>
          </p:cNvCxnSpPr>
          <p:nvPr/>
        </p:nvCxnSpPr>
        <p:spPr>
          <a:xfrm>
            <a:off x="7236352" y="3523331"/>
            <a:ext cx="1498776" cy="2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59" idx="6"/>
            <a:endCxn id="114" idx="2"/>
          </p:cNvCxnSpPr>
          <p:nvPr/>
        </p:nvCxnSpPr>
        <p:spPr>
          <a:xfrm flipV="1">
            <a:off x="7236363" y="3544226"/>
            <a:ext cx="1498765" cy="423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60" idx="6"/>
            <a:endCxn id="114" idx="2"/>
          </p:cNvCxnSpPr>
          <p:nvPr/>
        </p:nvCxnSpPr>
        <p:spPr>
          <a:xfrm flipV="1">
            <a:off x="7236352" y="3544226"/>
            <a:ext cx="1498776" cy="825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61" idx="6"/>
            <a:endCxn id="114" idx="2"/>
          </p:cNvCxnSpPr>
          <p:nvPr/>
        </p:nvCxnSpPr>
        <p:spPr>
          <a:xfrm flipV="1">
            <a:off x="7236352" y="3544226"/>
            <a:ext cx="1498776" cy="1257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62" idx="6"/>
            <a:endCxn id="114" idx="2"/>
          </p:cNvCxnSpPr>
          <p:nvPr/>
        </p:nvCxnSpPr>
        <p:spPr>
          <a:xfrm flipV="1">
            <a:off x="7236352" y="3544226"/>
            <a:ext cx="1498776" cy="1704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63" idx="6"/>
            <a:endCxn id="114" idx="2"/>
          </p:cNvCxnSpPr>
          <p:nvPr/>
        </p:nvCxnSpPr>
        <p:spPr>
          <a:xfrm flipV="1">
            <a:off x="7236352" y="3544226"/>
            <a:ext cx="1498776" cy="21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9284724" y="2840925"/>
            <a:ext cx="1813547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92D050"/>
                </a:solidFill>
              </a:rPr>
              <a:t>Genuine: 0.89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9284725" y="3374399"/>
            <a:ext cx="181354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Fraud: 0.11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366775" y="4918921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256 1x1 outputs</a:t>
            </a:r>
            <a:endParaRPr lang="en-US"/>
          </a:p>
        </p:txBody>
      </p:sp>
      <p:sp>
        <p:nvSpPr>
          <p:cNvPr id="170" name="Right Brace 169"/>
          <p:cNvSpPr/>
          <p:nvPr/>
        </p:nvSpPr>
        <p:spPr>
          <a:xfrm rot="10800000">
            <a:off x="3640514" y="1161602"/>
            <a:ext cx="1199497" cy="4197487"/>
          </a:xfrm>
          <a:prstGeom prst="rightBrace">
            <a:avLst>
              <a:gd name="adj1" fmla="val 8333"/>
              <a:gd name="adj2" fmla="val 522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4533968" y="189516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Flatten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6203081" y="186025"/>
            <a:ext cx="178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Fully Connected</a:t>
            </a:r>
            <a:endParaRPr lang="en-US" dirty="0" smtClean="0"/>
          </a:p>
        </p:txBody>
      </p:sp>
      <p:sp>
        <p:nvSpPr>
          <p:cNvPr id="173" name="TextBox 172"/>
          <p:cNvSpPr txBox="1"/>
          <p:nvPr/>
        </p:nvSpPr>
        <p:spPr>
          <a:xfrm>
            <a:off x="8408838" y="184876"/>
            <a:ext cx="178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Softmax</a:t>
            </a:r>
            <a:r>
              <a:rPr lang="en-US" dirty="0" smtClean="0"/>
              <a:t> </a:t>
            </a:r>
            <a:r>
              <a:rPr lang="en-US" dirty="0"/>
              <a:t>O</a:t>
            </a:r>
            <a:r>
              <a:rPr lang="en-US" dirty="0" smtClean="0"/>
              <a:t>utput </a:t>
            </a:r>
            <a:endParaRPr 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1007461" y="100607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30x1</a:t>
            </a:r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2145167" y="1895209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 size 30x1</a:t>
            </a:r>
            <a:endParaRPr lang="en-US" dirty="0"/>
          </a:p>
        </p:txBody>
      </p:sp>
      <p:sp>
        <p:nvSpPr>
          <p:cNvPr id="176" name="TextBox 175"/>
          <p:cNvSpPr txBox="1"/>
          <p:nvPr/>
        </p:nvSpPr>
        <p:spPr>
          <a:xfrm>
            <a:off x="2314664" y="189516"/>
            <a:ext cx="1320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Convolution</a:t>
            </a:r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972013" y="18951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</a:t>
            </a:r>
            <a:endParaRPr lang="en-US"/>
          </a:p>
        </p:txBody>
      </p:sp>
      <p:sp>
        <p:nvSpPr>
          <p:cNvPr id="178" name="TextBox 177"/>
          <p:cNvSpPr txBox="1"/>
          <p:nvPr/>
        </p:nvSpPr>
        <p:spPr>
          <a:xfrm>
            <a:off x="6613614" y="6052427"/>
            <a:ext cx="12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300 </a:t>
            </a:r>
            <a:r>
              <a:rPr lang="en-US" smtClean="0"/>
              <a:t>nodes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2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9646" y="1507755"/>
            <a:ext cx="3588325" cy="360218"/>
            <a:chOff x="4154693" y="1801567"/>
            <a:chExt cx="3588325" cy="360218"/>
          </a:xfrm>
          <a:solidFill>
            <a:schemeClr val="bg1">
              <a:lumMod val="85000"/>
            </a:schemeClr>
          </a:solidFill>
        </p:grpSpPr>
        <p:grpSp>
          <p:nvGrpSpPr>
            <p:cNvPr id="5" name="Group 4"/>
            <p:cNvGrpSpPr/>
            <p:nvPr/>
          </p:nvGrpSpPr>
          <p:grpSpPr>
            <a:xfrm rot="5400000">
              <a:off x="5588638" y="367622"/>
              <a:ext cx="360218" cy="3228107"/>
              <a:chOff x="3214255" y="1579418"/>
              <a:chExt cx="360218" cy="3228107"/>
            </a:xfrm>
            <a:grpFill/>
          </p:grpSpPr>
          <p:sp>
            <p:nvSpPr>
              <p:cNvPr id="7" name="Rectangle 6"/>
              <p:cNvSpPr/>
              <p:nvPr/>
            </p:nvSpPr>
            <p:spPr>
              <a:xfrm>
                <a:off x="3214255" y="1579418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214255" y="1939636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214255" y="2299854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214255" y="2660071"/>
                <a:ext cx="360218" cy="34636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214255" y="3006435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214255" y="3366653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214255" y="3726871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214255" y="4087089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214255" y="4447307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 rot="5400000">
              <a:off x="7382800" y="1801567"/>
              <a:ext cx="360218" cy="3602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69646" y="1867973"/>
            <a:ext cx="3588325" cy="360218"/>
            <a:chOff x="4154693" y="1801567"/>
            <a:chExt cx="3588325" cy="360218"/>
          </a:xfrm>
          <a:solidFill>
            <a:schemeClr val="bg1">
              <a:lumMod val="85000"/>
            </a:schemeClr>
          </a:solidFill>
        </p:grpSpPr>
        <p:grpSp>
          <p:nvGrpSpPr>
            <p:cNvPr id="17" name="Group 16"/>
            <p:cNvGrpSpPr/>
            <p:nvPr/>
          </p:nvGrpSpPr>
          <p:grpSpPr>
            <a:xfrm rot="5400000">
              <a:off x="5588638" y="367622"/>
              <a:ext cx="360218" cy="3228107"/>
              <a:chOff x="3214255" y="1579418"/>
              <a:chExt cx="360218" cy="3228107"/>
            </a:xfrm>
            <a:grpFill/>
          </p:grpSpPr>
          <p:sp>
            <p:nvSpPr>
              <p:cNvPr id="19" name="Rectangle 18"/>
              <p:cNvSpPr/>
              <p:nvPr/>
            </p:nvSpPr>
            <p:spPr>
              <a:xfrm>
                <a:off x="3214255" y="1579418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214255" y="1939636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214255" y="2299854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214255" y="2660071"/>
                <a:ext cx="360218" cy="34636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214255" y="3006435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214255" y="3366653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214255" y="3726871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214255" y="4087089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214255" y="4447307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 rot="5400000">
              <a:off x="7382800" y="1801567"/>
              <a:ext cx="360218" cy="3602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69646" y="2228191"/>
            <a:ext cx="3588325" cy="360218"/>
            <a:chOff x="4154693" y="1801567"/>
            <a:chExt cx="3588325" cy="360218"/>
          </a:xfrm>
          <a:solidFill>
            <a:schemeClr val="bg1">
              <a:lumMod val="85000"/>
            </a:schemeClr>
          </a:solidFill>
        </p:grpSpPr>
        <p:grpSp>
          <p:nvGrpSpPr>
            <p:cNvPr id="29" name="Group 28"/>
            <p:cNvGrpSpPr/>
            <p:nvPr/>
          </p:nvGrpSpPr>
          <p:grpSpPr>
            <a:xfrm rot="5400000">
              <a:off x="5588638" y="367622"/>
              <a:ext cx="360218" cy="3228107"/>
              <a:chOff x="3214255" y="1579418"/>
              <a:chExt cx="360218" cy="3228107"/>
            </a:xfrm>
            <a:grpFill/>
          </p:grpSpPr>
          <p:sp>
            <p:nvSpPr>
              <p:cNvPr id="31" name="Rectangle 30"/>
              <p:cNvSpPr/>
              <p:nvPr/>
            </p:nvSpPr>
            <p:spPr>
              <a:xfrm>
                <a:off x="3214255" y="1579418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214255" y="1939636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214255" y="2299854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214255" y="2660071"/>
                <a:ext cx="360218" cy="34636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214255" y="3006435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214255" y="3366653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214255" y="3726871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214255" y="4087089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214255" y="4447307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 rot="5400000">
              <a:off x="7382800" y="1801567"/>
              <a:ext cx="360218" cy="3602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69646" y="2588409"/>
            <a:ext cx="3588325" cy="360218"/>
            <a:chOff x="4154693" y="1801567"/>
            <a:chExt cx="3588325" cy="360218"/>
          </a:xfrm>
          <a:solidFill>
            <a:schemeClr val="bg1">
              <a:lumMod val="85000"/>
            </a:schemeClr>
          </a:solidFill>
        </p:grpSpPr>
        <p:grpSp>
          <p:nvGrpSpPr>
            <p:cNvPr id="41" name="Group 40"/>
            <p:cNvGrpSpPr/>
            <p:nvPr/>
          </p:nvGrpSpPr>
          <p:grpSpPr>
            <a:xfrm rot="5400000">
              <a:off x="5588638" y="367622"/>
              <a:ext cx="360218" cy="3228107"/>
              <a:chOff x="3214255" y="1579418"/>
              <a:chExt cx="360218" cy="3228107"/>
            </a:xfrm>
            <a:grpFill/>
          </p:grpSpPr>
          <p:sp>
            <p:nvSpPr>
              <p:cNvPr id="43" name="Rectangle 42"/>
              <p:cNvSpPr/>
              <p:nvPr/>
            </p:nvSpPr>
            <p:spPr>
              <a:xfrm>
                <a:off x="3214255" y="1579418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14255" y="1939636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214255" y="2299854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214255" y="2660071"/>
                <a:ext cx="360218" cy="34636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214255" y="3006435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214255" y="3366653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214255" y="3726871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3214255" y="4087089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214255" y="4447307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tangle 41"/>
            <p:cNvSpPr/>
            <p:nvPr/>
          </p:nvSpPr>
          <p:spPr>
            <a:xfrm rot="5400000">
              <a:off x="7382800" y="1801567"/>
              <a:ext cx="360218" cy="3602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69646" y="2948627"/>
            <a:ext cx="3588325" cy="360218"/>
            <a:chOff x="4154693" y="1801567"/>
            <a:chExt cx="3588325" cy="360218"/>
          </a:xfrm>
          <a:solidFill>
            <a:schemeClr val="bg1">
              <a:lumMod val="85000"/>
            </a:schemeClr>
          </a:solidFill>
        </p:grpSpPr>
        <p:grpSp>
          <p:nvGrpSpPr>
            <p:cNvPr id="53" name="Group 52"/>
            <p:cNvGrpSpPr/>
            <p:nvPr/>
          </p:nvGrpSpPr>
          <p:grpSpPr>
            <a:xfrm rot="5400000">
              <a:off x="5588638" y="367622"/>
              <a:ext cx="360218" cy="3228107"/>
              <a:chOff x="3214255" y="1579418"/>
              <a:chExt cx="360218" cy="3228107"/>
            </a:xfrm>
            <a:grpFill/>
          </p:grpSpPr>
          <p:sp>
            <p:nvSpPr>
              <p:cNvPr id="55" name="Rectangle 54"/>
              <p:cNvSpPr/>
              <p:nvPr/>
            </p:nvSpPr>
            <p:spPr>
              <a:xfrm>
                <a:off x="3214255" y="1579418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214255" y="1939636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214255" y="2299854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214255" y="2660071"/>
                <a:ext cx="360218" cy="34636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214255" y="3006435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214255" y="3366653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214255" y="3726871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214255" y="4087089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14255" y="4447307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 rot="5400000">
              <a:off x="7382800" y="1801567"/>
              <a:ext cx="360218" cy="3602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69646" y="3308845"/>
            <a:ext cx="3588325" cy="360218"/>
            <a:chOff x="4154693" y="1801567"/>
            <a:chExt cx="3588325" cy="360218"/>
          </a:xfrm>
          <a:solidFill>
            <a:schemeClr val="bg1">
              <a:lumMod val="85000"/>
            </a:schemeClr>
          </a:solidFill>
        </p:grpSpPr>
        <p:grpSp>
          <p:nvGrpSpPr>
            <p:cNvPr id="65" name="Group 64"/>
            <p:cNvGrpSpPr/>
            <p:nvPr/>
          </p:nvGrpSpPr>
          <p:grpSpPr>
            <a:xfrm rot="5400000">
              <a:off x="5588638" y="367622"/>
              <a:ext cx="360218" cy="3228107"/>
              <a:chOff x="3214255" y="1579418"/>
              <a:chExt cx="360218" cy="3228107"/>
            </a:xfrm>
            <a:grpFill/>
          </p:grpSpPr>
          <p:sp>
            <p:nvSpPr>
              <p:cNvPr id="67" name="Rectangle 66"/>
              <p:cNvSpPr/>
              <p:nvPr/>
            </p:nvSpPr>
            <p:spPr>
              <a:xfrm>
                <a:off x="3214255" y="1579418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214255" y="1939636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214255" y="2299854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214255" y="2660071"/>
                <a:ext cx="360218" cy="34636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214255" y="3006435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214255" y="3366653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214255" y="3726871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214255" y="4087089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214255" y="4447307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Rectangle 65"/>
            <p:cNvSpPr/>
            <p:nvPr/>
          </p:nvSpPr>
          <p:spPr>
            <a:xfrm rot="5400000">
              <a:off x="7382800" y="1801567"/>
              <a:ext cx="360218" cy="3602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69646" y="3669063"/>
            <a:ext cx="3588325" cy="360218"/>
            <a:chOff x="4154693" y="1801567"/>
            <a:chExt cx="3588325" cy="360218"/>
          </a:xfrm>
          <a:solidFill>
            <a:schemeClr val="bg1">
              <a:lumMod val="85000"/>
            </a:schemeClr>
          </a:solidFill>
        </p:grpSpPr>
        <p:grpSp>
          <p:nvGrpSpPr>
            <p:cNvPr id="77" name="Group 76"/>
            <p:cNvGrpSpPr/>
            <p:nvPr/>
          </p:nvGrpSpPr>
          <p:grpSpPr>
            <a:xfrm rot="5400000">
              <a:off x="5588638" y="367622"/>
              <a:ext cx="360218" cy="3228107"/>
              <a:chOff x="3214255" y="1579418"/>
              <a:chExt cx="360218" cy="3228107"/>
            </a:xfrm>
            <a:grpFill/>
          </p:grpSpPr>
          <p:sp>
            <p:nvSpPr>
              <p:cNvPr id="79" name="Rectangle 78"/>
              <p:cNvSpPr/>
              <p:nvPr/>
            </p:nvSpPr>
            <p:spPr>
              <a:xfrm>
                <a:off x="3214255" y="1579418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214255" y="1939636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214255" y="2299854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214255" y="2660071"/>
                <a:ext cx="360218" cy="34636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214255" y="3006435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214255" y="3366653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214255" y="3726871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214255" y="4087089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3214255" y="4447307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Rectangle 77"/>
            <p:cNvSpPr/>
            <p:nvPr/>
          </p:nvSpPr>
          <p:spPr>
            <a:xfrm rot="5400000">
              <a:off x="7382800" y="1801567"/>
              <a:ext cx="360218" cy="3602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69646" y="4029281"/>
            <a:ext cx="3588325" cy="360218"/>
            <a:chOff x="4154693" y="1801567"/>
            <a:chExt cx="3588325" cy="360218"/>
          </a:xfrm>
          <a:solidFill>
            <a:schemeClr val="bg1">
              <a:lumMod val="85000"/>
            </a:schemeClr>
          </a:solidFill>
        </p:grpSpPr>
        <p:grpSp>
          <p:nvGrpSpPr>
            <p:cNvPr id="89" name="Group 88"/>
            <p:cNvGrpSpPr/>
            <p:nvPr/>
          </p:nvGrpSpPr>
          <p:grpSpPr>
            <a:xfrm rot="5400000">
              <a:off x="5588638" y="367622"/>
              <a:ext cx="360218" cy="3228107"/>
              <a:chOff x="3214255" y="1579418"/>
              <a:chExt cx="360218" cy="3228107"/>
            </a:xfrm>
            <a:grpFill/>
          </p:grpSpPr>
          <p:sp>
            <p:nvSpPr>
              <p:cNvPr id="91" name="Rectangle 90"/>
              <p:cNvSpPr/>
              <p:nvPr/>
            </p:nvSpPr>
            <p:spPr>
              <a:xfrm>
                <a:off x="3214255" y="1579418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3214255" y="1939636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214255" y="2299854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214255" y="2660071"/>
                <a:ext cx="360218" cy="34636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214255" y="3006435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3214255" y="3366653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3214255" y="3726871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214255" y="4087089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214255" y="4447307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Rectangle 89"/>
            <p:cNvSpPr/>
            <p:nvPr/>
          </p:nvSpPr>
          <p:spPr>
            <a:xfrm rot="5400000">
              <a:off x="7382800" y="1801567"/>
              <a:ext cx="360218" cy="3602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69646" y="4376597"/>
            <a:ext cx="3588325" cy="360218"/>
            <a:chOff x="4154693" y="1801567"/>
            <a:chExt cx="3588325" cy="360218"/>
          </a:xfrm>
          <a:solidFill>
            <a:schemeClr val="bg1">
              <a:lumMod val="85000"/>
            </a:schemeClr>
          </a:solidFill>
        </p:grpSpPr>
        <p:grpSp>
          <p:nvGrpSpPr>
            <p:cNvPr id="101" name="Group 100"/>
            <p:cNvGrpSpPr/>
            <p:nvPr/>
          </p:nvGrpSpPr>
          <p:grpSpPr>
            <a:xfrm rot="5400000">
              <a:off x="5588638" y="367622"/>
              <a:ext cx="360218" cy="3228107"/>
              <a:chOff x="3214255" y="1579418"/>
              <a:chExt cx="360218" cy="3228107"/>
            </a:xfrm>
            <a:grpFill/>
          </p:grpSpPr>
          <p:sp>
            <p:nvSpPr>
              <p:cNvPr id="103" name="Rectangle 102"/>
              <p:cNvSpPr/>
              <p:nvPr/>
            </p:nvSpPr>
            <p:spPr>
              <a:xfrm>
                <a:off x="3214255" y="1579418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214255" y="1939636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214255" y="2299854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214255" y="2660071"/>
                <a:ext cx="360218" cy="34636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214255" y="3006435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3214255" y="3366653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3214255" y="3726871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3214255" y="4087089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214255" y="4447307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Rectangle 101"/>
            <p:cNvSpPr/>
            <p:nvPr/>
          </p:nvSpPr>
          <p:spPr>
            <a:xfrm rot="5400000">
              <a:off x="7382800" y="1801567"/>
              <a:ext cx="360218" cy="3602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769646" y="4736815"/>
            <a:ext cx="3588325" cy="360218"/>
            <a:chOff x="4154693" y="1801567"/>
            <a:chExt cx="3588325" cy="360218"/>
          </a:xfrm>
          <a:solidFill>
            <a:schemeClr val="bg1">
              <a:lumMod val="85000"/>
            </a:schemeClr>
          </a:solidFill>
        </p:grpSpPr>
        <p:grpSp>
          <p:nvGrpSpPr>
            <p:cNvPr id="113" name="Group 112"/>
            <p:cNvGrpSpPr/>
            <p:nvPr/>
          </p:nvGrpSpPr>
          <p:grpSpPr>
            <a:xfrm rot="5400000">
              <a:off x="5588638" y="367622"/>
              <a:ext cx="360218" cy="3228107"/>
              <a:chOff x="3214255" y="1579418"/>
              <a:chExt cx="360218" cy="3228107"/>
            </a:xfrm>
            <a:grpFill/>
          </p:grpSpPr>
          <p:sp>
            <p:nvSpPr>
              <p:cNvPr id="115" name="Rectangle 114"/>
              <p:cNvSpPr/>
              <p:nvPr/>
            </p:nvSpPr>
            <p:spPr>
              <a:xfrm>
                <a:off x="3214255" y="1579418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3214255" y="1939636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3214255" y="2299854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214255" y="2660071"/>
                <a:ext cx="360218" cy="34636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3214255" y="3006435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3214255" y="3366653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3214255" y="3726871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214255" y="4087089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214255" y="4447307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4" name="Rectangle 113"/>
            <p:cNvSpPr/>
            <p:nvPr/>
          </p:nvSpPr>
          <p:spPr>
            <a:xfrm rot="5400000">
              <a:off x="7382800" y="1801567"/>
              <a:ext cx="360218" cy="3602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6" name="Frame 195"/>
          <p:cNvSpPr/>
          <p:nvPr/>
        </p:nvSpPr>
        <p:spPr>
          <a:xfrm>
            <a:off x="769647" y="1507754"/>
            <a:ext cx="3588324" cy="1801090"/>
          </a:xfrm>
          <a:prstGeom prst="frame">
            <a:avLst>
              <a:gd name="adj1" fmla="val 2871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98" name="Straight Arrow Connector 197"/>
          <p:cNvCxnSpPr/>
          <p:nvPr/>
        </p:nvCxnSpPr>
        <p:spPr>
          <a:xfrm>
            <a:off x="4571999" y="2278350"/>
            <a:ext cx="0" cy="720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Left Brace 199"/>
          <p:cNvSpPr/>
          <p:nvPr/>
        </p:nvSpPr>
        <p:spPr>
          <a:xfrm rot="5400000">
            <a:off x="2353843" y="-496377"/>
            <a:ext cx="419932" cy="3588327"/>
          </a:xfrm>
          <a:prstGeom prst="leftBrace">
            <a:avLst>
              <a:gd name="adj1" fmla="val 8333"/>
              <a:gd name="adj2" fmla="val 50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2325215" y="7230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30</a:t>
            </a:r>
            <a:endParaRPr lang="en-US"/>
          </a:p>
        </p:txBody>
      </p:sp>
      <p:sp>
        <p:nvSpPr>
          <p:cNvPr id="202" name="Left Brace 201"/>
          <p:cNvSpPr/>
          <p:nvPr/>
        </p:nvSpPr>
        <p:spPr>
          <a:xfrm>
            <a:off x="439683" y="1514205"/>
            <a:ext cx="329962" cy="4713174"/>
          </a:xfrm>
          <a:prstGeom prst="leftBrace">
            <a:avLst>
              <a:gd name="adj1" fmla="val 8333"/>
              <a:gd name="adj2" fmla="val 491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-65471" y="311962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100</a:t>
            </a:r>
            <a:endParaRPr lang="en-US"/>
          </a:p>
        </p:txBody>
      </p:sp>
      <p:cxnSp>
        <p:nvCxnSpPr>
          <p:cNvPr id="205" name="Straight Connector 204"/>
          <p:cNvCxnSpPr/>
          <p:nvPr/>
        </p:nvCxnSpPr>
        <p:spPr>
          <a:xfrm>
            <a:off x="2570737" y="5097033"/>
            <a:ext cx="0" cy="1240705"/>
          </a:xfrm>
          <a:prstGeom prst="line">
            <a:avLst/>
          </a:prstGeom>
          <a:ln w="412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4357971" y="1514205"/>
            <a:ext cx="1270319" cy="5534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4357971" y="2427890"/>
            <a:ext cx="1270319" cy="8680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 rot="5400000">
            <a:off x="5628290" y="2067672"/>
            <a:ext cx="360218" cy="360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 rot="5400000">
            <a:off x="5628288" y="2501698"/>
            <a:ext cx="360218" cy="360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 rot="5400000">
            <a:off x="5628288" y="2939512"/>
            <a:ext cx="360218" cy="360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 rot="5400000">
            <a:off x="5628288" y="3369751"/>
            <a:ext cx="360218" cy="360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5" name="Straight Connector 214"/>
          <p:cNvCxnSpPr/>
          <p:nvPr/>
        </p:nvCxnSpPr>
        <p:spPr>
          <a:xfrm>
            <a:off x="5808397" y="3870792"/>
            <a:ext cx="0" cy="1240705"/>
          </a:xfrm>
          <a:prstGeom prst="line">
            <a:avLst/>
          </a:prstGeom>
          <a:ln w="412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Left Brace 215"/>
          <p:cNvSpPr/>
          <p:nvPr/>
        </p:nvSpPr>
        <p:spPr>
          <a:xfrm rot="10800000">
            <a:off x="6165742" y="2067669"/>
            <a:ext cx="408955" cy="3043827"/>
          </a:xfrm>
          <a:prstGeom prst="leftBrace">
            <a:avLst>
              <a:gd name="adj1" fmla="val 8333"/>
              <a:gd name="adj2" fmla="val 491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/>
          <p:cNvSpPr txBox="1"/>
          <p:nvPr/>
        </p:nvSpPr>
        <p:spPr>
          <a:xfrm>
            <a:off x="6574697" y="34576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96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7630511" y="3453311"/>
            <a:ext cx="302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 32 (32 </a:t>
            </a:r>
            <a:r>
              <a:rPr lang="en-US" b="1" smtClean="0"/>
              <a:t>different red kernels)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395930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 rot="5400000">
            <a:off x="-728078" y="3022677"/>
            <a:ext cx="3588325" cy="360218"/>
            <a:chOff x="4154693" y="1801567"/>
            <a:chExt cx="3588325" cy="360218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26" name="Group 25"/>
            <p:cNvGrpSpPr/>
            <p:nvPr/>
          </p:nvGrpSpPr>
          <p:grpSpPr>
            <a:xfrm rot="5400000">
              <a:off x="5588638" y="367622"/>
              <a:ext cx="360218" cy="3228107"/>
              <a:chOff x="3214255" y="1579418"/>
              <a:chExt cx="360218" cy="3228107"/>
            </a:xfrm>
            <a:grpFill/>
          </p:grpSpPr>
          <p:sp>
            <p:nvSpPr>
              <p:cNvPr id="28" name="Rectangle 27"/>
              <p:cNvSpPr/>
              <p:nvPr/>
            </p:nvSpPr>
            <p:spPr>
              <a:xfrm>
                <a:off x="3214255" y="1579418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214255" y="1939636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214255" y="2299854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214255" y="2660071"/>
                <a:ext cx="360218" cy="34636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214255" y="3006435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214255" y="3366653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214255" y="3726871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214255" y="4087089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214255" y="4447307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 rot="5400000">
              <a:off x="7382800" y="1801567"/>
              <a:ext cx="360218" cy="3602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 rot="5400000">
            <a:off x="-594548" y="3202786"/>
            <a:ext cx="3588325" cy="360218"/>
            <a:chOff x="4154693" y="1801567"/>
            <a:chExt cx="3588325" cy="360218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38" name="Group 37"/>
            <p:cNvGrpSpPr/>
            <p:nvPr/>
          </p:nvGrpSpPr>
          <p:grpSpPr>
            <a:xfrm rot="5400000">
              <a:off x="5588638" y="367622"/>
              <a:ext cx="360218" cy="3228107"/>
              <a:chOff x="3214255" y="1579418"/>
              <a:chExt cx="360218" cy="3228107"/>
            </a:xfrm>
            <a:grpFill/>
          </p:grpSpPr>
          <p:sp>
            <p:nvSpPr>
              <p:cNvPr id="40" name="Rectangle 39"/>
              <p:cNvSpPr/>
              <p:nvPr/>
            </p:nvSpPr>
            <p:spPr>
              <a:xfrm>
                <a:off x="3214255" y="1579418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214255" y="1939636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214255" y="2299854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14255" y="2660071"/>
                <a:ext cx="360218" cy="34636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14255" y="3006435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214255" y="3366653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214255" y="3726871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214255" y="4087089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214255" y="4447307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 rot="5400000">
              <a:off x="7382800" y="1801567"/>
              <a:ext cx="360218" cy="3602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 rot="5400000">
            <a:off x="-461019" y="3375967"/>
            <a:ext cx="3588325" cy="360218"/>
            <a:chOff x="4154693" y="1801567"/>
            <a:chExt cx="3588325" cy="360218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50" name="Group 49"/>
            <p:cNvGrpSpPr/>
            <p:nvPr/>
          </p:nvGrpSpPr>
          <p:grpSpPr>
            <a:xfrm rot="5400000">
              <a:off x="5588638" y="367622"/>
              <a:ext cx="360218" cy="3228107"/>
              <a:chOff x="3214255" y="1579418"/>
              <a:chExt cx="360218" cy="3228107"/>
            </a:xfrm>
            <a:grpFill/>
          </p:grpSpPr>
          <p:sp>
            <p:nvSpPr>
              <p:cNvPr id="52" name="Rectangle 51"/>
              <p:cNvSpPr/>
              <p:nvPr/>
            </p:nvSpPr>
            <p:spPr>
              <a:xfrm>
                <a:off x="3214255" y="1579418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214255" y="1939636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214255" y="2299854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214255" y="2660071"/>
                <a:ext cx="360218" cy="34636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214255" y="3006435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214255" y="3366653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214255" y="3726871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214255" y="4087089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214255" y="4447307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Rectangle 50"/>
            <p:cNvSpPr/>
            <p:nvPr/>
          </p:nvSpPr>
          <p:spPr>
            <a:xfrm rot="5400000">
              <a:off x="7382800" y="1801567"/>
              <a:ext cx="360218" cy="3602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 rot="5400000">
            <a:off x="-307304" y="3556076"/>
            <a:ext cx="3588325" cy="360218"/>
            <a:chOff x="4154693" y="1801567"/>
            <a:chExt cx="3588325" cy="360218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62" name="Group 61"/>
            <p:cNvGrpSpPr/>
            <p:nvPr/>
          </p:nvGrpSpPr>
          <p:grpSpPr>
            <a:xfrm rot="5400000">
              <a:off x="5588638" y="367622"/>
              <a:ext cx="360218" cy="3228107"/>
              <a:chOff x="3214255" y="1579418"/>
              <a:chExt cx="360218" cy="3228107"/>
            </a:xfrm>
            <a:grpFill/>
          </p:grpSpPr>
          <p:sp>
            <p:nvSpPr>
              <p:cNvPr id="64" name="Rectangle 63"/>
              <p:cNvSpPr/>
              <p:nvPr/>
            </p:nvSpPr>
            <p:spPr>
              <a:xfrm>
                <a:off x="3214255" y="1579418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214255" y="1939636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214255" y="2299854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214255" y="2660071"/>
                <a:ext cx="360218" cy="34636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214255" y="3006435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214255" y="3366653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214255" y="3726871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214255" y="4087089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214255" y="4447307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Rectangle 62"/>
            <p:cNvSpPr/>
            <p:nvPr/>
          </p:nvSpPr>
          <p:spPr>
            <a:xfrm rot="5400000">
              <a:off x="7382800" y="1801567"/>
              <a:ext cx="360218" cy="3602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 rot="5400000">
            <a:off x="-147381" y="3721135"/>
            <a:ext cx="3588325" cy="360218"/>
            <a:chOff x="4154693" y="1801567"/>
            <a:chExt cx="3588325" cy="360218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74" name="Group 73"/>
            <p:cNvGrpSpPr/>
            <p:nvPr/>
          </p:nvGrpSpPr>
          <p:grpSpPr>
            <a:xfrm rot="5400000">
              <a:off x="5588638" y="367622"/>
              <a:ext cx="360218" cy="3228107"/>
              <a:chOff x="3214255" y="1579418"/>
              <a:chExt cx="360218" cy="3228107"/>
            </a:xfrm>
            <a:grpFill/>
          </p:grpSpPr>
          <p:sp>
            <p:nvSpPr>
              <p:cNvPr id="76" name="Rectangle 75"/>
              <p:cNvSpPr/>
              <p:nvPr/>
            </p:nvSpPr>
            <p:spPr>
              <a:xfrm>
                <a:off x="3214255" y="1579418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214255" y="1939636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214255" y="2299854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214255" y="2660071"/>
                <a:ext cx="360218" cy="34636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214255" y="3006435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214255" y="3366653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214255" y="3726871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214255" y="4087089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214255" y="4447307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Rectangle 74"/>
            <p:cNvSpPr/>
            <p:nvPr/>
          </p:nvSpPr>
          <p:spPr>
            <a:xfrm rot="5400000">
              <a:off x="7382800" y="1801567"/>
              <a:ext cx="360218" cy="3602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968964" y="88215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96 x 32</a:t>
            </a:r>
            <a:endParaRPr lang="en-US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2238703" y="3563004"/>
            <a:ext cx="614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 rot="5400000">
            <a:off x="2275253" y="4643659"/>
            <a:ext cx="3588325" cy="360218"/>
            <a:chOff x="4154693" y="1801567"/>
            <a:chExt cx="3588325" cy="360218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89" name="Group 88"/>
            <p:cNvGrpSpPr/>
            <p:nvPr/>
          </p:nvGrpSpPr>
          <p:grpSpPr>
            <a:xfrm rot="5400000">
              <a:off x="5588638" y="367622"/>
              <a:ext cx="360218" cy="3228107"/>
              <a:chOff x="3214255" y="1579418"/>
              <a:chExt cx="360218" cy="3228107"/>
            </a:xfrm>
            <a:grpFill/>
          </p:grpSpPr>
          <p:sp>
            <p:nvSpPr>
              <p:cNvPr id="91" name="Rectangle 90"/>
              <p:cNvSpPr/>
              <p:nvPr/>
            </p:nvSpPr>
            <p:spPr>
              <a:xfrm>
                <a:off x="3214255" y="1579418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3214255" y="1939636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214255" y="2299854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214255" y="2660071"/>
                <a:ext cx="360218" cy="34636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214255" y="3006435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3214255" y="3366653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3214255" y="3726871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214255" y="4087089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214255" y="4447307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Rectangle 89"/>
            <p:cNvSpPr/>
            <p:nvPr/>
          </p:nvSpPr>
          <p:spPr>
            <a:xfrm rot="5400000">
              <a:off x="7382800" y="1801567"/>
              <a:ext cx="360218" cy="3602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 rot="5400000">
            <a:off x="2635471" y="1422478"/>
            <a:ext cx="2867889" cy="360218"/>
            <a:chOff x="4875129" y="1801567"/>
            <a:chExt cx="2867889" cy="360218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101" name="Group 100"/>
            <p:cNvGrpSpPr/>
            <p:nvPr/>
          </p:nvGrpSpPr>
          <p:grpSpPr>
            <a:xfrm rot="5400000">
              <a:off x="5948856" y="727840"/>
              <a:ext cx="360218" cy="2507671"/>
              <a:chOff x="3214255" y="1579418"/>
              <a:chExt cx="360218" cy="2507671"/>
            </a:xfrm>
            <a:grpFill/>
          </p:grpSpPr>
          <p:sp>
            <p:nvSpPr>
              <p:cNvPr id="103" name="Rectangle 102"/>
              <p:cNvSpPr/>
              <p:nvPr/>
            </p:nvSpPr>
            <p:spPr>
              <a:xfrm>
                <a:off x="3214255" y="1579418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214255" y="1939636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214255" y="2299854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214255" y="2660071"/>
                <a:ext cx="360218" cy="34636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214255" y="3006435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3214255" y="3366653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3214255" y="3726871"/>
                <a:ext cx="360218" cy="3602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Rectangle 101"/>
            <p:cNvSpPr/>
            <p:nvPr/>
          </p:nvSpPr>
          <p:spPr>
            <a:xfrm rot="5400000">
              <a:off x="7382800" y="1801567"/>
              <a:ext cx="360218" cy="3602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4249525" y="642634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 x 3072</a:t>
            </a:r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5783297" y="1191529"/>
            <a:ext cx="331075" cy="339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5783316" y="1643652"/>
            <a:ext cx="331075" cy="339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5783297" y="2095248"/>
            <a:ext cx="331075" cy="339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5783297" y="2529630"/>
            <a:ext cx="331075" cy="339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5783297" y="2964012"/>
            <a:ext cx="331075" cy="339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5783297" y="3383429"/>
            <a:ext cx="331075" cy="339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5783308" y="3827365"/>
            <a:ext cx="331075" cy="339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5783297" y="4229771"/>
            <a:ext cx="331075" cy="339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5783297" y="4661940"/>
            <a:ext cx="331075" cy="339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5783297" y="5108349"/>
            <a:ext cx="331075" cy="339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5783297" y="5564895"/>
            <a:ext cx="331075" cy="339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783297" y="734214"/>
            <a:ext cx="331075" cy="339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>
            <a:stCxn id="151" idx="3"/>
            <a:endCxn id="175" idx="2"/>
          </p:cNvCxnSpPr>
          <p:nvPr/>
        </p:nvCxnSpPr>
        <p:spPr>
          <a:xfrm flipV="1">
            <a:off x="4249525" y="904041"/>
            <a:ext cx="1533772" cy="468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51" idx="3"/>
            <a:endCxn id="164" idx="2"/>
          </p:cNvCxnSpPr>
          <p:nvPr/>
        </p:nvCxnSpPr>
        <p:spPr>
          <a:xfrm flipV="1">
            <a:off x="4249525" y="1361356"/>
            <a:ext cx="1533772" cy="10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51" idx="3"/>
            <a:endCxn id="165" idx="2"/>
          </p:cNvCxnSpPr>
          <p:nvPr/>
        </p:nvCxnSpPr>
        <p:spPr>
          <a:xfrm>
            <a:off x="4249525" y="1372165"/>
            <a:ext cx="1533791" cy="441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51" idx="3"/>
            <a:endCxn id="166" idx="2"/>
          </p:cNvCxnSpPr>
          <p:nvPr/>
        </p:nvCxnSpPr>
        <p:spPr>
          <a:xfrm>
            <a:off x="4249525" y="1372165"/>
            <a:ext cx="1533772" cy="892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51" idx="3"/>
            <a:endCxn id="167" idx="2"/>
          </p:cNvCxnSpPr>
          <p:nvPr/>
        </p:nvCxnSpPr>
        <p:spPr>
          <a:xfrm>
            <a:off x="4249525" y="1372165"/>
            <a:ext cx="1533772" cy="132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51" idx="3"/>
            <a:endCxn id="168" idx="2"/>
          </p:cNvCxnSpPr>
          <p:nvPr/>
        </p:nvCxnSpPr>
        <p:spPr>
          <a:xfrm>
            <a:off x="4249525" y="1372165"/>
            <a:ext cx="1533772" cy="176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51" idx="3"/>
            <a:endCxn id="169" idx="2"/>
          </p:cNvCxnSpPr>
          <p:nvPr/>
        </p:nvCxnSpPr>
        <p:spPr>
          <a:xfrm>
            <a:off x="4249525" y="1372165"/>
            <a:ext cx="1533772" cy="2181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51" idx="3"/>
            <a:endCxn id="170" idx="2"/>
          </p:cNvCxnSpPr>
          <p:nvPr/>
        </p:nvCxnSpPr>
        <p:spPr>
          <a:xfrm>
            <a:off x="4249525" y="1372165"/>
            <a:ext cx="1533783" cy="2625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51" idx="3"/>
            <a:endCxn id="171" idx="2"/>
          </p:cNvCxnSpPr>
          <p:nvPr/>
        </p:nvCxnSpPr>
        <p:spPr>
          <a:xfrm>
            <a:off x="4249525" y="1372165"/>
            <a:ext cx="1533772" cy="3027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51" idx="3"/>
            <a:endCxn id="172" idx="3"/>
          </p:cNvCxnSpPr>
          <p:nvPr/>
        </p:nvCxnSpPr>
        <p:spPr>
          <a:xfrm>
            <a:off x="4249525" y="1372165"/>
            <a:ext cx="1582257" cy="357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51" idx="3"/>
            <a:endCxn id="173" idx="2"/>
          </p:cNvCxnSpPr>
          <p:nvPr/>
        </p:nvCxnSpPr>
        <p:spPr>
          <a:xfrm>
            <a:off x="4249525" y="1372165"/>
            <a:ext cx="1533772" cy="3906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51" idx="3"/>
            <a:endCxn id="174" idx="2"/>
          </p:cNvCxnSpPr>
          <p:nvPr/>
        </p:nvCxnSpPr>
        <p:spPr>
          <a:xfrm>
            <a:off x="4249525" y="1372165"/>
            <a:ext cx="1533772" cy="4362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52" idx="3"/>
            <a:endCxn id="175" idx="2"/>
          </p:cNvCxnSpPr>
          <p:nvPr/>
        </p:nvCxnSpPr>
        <p:spPr>
          <a:xfrm flipV="1">
            <a:off x="4249525" y="904041"/>
            <a:ext cx="1533772" cy="909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52" idx="3"/>
            <a:endCxn id="164" idx="2"/>
          </p:cNvCxnSpPr>
          <p:nvPr/>
        </p:nvCxnSpPr>
        <p:spPr>
          <a:xfrm flipV="1">
            <a:off x="4249525" y="1361356"/>
            <a:ext cx="1533772" cy="452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52" idx="3"/>
            <a:endCxn id="165" idx="2"/>
          </p:cNvCxnSpPr>
          <p:nvPr/>
        </p:nvCxnSpPr>
        <p:spPr>
          <a:xfrm>
            <a:off x="4249525" y="1813479"/>
            <a:ext cx="1533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52" idx="3"/>
            <a:endCxn id="166" idx="2"/>
          </p:cNvCxnSpPr>
          <p:nvPr/>
        </p:nvCxnSpPr>
        <p:spPr>
          <a:xfrm>
            <a:off x="4249525" y="1813479"/>
            <a:ext cx="1533772" cy="451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52" idx="3"/>
            <a:endCxn id="167" idx="2"/>
          </p:cNvCxnSpPr>
          <p:nvPr/>
        </p:nvCxnSpPr>
        <p:spPr>
          <a:xfrm>
            <a:off x="4249525" y="1813479"/>
            <a:ext cx="1533772" cy="885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52" idx="3"/>
            <a:endCxn id="168" idx="2"/>
          </p:cNvCxnSpPr>
          <p:nvPr/>
        </p:nvCxnSpPr>
        <p:spPr>
          <a:xfrm>
            <a:off x="4249525" y="1813479"/>
            <a:ext cx="1533772" cy="132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52" idx="3"/>
            <a:endCxn id="169" idx="2"/>
          </p:cNvCxnSpPr>
          <p:nvPr/>
        </p:nvCxnSpPr>
        <p:spPr>
          <a:xfrm>
            <a:off x="4249525" y="1813479"/>
            <a:ext cx="1533772" cy="1739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52" idx="3"/>
            <a:endCxn id="170" idx="2"/>
          </p:cNvCxnSpPr>
          <p:nvPr/>
        </p:nvCxnSpPr>
        <p:spPr>
          <a:xfrm>
            <a:off x="4249525" y="1813479"/>
            <a:ext cx="1533783" cy="2183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52" idx="3"/>
            <a:endCxn id="171" idx="2"/>
          </p:cNvCxnSpPr>
          <p:nvPr/>
        </p:nvCxnSpPr>
        <p:spPr>
          <a:xfrm>
            <a:off x="4249525" y="1813479"/>
            <a:ext cx="1533772" cy="2586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52" idx="3"/>
            <a:endCxn id="172" idx="2"/>
          </p:cNvCxnSpPr>
          <p:nvPr/>
        </p:nvCxnSpPr>
        <p:spPr>
          <a:xfrm>
            <a:off x="4249525" y="1813479"/>
            <a:ext cx="1533772" cy="301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52" idx="3"/>
            <a:endCxn id="173" idx="2"/>
          </p:cNvCxnSpPr>
          <p:nvPr/>
        </p:nvCxnSpPr>
        <p:spPr>
          <a:xfrm>
            <a:off x="4249525" y="1813479"/>
            <a:ext cx="1533772" cy="3464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52" idx="3"/>
            <a:endCxn id="174" idx="2"/>
          </p:cNvCxnSpPr>
          <p:nvPr/>
        </p:nvCxnSpPr>
        <p:spPr>
          <a:xfrm>
            <a:off x="4249525" y="1813479"/>
            <a:ext cx="1533772" cy="3921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7613149" y="2869284"/>
            <a:ext cx="331075" cy="339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7613148" y="3404324"/>
            <a:ext cx="331075" cy="339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/>
          <p:cNvCxnSpPr>
            <a:stCxn id="175" idx="6"/>
          </p:cNvCxnSpPr>
          <p:nvPr/>
        </p:nvCxnSpPr>
        <p:spPr>
          <a:xfrm>
            <a:off x="6114372" y="904041"/>
            <a:ext cx="1498777" cy="2135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64" idx="6"/>
          </p:cNvCxnSpPr>
          <p:nvPr/>
        </p:nvCxnSpPr>
        <p:spPr>
          <a:xfrm>
            <a:off x="6114372" y="1361356"/>
            <a:ext cx="1498776" cy="1684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65" idx="6"/>
          </p:cNvCxnSpPr>
          <p:nvPr/>
        </p:nvCxnSpPr>
        <p:spPr>
          <a:xfrm>
            <a:off x="6114391" y="1813479"/>
            <a:ext cx="1498758" cy="1225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66" idx="6"/>
          </p:cNvCxnSpPr>
          <p:nvPr/>
        </p:nvCxnSpPr>
        <p:spPr>
          <a:xfrm>
            <a:off x="6114372" y="2265075"/>
            <a:ext cx="1498777" cy="77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67" idx="6"/>
          </p:cNvCxnSpPr>
          <p:nvPr/>
        </p:nvCxnSpPr>
        <p:spPr>
          <a:xfrm>
            <a:off x="6114372" y="2699457"/>
            <a:ext cx="1498777" cy="339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68" idx="6"/>
          </p:cNvCxnSpPr>
          <p:nvPr/>
        </p:nvCxnSpPr>
        <p:spPr>
          <a:xfrm flipV="1">
            <a:off x="6114372" y="3039111"/>
            <a:ext cx="1498777" cy="94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69" idx="6"/>
          </p:cNvCxnSpPr>
          <p:nvPr/>
        </p:nvCxnSpPr>
        <p:spPr>
          <a:xfrm flipV="1">
            <a:off x="6114372" y="3039111"/>
            <a:ext cx="1498777" cy="51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70" idx="6"/>
          </p:cNvCxnSpPr>
          <p:nvPr/>
        </p:nvCxnSpPr>
        <p:spPr>
          <a:xfrm flipV="1">
            <a:off x="6114383" y="3039111"/>
            <a:ext cx="1498766" cy="958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71" idx="6"/>
          </p:cNvCxnSpPr>
          <p:nvPr/>
        </p:nvCxnSpPr>
        <p:spPr>
          <a:xfrm flipV="1">
            <a:off x="6114372" y="3039111"/>
            <a:ext cx="1498777" cy="1360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72" idx="6"/>
          </p:cNvCxnSpPr>
          <p:nvPr/>
        </p:nvCxnSpPr>
        <p:spPr>
          <a:xfrm flipV="1">
            <a:off x="6114372" y="3039111"/>
            <a:ext cx="1498777" cy="1792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73" idx="6"/>
          </p:cNvCxnSpPr>
          <p:nvPr/>
        </p:nvCxnSpPr>
        <p:spPr>
          <a:xfrm flipV="1">
            <a:off x="6114372" y="3039111"/>
            <a:ext cx="1498777" cy="2239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74" idx="6"/>
          </p:cNvCxnSpPr>
          <p:nvPr/>
        </p:nvCxnSpPr>
        <p:spPr>
          <a:xfrm flipV="1">
            <a:off x="6114372" y="3039111"/>
            <a:ext cx="1498777" cy="2695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75" idx="6"/>
          </p:cNvCxnSpPr>
          <p:nvPr/>
        </p:nvCxnSpPr>
        <p:spPr>
          <a:xfrm>
            <a:off x="6114372" y="904041"/>
            <a:ext cx="1498776" cy="267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64" idx="6"/>
          </p:cNvCxnSpPr>
          <p:nvPr/>
        </p:nvCxnSpPr>
        <p:spPr>
          <a:xfrm>
            <a:off x="6114372" y="1361356"/>
            <a:ext cx="1498776" cy="221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65" idx="6"/>
          </p:cNvCxnSpPr>
          <p:nvPr/>
        </p:nvCxnSpPr>
        <p:spPr>
          <a:xfrm>
            <a:off x="6114391" y="1813479"/>
            <a:ext cx="1498757" cy="1760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166" idx="6"/>
          </p:cNvCxnSpPr>
          <p:nvPr/>
        </p:nvCxnSpPr>
        <p:spPr>
          <a:xfrm>
            <a:off x="6114372" y="2265075"/>
            <a:ext cx="1498776" cy="1309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67" idx="6"/>
          </p:cNvCxnSpPr>
          <p:nvPr/>
        </p:nvCxnSpPr>
        <p:spPr>
          <a:xfrm>
            <a:off x="6114372" y="2699457"/>
            <a:ext cx="1498776" cy="874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68" idx="6"/>
          </p:cNvCxnSpPr>
          <p:nvPr/>
        </p:nvCxnSpPr>
        <p:spPr>
          <a:xfrm>
            <a:off x="6114372" y="3133839"/>
            <a:ext cx="1498776" cy="440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69" idx="6"/>
          </p:cNvCxnSpPr>
          <p:nvPr/>
        </p:nvCxnSpPr>
        <p:spPr>
          <a:xfrm>
            <a:off x="6114372" y="3553256"/>
            <a:ext cx="1498776" cy="2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70" idx="6"/>
          </p:cNvCxnSpPr>
          <p:nvPr/>
        </p:nvCxnSpPr>
        <p:spPr>
          <a:xfrm flipV="1">
            <a:off x="6114383" y="3574151"/>
            <a:ext cx="1498765" cy="423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71" idx="6"/>
          </p:cNvCxnSpPr>
          <p:nvPr/>
        </p:nvCxnSpPr>
        <p:spPr>
          <a:xfrm flipV="1">
            <a:off x="6114372" y="3574151"/>
            <a:ext cx="1498776" cy="825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72" idx="6"/>
          </p:cNvCxnSpPr>
          <p:nvPr/>
        </p:nvCxnSpPr>
        <p:spPr>
          <a:xfrm flipV="1">
            <a:off x="6114372" y="3574151"/>
            <a:ext cx="1498776" cy="1257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73" idx="6"/>
          </p:cNvCxnSpPr>
          <p:nvPr/>
        </p:nvCxnSpPr>
        <p:spPr>
          <a:xfrm flipV="1">
            <a:off x="6114372" y="3574151"/>
            <a:ext cx="1498776" cy="1704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74" idx="6"/>
          </p:cNvCxnSpPr>
          <p:nvPr/>
        </p:nvCxnSpPr>
        <p:spPr>
          <a:xfrm flipV="1">
            <a:off x="6114372" y="3574151"/>
            <a:ext cx="1498776" cy="21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8162744" y="2870850"/>
            <a:ext cx="1813547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92D050"/>
                </a:solidFill>
              </a:rPr>
              <a:t>Genuine: 0.89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8162745" y="3404324"/>
            <a:ext cx="181354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Fraud: 0.11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081101" y="215950"/>
            <a:ext cx="178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Fully Connected</a:t>
            </a:r>
            <a:endParaRPr lang="en-US" dirty="0" smtClean="0"/>
          </a:p>
        </p:txBody>
      </p:sp>
      <p:sp>
        <p:nvSpPr>
          <p:cNvPr id="178" name="TextBox 177"/>
          <p:cNvSpPr txBox="1"/>
          <p:nvPr/>
        </p:nvSpPr>
        <p:spPr>
          <a:xfrm>
            <a:off x="7286858" y="214801"/>
            <a:ext cx="178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Softmax</a:t>
            </a:r>
            <a:r>
              <a:rPr lang="en-US" dirty="0" smtClean="0"/>
              <a:t> </a:t>
            </a:r>
            <a:r>
              <a:rPr lang="en-US" dirty="0"/>
              <a:t>O</a:t>
            </a:r>
            <a:r>
              <a:rPr lang="en-US" dirty="0" smtClean="0"/>
              <a:t>utput </a:t>
            </a:r>
            <a:endParaRPr 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5491634" y="6082352"/>
            <a:ext cx="12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64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6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3113</TotalTime>
  <Words>260</Words>
  <Application>Microsoft Macintosh PowerPoint</Application>
  <PresentationFormat>Widescreen</PresentationFormat>
  <Paragraphs>139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Cambria Math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Graham</dc:creator>
  <cp:lastModifiedBy>Harry Graham</cp:lastModifiedBy>
  <cp:revision>31</cp:revision>
  <dcterms:created xsi:type="dcterms:W3CDTF">2018-03-10T20:38:30Z</dcterms:created>
  <dcterms:modified xsi:type="dcterms:W3CDTF">2018-03-28T14:26:43Z</dcterms:modified>
</cp:coreProperties>
</file>