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2" r:id="rId1"/>
  </p:sldMasterIdLst>
  <p:notesMasterIdLst>
    <p:notesMasterId r:id="rId8"/>
  </p:notesMasterIdLst>
  <p:sldIdLst>
    <p:sldId id="256" r:id="rId2"/>
    <p:sldId id="257" r:id="rId3"/>
    <p:sldId id="258" r:id="rId4"/>
    <p:sldId id="261" r:id="rId5"/>
    <p:sldId id="259" r:id="rId6"/>
    <p:sldId id="26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eja Jamnik"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65264"/>
  </p:normalViewPr>
  <p:slideViewPr>
    <p:cSldViewPr snapToGrid="0" snapToObjects="1">
      <p:cViewPr varScale="1">
        <p:scale>
          <a:sx n="65" d="100"/>
          <a:sy n="65" d="100"/>
        </p:scale>
        <p:origin x="1448" y="20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commentAuthors" Target="commentAuthors.xml"/><Relationship Id="rId1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2-01T10:50:24.123" idx="1">
    <p:pos x="10" y="10"/>
    <p:text>add verb to first item: losses?
add what other people have done to address this: what are standard/common techniques that people are using (I am sure banks use deep learning to spot when to give you potential fraud calls?)
list what successful architectures are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8-02-01T10:56:34.148" idx="2">
    <p:pos x="10" y="10"/>
    <p:text>What is this chart showing? Not very informative of anything.
You need to organise as follows:
Dataset: what datasets will you use, what is particular about this dataset etc
Techniques: what standadrd techniques will/have you use/d? Did you encounter any problems? Why did you pick these? Which one do you expect to perform best?
Evaluation: what metrics will you test your model with?
</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8-02-01T10:57:47.735" idx="3">
    <p:pos x="10" y="10"/>
    <p:text>Don't undernstand this either: are you talking about metrics that you will use for evaluation? What information is thi graph giving me?
What is qualitative comparison?
What will be your wuantitative comparison (there are many options)?
</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8-02-01T10:59:46.512" idx="4">
    <p:pos x="10" y="10"/>
    <p:text>This you need just one table with no text: this is where your current results are: what metric is this chart showing?
Turn it the other way (by 90 degree right) so that techniques will be rows and values (of what?) will be x axis.
</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8-02-01T11:00:24.975" idx="5">
    <p:pos x="10" y="10"/>
    <p:text>Spell out what second CNN model is
Will you experiment with paramenters? How will you do analysis - say something about this.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BD820-A46C-A548-A379-59F9A140071A}" type="datetimeFigureOut">
              <a:rPr lang="en-US" smtClean="0"/>
              <a:t>2/1/18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83F7A0-3D1D-B249-AF4A-CA5ED2BD0E11}" type="slidenum">
              <a:rPr lang="en-US" smtClean="0"/>
              <a:t>‹#›</a:t>
            </a:fld>
            <a:endParaRPr lang="en-US"/>
          </a:p>
        </p:txBody>
      </p:sp>
    </p:spTree>
    <p:extLst>
      <p:ext uri="{BB962C8B-B14F-4D97-AF65-F5344CB8AC3E}">
        <p14:creationId xmlns:p14="http://schemas.microsoft.com/office/powerpoint/2010/main" val="1847695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$22.80 Billion </a:t>
            </a:r>
            <a:r>
              <a:rPr lang="en-US" dirty="0" smtClean="0"/>
              <a:t>Losses</a:t>
            </a:r>
            <a:r>
              <a:rPr lang="mr-IN" dirty="0" smtClean="0"/>
              <a:t>–</a:t>
            </a:r>
            <a:r>
              <a:rPr lang="en-US" dirty="0" smtClean="0"/>
              <a:t> </a:t>
            </a:r>
            <a:r>
              <a:rPr lang="en-US" dirty="0" smtClean="0"/>
              <a:t>2016,  4.4% increase over 2015 : Credit</a:t>
            </a:r>
            <a:r>
              <a:rPr lang="en-US" baseline="0" dirty="0" smtClean="0"/>
              <a:t> card fraud is a massive problem, it is very important the weight we put on fraud detection systems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‘Solved problem’ ? : “But </a:t>
            </a:r>
            <a:r>
              <a:rPr lang="en-US" dirty="0" err="1" smtClean="0"/>
              <a:t>hasn</a:t>
            </a:r>
            <a:r>
              <a:rPr lang="mr-IN" dirty="0" smtClean="0"/>
              <a:t>’</a:t>
            </a:r>
            <a:r>
              <a:rPr lang="en-US" dirty="0" smtClean="0"/>
              <a:t>t</a:t>
            </a:r>
            <a:r>
              <a:rPr lang="en-US" baseline="0" dirty="0" smtClean="0"/>
              <a:t> CCFD been done already?” Well, yes there is of course a lot of work already gone into CCFD </a:t>
            </a:r>
            <a:r>
              <a:rPr lang="en-US" baseline="0" dirty="0" smtClean="0"/>
              <a:t>(tree based classifiers are popular and effective and of course deep learning in the sense of the amount of data being used, neural networks and time series architectures (LSTMs) are also employed.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a:t>
            </a:r>
            <a:r>
              <a:rPr lang="en-US" baseline="0" dirty="0" smtClean="0"/>
              <a:t>because of the nature of the problem, it is ongoing and increasing and therefore it is always useful and interesting if we can experiment and perhaps find new techniques for catching fraud.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Taking successful architectures in other domains and being creative : This project takes architecture's that have been very successful in the image classification space, namely CNNs and GANs.</a:t>
            </a:r>
            <a:r>
              <a:rPr lang="en-US" baseline="0" dirty="0" smtClean="0"/>
              <a:t> The point here is, can we be creative with these and to shed light on their use in the CCFD </a:t>
            </a:r>
            <a:r>
              <a:rPr lang="en-US" baseline="0" dirty="0" smtClean="0"/>
              <a:t>space, by treating the time series data as images.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383F7A0-3D1D-B249-AF4A-CA5ED2BD0E11}" type="slidenum">
              <a:rPr lang="en-US" smtClean="0"/>
              <a:t>2</a:t>
            </a:fld>
            <a:endParaRPr lang="en-US"/>
          </a:p>
        </p:txBody>
      </p:sp>
    </p:spTree>
    <p:extLst>
      <p:ext uri="{BB962C8B-B14F-4D97-AF65-F5344CB8AC3E}">
        <p14:creationId xmlns:p14="http://schemas.microsoft.com/office/powerpoint/2010/main" val="1605640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Baseline Models</a:t>
            </a:r>
            <a:r>
              <a:rPr lang="en-US" baseline="0" dirty="0" smtClean="0"/>
              <a:t> : These comprise of a handful of classic, out-of-the-box supervised learning classifiers. These are to see what we can achieve off the bat, with the most common classifiers available to us. The best performer is tuned a bit further to give indication of what can be achieved with further work.</a:t>
            </a:r>
          </a:p>
          <a:p>
            <a:endParaRPr lang="en-US" baseline="0" dirty="0" smtClean="0"/>
          </a:p>
          <a:p>
            <a:r>
              <a:rPr lang="en-US" baseline="0" dirty="0" smtClean="0"/>
              <a:t>CNNs </a:t>
            </a:r>
            <a:r>
              <a:rPr lang="mr-IN" baseline="0" dirty="0" smtClean="0"/>
              <a:t>–</a:t>
            </a:r>
            <a:r>
              <a:rPr lang="en-US" baseline="0" dirty="0" smtClean="0"/>
              <a:t> CNNs are widely known in the image detection space. Here I try two variations. A 1D convolutional network, 1x29 vectors kernel size 29 and a second using temporal ordering and a sliding window approach, batching together vectors and striding down the list.</a:t>
            </a:r>
          </a:p>
          <a:p>
            <a:endParaRPr lang="en-US" baseline="0" dirty="0" smtClean="0"/>
          </a:p>
          <a:p>
            <a:r>
              <a:rPr lang="en-US" baseline="0" dirty="0" smtClean="0"/>
              <a:t>GAN </a:t>
            </a:r>
            <a:r>
              <a:rPr lang="mr-IN" baseline="0" dirty="0" smtClean="0"/>
              <a:t>–</a:t>
            </a:r>
            <a:r>
              <a:rPr lang="en-US" baseline="0" dirty="0" smtClean="0"/>
              <a:t> Generative Adversarial network, two Networks fight each other a generator and a discriminator and learn from each other until the network is very good at generating fraud. The second portion of this can be used a classifier but we may also then use this to generate new data points.</a:t>
            </a:r>
          </a:p>
          <a:p>
            <a:endParaRPr lang="en-US" baseline="0" dirty="0" smtClean="0"/>
          </a:p>
          <a:p>
            <a:endParaRPr lang="en-GB" baseline="0" dirty="0" smtClean="0"/>
          </a:p>
          <a:p>
            <a:r>
              <a:rPr lang="en-GB" baseline="0" dirty="0" smtClean="0"/>
              <a:t>Unbalanced data .. </a:t>
            </a:r>
            <a:endParaRPr lang="en-US" dirty="0"/>
          </a:p>
        </p:txBody>
      </p:sp>
      <p:sp>
        <p:nvSpPr>
          <p:cNvPr id="4" name="Slide Number Placeholder 3"/>
          <p:cNvSpPr>
            <a:spLocks noGrp="1"/>
          </p:cNvSpPr>
          <p:nvPr>
            <p:ph type="sldNum" sz="quarter" idx="10"/>
          </p:nvPr>
        </p:nvSpPr>
        <p:spPr/>
        <p:txBody>
          <a:bodyPr/>
          <a:lstStyle/>
          <a:p>
            <a:fld id="{B383F7A0-3D1D-B249-AF4A-CA5ED2BD0E11}" type="slidenum">
              <a:rPr lang="en-US" smtClean="0"/>
              <a:t>3</a:t>
            </a:fld>
            <a:endParaRPr lang="en-US"/>
          </a:p>
        </p:txBody>
      </p:sp>
    </p:spTree>
    <p:extLst>
      <p:ext uri="{BB962C8B-B14F-4D97-AF65-F5344CB8AC3E}">
        <p14:creationId xmlns:p14="http://schemas.microsoft.com/office/powerpoint/2010/main" val="270211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Metrics </a:t>
            </a:r>
            <a:r>
              <a:rPr lang="mr-IN" baseline="0" dirty="0" smtClean="0"/>
              <a:t>–</a:t>
            </a:r>
            <a:r>
              <a:rPr lang="en-US" baseline="0" dirty="0" smtClean="0"/>
              <a:t> problem with accuracy is in unbalanced data, you have have almost 99% accuracy whilst catching no frauds at all. Therefore we care about parts of the confusion matrix, precision and recall specifically and their harmonic average, F1. In the context of the bank</a:t>
            </a:r>
            <a:r>
              <a:rPr lang="mr-IN" baseline="0" dirty="0" smtClean="0"/>
              <a:t>…</a:t>
            </a:r>
            <a:endParaRPr lang="en-GB" baseline="0" dirty="0" smtClean="0"/>
          </a:p>
          <a:p>
            <a:r>
              <a:rPr lang="en-US" dirty="0" smtClean="0"/>
              <a:t>We</a:t>
            </a:r>
            <a:r>
              <a:rPr lang="en-US" baseline="0" dirty="0" smtClean="0"/>
              <a:t> care about Recall: catching frauds, but also precision (not mistakenly freezing the account of someone who is not subject to fraud) as this costs the bank time and money (and potentially customers!)</a:t>
            </a:r>
          </a:p>
          <a:p>
            <a:endParaRPr lang="en-US" baseline="0" dirty="0" smtClean="0"/>
          </a:p>
          <a:p>
            <a:r>
              <a:rPr lang="en-US" baseline="0" dirty="0" smtClean="0"/>
              <a:t>Evaluation of models will be a comparison of their performance with respect to these metrics. In addition to this, I will have a written analysis of how they compared and any insights from using these methods.</a:t>
            </a:r>
            <a:endParaRPr lang="en-US" dirty="0" smtClean="0"/>
          </a:p>
        </p:txBody>
      </p:sp>
      <p:sp>
        <p:nvSpPr>
          <p:cNvPr id="4" name="Slide Number Placeholder 3"/>
          <p:cNvSpPr>
            <a:spLocks noGrp="1"/>
          </p:cNvSpPr>
          <p:nvPr>
            <p:ph type="sldNum" sz="quarter" idx="10"/>
          </p:nvPr>
        </p:nvSpPr>
        <p:spPr/>
        <p:txBody>
          <a:bodyPr/>
          <a:lstStyle/>
          <a:p>
            <a:fld id="{B383F7A0-3D1D-B249-AF4A-CA5ED2BD0E11}" type="slidenum">
              <a:rPr lang="en-US" smtClean="0"/>
              <a:t>4</a:t>
            </a:fld>
            <a:endParaRPr lang="en-US"/>
          </a:p>
        </p:txBody>
      </p:sp>
    </p:spTree>
    <p:extLst>
      <p:ext uri="{BB962C8B-B14F-4D97-AF65-F5344CB8AC3E}">
        <p14:creationId xmlns:p14="http://schemas.microsoft.com/office/powerpoint/2010/main" val="1389431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Baseline work - Results for baseline classifiers collated for each sampling method. Further tuned parameters of Random Forest (best performer). </a:t>
            </a:r>
          </a:p>
          <a:p>
            <a:endParaRPr lang="en-US" dirty="0" smtClean="0"/>
          </a:p>
          <a:p>
            <a:r>
              <a:rPr lang="en-US" dirty="0" smtClean="0"/>
              <a:t>We</a:t>
            </a:r>
            <a:r>
              <a:rPr lang="en-US" baseline="0" dirty="0" smtClean="0"/>
              <a:t> haven't gained any improvement over the best baseline model yet, but interestingly we better in precision over most of the baseline classifiers, except random forest. </a:t>
            </a:r>
            <a:r>
              <a:rPr lang="en-US" baseline="0" dirty="0" smtClean="0"/>
              <a:t>It is expected that with further tuning of the CNN models, other than default parameters in a lot of cases, we could achieve very similar to that of the best baseline classifier.</a:t>
            </a:r>
          </a:p>
          <a:p>
            <a:endParaRPr lang="en-US" baseline="0" dirty="0" smtClean="0"/>
          </a:p>
          <a:p>
            <a:pPr>
              <a:buFont typeface="Wingdings" charset="2"/>
              <a:buChar char="§"/>
            </a:pPr>
            <a:r>
              <a:rPr lang="en-US" dirty="0" smtClean="0"/>
              <a:t>Baseline work </a:t>
            </a:r>
            <a:r>
              <a:rPr lang="mr-IN" dirty="0" smtClean="0"/>
              <a:t>–</a:t>
            </a:r>
            <a:r>
              <a:rPr lang="en-GB" dirty="0" smtClean="0"/>
              <a:t> Results collated, tuned best performer</a:t>
            </a:r>
          </a:p>
          <a:p>
            <a:pPr>
              <a:buFont typeface="Wingdings" charset="2"/>
              <a:buChar char="§"/>
            </a:pPr>
            <a:r>
              <a:rPr lang="en-US" dirty="0" smtClean="0"/>
              <a:t>CNN model 1 </a:t>
            </a:r>
            <a:endParaRPr lang="en-GB" dirty="0" smtClean="0"/>
          </a:p>
          <a:p>
            <a:pPr>
              <a:buFont typeface="Wingdings" charset="2"/>
              <a:buChar char="§"/>
            </a:pPr>
            <a:r>
              <a:rPr lang="en-US" dirty="0" smtClean="0"/>
              <a:t>Prepared CNN model 2 for training</a:t>
            </a:r>
          </a:p>
          <a:p>
            <a:r>
              <a:rPr lang="en-US" baseline="0" dirty="0" smtClean="0"/>
              <a:t>models </a:t>
            </a:r>
            <a:r>
              <a:rPr lang="en-US" baseline="0" dirty="0" smtClean="0"/>
              <a:t>learn better to not misclassify non fraud, after using SMOTE.</a:t>
            </a:r>
            <a:endParaRPr lang="en-US" dirty="0" smtClean="0"/>
          </a:p>
        </p:txBody>
      </p:sp>
      <p:sp>
        <p:nvSpPr>
          <p:cNvPr id="4" name="Slide Number Placeholder 3"/>
          <p:cNvSpPr>
            <a:spLocks noGrp="1"/>
          </p:cNvSpPr>
          <p:nvPr>
            <p:ph type="sldNum" sz="quarter" idx="10"/>
          </p:nvPr>
        </p:nvSpPr>
        <p:spPr/>
        <p:txBody>
          <a:bodyPr/>
          <a:lstStyle/>
          <a:p>
            <a:fld id="{B383F7A0-3D1D-B249-AF4A-CA5ED2BD0E11}" type="slidenum">
              <a:rPr lang="en-US" smtClean="0"/>
              <a:t>5</a:t>
            </a:fld>
            <a:endParaRPr lang="en-US"/>
          </a:p>
        </p:txBody>
      </p:sp>
    </p:spTree>
    <p:extLst>
      <p:ext uri="{BB962C8B-B14F-4D97-AF65-F5344CB8AC3E}">
        <p14:creationId xmlns:p14="http://schemas.microsoft.com/office/powerpoint/2010/main" val="137935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smtClean="0"/>
              <a:t>Click to edit Master subtitle style</a:t>
            </a:r>
            <a:endParaRPr lang="en-US" dirty="0"/>
          </a:p>
        </p:txBody>
      </p:sp>
      <p:sp>
        <p:nvSpPr>
          <p:cNvPr id="4" name="Date Placeholder 3"/>
          <p:cNvSpPr>
            <a:spLocks noGrp="1"/>
          </p:cNvSpPr>
          <p:nvPr>
            <p:ph type="dt" sz="half" idx="10"/>
          </p:nvPr>
        </p:nvSpPr>
        <p:spPr/>
        <p:txBody>
          <a:bodyPr/>
          <a:lstStyle/>
          <a:p>
            <a:fld id="{9E016143-E03C-4CFD-AFDC-14E5BDEA754C}" type="datetimeFigureOut">
              <a:rPr lang="en-US" smtClean="0"/>
              <a:t>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854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Vertical Text Placeholder 2"/>
          <p:cNvSpPr>
            <a:spLocks noGrp="1"/>
          </p:cNvSpPr>
          <p:nvPr>
            <p:ph type="body" orient="vert" idx="1"/>
          </p:nvPr>
        </p:nvSpPr>
        <p:spPr/>
        <p:txBody>
          <a:bodyPr vert="eaVert" lIns="45720" tIns="91440" rIns="45720" bIns="9144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60754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91440" rIns="45720" bIns="9144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79188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7324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25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GB"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29557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GB"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2/1/18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98837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2/1/18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7780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230651-31F4-45D2-98AE-A2108F41BC07}" type="datetimeFigureOut">
              <a:rPr lang="en-US" smtClean="0"/>
              <a:t>2/1/18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1610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 y="0"/>
            <a:ext cx="303809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GB"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F53789A-C914-4DB1-8815-80B5EC7335C5}" type="datetimeFigureOut">
              <a:rPr lang="en-US" smtClean="0"/>
              <a:t>2/1/18</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522241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chemeClr val="tx1"/>
                </a:solidFill>
              </a:defRPr>
            </a:lvl1pPr>
          </a:lstStyle>
          <a:p>
            <a:r>
              <a:rPr lang="en-GB"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dirty="0"/>
          </a:p>
        </p:txBody>
      </p:sp>
      <p:sp>
        <p:nvSpPr>
          <p:cNvPr id="4" name="Text Placeholder 3"/>
          <p:cNvSpPr>
            <a:spLocks noGrp="1"/>
          </p:cNvSpPr>
          <p:nvPr>
            <p:ph type="body" sz="half" idx="2"/>
          </p:nvPr>
        </p:nvSpPr>
        <p:spPr>
          <a:xfrm>
            <a:off x="822959" y="5907023"/>
            <a:ext cx="7589520"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5E6440AA-91A0-436F-8FDB-C0F939DCAE21}" type="datetimeFigureOut">
              <a:rPr lang="en-US" smtClean="0"/>
              <a:t>2/1/18</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5460319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2" y="6400800"/>
            <a:ext cx="914398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GB"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E59FD0C-5451-4CA0-86AF-E70AE3279989}" type="datetimeFigureOut">
              <a:rPr lang="en-US" smtClean="0"/>
              <a:t>2/1/18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201917"/>
      </p:ext>
    </p:extLst>
  </p:cSld>
  <p:clrMap bg1="dk1" tx1="lt1" bg2="dk2" tx2="lt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comments" Target="../comments/comment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comments" Target="../comments/comment3.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comments" Target="../comments/comment4.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Deep Learning Techniques for Credit Card Fraud Detection</a:t>
            </a:r>
            <a:endParaRPr lang="en-US" dirty="0"/>
          </a:p>
        </p:txBody>
      </p:sp>
      <p:sp>
        <p:nvSpPr>
          <p:cNvPr id="3" name="Subtitle 2"/>
          <p:cNvSpPr>
            <a:spLocks noGrp="1"/>
          </p:cNvSpPr>
          <p:nvPr>
            <p:ph type="subTitle" idx="1"/>
          </p:nvPr>
        </p:nvSpPr>
        <p:spPr/>
        <p:txBody>
          <a:bodyPr/>
          <a:lstStyle/>
          <a:p>
            <a:r>
              <a:rPr lang="en-US" dirty="0" smtClean="0"/>
              <a:t>Harry Graham</a:t>
            </a:r>
            <a:endParaRPr lang="en-US" dirty="0"/>
          </a:p>
        </p:txBody>
      </p:sp>
    </p:spTree>
    <p:extLst>
      <p:ext uri="{BB962C8B-B14F-4D97-AF65-F5344CB8AC3E}">
        <p14:creationId xmlns:p14="http://schemas.microsoft.com/office/powerpoint/2010/main" val="290059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pPr>
              <a:buFont typeface="Wingdings" charset="2"/>
              <a:buChar char="§"/>
            </a:pPr>
            <a:endParaRPr lang="en-US" sz="2400" dirty="0" smtClean="0"/>
          </a:p>
          <a:p>
            <a:pPr>
              <a:buFont typeface="Wingdings" charset="2"/>
              <a:buChar char="§"/>
            </a:pPr>
            <a:r>
              <a:rPr lang="en-US" sz="2400" dirty="0" smtClean="0"/>
              <a:t>$22.80 </a:t>
            </a:r>
            <a:r>
              <a:rPr lang="en-US" sz="2400" dirty="0" smtClean="0"/>
              <a:t>Billion Losses </a:t>
            </a:r>
            <a:r>
              <a:rPr lang="mr-IN" sz="2400" dirty="0" smtClean="0"/>
              <a:t>–</a:t>
            </a:r>
            <a:r>
              <a:rPr lang="en-US" sz="2400" dirty="0" smtClean="0"/>
              <a:t> 2016,  4.4% increase over 2015</a:t>
            </a:r>
          </a:p>
          <a:p>
            <a:pPr>
              <a:buFont typeface="Wingdings" charset="2"/>
              <a:buChar char="§"/>
            </a:pPr>
            <a:r>
              <a:rPr lang="en-US" sz="2400" dirty="0" smtClean="0"/>
              <a:t>‘Solved problem’ ? </a:t>
            </a:r>
            <a:r>
              <a:rPr lang="mr-IN" sz="2400" dirty="0" smtClean="0"/>
              <a:t>–</a:t>
            </a:r>
            <a:r>
              <a:rPr lang="en-US" sz="2400" dirty="0" smtClean="0"/>
              <a:t> Tree based classifiers, neural networks, time series (LSTM) </a:t>
            </a:r>
            <a:endParaRPr lang="en-US" sz="2400" dirty="0" smtClean="0"/>
          </a:p>
          <a:p>
            <a:pPr>
              <a:buFont typeface="Wingdings" charset="2"/>
              <a:buChar char="§"/>
            </a:pPr>
            <a:r>
              <a:rPr lang="en-US" sz="2400" dirty="0" smtClean="0"/>
              <a:t>Taking successful architectures </a:t>
            </a:r>
            <a:r>
              <a:rPr lang="en-US" sz="2400" dirty="0" smtClean="0"/>
              <a:t>(CNNs, GANs) in </a:t>
            </a:r>
            <a:r>
              <a:rPr lang="en-US" sz="2400" dirty="0" smtClean="0"/>
              <a:t>other domains </a:t>
            </a:r>
            <a:r>
              <a:rPr lang="en-US" sz="2400" dirty="0" smtClean="0"/>
              <a:t>(Image </a:t>
            </a:r>
            <a:r>
              <a:rPr lang="en-US" sz="2400" dirty="0" smtClean="0"/>
              <a:t>classification) </a:t>
            </a:r>
            <a:r>
              <a:rPr lang="en-US" sz="2400" dirty="0" smtClean="0"/>
              <a:t>and </a:t>
            </a:r>
            <a:r>
              <a:rPr lang="en-US" sz="2400" dirty="0" smtClean="0"/>
              <a:t>being creative </a:t>
            </a:r>
            <a:endParaRPr lang="en-US" sz="2400" dirty="0"/>
          </a:p>
        </p:txBody>
      </p:sp>
    </p:spTree>
    <p:extLst>
      <p:ext uri="{BB962C8B-B14F-4D97-AF65-F5344CB8AC3E}">
        <p14:creationId xmlns:p14="http://schemas.microsoft.com/office/powerpoint/2010/main" val="288742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components </a:t>
            </a:r>
            <a:endParaRPr lang="en-US" dirty="0"/>
          </a:p>
        </p:txBody>
      </p:sp>
      <p:sp>
        <p:nvSpPr>
          <p:cNvPr id="3" name="Content Placeholder 2"/>
          <p:cNvSpPr>
            <a:spLocks noGrp="1"/>
          </p:cNvSpPr>
          <p:nvPr>
            <p:ph idx="1"/>
          </p:nvPr>
        </p:nvSpPr>
        <p:spPr>
          <a:xfrm>
            <a:off x="822959" y="1845734"/>
            <a:ext cx="3629771" cy="4023360"/>
          </a:xfrm>
        </p:spPr>
        <p:txBody>
          <a:bodyPr>
            <a:normAutofit fontScale="92500" lnSpcReduction="10000"/>
          </a:bodyPr>
          <a:lstStyle/>
          <a:p>
            <a:pPr>
              <a:buFont typeface="Wingdings" charset="2"/>
              <a:buChar char="§"/>
            </a:pPr>
            <a:endParaRPr lang="en-US" dirty="0" smtClean="0"/>
          </a:p>
          <a:p>
            <a:pPr>
              <a:buFont typeface="Wingdings" charset="2"/>
              <a:buChar char="§"/>
            </a:pPr>
            <a:r>
              <a:rPr lang="en-US" dirty="0" smtClean="0"/>
              <a:t>Data: popular dataset from ULB (ML / Data mining group at University of Brussels).</a:t>
            </a:r>
          </a:p>
          <a:p>
            <a:pPr>
              <a:buFont typeface="Wingdings" charset="2"/>
              <a:buChar char="§"/>
            </a:pPr>
            <a:r>
              <a:rPr lang="en-US" dirty="0" smtClean="0"/>
              <a:t>Data </a:t>
            </a:r>
            <a:r>
              <a:rPr lang="en-US" dirty="0"/>
              <a:t>exploration </a:t>
            </a:r>
            <a:r>
              <a:rPr lang="en-US" dirty="0" smtClean="0"/>
              <a:t>&amp; Baseline models </a:t>
            </a:r>
          </a:p>
          <a:p>
            <a:pPr>
              <a:buFont typeface="Wingdings" charset="2"/>
              <a:buChar char="§"/>
            </a:pPr>
            <a:r>
              <a:rPr lang="en-US" dirty="0" smtClean="0"/>
              <a:t>CNNs</a:t>
            </a:r>
          </a:p>
          <a:p>
            <a:pPr>
              <a:buFont typeface="Wingdings" charset="2"/>
              <a:buChar char="§"/>
            </a:pPr>
            <a:r>
              <a:rPr lang="en-US" dirty="0" smtClean="0"/>
              <a:t>GAN</a:t>
            </a:r>
          </a:p>
          <a:p>
            <a:pPr>
              <a:buFont typeface="Wingdings" charset="2"/>
              <a:buChar char="§"/>
            </a:pPr>
            <a:r>
              <a:rPr lang="en-US" dirty="0" smtClean="0"/>
              <a:t>Unbalanced data </a:t>
            </a:r>
            <a:r>
              <a:rPr lang="mr-IN" dirty="0" smtClean="0"/>
              <a:t>–</a:t>
            </a:r>
            <a:r>
              <a:rPr lang="en-US" dirty="0" smtClean="0"/>
              <a:t> resampling methods (Under, Over &amp; SMOTE</a:t>
            </a:r>
            <a:r>
              <a:rPr lang="en-US" dirty="0" smtClean="0"/>
              <a:t>)</a:t>
            </a:r>
          </a:p>
          <a:p>
            <a:pPr>
              <a:buFont typeface="Wingdings" charset="2"/>
              <a:buChar char="§"/>
            </a:pPr>
            <a:r>
              <a:rPr lang="en-US" dirty="0"/>
              <a:t>Oversampling in the right place </a:t>
            </a:r>
            <a:r>
              <a:rPr lang="mr-IN" dirty="0"/>
              <a:t>–</a:t>
            </a:r>
            <a:r>
              <a:rPr lang="en-US" dirty="0"/>
              <a:t> inside </a:t>
            </a:r>
            <a:r>
              <a:rPr lang="en-US" dirty="0" smtClean="0"/>
              <a:t>KFOLD cross </a:t>
            </a:r>
            <a:r>
              <a:rPr lang="en-US" dirty="0"/>
              <a:t>validation</a:t>
            </a:r>
          </a:p>
          <a:p>
            <a:pPr>
              <a:buFont typeface="Wingdings" charset="2"/>
              <a:buChar char="§"/>
            </a:pPr>
            <a:endParaRPr lang="en-US" dirty="0" smtClean="0"/>
          </a:p>
          <a:p>
            <a:pPr>
              <a:buFont typeface="Wingdings" charset="2"/>
              <a:buChar cha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5691" y="2180235"/>
            <a:ext cx="4097904" cy="3354358"/>
          </a:xfrm>
          <a:prstGeom prst="rect">
            <a:avLst/>
          </a:prstGeom>
        </p:spPr>
      </p:pic>
      <p:sp>
        <p:nvSpPr>
          <p:cNvPr id="4" name="TextBox 3"/>
          <p:cNvSpPr txBox="1"/>
          <p:nvPr/>
        </p:nvSpPr>
        <p:spPr>
          <a:xfrm>
            <a:off x="5481181" y="5568460"/>
            <a:ext cx="2706923" cy="369332"/>
          </a:xfrm>
          <a:prstGeom prst="rect">
            <a:avLst/>
          </a:prstGeom>
          <a:noFill/>
        </p:spPr>
        <p:txBody>
          <a:bodyPr wrap="square" rtlCol="0">
            <a:spAutoFit/>
          </a:bodyPr>
          <a:lstStyle/>
          <a:p>
            <a:r>
              <a:rPr lang="en-US" smtClean="0"/>
              <a:t>Non Fraud / Fraud balance </a:t>
            </a:r>
            <a:endParaRPr lang="en-US" dirty="0"/>
          </a:p>
        </p:txBody>
      </p:sp>
    </p:spTree>
    <p:extLst>
      <p:ext uri="{BB962C8B-B14F-4D97-AF65-F5344CB8AC3E}">
        <p14:creationId xmlns:p14="http://schemas.microsoft.com/office/powerpoint/2010/main" val="1208643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(How the project is evaluated)</a:t>
            </a:r>
            <a:endParaRPr lang="en-US" dirty="0"/>
          </a:p>
        </p:txBody>
      </p:sp>
      <p:sp>
        <p:nvSpPr>
          <p:cNvPr id="3" name="Content Placeholder 2"/>
          <p:cNvSpPr>
            <a:spLocks noGrp="1"/>
          </p:cNvSpPr>
          <p:nvPr>
            <p:ph idx="1"/>
          </p:nvPr>
        </p:nvSpPr>
        <p:spPr>
          <a:xfrm>
            <a:off x="822960" y="1845734"/>
            <a:ext cx="3828554" cy="4023360"/>
          </a:xfrm>
        </p:spPr>
        <p:txBody>
          <a:bodyPr anchor="ctr">
            <a:normAutofit/>
          </a:bodyPr>
          <a:lstStyle/>
          <a:p>
            <a:pPr algn="ctr"/>
            <a:r>
              <a:rPr lang="en-US" dirty="0"/>
              <a:t>Metrics </a:t>
            </a:r>
            <a:r>
              <a:rPr lang="mr-IN" dirty="0"/>
              <a:t>–</a:t>
            </a:r>
            <a:r>
              <a:rPr lang="en-US" dirty="0"/>
              <a:t> F1, precision, </a:t>
            </a:r>
            <a:r>
              <a:rPr lang="en-US" dirty="0" smtClean="0"/>
              <a:t>recall</a:t>
            </a:r>
          </a:p>
          <a:p>
            <a:pPr algn="ctr"/>
            <a:r>
              <a:rPr lang="en-US" dirty="0" smtClean="0"/>
              <a:t>Accuracy NOT a good metric</a:t>
            </a:r>
            <a:r>
              <a:rPr lang="mr-IN" dirty="0" smtClean="0"/>
              <a:t>…</a:t>
            </a:r>
            <a:r>
              <a:rPr lang="en-GB" dirty="0" smtClean="0"/>
              <a:t> model still 99.9% accurate if ALL frauds not caught.</a:t>
            </a:r>
            <a:endParaRPr lang="en-US" dirty="0"/>
          </a:p>
          <a:p>
            <a:pPr algn="ctr"/>
            <a:endParaRPr lang="en-US" dirty="0"/>
          </a:p>
          <a:p>
            <a:pPr algn="ctr"/>
            <a:r>
              <a:rPr lang="en-US" dirty="0" smtClean="0"/>
              <a:t>Comparison across models using these metrics</a:t>
            </a:r>
          </a:p>
          <a:p>
            <a:pPr algn="ctr"/>
            <a:r>
              <a:rPr lang="en-US" dirty="0" smtClean="0"/>
              <a:t>Intuitive, written analysis of how the models compared and some of the insights gained from doing this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3617" y="2035506"/>
            <a:ext cx="3894483" cy="3107074"/>
          </a:xfrm>
          <a:prstGeom prst="rect">
            <a:avLst/>
          </a:prstGeom>
        </p:spPr>
      </p:pic>
      <p:sp>
        <p:nvSpPr>
          <p:cNvPr id="5" name="TextBox 4"/>
          <p:cNvSpPr txBox="1"/>
          <p:nvPr/>
        </p:nvSpPr>
        <p:spPr>
          <a:xfrm>
            <a:off x="5111693" y="5222763"/>
            <a:ext cx="3538330" cy="646331"/>
          </a:xfrm>
          <a:prstGeom prst="rect">
            <a:avLst/>
          </a:prstGeom>
          <a:noFill/>
        </p:spPr>
        <p:txBody>
          <a:bodyPr wrap="square" rtlCol="0">
            <a:spAutoFit/>
          </a:bodyPr>
          <a:lstStyle/>
          <a:p>
            <a:r>
              <a:rPr lang="en-US" dirty="0" smtClean="0"/>
              <a:t>We care about specific portions of the </a:t>
            </a:r>
            <a:r>
              <a:rPr lang="en-US" smtClean="0"/>
              <a:t>confusion matrix</a:t>
            </a:r>
            <a:endParaRPr lang="en-US" dirty="0"/>
          </a:p>
        </p:txBody>
      </p:sp>
    </p:spTree>
    <p:extLst>
      <p:ext uri="{BB962C8B-B14F-4D97-AF65-F5344CB8AC3E}">
        <p14:creationId xmlns:p14="http://schemas.microsoft.com/office/powerpoint/2010/main" val="254870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576470"/>
            <a:ext cx="7543800" cy="1160891"/>
          </a:xfrm>
        </p:spPr>
        <p:txBody>
          <a:bodyPr/>
          <a:lstStyle/>
          <a:p>
            <a:r>
              <a:rPr lang="en-US" dirty="0" smtClean="0"/>
              <a:t>What I’ve done so far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779858" y="1407595"/>
            <a:ext cx="3592652" cy="4564958"/>
          </a:xfrm>
          <a:prstGeom prst="rect">
            <a:avLst/>
          </a:prstGeom>
        </p:spPr>
      </p:pic>
      <p:sp>
        <p:nvSpPr>
          <p:cNvPr id="5" name="TextBox 4"/>
          <p:cNvSpPr txBox="1"/>
          <p:nvPr/>
        </p:nvSpPr>
        <p:spPr>
          <a:xfrm>
            <a:off x="624178" y="2212746"/>
            <a:ext cx="3669527" cy="1477328"/>
          </a:xfrm>
          <a:prstGeom prst="rect">
            <a:avLst/>
          </a:prstGeom>
          <a:noFill/>
        </p:spPr>
        <p:txBody>
          <a:bodyPr wrap="square" rtlCol="0">
            <a:spAutoFit/>
          </a:bodyPr>
          <a:lstStyle/>
          <a:p>
            <a:r>
              <a:rPr lang="en-US" dirty="0" smtClean="0"/>
              <a:t>F1 SCORES:</a:t>
            </a:r>
          </a:p>
          <a:p>
            <a:endParaRPr lang="en-US" dirty="0" smtClean="0"/>
          </a:p>
          <a:p>
            <a:r>
              <a:rPr lang="en-US" dirty="0" smtClean="0"/>
              <a:t>Random </a:t>
            </a:r>
            <a:r>
              <a:rPr lang="en-US" dirty="0" smtClean="0"/>
              <a:t>Forest (Tuned): 0.</a:t>
            </a:r>
            <a:r>
              <a:rPr lang="is-IS" dirty="0"/>
              <a:t> </a:t>
            </a:r>
            <a:r>
              <a:rPr lang="is-IS" dirty="0" smtClean="0"/>
              <a:t>827025</a:t>
            </a:r>
          </a:p>
          <a:p>
            <a:r>
              <a:rPr lang="is-IS" dirty="0" smtClean="0"/>
              <a:t>CNN: 0.745591</a:t>
            </a:r>
          </a:p>
          <a:p>
            <a:r>
              <a:rPr lang="is-IS" dirty="0" smtClean="0"/>
              <a:t>CNN 2: </a:t>
            </a:r>
            <a:r>
              <a:rPr lang="is-IS" dirty="0" smtClean="0"/>
              <a:t>0.79167 ( w/o CV)</a:t>
            </a:r>
            <a:endParaRPr lang="en-US" dirty="0"/>
          </a:p>
        </p:txBody>
      </p:sp>
      <p:sp>
        <p:nvSpPr>
          <p:cNvPr id="6" name="TextBox 5"/>
          <p:cNvSpPr txBox="1"/>
          <p:nvPr/>
        </p:nvSpPr>
        <p:spPr>
          <a:xfrm>
            <a:off x="4409453" y="5486400"/>
            <a:ext cx="4333461" cy="923330"/>
          </a:xfrm>
          <a:prstGeom prst="rect">
            <a:avLst/>
          </a:prstGeom>
          <a:noFill/>
        </p:spPr>
        <p:txBody>
          <a:bodyPr wrap="square" rtlCol="0">
            <a:spAutoFit/>
          </a:bodyPr>
          <a:lstStyle/>
          <a:p>
            <a:r>
              <a:rPr lang="en-US" dirty="0" smtClean="0"/>
              <a:t>F1 score of baseline models. Tree based / NN are best, RF in particular. This aligns with industry standard (</a:t>
            </a:r>
            <a:r>
              <a:rPr lang="en-US" dirty="0" err="1" smtClean="0"/>
              <a:t>FeatureSpace</a:t>
            </a:r>
            <a:r>
              <a:rPr lang="en-US" dirty="0" smtClean="0"/>
              <a:t>)</a:t>
            </a:r>
            <a:endParaRPr lang="en-US" dirty="0"/>
          </a:p>
        </p:txBody>
      </p:sp>
      <p:sp>
        <p:nvSpPr>
          <p:cNvPr id="7" name="TextBox 6"/>
          <p:cNvSpPr txBox="1"/>
          <p:nvPr/>
        </p:nvSpPr>
        <p:spPr>
          <a:xfrm>
            <a:off x="624178" y="4072552"/>
            <a:ext cx="3252083" cy="2308324"/>
          </a:xfrm>
          <a:prstGeom prst="rect">
            <a:avLst/>
          </a:prstGeom>
          <a:noFill/>
        </p:spPr>
        <p:txBody>
          <a:bodyPr wrap="square" rtlCol="0">
            <a:spAutoFit/>
          </a:bodyPr>
          <a:lstStyle/>
          <a:p>
            <a:r>
              <a:rPr lang="en-US" dirty="0" smtClean="0"/>
              <a:t>CNN work:</a:t>
            </a:r>
          </a:p>
          <a:p>
            <a:endParaRPr lang="en-US" dirty="0"/>
          </a:p>
          <a:p>
            <a:r>
              <a:rPr lang="en-US" dirty="0" smtClean="0"/>
              <a:t>Increase in precision, by about 10%.. Recall not quite there yet with respect to Random Forest</a:t>
            </a:r>
          </a:p>
          <a:p>
            <a:endParaRPr lang="en-US" dirty="0"/>
          </a:p>
          <a:p>
            <a:r>
              <a:rPr lang="en-US" dirty="0" smtClean="0"/>
              <a:t>Further tuning may balance results</a:t>
            </a:r>
            <a:endParaRPr lang="en-US" dirty="0"/>
          </a:p>
        </p:txBody>
      </p:sp>
    </p:spTree>
    <p:extLst>
      <p:ext uri="{BB962C8B-B14F-4D97-AF65-F5344CB8AC3E}">
        <p14:creationId xmlns:p14="http://schemas.microsoft.com/office/powerpoint/2010/main" val="1365358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left to do</a:t>
            </a:r>
            <a:r>
              <a:rPr lang="mr-IN" dirty="0" smtClean="0"/>
              <a:t>…</a:t>
            </a:r>
            <a:endParaRPr lang="en-US" dirty="0"/>
          </a:p>
        </p:txBody>
      </p:sp>
      <p:sp>
        <p:nvSpPr>
          <p:cNvPr id="3" name="Content Placeholder 2"/>
          <p:cNvSpPr>
            <a:spLocks noGrp="1"/>
          </p:cNvSpPr>
          <p:nvPr>
            <p:ph idx="1"/>
          </p:nvPr>
        </p:nvSpPr>
        <p:spPr/>
        <p:txBody>
          <a:bodyPr/>
          <a:lstStyle/>
          <a:p>
            <a:pPr>
              <a:buFont typeface="Wingdings" charset="2"/>
              <a:buChar char="§"/>
            </a:pPr>
            <a:endParaRPr lang="en-US" dirty="0" smtClean="0"/>
          </a:p>
          <a:p>
            <a:pPr>
              <a:buFont typeface="Wingdings" charset="2"/>
              <a:buChar char="§"/>
            </a:pPr>
            <a:r>
              <a:rPr lang="en-US" dirty="0" smtClean="0"/>
              <a:t>Run time series cross-</a:t>
            </a:r>
            <a:r>
              <a:rPr lang="en-US" dirty="0" err="1" smtClean="0"/>
              <a:t>val</a:t>
            </a:r>
            <a:r>
              <a:rPr lang="en-US" dirty="0" smtClean="0"/>
              <a:t> and </a:t>
            </a:r>
            <a:r>
              <a:rPr lang="en-US" dirty="0" smtClean="0"/>
              <a:t>collate results for second CNN </a:t>
            </a:r>
            <a:r>
              <a:rPr lang="en-US" dirty="0" smtClean="0"/>
              <a:t>model:</a:t>
            </a:r>
          </a:p>
          <a:p>
            <a:pPr marL="0" indent="0">
              <a:buNone/>
            </a:pPr>
            <a:r>
              <a:rPr lang="en-US" dirty="0"/>
              <a:t>	</a:t>
            </a:r>
            <a:r>
              <a:rPr lang="en-US" dirty="0" smtClean="0"/>
              <a:t>- Temporal ordering, batching together 100 vectors and treating as an image, with a striding window of size 5.</a:t>
            </a:r>
          </a:p>
          <a:p>
            <a:pPr>
              <a:buFont typeface="Wingdings" charset="2"/>
              <a:buChar char="§"/>
            </a:pPr>
            <a:r>
              <a:rPr lang="en-US" dirty="0" smtClean="0"/>
              <a:t>Further tuning of CNN models to give insight to what could be achieved (</a:t>
            </a:r>
            <a:r>
              <a:rPr lang="en-US" dirty="0" err="1" smtClean="0"/>
              <a:t>i.e</a:t>
            </a:r>
            <a:r>
              <a:rPr lang="en-US" dirty="0" smtClean="0"/>
              <a:t> the window size, batch size, optimizer function </a:t>
            </a:r>
            <a:r>
              <a:rPr lang="en-US" dirty="0" err="1" smtClean="0"/>
              <a:t>etc</a:t>
            </a:r>
            <a:r>
              <a:rPr lang="en-US" dirty="0" smtClean="0"/>
              <a:t>).</a:t>
            </a:r>
            <a:endParaRPr lang="en-US" dirty="0" smtClean="0"/>
          </a:p>
          <a:p>
            <a:pPr>
              <a:buFont typeface="Wingdings" charset="2"/>
              <a:buChar char="§"/>
            </a:pPr>
            <a:r>
              <a:rPr lang="en-US" dirty="0" smtClean="0"/>
              <a:t>Implement the GAN</a:t>
            </a:r>
          </a:p>
          <a:p>
            <a:pPr>
              <a:buFont typeface="Wingdings" charset="2"/>
              <a:buChar char="§"/>
            </a:pPr>
            <a:r>
              <a:rPr lang="en-US" dirty="0" smtClean="0"/>
              <a:t>Finalize </a:t>
            </a:r>
            <a:r>
              <a:rPr lang="en-US" dirty="0" smtClean="0"/>
              <a:t>results and draw </a:t>
            </a:r>
            <a:r>
              <a:rPr lang="en-US" dirty="0" smtClean="0"/>
              <a:t>evaluations, using methods discussed previously </a:t>
            </a:r>
            <a:endParaRPr lang="en-US" dirty="0"/>
          </a:p>
        </p:txBody>
      </p:sp>
    </p:spTree>
    <p:extLst>
      <p:ext uri="{BB962C8B-B14F-4D97-AF65-F5344CB8AC3E}">
        <p14:creationId xmlns:p14="http://schemas.microsoft.com/office/powerpoint/2010/main" val="186174923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7657</TotalTime>
  <Words>885</Words>
  <Application>Microsoft Macintosh PowerPoint</Application>
  <PresentationFormat>On-screen Show (4:3)</PresentationFormat>
  <Paragraphs>72</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Calibri Light</vt:lpstr>
      <vt:lpstr>Mangal</vt:lpstr>
      <vt:lpstr>Wingdings</vt:lpstr>
      <vt:lpstr>Retrospect</vt:lpstr>
      <vt:lpstr>Deep Learning Techniques for Credit Card Fraud Detection</vt:lpstr>
      <vt:lpstr>Overview</vt:lpstr>
      <vt:lpstr>Main components </vt:lpstr>
      <vt:lpstr>Evaluation (How the project is evaluated)</vt:lpstr>
      <vt:lpstr>What I’ve done so far</vt:lpstr>
      <vt:lpstr>What’s left to do…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Techniques for Credit Card Fraud Detection</dc:title>
  <dc:creator>Harry Graham</dc:creator>
  <cp:lastModifiedBy>Harry Graham</cp:lastModifiedBy>
  <cp:revision>25</cp:revision>
  <dcterms:created xsi:type="dcterms:W3CDTF">2018-01-18T09:02:45Z</dcterms:created>
  <dcterms:modified xsi:type="dcterms:W3CDTF">2018-02-01T13:00:47Z</dcterms:modified>
</cp:coreProperties>
</file>