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7"/>
  </p:normalViewPr>
  <p:slideViewPr>
    <p:cSldViewPr snapToGrid="0" snapToObjects="1">
      <p:cViewPr varScale="1">
        <p:scale>
          <a:sx n="81" d="100"/>
          <a:sy n="81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9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0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0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0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2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8F1F-538D-4B46-A1DA-46CFA5147B3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1649865" y="979852"/>
            <a:ext cx="6003923" cy="4652736"/>
            <a:chOff x="1649865" y="979852"/>
            <a:chExt cx="6003923" cy="4652736"/>
          </a:xfrm>
        </p:grpSpPr>
        <p:grpSp>
          <p:nvGrpSpPr>
            <p:cNvPr id="131" name="Group 130"/>
            <p:cNvGrpSpPr/>
            <p:nvPr/>
          </p:nvGrpSpPr>
          <p:grpSpPr>
            <a:xfrm>
              <a:off x="1649865" y="1329556"/>
              <a:ext cx="6003923" cy="4303032"/>
              <a:chOff x="1350319" y="1960177"/>
              <a:chExt cx="9413413" cy="4303032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67" t="1386" r="5140" b="5510"/>
              <a:stretch/>
            </p:blipFill>
            <p:spPr>
              <a:xfrm>
                <a:off x="1370168" y="4615472"/>
                <a:ext cx="2301765" cy="898634"/>
              </a:xfrm>
              <a:prstGeom prst="rect">
                <a:avLst/>
              </a:prstGeom>
            </p:spPr>
          </p:pic>
          <p:sp>
            <p:nvSpPr>
              <p:cNvPr id="17" name="Rounded Rectangle 16"/>
              <p:cNvSpPr/>
              <p:nvPr/>
            </p:nvSpPr>
            <p:spPr>
              <a:xfrm>
                <a:off x="4796964" y="4615472"/>
                <a:ext cx="2177367" cy="101281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Generator Network</a:t>
                </a:r>
                <a:endParaRPr lang="en-US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745422" y="1960177"/>
                <a:ext cx="2635705" cy="101281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Discriminator Network</a:t>
                </a:r>
                <a:endParaRPr lang="en-US" dirty="0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1350319" y="2161786"/>
                <a:ext cx="2321614" cy="1131332"/>
                <a:chOff x="1350319" y="2161786"/>
                <a:chExt cx="2321614" cy="1131332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 rot="5400000">
                  <a:off x="2185914" y="1351294"/>
                  <a:ext cx="675527" cy="2296511"/>
                  <a:chOff x="1263631" y="1166648"/>
                  <a:chExt cx="675527" cy="2296511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1263631" y="1166648"/>
                    <a:ext cx="218327" cy="1839311"/>
                    <a:chOff x="3214255" y="1579418"/>
                    <a:chExt cx="360218" cy="3228107"/>
                  </a:xfrm>
                  <a:solidFill>
                    <a:schemeClr val="bg1"/>
                  </a:solidFill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214255" y="1579418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214255" y="1939636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214255" y="2299854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3214255" y="2660071"/>
                      <a:ext cx="360218" cy="346363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214255" y="3006435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3214255" y="3366653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14255" y="3726871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3214255" y="4087089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214255" y="4447307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416031" y="1319048"/>
                    <a:ext cx="218327" cy="1839311"/>
                    <a:chOff x="3214255" y="1579418"/>
                    <a:chExt cx="360218" cy="3228107"/>
                  </a:xfrm>
                  <a:solidFill>
                    <a:schemeClr val="bg1"/>
                  </a:solidFill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3214255" y="1579418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3214255" y="1939636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3214255" y="2299854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3214255" y="2660071"/>
                      <a:ext cx="360218" cy="346363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3214255" y="3006435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3214255" y="3366653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3214255" y="3726871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3214255" y="4087089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3214255" y="4447307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1568431" y="1471448"/>
                    <a:ext cx="218327" cy="1839311"/>
                    <a:chOff x="3214255" y="1579418"/>
                    <a:chExt cx="360218" cy="3228107"/>
                  </a:xfrm>
                  <a:solidFill>
                    <a:schemeClr val="bg1"/>
                  </a:solidFill>
                </p:grpSpPr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3214255" y="1579418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3214255" y="1939636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214255" y="2299854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3214255" y="2660071"/>
                      <a:ext cx="360218" cy="346363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3214255" y="3006435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3214255" y="3366653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3214255" y="3726871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214255" y="4087089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3214255" y="4447307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720831" y="1623848"/>
                    <a:ext cx="218327" cy="1839311"/>
                    <a:chOff x="3214255" y="1579418"/>
                    <a:chExt cx="360218" cy="3228107"/>
                  </a:xfrm>
                  <a:solidFill>
                    <a:schemeClr val="bg1"/>
                  </a:solidFill>
                </p:grpSpPr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3214255" y="1579418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3214255" y="1939636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3214255" y="2299854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3214255" y="2660071"/>
                      <a:ext cx="360218" cy="346363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3214255" y="3006435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3214255" y="3366653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3214255" y="3726871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3214255" y="4087089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3214255" y="4447307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0" name="TextBox 69"/>
                <p:cNvSpPr txBox="1"/>
                <p:nvPr/>
              </p:nvSpPr>
              <p:spPr>
                <a:xfrm>
                  <a:off x="1350319" y="2923786"/>
                  <a:ext cx="2096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Real Fraud Data </a:t>
                  </a:r>
                  <a:endParaRPr lang="en-US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8057612" y="3980553"/>
                <a:ext cx="651348" cy="2282656"/>
                <a:chOff x="8057612" y="4209153"/>
                <a:chExt cx="651348" cy="228265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8057612" y="4209153"/>
                  <a:ext cx="194148" cy="1825456"/>
                  <a:chOff x="3214255" y="1579418"/>
                  <a:chExt cx="360218" cy="3228107"/>
                </a:xfrm>
                <a:solidFill>
                  <a:schemeClr val="bg1"/>
                </a:solidFill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8210012" y="4361553"/>
                  <a:ext cx="194148" cy="1825456"/>
                  <a:chOff x="3214255" y="1579418"/>
                  <a:chExt cx="360218" cy="3228107"/>
                </a:xfrm>
                <a:solidFill>
                  <a:schemeClr val="bg1"/>
                </a:solidFill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8362412" y="4513953"/>
                  <a:ext cx="194148" cy="1825456"/>
                  <a:chOff x="3214255" y="1579418"/>
                  <a:chExt cx="360218" cy="3228107"/>
                </a:xfrm>
                <a:solidFill>
                  <a:schemeClr val="bg1"/>
                </a:solidFill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8514812" y="4666353"/>
                  <a:ext cx="194148" cy="1825456"/>
                  <a:chOff x="3214255" y="1579418"/>
                  <a:chExt cx="360218" cy="3228107"/>
                </a:xfrm>
                <a:solidFill>
                  <a:schemeClr val="bg1"/>
                </a:solidFill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4" name="Straight Arrow Connector 113"/>
              <p:cNvCxnSpPr>
                <a:endCxn id="18" idx="1"/>
              </p:cNvCxnSpPr>
              <p:nvPr/>
            </p:nvCxnSpPr>
            <p:spPr>
              <a:xfrm>
                <a:off x="3671932" y="2466586"/>
                <a:ext cx="1073489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>
                <a:stCxn id="73" idx="0"/>
                <a:endCxn id="18" idx="2"/>
              </p:cNvCxnSpPr>
              <p:nvPr/>
            </p:nvCxnSpPr>
            <p:spPr>
              <a:xfrm rot="16200000" flipV="1">
                <a:off x="6605201" y="2431068"/>
                <a:ext cx="1007558" cy="2091413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3681727" y="5145523"/>
                <a:ext cx="1073488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7167787" y="5143613"/>
                <a:ext cx="737424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8667212" y="4966034"/>
                <a:ext cx="2096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Fake Fraud Data </a:t>
                </a:r>
                <a:endParaRPr lang="en-US" dirty="0"/>
              </a:p>
            </p:txBody>
          </p:sp>
          <p:cxnSp>
            <p:nvCxnSpPr>
              <p:cNvPr id="126" name="Straight Arrow Connector 125"/>
              <p:cNvCxnSpPr>
                <a:stCxn id="18" idx="3"/>
              </p:cNvCxnSpPr>
              <p:nvPr/>
            </p:nvCxnSpPr>
            <p:spPr>
              <a:xfrm flipV="1">
                <a:off x="7381126" y="2466585"/>
                <a:ext cx="981286" cy="1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1478044" y="5569295"/>
                <a:ext cx="2096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Random Noise</a:t>
                </a:r>
                <a:endParaRPr lang="en-US" dirty="0"/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8399458" y="2071951"/>
                <a:ext cx="1981720" cy="789269"/>
                <a:chOff x="8399458" y="1960176"/>
                <a:chExt cx="1981720" cy="789269"/>
              </a:xfrm>
            </p:grpSpPr>
            <p:sp>
              <p:nvSpPr>
                <p:cNvPr id="128" name="TextBox 127"/>
                <p:cNvSpPr txBox="1"/>
                <p:nvPr/>
              </p:nvSpPr>
              <p:spPr>
                <a:xfrm>
                  <a:off x="8404160" y="1960176"/>
                  <a:ext cx="1977018" cy="369332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rgbClr val="92D050"/>
                      </a:solidFill>
                    </a:rPr>
                    <a:t>Real: 0.79</a:t>
                  </a:r>
                  <a:endParaRPr lang="en-US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8399458" y="2380113"/>
                  <a:ext cx="1981720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Fake: 0.21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/>
                <p:cNvSpPr txBox="1"/>
                <p:nvPr/>
              </p:nvSpPr>
              <p:spPr>
                <a:xfrm flipH="1">
                  <a:off x="4246918" y="5123340"/>
                  <a:ext cx="59120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charset="0"/>
                          </a:rPr>
                          <m:t>𝐺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46918" y="5123340"/>
                  <a:ext cx="59120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93" t="-2174" r="-824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/>
                <p:cNvSpPr txBox="1"/>
                <p:nvPr/>
              </p:nvSpPr>
              <p:spPr>
                <a:xfrm flipH="1">
                  <a:off x="3926229" y="2393967"/>
                  <a:ext cx="59120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b="0" dirty="0" smtClean="0"/>
                    <a:t>D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charset="0"/>
                            </a:rPr>
                            <m:t>x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26229" y="2393967"/>
                  <a:ext cx="59120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711" t="-28889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2056638" y="1156088"/>
                  <a:ext cx="1198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6638" y="1156088"/>
                  <a:ext cx="119853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30" t="-4444" r="-659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Rectangle 144"/>
            <p:cNvSpPr/>
            <p:nvPr/>
          </p:nvSpPr>
          <p:spPr>
            <a:xfrm>
              <a:off x="5496345" y="1433087"/>
              <a:ext cx="431466" cy="8600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5491360" y="1555581"/>
              <a:ext cx="441435" cy="611371"/>
            </a:xfrm>
            <a:custGeom>
              <a:avLst/>
              <a:gdLst>
                <a:gd name="connsiteX0" fmla="*/ 630621 w 630621"/>
                <a:gd name="connsiteY0" fmla="*/ 0 h 709448"/>
                <a:gd name="connsiteX1" fmla="*/ 331076 w 630621"/>
                <a:gd name="connsiteY1" fmla="*/ 189186 h 709448"/>
                <a:gd name="connsiteX2" fmla="*/ 299545 w 630621"/>
                <a:gd name="connsiteY2" fmla="*/ 583324 h 709448"/>
                <a:gd name="connsiteX3" fmla="*/ 0 w 630621"/>
                <a:gd name="connsiteY3" fmla="*/ 709448 h 709448"/>
                <a:gd name="connsiteX4" fmla="*/ 0 w 630621"/>
                <a:gd name="connsiteY4" fmla="*/ 709448 h 70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621" h="709448">
                  <a:moveTo>
                    <a:pt x="630621" y="0"/>
                  </a:moveTo>
                  <a:cubicBezTo>
                    <a:pt x="508438" y="45982"/>
                    <a:pt x="386255" y="91965"/>
                    <a:pt x="331076" y="189186"/>
                  </a:cubicBezTo>
                  <a:cubicBezTo>
                    <a:pt x="275897" y="286407"/>
                    <a:pt x="354724" y="496614"/>
                    <a:pt x="299545" y="583324"/>
                  </a:cubicBezTo>
                  <a:cubicBezTo>
                    <a:pt x="244366" y="670034"/>
                    <a:pt x="0" y="709448"/>
                    <a:pt x="0" y="709448"/>
                  </a:cubicBezTo>
                  <a:lnTo>
                    <a:pt x="0" y="70944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36889" y="979852"/>
              <a:ext cx="1045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sigmoid</a:t>
              </a:r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2013788" y="3731712"/>
                  <a:ext cx="8649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3788" y="3731712"/>
                  <a:ext cx="86498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17" t="-2174" r="-915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0164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74143" y="1427734"/>
            <a:ext cx="360218" cy="3228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437052" y="1587062"/>
            <a:ext cx="360218" cy="3228107"/>
            <a:chOff x="3214255" y="1579418"/>
            <a:chExt cx="360218" cy="3228107"/>
          </a:xfrm>
        </p:grpSpPr>
        <p:sp>
          <p:nvSpPr>
            <p:cNvPr id="16" name="Rectangle 15"/>
            <p:cNvSpPr/>
            <p:nvPr/>
          </p:nvSpPr>
          <p:spPr>
            <a:xfrm>
              <a:off x="3214255" y="1579418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4255" y="1939636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14255" y="2299854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14255" y="2660071"/>
              <a:ext cx="360218" cy="346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14255" y="3006435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14255" y="3366653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4255" y="3726871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14255" y="4087089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14255" y="4447307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4143" y="624887"/>
            <a:ext cx="3588325" cy="360218"/>
            <a:chOff x="4154693" y="1801567"/>
            <a:chExt cx="3588325" cy="360218"/>
          </a:xfrm>
          <a:solidFill>
            <a:schemeClr val="bg1">
              <a:lumMod val="85000"/>
            </a:schemeClr>
          </a:solidFill>
        </p:grpSpPr>
        <p:grpSp>
          <p:nvGrpSpPr>
            <p:cNvPr id="4" name="Group 3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Brace 36"/>
          <p:cNvSpPr/>
          <p:nvPr/>
        </p:nvSpPr>
        <p:spPr>
          <a:xfrm rot="5400000">
            <a:off x="4054608" y="712311"/>
            <a:ext cx="535066" cy="1080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 rot="5400000">
            <a:off x="2304158" y="-1197"/>
            <a:ext cx="447642" cy="2507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422993" y="1476459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210226" y="1495775"/>
            <a:ext cx="49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’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618720" y="259891"/>
            <a:ext cx="10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ataset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895125" y="2127389"/>
            <a:ext cx="7665866" cy="3717701"/>
            <a:chOff x="2895125" y="2127389"/>
            <a:chExt cx="7665866" cy="3717701"/>
          </a:xfrm>
        </p:grpSpPr>
        <p:grpSp>
          <p:nvGrpSpPr>
            <p:cNvPr id="104" name="Group 103"/>
            <p:cNvGrpSpPr/>
            <p:nvPr/>
          </p:nvGrpSpPr>
          <p:grpSpPr>
            <a:xfrm>
              <a:off x="2895125" y="2127389"/>
              <a:ext cx="5999391" cy="3717701"/>
              <a:chOff x="5068729" y="377032"/>
              <a:chExt cx="5999391" cy="3717701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566102" y="2127389"/>
                <a:ext cx="3588325" cy="360218"/>
                <a:chOff x="4154693" y="1801567"/>
                <a:chExt cx="3588325" cy="360218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44" name="Group 43"/>
                <p:cNvGrpSpPr/>
                <p:nvPr/>
              </p:nvGrpSpPr>
              <p:grpSpPr>
                <a:xfrm rot="5400000">
                  <a:off x="5588638" y="367622"/>
                  <a:ext cx="360218" cy="3228107"/>
                  <a:chOff x="3214255" y="1579418"/>
                  <a:chExt cx="360218" cy="3228107"/>
                </a:xfrm>
                <a:grpFill/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Rectangle 44"/>
                <p:cNvSpPr/>
                <p:nvPr/>
              </p:nvSpPr>
              <p:spPr>
                <a:xfrm rot="5400000">
                  <a:off x="7382800" y="1801567"/>
                  <a:ext cx="360218" cy="360218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6566102" y="2681569"/>
                <a:ext cx="3588325" cy="360218"/>
                <a:chOff x="4154693" y="1801567"/>
                <a:chExt cx="3588325" cy="360218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56" name="Group 55"/>
                <p:cNvGrpSpPr/>
                <p:nvPr/>
              </p:nvGrpSpPr>
              <p:grpSpPr>
                <a:xfrm rot="5400000">
                  <a:off x="5588638" y="367622"/>
                  <a:ext cx="360218" cy="3228107"/>
                  <a:chOff x="3214255" y="1579418"/>
                  <a:chExt cx="360218" cy="3228107"/>
                </a:xfrm>
                <a:grpFill/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Rectangle 56"/>
                <p:cNvSpPr/>
                <p:nvPr/>
              </p:nvSpPr>
              <p:spPr>
                <a:xfrm rot="5400000">
                  <a:off x="7382800" y="1801567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6566102" y="3734515"/>
                <a:ext cx="3588325" cy="360218"/>
                <a:chOff x="4154693" y="1801567"/>
                <a:chExt cx="3588325" cy="360218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68" name="Group 67"/>
                <p:cNvGrpSpPr/>
                <p:nvPr/>
              </p:nvGrpSpPr>
              <p:grpSpPr>
                <a:xfrm rot="5400000">
                  <a:off x="5588638" y="367622"/>
                  <a:ext cx="360218" cy="3228107"/>
                  <a:chOff x="3214255" y="1579418"/>
                  <a:chExt cx="360218" cy="3228107"/>
                </a:xfrm>
                <a:grpFill/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" name="Rectangle 68"/>
                <p:cNvSpPr/>
                <p:nvPr/>
              </p:nvSpPr>
              <p:spPr>
                <a:xfrm rot="5400000">
                  <a:off x="7382800" y="1801567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8033971" y="3157318"/>
                <a:ext cx="706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r-IN" sz="2400" b="1" dirty="0" smtClean="0"/>
                  <a:t>…</a:t>
                </a:r>
                <a:endParaRPr lang="en-US" sz="2400" b="1" dirty="0"/>
              </a:p>
            </p:txBody>
          </p:sp>
          <p:sp>
            <p:nvSpPr>
              <p:cNvPr id="80" name="Right Brace 79"/>
              <p:cNvSpPr/>
              <p:nvPr/>
            </p:nvSpPr>
            <p:spPr>
              <a:xfrm rot="16200000">
                <a:off x="7917217" y="236332"/>
                <a:ext cx="535066" cy="321891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640183" y="1227026"/>
                <a:ext cx="145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Train folds</a:t>
                </a:r>
                <a:endParaRPr lang="en-US" dirty="0"/>
              </a:p>
            </p:txBody>
          </p:sp>
          <p:cxnSp>
            <p:nvCxnSpPr>
              <p:cNvPr id="83" name="Straight Connector 82"/>
              <p:cNvCxnSpPr>
                <a:stCxn id="45" idx="1"/>
              </p:cNvCxnSpPr>
              <p:nvPr/>
            </p:nvCxnSpPr>
            <p:spPr>
              <a:xfrm flipV="1">
                <a:off x="9974318" y="1680441"/>
                <a:ext cx="180109" cy="446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9614101" y="1346846"/>
                <a:ext cx="145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Test fold</a:t>
                </a: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068730" y="2127388"/>
                <a:ext cx="145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iteration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68729" y="2682266"/>
                <a:ext cx="145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iteration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068729" y="3725401"/>
                <a:ext cx="145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iteration</a:t>
                </a:r>
                <a:endParaRPr lang="en-US" dirty="0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566102" y="746364"/>
                <a:ext cx="3588325" cy="360218"/>
                <a:chOff x="4154693" y="1801567"/>
                <a:chExt cx="3588325" cy="360218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89" name="Group 88"/>
                <p:cNvGrpSpPr/>
                <p:nvPr/>
              </p:nvGrpSpPr>
              <p:grpSpPr>
                <a:xfrm rot="5400000">
                  <a:off x="5588638" y="367622"/>
                  <a:ext cx="360218" cy="3228107"/>
                  <a:chOff x="3214255" y="1579418"/>
                  <a:chExt cx="360218" cy="3228107"/>
                </a:xfrm>
                <a:grpFill/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 rot="5400000">
                  <a:off x="7382800" y="1801567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7556229" y="377032"/>
                <a:ext cx="2147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Original Dataset</a:t>
                </a:r>
                <a:endParaRPr lang="en-US" dirty="0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>
                <a:off x="10289987" y="2212886"/>
                <a:ext cx="536028" cy="1892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Arrow 101"/>
              <p:cNvSpPr/>
              <p:nvPr/>
            </p:nvSpPr>
            <p:spPr>
              <a:xfrm>
                <a:off x="10289987" y="2767065"/>
                <a:ext cx="536028" cy="1892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ight Arrow 102"/>
              <p:cNvSpPr/>
              <p:nvPr/>
            </p:nvSpPr>
            <p:spPr>
              <a:xfrm>
                <a:off x="10289987" y="3815455"/>
                <a:ext cx="536028" cy="1892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650067" y="3868632"/>
                  <a:ext cx="344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0067" y="3868632"/>
                  <a:ext cx="34407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650067" y="4431887"/>
                  <a:ext cx="344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0067" y="4431887"/>
                  <a:ext cx="34407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650067" y="5475757"/>
                  <a:ext cx="344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0067" y="5475757"/>
                  <a:ext cx="34407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Right Brace 107"/>
            <p:cNvSpPr/>
            <p:nvPr/>
          </p:nvSpPr>
          <p:spPr>
            <a:xfrm>
              <a:off x="9054121" y="3877745"/>
              <a:ext cx="535066" cy="1967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9610859" y="4472015"/>
                  <a:ext cx="950132" cy="7788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</a:rPr>
                              <m:t>10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10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0859" y="4472015"/>
                  <a:ext cx="950132" cy="7788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268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091262" y="453533"/>
            <a:ext cx="6759965" cy="6284946"/>
            <a:chOff x="1091262" y="453533"/>
            <a:chExt cx="6759965" cy="6284946"/>
          </a:xfrm>
        </p:grpSpPr>
        <p:grpSp>
          <p:nvGrpSpPr>
            <p:cNvPr id="68" name="Group 67"/>
            <p:cNvGrpSpPr/>
            <p:nvPr/>
          </p:nvGrpSpPr>
          <p:grpSpPr>
            <a:xfrm>
              <a:off x="1312490" y="453533"/>
              <a:ext cx="6538737" cy="6284946"/>
              <a:chOff x="193139" y="485064"/>
              <a:chExt cx="6538737" cy="6284946"/>
            </a:xfrm>
          </p:grpSpPr>
          <p:grpSp>
            <p:nvGrpSpPr>
              <p:cNvPr id="4" name="Group 3"/>
              <p:cNvGrpSpPr/>
              <p:nvPr/>
            </p:nvGrpSpPr>
            <p:grpSpPr>
              <a:xfrm rot="16200000">
                <a:off x="341589" y="4158752"/>
                <a:ext cx="2867888" cy="360219"/>
                <a:chOff x="4875130" y="1801566"/>
                <a:chExt cx="2867888" cy="360219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5" name="Group 4"/>
                <p:cNvGrpSpPr/>
                <p:nvPr/>
              </p:nvGrpSpPr>
              <p:grpSpPr>
                <a:xfrm rot="5400000">
                  <a:off x="5948856" y="727840"/>
                  <a:ext cx="360219" cy="2507671"/>
                  <a:chOff x="3214254" y="1579418"/>
                  <a:chExt cx="360219" cy="2507671"/>
                </a:xfrm>
                <a:grpFill/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3214254" y="1579418"/>
                    <a:ext cx="360218" cy="3602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 rot="5400000">
                  <a:off x="7382800" y="1801567"/>
                  <a:ext cx="360218" cy="36021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277007" y="2002221"/>
                <a:ext cx="1261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Original Dataset</a:t>
                </a:r>
                <a:endParaRPr lang="en-US" dirty="0"/>
              </a:p>
            </p:txBody>
          </p:sp>
          <p:sp>
            <p:nvSpPr>
              <p:cNvPr id="17" name="Left Brace 16"/>
              <p:cNvSpPr/>
              <p:nvPr/>
            </p:nvSpPr>
            <p:spPr>
              <a:xfrm>
                <a:off x="1166648" y="2904918"/>
                <a:ext cx="428776" cy="108065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Left Brace 17"/>
              <p:cNvSpPr/>
              <p:nvPr/>
            </p:nvSpPr>
            <p:spPr>
              <a:xfrm>
                <a:off x="1166648" y="3985569"/>
                <a:ext cx="428776" cy="214745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3139" y="3159131"/>
                <a:ext cx="1007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Minority Class</a:t>
                </a:r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3139" y="4690025"/>
                <a:ext cx="1007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Majority Class</a:t>
                </a:r>
                <a:endParaRPr lang="en-US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024832" y="4003962"/>
                <a:ext cx="360218" cy="1787235"/>
                <a:chOff x="3056363" y="2679658"/>
                <a:chExt cx="360218" cy="178723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056363" y="2679658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056363" y="3039875"/>
                  <a:ext cx="360218" cy="3463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56363" y="3386239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056363" y="3746457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056363" y="4106675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3024832" y="3646851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024832" y="3283526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24832" y="2920562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24832" y="2544700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24832" y="2176660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24832" y="1808620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90409" y="5772805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24832" y="5775668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754429" y="1125236"/>
                <a:ext cx="16599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Oversampled Dataset</a:t>
                </a:r>
                <a:endParaRPr lang="en-US" dirty="0"/>
              </a:p>
            </p:txBody>
          </p:sp>
          <p:cxnSp>
            <p:nvCxnSpPr>
              <p:cNvPr id="37" name="Straight Arrow Connector 36"/>
              <p:cNvCxnSpPr>
                <a:stCxn id="8" idx="3"/>
                <a:endCxn id="27" idx="1"/>
              </p:cNvCxnSpPr>
              <p:nvPr/>
            </p:nvCxnSpPr>
            <p:spPr>
              <a:xfrm>
                <a:off x="1955643" y="3805462"/>
                <a:ext cx="1069189" cy="21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8" idx="3"/>
                <a:endCxn id="28" idx="1"/>
              </p:cNvCxnSpPr>
              <p:nvPr/>
            </p:nvCxnSpPr>
            <p:spPr>
              <a:xfrm flipV="1">
                <a:off x="1955643" y="3463635"/>
                <a:ext cx="1069189" cy="341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7" idx="3"/>
                <a:endCxn id="29" idx="1"/>
              </p:cNvCxnSpPr>
              <p:nvPr/>
            </p:nvCxnSpPr>
            <p:spPr>
              <a:xfrm flipV="1">
                <a:off x="1955642" y="3100671"/>
                <a:ext cx="1069190" cy="3445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7" idx="3"/>
                <a:endCxn id="30" idx="1"/>
              </p:cNvCxnSpPr>
              <p:nvPr/>
            </p:nvCxnSpPr>
            <p:spPr>
              <a:xfrm flipV="1">
                <a:off x="1955642" y="2724809"/>
                <a:ext cx="1069190" cy="720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6" idx="3"/>
                <a:endCxn id="31" idx="1"/>
              </p:cNvCxnSpPr>
              <p:nvPr/>
            </p:nvCxnSpPr>
            <p:spPr>
              <a:xfrm flipV="1">
                <a:off x="1955642" y="2356769"/>
                <a:ext cx="1069190" cy="7282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6" idx="3"/>
                <a:endCxn id="32" idx="1"/>
              </p:cNvCxnSpPr>
              <p:nvPr/>
            </p:nvCxnSpPr>
            <p:spPr>
              <a:xfrm flipV="1">
                <a:off x="1955642" y="1988729"/>
                <a:ext cx="1069190" cy="1096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4814458" y="4002117"/>
                <a:ext cx="360218" cy="1787235"/>
                <a:chOff x="3056363" y="2679658"/>
                <a:chExt cx="360218" cy="1787235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056363" y="2679658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056363" y="3039875"/>
                  <a:ext cx="360218" cy="3463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056363" y="3386239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056363" y="3746457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056363" y="4106675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814458" y="3645006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14458" y="3281681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814458" y="2918717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814458" y="2542855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814458" y="2174815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14458" y="1455933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814458" y="5773823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77974" y="485064"/>
                <a:ext cx="16599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Cross validation loop</a:t>
                </a:r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414345" y="1245476"/>
                <a:ext cx="2317531" cy="51395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863841" y="6400678"/>
                <a:ext cx="1418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 iterations</a:t>
                </a:r>
                <a:endParaRPr lang="en-US" dirty="0"/>
              </a:p>
            </p:txBody>
          </p:sp>
          <p:sp>
            <p:nvSpPr>
              <p:cNvPr id="64" name="Left Brace 63"/>
              <p:cNvSpPr/>
              <p:nvPr/>
            </p:nvSpPr>
            <p:spPr>
              <a:xfrm rot="10800000">
                <a:off x="5193543" y="2184481"/>
                <a:ext cx="428776" cy="394854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Left Brace 64"/>
              <p:cNvSpPr/>
              <p:nvPr/>
            </p:nvSpPr>
            <p:spPr>
              <a:xfrm rot="10800000">
                <a:off x="5174676" y="1455932"/>
                <a:ext cx="428776" cy="36021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622319" y="3842514"/>
                <a:ext cx="94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Train Fold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603326" y="1312875"/>
                <a:ext cx="94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Test Fold</a:t>
                </a:r>
                <a:endParaRPr lang="en-US" dirty="0"/>
              </a:p>
            </p:txBody>
          </p:sp>
        </p:grpSp>
        <p:sp>
          <p:nvSpPr>
            <p:cNvPr id="69" name="Rectangle 68"/>
            <p:cNvSpPr>
              <a:spLocks noChangeAspect="1"/>
            </p:cNvSpPr>
            <p:nvPr/>
          </p:nvSpPr>
          <p:spPr>
            <a:xfrm>
              <a:off x="1091262" y="3296631"/>
              <a:ext cx="234000" cy="2672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>
              <a:spLocks noChangeAspect="1"/>
            </p:cNvSpPr>
            <p:nvPr/>
          </p:nvSpPr>
          <p:spPr>
            <a:xfrm>
              <a:off x="1091262" y="4848031"/>
              <a:ext cx="234000" cy="267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2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217386" y="285091"/>
            <a:ext cx="6759966" cy="6421857"/>
            <a:chOff x="1091262" y="316622"/>
            <a:chExt cx="6759966" cy="6421857"/>
          </a:xfrm>
        </p:grpSpPr>
        <p:grpSp>
          <p:nvGrpSpPr>
            <p:cNvPr id="8" name="Group 7"/>
            <p:cNvGrpSpPr/>
            <p:nvPr/>
          </p:nvGrpSpPr>
          <p:grpSpPr>
            <a:xfrm rot="16200000">
              <a:off x="1460940" y="4127221"/>
              <a:ext cx="2867888" cy="360219"/>
              <a:chOff x="4875130" y="1801566"/>
              <a:chExt cx="2867888" cy="360219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55" name="Group 54"/>
              <p:cNvGrpSpPr/>
              <p:nvPr/>
            </p:nvGrpSpPr>
            <p:grpSpPr>
              <a:xfrm rot="5400000">
                <a:off x="5948856" y="727840"/>
                <a:ext cx="360219" cy="2507671"/>
                <a:chOff x="3214254" y="1579418"/>
                <a:chExt cx="360219" cy="2507671"/>
              </a:xfrm>
              <a:grpFill/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3214254" y="1579418"/>
                  <a:ext cx="360218" cy="36021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214255" y="1939636"/>
                  <a:ext cx="360218" cy="36021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214255" y="2299854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214255" y="2660071"/>
                  <a:ext cx="360218" cy="34636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214255" y="3006435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214255" y="3366653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214255" y="3726871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 rot="5400000">
                <a:off x="7382800" y="1801567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396358" y="1970690"/>
              <a:ext cx="1261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Original Dataset</a:t>
              </a:r>
              <a:endParaRPr lang="en-US" dirty="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2285999" y="2873387"/>
              <a:ext cx="428776" cy="108065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2285999" y="3954038"/>
              <a:ext cx="428776" cy="214745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12490" y="3127600"/>
              <a:ext cx="1007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Minority Class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12490" y="4658494"/>
              <a:ext cx="1007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Majority Class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44183" y="3972431"/>
              <a:ext cx="360218" cy="1787235"/>
              <a:chOff x="3056363" y="2679658"/>
              <a:chExt cx="360218" cy="178723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056363" y="2679658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56363" y="3039875"/>
                <a:ext cx="360218" cy="3463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6363" y="3386239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056363" y="3746457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56363" y="4106675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4144183" y="3615320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44183" y="3250705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44183" y="2550239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09760" y="5741274"/>
              <a:ext cx="360218" cy="360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44183" y="5744137"/>
              <a:ext cx="360218" cy="360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4147" y="1662241"/>
              <a:ext cx="1373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Train-Test </a:t>
              </a:r>
              <a:r>
                <a:rPr lang="en-US"/>
                <a:t>S</a:t>
              </a:r>
              <a:r>
                <a:rPr lang="en-US" smtClean="0"/>
                <a:t>plit </a:t>
              </a:r>
              <a:r>
                <a:rPr lang="en-US" dirty="0" smtClean="0"/>
                <a:t>Data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933809" y="3970586"/>
              <a:ext cx="360218" cy="1787235"/>
              <a:chOff x="3056363" y="2679658"/>
              <a:chExt cx="360218" cy="178723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56363" y="2679658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56363" y="3039875"/>
                <a:ext cx="360218" cy="3463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56363" y="3386239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56363" y="3746457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56363" y="4106675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5933809" y="3613475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33809" y="3250150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33809" y="2887186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33809" y="2511324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33809" y="1786082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33809" y="5742292"/>
              <a:ext cx="360218" cy="360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0760" y="316622"/>
              <a:ext cx="1659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Cross validation loop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57600" y="962953"/>
              <a:ext cx="4193628" cy="53905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45145" y="6369147"/>
              <a:ext cx="141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iterations</a:t>
              </a:r>
              <a:endParaRPr lang="en-US" dirty="0"/>
            </a:p>
          </p:txBody>
        </p:sp>
        <p:sp>
          <p:nvSpPr>
            <p:cNvPr id="41" name="Left Brace 40"/>
            <p:cNvSpPr/>
            <p:nvPr/>
          </p:nvSpPr>
          <p:spPr>
            <a:xfrm rot="10800000">
              <a:off x="6312894" y="2511324"/>
              <a:ext cx="428776" cy="35901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e 41"/>
            <p:cNvSpPr/>
            <p:nvPr/>
          </p:nvSpPr>
          <p:spPr>
            <a:xfrm rot="10800000">
              <a:off x="6294027" y="1801727"/>
              <a:ext cx="428776" cy="36021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41670" y="3810983"/>
              <a:ext cx="941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 Fold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22677" y="1658670"/>
              <a:ext cx="941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 Fold</a:t>
              </a:r>
              <a:endParaRPr lang="en-US" dirty="0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1091262" y="3296631"/>
              <a:ext cx="234000" cy="2672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1091262" y="4848031"/>
              <a:ext cx="234000" cy="267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58" idx="3"/>
            </p:cNvCxnSpPr>
            <p:nvPr/>
          </p:nvCxnSpPr>
          <p:spPr>
            <a:xfrm>
              <a:off x="3074994" y="3773931"/>
              <a:ext cx="10691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7" idx="3"/>
              <a:endCxn id="17" idx="1"/>
            </p:cNvCxnSpPr>
            <p:nvPr/>
          </p:nvCxnSpPr>
          <p:spPr>
            <a:xfrm>
              <a:off x="3074993" y="3413713"/>
              <a:ext cx="1069190" cy="17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6" idx="3"/>
              <a:endCxn id="20" idx="1"/>
            </p:cNvCxnSpPr>
            <p:nvPr/>
          </p:nvCxnSpPr>
          <p:spPr>
            <a:xfrm flipV="1">
              <a:off x="3074994" y="2730348"/>
              <a:ext cx="1069189" cy="323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5" idx="3"/>
              <a:endCxn id="31" idx="1"/>
            </p:cNvCxnSpPr>
            <p:nvPr/>
          </p:nvCxnSpPr>
          <p:spPr>
            <a:xfrm flipV="1">
              <a:off x="4504401" y="3793584"/>
              <a:ext cx="1429408" cy="1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5" idx="3"/>
              <a:endCxn id="32" idx="1"/>
            </p:cNvCxnSpPr>
            <p:nvPr/>
          </p:nvCxnSpPr>
          <p:spPr>
            <a:xfrm flipV="1">
              <a:off x="4504401" y="3430259"/>
              <a:ext cx="1429408" cy="365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7" idx="3"/>
              <a:endCxn id="33" idx="1"/>
            </p:cNvCxnSpPr>
            <p:nvPr/>
          </p:nvCxnSpPr>
          <p:spPr>
            <a:xfrm flipV="1">
              <a:off x="4504401" y="3067295"/>
              <a:ext cx="1429408" cy="363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7" idx="3"/>
              <a:endCxn id="34" idx="1"/>
            </p:cNvCxnSpPr>
            <p:nvPr/>
          </p:nvCxnSpPr>
          <p:spPr>
            <a:xfrm flipV="1">
              <a:off x="4504401" y="2691433"/>
              <a:ext cx="1429408" cy="739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0" idx="3"/>
              <a:endCxn id="36" idx="1"/>
            </p:cNvCxnSpPr>
            <p:nvPr/>
          </p:nvCxnSpPr>
          <p:spPr>
            <a:xfrm flipV="1">
              <a:off x="4504401" y="1966191"/>
              <a:ext cx="1429408" cy="764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741702" y="1057519"/>
              <a:ext cx="1922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Oversampled Training only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811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roup 556"/>
          <p:cNvGrpSpPr/>
          <p:nvPr/>
        </p:nvGrpSpPr>
        <p:grpSpPr>
          <a:xfrm>
            <a:off x="1091262" y="316622"/>
            <a:ext cx="6759966" cy="6421857"/>
            <a:chOff x="1091262" y="316622"/>
            <a:chExt cx="6759966" cy="6421857"/>
          </a:xfrm>
        </p:grpSpPr>
        <p:grpSp>
          <p:nvGrpSpPr>
            <p:cNvPr id="4" name="Group 3"/>
            <p:cNvGrpSpPr/>
            <p:nvPr/>
          </p:nvGrpSpPr>
          <p:grpSpPr>
            <a:xfrm>
              <a:off x="1091262" y="316622"/>
              <a:ext cx="6759966" cy="6421857"/>
              <a:chOff x="1091262" y="316622"/>
              <a:chExt cx="6759966" cy="6421857"/>
            </a:xfrm>
          </p:grpSpPr>
          <p:grpSp>
            <p:nvGrpSpPr>
              <p:cNvPr id="5" name="Group 4"/>
              <p:cNvGrpSpPr/>
              <p:nvPr/>
            </p:nvGrpSpPr>
            <p:grpSpPr>
              <a:xfrm rot="16200000">
                <a:off x="1460940" y="4127221"/>
                <a:ext cx="2867888" cy="360219"/>
                <a:chOff x="4875130" y="1801566"/>
                <a:chExt cx="2867888" cy="360219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53" name="Group 52"/>
                <p:cNvGrpSpPr/>
                <p:nvPr/>
              </p:nvGrpSpPr>
              <p:grpSpPr>
                <a:xfrm rot="5400000">
                  <a:off x="5948856" y="727840"/>
                  <a:ext cx="360219" cy="2507671"/>
                  <a:chOff x="3214254" y="1579418"/>
                  <a:chExt cx="360219" cy="2507671"/>
                </a:xfrm>
                <a:grpFill/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214254" y="1579418"/>
                    <a:ext cx="360218" cy="3602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" name="Rectangle 53"/>
                <p:cNvSpPr/>
                <p:nvPr/>
              </p:nvSpPr>
              <p:spPr>
                <a:xfrm rot="5400000">
                  <a:off x="7382800" y="1801567"/>
                  <a:ext cx="360218" cy="36021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396358" y="1970690"/>
                <a:ext cx="1261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Original Dataset</a:t>
                </a:r>
                <a:endParaRPr lang="en-US" dirty="0"/>
              </a:p>
            </p:txBody>
          </p:sp>
          <p:sp>
            <p:nvSpPr>
              <p:cNvPr id="7" name="Left Brace 6"/>
              <p:cNvSpPr/>
              <p:nvPr/>
            </p:nvSpPr>
            <p:spPr>
              <a:xfrm>
                <a:off x="2285999" y="2873387"/>
                <a:ext cx="428776" cy="108065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eft Brace 7"/>
              <p:cNvSpPr/>
              <p:nvPr/>
            </p:nvSpPr>
            <p:spPr>
              <a:xfrm>
                <a:off x="2285999" y="3954038"/>
                <a:ext cx="428776" cy="214745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12490" y="3127600"/>
                <a:ext cx="1007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Minority Class</a:t>
                </a:r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312490" y="4658494"/>
                <a:ext cx="1007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Majority Class</a:t>
                </a:r>
                <a:endParaRPr lang="en-US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4144183" y="3972431"/>
                <a:ext cx="360218" cy="1787235"/>
                <a:chOff x="3056363" y="2679658"/>
                <a:chExt cx="360218" cy="1787235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3056363" y="2679658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056363" y="3039875"/>
                  <a:ext cx="360218" cy="3463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056363" y="3386239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056363" y="3746457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056363" y="4106675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4144183" y="3615320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44183" y="3250705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44183" y="2550239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09760" y="5741274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44183" y="5744137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854147" y="1662241"/>
                <a:ext cx="13731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Train-Test </a:t>
                </a:r>
                <a:r>
                  <a:rPr lang="en-US"/>
                  <a:t>S</a:t>
                </a:r>
                <a:r>
                  <a:rPr lang="en-US" smtClean="0"/>
                  <a:t>plit </a:t>
                </a:r>
                <a:r>
                  <a:rPr lang="en-US" dirty="0" smtClean="0"/>
                  <a:t>Data</a:t>
                </a:r>
                <a:endParaRPr lang="en-US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5933809" y="3970586"/>
                <a:ext cx="360218" cy="1787235"/>
                <a:chOff x="3056363" y="2679658"/>
                <a:chExt cx="360218" cy="1787235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56363" y="2679658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056363" y="3039875"/>
                  <a:ext cx="360218" cy="3463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056363" y="3386239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056363" y="3746457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56363" y="4106675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5933809" y="3613475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33809" y="3250150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933809" y="2887186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933809" y="2511324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933809" y="1786082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33809" y="5742292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10760" y="316622"/>
                <a:ext cx="16599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Cross validation loop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657600" y="962953"/>
                <a:ext cx="4193628" cy="539055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45145" y="6369147"/>
                <a:ext cx="1418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 iterations</a:t>
                </a:r>
                <a:endParaRPr lang="en-US" dirty="0"/>
              </a:p>
            </p:txBody>
          </p:sp>
          <p:sp>
            <p:nvSpPr>
              <p:cNvPr id="28" name="Left Brace 27"/>
              <p:cNvSpPr/>
              <p:nvPr/>
            </p:nvSpPr>
            <p:spPr>
              <a:xfrm rot="10800000">
                <a:off x="6312894" y="2511324"/>
                <a:ext cx="428776" cy="359016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/>
              <p:cNvSpPr/>
              <p:nvPr/>
            </p:nvSpPr>
            <p:spPr>
              <a:xfrm rot="10800000">
                <a:off x="6294027" y="1801727"/>
                <a:ext cx="428776" cy="36021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741670" y="3810983"/>
                <a:ext cx="94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Train Fold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722677" y="1658670"/>
                <a:ext cx="94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Test Fold</a:t>
                </a:r>
                <a:endParaRPr lang="en-US" dirty="0"/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>
              <a:xfrm>
                <a:off x="1091262" y="3296631"/>
                <a:ext cx="234000" cy="2672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>
                <a:spLocks noChangeAspect="1"/>
              </p:cNvSpPr>
              <p:nvPr/>
            </p:nvSpPr>
            <p:spPr>
              <a:xfrm>
                <a:off x="1091262" y="4848031"/>
                <a:ext cx="234000" cy="2672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Arrow Connector 33"/>
              <p:cNvCxnSpPr>
                <a:stCxn id="60" idx="3"/>
              </p:cNvCxnSpPr>
              <p:nvPr/>
            </p:nvCxnSpPr>
            <p:spPr>
              <a:xfrm>
                <a:off x="3074994" y="3773931"/>
                <a:ext cx="10691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7" idx="3"/>
                <a:endCxn id="33" idx="1"/>
              </p:cNvCxnSpPr>
              <p:nvPr/>
            </p:nvCxnSpPr>
            <p:spPr>
              <a:xfrm flipV="1">
                <a:off x="4504401" y="3793584"/>
                <a:ext cx="1429408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7" idx="3"/>
                <a:endCxn id="34" idx="1"/>
              </p:cNvCxnSpPr>
              <p:nvPr/>
            </p:nvCxnSpPr>
            <p:spPr>
              <a:xfrm flipV="1">
                <a:off x="4504401" y="3430259"/>
                <a:ext cx="1429408" cy="3651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9" idx="3"/>
              </p:cNvCxnSpPr>
              <p:nvPr/>
            </p:nvCxnSpPr>
            <p:spPr>
              <a:xfrm flipV="1">
                <a:off x="4504401" y="3067295"/>
                <a:ext cx="1429408" cy="3635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9" idx="3"/>
              </p:cNvCxnSpPr>
              <p:nvPr/>
            </p:nvCxnSpPr>
            <p:spPr>
              <a:xfrm flipV="1">
                <a:off x="4504401" y="2691433"/>
                <a:ext cx="1429408" cy="739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2" idx="3"/>
                <a:endCxn id="38" idx="1"/>
              </p:cNvCxnSpPr>
              <p:nvPr/>
            </p:nvCxnSpPr>
            <p:spPr>
              <a:xfrm flipV="1">
                <a:off x="4504401" y="1966191"/>
                <a:ext cx="1429408" cy="7641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741702" y="1057519"/>
                <a:ext cx="19228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Oversampled Training only</a:t>
                </a:r>
                <a:endParaRPr lang="en-US" dirty="0"/>
              </a:p>
            </p:txBody>
          </p:sp>
        </p:grpSp>
        <p:cxnSp>
          <p:nvCxnSpPr>
            <p:cNvPr id="554" name="Straight Arrow Connector 553"/>
            <p:cNvCxnSpPr>
              <a:stCxn id="54" idx="3"/>
              <a:endCxn id="13" idx="1"/>
            </p:cNvCxnSpPr>
            <p:nvPr/>
          </p:nvCxnSpPr>
          <p:spPr>
            <a:xfrm>
              <a:off x="3074994" y="3053496"/>
              <a:ext cx="1069189" cy="377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/>
            <p:cNvCxnSpPr>
              <a:stCxn id="55" idx="3"/>
              <a:endCxn id="14" idx="1"/>
            </p:cNvCxnSpPr>
            <p:nvPr/>
          </p:nvCxnSpPr>
          <p:spPr>
            <a:xfrm flipV="1">
              <a:off x="3074993" y="2730348"/>
              <a:ext cx="1069190" cy="683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46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142</Words>
  <Application>Microsoft Macintosh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Graham</dc:creator>
  <cp:lastModifiedBy>Harry Graham</cp:lastModifiedBy>
  <cp:revision>18</cp:revision>
  <dcterms:created xsi:type="dcterms:W3CDTF">2018-03-10T20:38:30Z</dcterms:created>
  <dcterms:modified xsi:type="dcterms:W3CDTF">2018-03-11T22:14:33Z</dcterms:modified>
</cp:coreProperties>
</file>