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4"/>
  </p:handoutMasterIdLst>
  <p:sldIdLst>
    <p:sldId id="321" r:id="rId2"/>
    <p:sldId id="358" r:id="rId3"/>
    <p:sldId id="359" r:id="rId4"/>
    <p:sldId id="357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43" r:id="rId18"/>
    <p:sldId id="344" r:id="rId19"/>
    <p:sldId id="323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86" r:id="rId33"/>
    <p:sldId id="387" r:id="rId34"/>
    <p:sldId id="388" r:id="rId35"/>
    <p:sldId id="389" r:id="rId36"/>
    <p:sldId id="390" r:id="rId37"/>
    <p:sldId id="391" r:id="rId38"/>
    <p:sldId id="322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0099"/>
    <a:srgbClr val="990000"/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695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FCABC313-878C-6A53-B25B-D1591CA421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63ACDCC0-3204-1A53-CCC3-B5921B1B2F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8" name="Rectangle 4">
            <a:extLst>
              <a:ext uri="{FF2B5EF4-FFF2-40B4-BE49-F238E27FC236}">
                <a16:creationId xmlns:a16="http://schemas.microsoft.com/office/drawing/2014/main" id="{E9C2E0EC-BDB8-BEA1-F631-B200E73975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9" name="Rectangle 5">
            <a:extLst>
              <a:ext uri="{FF2B5EF4-FFF2-40B4-BE49-F238E27FC236}">
                <a16:creationId xmlns:a16="http://schemas.microsoft.com/office/drawing/2014/main" id="{E3A6ECC1-E799-7438-B5BC-8C93449B27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0981B174-0F04-4F4E-BA79-B579DF905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0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6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98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02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4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9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56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79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0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4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83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7DEFB6-B2C8-0F67-43A8-693D00A9B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F7DAE5-C5B0-9313-70CE-7C1349948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We have seen how we can count statements involving assignments, comparisons, looping, ..</a:t>
            </a:r>
          </a:p>
          <a:p>
            <a:pPr eaLnBrk="1" hangingPunct="1"/>
            <a:r>
              <a:rPr lang="en-US" altLang="en-US" sz="3200" dirty="0"/>
              <a:t>What happens when we have a recursive function?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c + T( n – 1 )</a:t>
            </a:r>
          </a:p>
          <a:p>
            <a:pPr eaLnBrk="1" hangingPunct="1"/>
            <a:r>
              <a:rPr lang="en-US" altLang="en-US" sz="3200" dirty="0"/>
              <a:t>T( n ) = 2c + T( n – 2 ) </a:t>
            </a:r>
          </a:p>
          <a:p>
            <a:pPr eaLnBrk="1" hangingPunct="1"/>
            <a:r>
              <a:rPr lang="en-US" altLang="en-US" sz="3200" dirty="0"/>
              <a:t>T( n ) = 3c + T( n – 3 )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Do we see a general pattern here? 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k c + T( n – k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We reach the base case (or bottom of recursion) when the argument is 0</a:t>
            </a:r>
          </a:p>
          <a:p>
            <a:pPr eaLnBrk="1" hangingPunct="1"/>
            <a:r>
              <a:rPr lang="en-US" altLang="en-US" sz="3200" dirty="0"/>
              <a:t>T( n ) = k c + T( 0 ) occurs when n = k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 T( n ) = c n + T( 0 ) = c n + d </a:t>
            </a:r>
            <a:endParaRPr lang="en-US" altLang="en-US" sz="3200" dirty="0"/>
          </a:p>
          <a:p>
            <a:pPr eaLnBrk="1" hangingPunct="1"/>
            <a:r>
              <a:rPr lang="en-US" altLang="en-US" sz="3200" dirty="0"/>
              <a:t>T( n ) is </a:t>
            </a:r>
            <a:r>
              <a:rPr lang="el-GR" sz="3200" dirty="0"/>
              <a:t>Θ</a:t>
            </a:r>
            <a:r>
              <a:rPr lang="en-US" altLang="en-US" sz="3200" dirty="0"/>
              <a:t>( n )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20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We can formally prove that 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T( n ) = c n + T( 0 )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How would you do that? </a:t>
            </a:r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820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We can formally prove that 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T( n ) = c n + T( 0 )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How would you do that?</a:t>
            </a:r>
          </a:p>
          <a:p>
            <a:pPr eaLnBrk="1" hangingPunct="1"/>
            <a:endParaRPr lang="en-US" altLang="en-US" sz="3200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By Induction (this is left as an exercise) </a:t>
            </a:r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685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c + T( n – 1 )</a:t>
            </a:r>
          </a:p>
          <a:p>
            <a:pPr eaLnBrk="1" hangingPunct="1"/>
            <a:r>
              <a:rPr lang="en-US" altLang="en-US" sz="3200" dirty="0"/>
              <a:t>We could also generate a general formula from the bottom up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If n = 1:</a:t>
            </a:r>
          </a:p>
          <a:p>
            <a:pPr eaLnBrk="1" hangingPunct="1"/>
            <a:r>
              <a:rPr lang="en-US" altLang="en-US" sz="3200" dirty="0"/>
              <a:t>T( 1 ) = c + T( 0 )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381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000" dirty="0"/>
              <a:t>T( n ) = c + T( n – 1 )</a:t>
            </a:r>
          </a:p>
          <a:p>
            <a:pPr eaLnBrk="1" hangingPunct="1"/>
            <a:r>
              <a:rPr lang="en-US" altLang="en-US" sz="3000" dirty="0"/>
              <a:t>T( 1 ) = c + T( 0 )</a:t>
            </a:r>
          </a:p>
          <a:p>
            <a:pPr eaLnBrk="1" hangingPunct="1"/>
            <a:r>
              <a:rPr lang="en-US" altLang="en-US" sz="3000" dirty="0"/>
              <a:t>T( 2 ) = c + T( 1 ) = c + c + T( 0 ) = 2 c + T( 0)</a:t>
            </a:r>
          </a:p>
          <a:p>
            <a:pPr eaLnBrk="1" hangingPunct="1"/>
            <a:r>
              <a:rPr lang="en-US" altLang="en-US" sz="3000" dirty="0"/>
              <a:t>T( 3 ) = c + T( 2 ) = c + 2 c + T( 0 )</a:t>
            </a:r>
          </a:p>
          <a:p>
            <a:pPr eaLnBrk="1" hangingPunct="1"/>
            <a:r>
              <a:rPr lang="en-US" altLang="en-US" sz="3000" dirty="0"/>
              <a:t>T( 3 ) = 3 c + T( 0 )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416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000" dirty="0"/>
              <a:t>T( 1 ) = c + T( 0 )</a:t>
            </a:r>
          </a:p>
          <a:p>
            <a:pPr eaLnBrk="1" hangingPunct="1"/>
            <a:r>
              <a:rPr lang="en-US" altLang="en-US" sz="3000" dirty="0"/>
              <a:t>T( 2 ) = 2 c + T( 0)</a:t>
            </a:r>
          </a:p>
          <a:p>
            <a:pPr eaLnBrk="1" hangingPunct="1"/>
            <a:r>
              <a:rPr lang="en-US" altLang="en-US" sz="3000" dirty="0"/>
              <a:t>T( 3 ) = 3 c + T( 0 )</a:t>
            </a:r>
          </a:p>
          <a:p>
            <a:pPr eaLnBrk="1" hangingPunct="1"/>
            <a:r>
              <a:rPr lang="en-US" altLang="en-US" sz="3000" dirty="0"/>
              <a:t>More generally,</a:t>
            </a:r>
          </a:p>
          <a:p>
            <a:pPr eaLnBrk="1" hangingPunct="1"/>
            <a:r>
              <a:rPr lang="en-US" altLang="en-US" sz="3000" dirty="0"/>
              <a:t>T( k ) = k c + T( 0 )</a:t>
            </a:r>
          </a:p>
          <a:p>
            <a:pPr eaLnBrk="1" hangingPunct="1"/>
            <a:r>
              <a:rPr lang="en-US" altLang="en-US" sz="3000" dirty="0"/>
              <a:t>When k = n</a:t>
            </a:r>
          </a:p>
          <a:p>
            <a:pPr eaLnBrk="1" hangingPunct="1"/>
            <a:r>
              <a:rPr lang="en-US" altLang="en-US" sz="3000" dirty="0"/>
              <a:t>T( n ) = n c + T( 0 ) = c n + T( 0 )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165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F28AE9F-B577-4534-A21D-E64F803BA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MCS – Divide and Conquer Approach – Running Time Analysis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EE7D443-C312-4C5D-85AC-90BDE744C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200" dirty="0" err="1">
                <a:sym typeface="Wingdings" panose="05000000000000000000" pitchFamily="2" charset="2"/>
              </a:rPr>
              <a:t>mcs</a:t>
            </a:r>
            <a:r>
              <a:rPr lang="en-US" altLang="en-US" sz="2200" dirty="0">
                <a:sym typeface="Wingdings" panose="05000000000000000000" pitchFamily="2" charset="2"/>
              </a:rPr>
              <a:t>( list, l, r )				// T( n )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	if l == r 			// c1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              return list[l]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          else // general case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              c = ( l + r ) / 2 			// c2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	 </a:t>
            </a:r>
            <a:r>
              <a:rPr lang="en-US" altLang="en-US" sz="2200" dirty="0" err="1"/>
              <a:t>lmax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mcs</a:t>
            </a:r>
            <a:r>
              <a:rPr lang="en-US" altLang="en-US" sz="2200" dirty="0"/>
              <a:t>( list, l, c )		// T( n / 2 )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              </a:t>
            </a:r>
            <a:r>
              <a:rPr lang="en-US" altLang="en-US" sz="2200" dirty="0" err="1"/>
              <a:t>rmax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mcs</a:t>
            </a:r>
            <a:r>
              <a:rPr lang="en-US" altLang="en-US" sz="2200" dirty="0"/>
              <a:t>( list, c + 1, r )  	// T( n / 2 )</a:t>
            </a:r>
          </a:p>
          <a:p>
            <a:pPr marL="0" indent="0">
              <a:buNone/>
            </a:pPr>
            <a:r>
              <a:rPr lang="en-US" altLang="en-US" sz="2200" dirty="0"/>
              <a:t>              </a:t>
            </a:r>
            <a:r>
              <a:rPr lang="en-US" altLang="en-US" sz="2200" dirty="0" err="1"/>
              <a:t>cmax</a:t>
            </a:r>
            <a:r>
              <a:rPr lang="en-US" altLang="en-US" sz="2200" dirty="0"/>
              <a:t> = MCS </a:t>
            </a:r>
            <a:r>
              <a:rPr lang="en-US" altLang="en-US" sz="2200" dirty="0" err="1"/>
              <a:t>stradling</a:t>
            </a:r>
            <a:r>
              <a:rPr lang="en-US" altLang="en-US" sz="2200" dirty="0"/>
              <a:t> center (need to compute) // </a:t>
            </a:r>
            <a:r>
              <a:rPr lang="el-GR" sz="2200" dirty="0"/>
              <a:t>Θ</a:t>
            </a:r>
            <a:r>
              <a:rPr lang="en-US" altLang="en-US" sz="2200" dirty="0">
                <a:sym typeface="Wingdings" panose="05000000000000000000" pitchFamily="2" charset="2"/>
              </a:rPr>
              <a:t>( n )</a:t>
            </a:r>
            <a:endParaRPr lang="en-US" altLang="en-US" sz="2200" dirty="0"/>
          </a:p>
          <a:p>
            <a:pPr marL="0" indent="0" eaLnBrk="1" hangingPunct="1">
              <a:buNone/>
            </a:pPr>
            <a:r>
              <a:rPr lang="en-US" altLang="en-US" sz="2200" dirty="0"/>
              <a:t>              return maximum( </a:t>
            </a:r>
            <a:r>
              <a:rPr lang="en-US" altLang="en-US" sz="2200" dirty="0" err="1"/>
              <a:t>lmax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rmax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cmax</a:t>
            </a:r>
            <a:r>
              <a:rPr lang="en-US" altLang="en-US" sz="2200" dirty="0"/>
              <a:t> ) // c3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120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F28AE9F-B577-4534-A21D-E64F803BA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MCS – Divide and Conquer Approach – Running Time Analysis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EE7D443-C312-4C5D-85AC-90BDE744C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T( n ) = c1 + c2 + T( n / 2 ) + T( n / 2 ) + </a:t>
            </a:r>
            <a:r>
              <a:rPr lang="el-GR" sz="2400" dirty="0"/>
              <a:t>Θ</a:t>
            </a:r>
            <a:r>
              <a:rPr lang="en-US" altLang="en-US" sz="2400" dirty="0">
                <a:sym typeface="Wingdings" panose="05000000000000000000" pitchFamily="2" charset="2"/>
              </a:rPr>
              <a:t>( n ) + c3 </a:t>
            </a:r>
          </a:p>
          <a:p>
            <a:pPr marL="0" indent="0">
              <a:buNone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T( n ) = 2 T( n / 2 ) + </a:t>
            </a:r>
            <a:r>
              <a:rPr lang="el-GR" sz="2400" dirty="0"/>
              <a:t>Θ</a:t>
            </a:r>
            <a:r>
              <a:rPr lang="en-US" altLang="en-US" sz="2400" dirty="0">
                <a:sym typeface="Wingdings" panose="05000000000000000000" pitchFamily="2" charset="2"/>
              </a:rPr>
              <a:t>( n ) + c1 + c2 + c3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T( n ) = 2 T( n / 2 ) + </a:t>
            </a:r>
            <a:r>
              <a:rPr lang="el-GR" sz="2400" dirty="0"/>
              <a:t>Θ</a:t>
            </a:r>
            <a:r>
              <a:rPr lang="en-US" altLang="en-US" sz="2400" dirty="0">
                <a:sym typeface="Wingdings" panose="05000000000000000000" pitchFamily="2" charset="2"/>
              </a:rPr>
              <a:t>( n ) + </a:t>
            </a:r>
            <a:r>
              <a:rPr lang="en-US" altLang="en-US" sz="2400" dirty="0" err="1">
                <a:sym typeface="Wingdings" panose="05000000000000000000" pitchFamily="2" charset="2"/>
              </a:rPr>
              <a:t>c4</a:t>
            </a:r>
            <a:r>
              <a:rPr lang="en-US" altLang="en-US" sz="2400" dirty="0">
                <a:sym typeface="Wingdings" panose="05000000000000000000" pitchFamily="2" charset="2"/>
              </a:rPr>
              <a:t>  	// </a:t>
            </a:r>
            <a:r>
              <a:rPr lang="en-US" altLang="en-US" sz="2400" dirty="0" err="1">
                <a:sym typeface="Wingdings" panose="05000000000000000000" pitchFamily="2" charset="2"/>
              </a:rPr>
              <a:t>c4</a:t>
            </a:r>
            <a:r>
              <a:rPr lang="en-US" altLang="en-US" sz="2400" dirty="0">
                <a:sym typeface="Wingdings" panose="05000000000000000000" pitchFamily="2" charset="2"/>
              </a:rPr>
              <a:t> = c1 + c2 + c3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T( n ) = 2 T( n / 2 ) + </a:t>
            </a:r>
            <a:r>
              <a:rPr lang="el-GR" sz="2400" dirty="0"/>
              <a:t>Θ</a:t>
            </a:r>
            <a:r>
              <a:rPr lang="en-US" altLang="en-US" sz="2400" dirty="0">
                <a:sym typeface="Wingdings" panose="05000000000000000000" pitchFamily="2" charset="2"/>
              </a:rPr>
              <a:t>( n ) 	// </a:t>
            </a:r>
            <a:r>
              <a:rPr lang="en-US" altLang="en-US" sz="2400" dirty="0" err="1">
                <a:sym typeface="Wingdings" panose="05000000000000000000" pitchFamily="2" charset="2"/>
              </a:rPr>
              <a:t>c4</a:t>
            </a:r>
            <a:r>
              <a:rPr lang="en-US" altLang="en-US" sz="2400" dirty="0">
                <a:sym typeface="Wingdings" panose="05000000000000000000" pitchFamily="2" charset="2"/>
              </a:rPr>
              <a:t> is </a:t>
            </a:r>
            <a:r>
              <a:rPr lang="el-GR" sz="2400" dirty="0"/>
              <a:t>Θ</a:t>
            </a:r>
            <a:r>
              <a:rPr lang="en-US" altLang="en-US" sz="2400" dirty="0">
                <a:sym typeface="Wingdings" panose="05000000000000000000" pitchFamily="2" charset="2"/>
              </a:rPr>
              <a:t>( 1 ), less than </a:t>
            </a:r>
            <a:r>
              <a:rPr lang="el-GR" sz="2400" dirty="0"/>
              <a:t>Θ</a:t>
            </a:r>
            <a:r>
              <a:rPr lang="en-US" sz="2400" dirty="0"/>
              <a:t>( n)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071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Let’s simplify and say that:</a:t>
            </a:r>
          </a:p>
          <a:p>
            <a:pPr eaLnBrk="1" hangingPunct="1"/>
            <a:r>
              <a:rPr lang="en-US" altLang="en-US" sz="3200" dirty="0"/>
              <a:t>T( n ) = 2 T( n / 2 ) + c n </a:t>
            </a:r>
          </a:p>
          <a:p>
            <a:pPr eaLnBrk="1" hangingPunct="1"/>
            <a:r>
              <a:rPr lang="en-US" altLang="en-US" sz="3200" dirty="0"/>
              <a:t>where c is some positive constant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Note: </a:t>
            </a:r>
            <a:r>
              <a:rPr lang="el-GR" sz="3200" dirty="0"/>
              <a:t>Θ</a:t>
            </a:r>
            <a:r>
              <a:rPr lang="en-US" sz="3200" dirty="0"/>
              <a:t>( c n ) is </a:t>
            </a:r>
            <a:r>
              <a:rPr lang="el-GR" sz="3200" dirty="0"/>
              <a:t>Θ</a:t>
            </a:r>
            <a:r>
              <a:rPr lang="en-US" sz="3200" dirty="0"/>
              <a:t>( n ) and vice versa</a:t>
            </a:r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04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Let’s start with an easy one, factorial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public static int factorial( n )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{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if ( n == 0 )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return 1;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else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return n * factorial( n – 1);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}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820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2 T( n / 2 ) + c n </a:t>
            </a:r>
          </a:p>
          <a:p>
            <a:pPr eaLnBrk="1" hangingPunct="1"/>
            <a:r>
              <a:rPr lang="en-US" altLang="en-US" sz="3200" dirty="0"/>
              <a:t>If we use x instead of n:</a:t>
            </a:r>
          </a:p>
          <a:p>
            <a:pPr eaLnBrk="1" hangingPunct="1"/>
            <a:r>
              <a:rPr lang="en-US" altLang="en-US" sz="3200" dirty="0"/>
              <a:t>T( x ) = 2 T( x / 2 ) + c x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The idea is to “drill down” and eventually arrive at the base case and its running time 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058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2 T( n / 2 ) + c n 	// equation (1)</a:t>
            </a:r>
          </a:p>
          <a:p>
            <a:pPr eaLnBrk="1" hangingPunct="1"/>
            <a:r>
              <a:rPr lang="en-US" altLang="en-US" sz="3200" dirty="0"/>
              <a:t>If we use x instead of n:</a:t>
            </a:r>
          </a:p>
          <a:p>
            <a:pPr eaLnBrk="1" hangingPunct="1"/>
            <a:r>
              <a:rPr lang="en-US" altLang="en-US" sz="3200" dirty="0"/>
              <a:t>T( x ) = 2 T( x / 2 ) + c x</a:t>
            </a:r>
          </a:p>
          <a:p>
            <a:pPr eaLnBrk="1" hangingPunct="1"/>
            <a:r>
              <a:rPr lang="en-US" altLang="en-US" sz="3200" dirty="0"/>
              <a:t>Substituting x for n / 2 above, we get:</a:t>
            </a:r>
          </a:p>
          <a:p>
            <a:pPr eaLnBrk="1" hangingPunct="1"/>
            <a:r>
              <a:rPr lang="en-US" altLang="en-US" sz="3200" dirty="0"/>
              <a:t>T( n / 2 ) = 2T(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+ c n / 2</a:t>
            </a:r>
          </a:p>
          <a:p>
            <a:pPr eaLnBrk="1" hangingPunct="1"/>
            <a:r>
              <a:rPr lang="en-US" altLang="en-US" sz="3200" dirty="0"/>
              <a:t>We plug that into equation (1)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482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</a:t>
            </a:r>
            <a:r>
              <a:rPr lang="en-US" altLang="en-US" sz="3200" dirty="0">
                <a:highlight>
                  <a:srgbClr val="00FF00"/>
                </a:highlight>
              </a:rPr>
              <a:t>2</a:t>
            </a:r>
            <a:r>
              <a:rPr lang="en-US" altLang="en-US" sz="3200" dirty="0"/>
              <a:t> </a:t>
            </a:r>
            <a:r>
              <a:rPr lang="en-US" altLang="en-US" sz="3200" dirty="0">
                <a:highlight>
                  <a:srgbClr val="FFFF00"/>
                </a:highlight>
              </a:rPr>
              <a:t>T( n / 2 ) </a:t>
            </a:r>
            <a:r>
              <a:rPr lang="en-US" altLang="en-US" sz="3200" dirty="0"/>
              <a:t> </a:t>
            </a:r>
            <a:r>
              <a:rPr lang="en-US" altLang="en-US" sz="3200" dirty="0">
                <a:highlight>
                  <a:srgbClr val="00FF00"/>
                </a:highlight>
              </a:rPr>
              <a:t>+ c n </a:t>
            </a:r>
            <a:r>
              <a:rPr lang="en-US" altLang="en-US" sz="3200" dirty="0"/>
              <a:t>	// equation (1)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/ 2 ) = 2T(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+ c n / 2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</a:t>
            </a:r>
            <a:r>
              <a:rPr lang="en-US" altLang="en-US" sz="3200" dirty="0">
                <a:highlight>
                  <a:srgbClr val="00FF00"/>
                </a:highlight>
              </a:rPr>
              <a:t>2</a:t>
            </a:r>
            <a:r>
              <a:rPr lang="en-US" altLang="en-US" sz="3200" dirty="0"/>
              <a:t> ( </a:t>
            </a:r>
            <a:r>
              <a:rPr lang="en-US" altLang="en-US" sz="3200" dirty="0">
                <a:highlight>
                  <a:srgbClr val="FFFF00"/>
                </a:highlight>
              </a:rPr>
              <a:t>2T( n / 2 </a:t>
            </a:r>
            <a:r>
              <a:rPr lang="en-US" altLang="en-US" sz="3200" baseline="30000" dirty="0">
                <a:highlight>
                  <a:srgbClr val="FFFF00"/>
                </a:highlight>
              </a:rPr>
              <a:t>2</a:t>
            </a:r>
            <a:r>
              <a:rPr lang="en-US" altLang="en-US" sz="3200" dirty="0">
                <a:highlight>
                  <a:srgbClr val="FFFF00"/>
                </a:highlight>
              </a:rPr>
              <a:t> ) + c n / 2 </a:t>
            </a:r>
            <a:r>
              <a:rPr lang="en-US" altLang="en-US" sz="3200" dirty="0"/>
              <a:t>) </a:t>
            </a:r>
            <a:r>
              <a:rPr lang="en-US" altLang="en-US" sz="3200" dirty="0">
                <a:highlight>
                  <a:srgbClr val="00FF00"/>
                </a:highlight>
              </a:rPr>
              <a:t>+ c 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 + c n +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 + 2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678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Let’s keep drilling down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 + 2 c 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x ) = 2 T( x / 2 ) + c x	// equation (2)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Plug in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for x in equation (2)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= 2 T( n /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 + c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598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3200" dirty="0"/>
              <a:t>T( n ) = </a:t>
            </a:r>
            <a:r>
              <a:rPr lang="en-US" altLang="en-US" sz="3200" dirty="0">
                <a:highlight>
                  <a:srgbClr val="00FF00"/>
                </a:highlight>
              </a:rPr>
              <a:t>2 </a:t>
            </a:r>
            <a:r>
              <a:rPr lang="en-US" altLang="en-US" sz="3200" baseline="30000" dirty="0">
                <a:highlight>
                  <a:srgbClr val="00FF00"/>
                </a:highlight>
              </a:rPr>
              <a:t>2</a:t>
            </a:r>
            <a:r>
              <a:rPr lang="en-US" altLang="en-US" sz="3200" dirty="0">
                <a:highlight>
                  <a:srgbClr val="00FF00"/>
                </a:highlight>
              </a:rPr>
              <a:t> </a:t>
            </a:r>
            <a:r>
              <a:rPr lang="en-US" altLang="en-US" sz="3200" dirty="0">
                <a:highlight>
                  <a:srgbClr val="FFFF00"/>
                </a:highlight>
              </a:rPr>
              <a:t>T( n / 2 </a:t>
            </a:r>
            <a:r>
              <a:rPr lang="en-US" altLang="en-US" sz="3200" baseline="30000" dirty="0">
                <a:highlight>
                  <a:srgbClr val="FFFF00"/>
                </a:highlight>
              </a:rPr>
              <a:t>2</a:t>
            </a:r>
            <a:r>
              <a:rPr lang="en-US" altLang="en-US" sz="3200" dirty="0">
                <a:highlight>
                  <a:srgbClr val="FFFF00"/>
                </a:highlight>
              </a:rPr>
              <a:t> )</a:t>
            </a:r>
            <a:r>
              <a:rPr lang="en-US" altLang="en-US" sz="3200" dirty="0"/>
              <a:t>  </a:t>
            </a:r>
            <a:r>
              <a:rPr lang="en-US" altLang="en-US" sz="3200" dirty="0">
                <a:highlight>
                  <a:srgbClr val="00FF00"/>
                </a:highlight>
              </a:rPr>
              <a:t>+ 2 c 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= 2 T( n /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 + c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Replace 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by its value above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</a:t>
            </a:r>
            <a:r>
              <a:rPr lang="en-US" altLang="en-US" sz="3200" dirty="0">
                <a:highlight>
                  <a:srgbClr val="00FF00"/>
                </a:highlight>
              </a:rPr>
              <a:t>2 </a:t>
            </a:r>
            <a:r>
              <a:rPr lang="en-US" altLang="en-US" sz="3200" baseline="30000" dirty="0">
                <a:highlight>
                  <a:srgbClr val="00FF00"/>
                </a:highlight>
              </a:rPr>
              <a:t>2</a:t>
            </a:r>
            <a:r>
              <a:rPr lang="en-US" altLang="en-US" sz="3200" dirty="0"/>
              <a:t> ( </a:t>
            </a:r>
            <a:r>
              <a:rPr lang="en-US" altLang="en-US" sz="3200" dirty="0">
                <a:highlight>
                  <a:srgbClr val="FFFF00"/>
                </a:highlight>
              </a:rPr>
              <a:t>2 T( n / 2 </a:t>
            </a:r>
            <a:r>
              <a:rPr lang="en-US" altLang="en-US" sz="3200" baseline="30000" dirty="0">
                <a:highlight>
                  <a:srgbClr val="FFFF00"/>
                </a:highlight>
              </a:rPr>
              <a:t>3</a:t>
            </a:r>
            <a:r>
              <a:rPr lang="en-US" altLang="en-US" sz="3200" dirty="0">
                <a:highlight>
                  <a:srgbClr val="FFFF00"/>
                </a:highlight>
              </a:rPr>
              <a:t> )  + c n / 2 </a:t>
            </a:r>
            <a:r>
              <a:rPr lang="en-US" altLang="en-US" sz="3200" baseline="30000" dirty="0">
                <a:highlight>
                  <a:srgbClr val="FFFF00"/>
                </a:highlight>
              </a:rPr>
              <a:t>2</a:t>
            </a:r>
            <a:r>
              <a:rPr lang="en-US" altLang="en-US" sz="3200" dirty="0">
                <a:highlight>
                  <a:srgbClr val="FFFF00"/>
                </a:highlight>
              </a:rPr>
              <a:t> </a:t>
            </a:r>
            <a:r>
              <a:rPr lang="en-US" altLang="en-US" sz="3200" dirty="0"/>
              <a:t>) </a:t>
            </a:r>
            <a:r>
              <a:rPr lang="en-US" altLang="en-US" sz="3200" dirty="0">
                <a:highlight>
                  <a:srgbClr val="00FF00"/>
                </a:highlight>
              </a:rPr>
              <a:t>+ 2 c 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 + c n + 2 c 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 + 3 c n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9143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3200" dirty="0"/>
              <a:t>T( n ) = 2 T( n / 2 ) + c 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 + 2 c 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 + 3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Do we see a pattern?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Note: we can rewrite the first one as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1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1</a:t>
            </a:r>
            <a:r>
              <a:rPr lang="en-US" altLang="en-US" sz="3200" dirty="0"/>
              <a:t> )  + 1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8386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3200" dirty="0"/>
              <a:t>T( n ) = 2 T( n / 2 ) + c 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 + 2 c 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 + 3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?? T( n /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 +  ??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636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3200" dirty="0"/>
              <a:t>T( n ) = 2 T( n / 2 ) + c 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 + 2 c n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 + 3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 + k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k goes by 1 at every step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When do we stop? (base case of the recursion)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2510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 + k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When do we stop? (base case of the recursion)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When n /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is equal to 1 (not 0, because n is not equal to 0, n is “big”)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4615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T( n /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 + k c 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n /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= 1 </a:t>
            </a:r>
            <a:r>
              <a:rPr lang="en-US" altLang="en-US" sz="3200" dirty="0">
                <a:sym typeface="Wingdings" panose="05000000000000000000" pitchFamily="2" charset="2"/>
              </a:rPr>
              <a:t> n = </a:t>
            </a:r>
            <a:r>
              <a:rPr lang="en-US" altLang="en-US" sz="3200" dirty="0"/>
              <a:t>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</a:t>
            </a:r>
            <a:endParaRPr lang="en-US" altLang="en-US" sz="32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Char char="è"/>
            </a:pPr>
            <a:r>
              <a:rPr lang="en-US" altLang="en-US" sz="3200" dirty="0">
                <a:sym typeface="Wingdings" panose="05000000000000000000" pitchFamily="2" charset="2"/>
              </a:rPr>
              <a:t>log n = log </a:t>
            </a:r>
            <a:r>
              <a:rPr lang="en-US" altLang="en-US" sz="3200" dirty="0"/>
              <a:t>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Wingdings" panose="05000000000000000000" pitchFamily="2" charset="2"/>
              </a:rPr>
              <a:t>= k log 2 = k</a:t>
            </a:r>
          </a:p>
          <a:p>
            <a:pPr marL="0" indent="0" eaLnBrk="1" hangingPunct="1">
              <a:buNone/>
            </a:pPr>
            <a:endParaRPr lang="en-US" altLang="en-US" sz="32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n T( 1 ) + c n log n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8037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+ ???</a:t>
            </a:r>
          </a:p>
          <a:p>
            <a:pPr eaLnBrk="1" hangingPunct="1"/>
            <a:r>
              <a:rPr lang="en-US" altLang="en-US" sz="3200" dirty="0"/>
              <a:t>??? = time for recursive call, plus multiplication plus return statement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9504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n T( 1 ) + c n log n</a:t>
            </a:r>
          </a:p>
          <a:p>
            <a:pPr marL="0" indent="0" eaLnBrk="1" hangingPunct="1">
              <a:buNone/>
            </a:pPr>
            <a:endParaRPr lang="en-US" altLang="en-US" sz="32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T( 1 ) = running time of the algorithm in the base case (list of 1 element). T( 1 ) is </a:t>
            </a:r>
            <a:r>
              <a:rPr lang="el-GR" sz="3200" dirty="0"/>
              <a:t>Θ</a:t>
            </a:r>
            <a:r>
              <a:rPr lang="en-US" altLang="en-US" sz="3200" dirty="0">
                <a:sym typeface="Wingdings" panose="05000000000000000000" pitchFamily="2" charset="2"/>
              </a:rPr>
              <a:t>( 1 )</a:t>
            </a:r>
          </a:p>
          <a:p>
            <a:pPr marL="0" indent="0" eaLnBrk="1" hangingPunct="1">
              <a:buNone/>
            </a:pPr>
            <a:endParaRPr lang="en-US" altLang="en-US" sz="32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 T( n ) is </a:t>
            </a:r>
            <a:r>
              <a:rPr lang="el-GR" sz="3200" dirty="0"/>
              <a:t>Θ</a:t>
            </a:r>
            <a:r>
              <a:rPr lang="en-US" altLang="en-US" sz="3200" dirty="0">
                <a:sym typeface="Wingdings" panose="05000000000000000000" pitchFamily="2" charset="2"/>
              </a:rPr>
              <a:t>( n log n )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// Remember that c is a constant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4501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n T( 1 ) + c n log n</a:t>
            </a:r>
          </a:p>
          <a:p>
            <a:pPr marL="0" indent="0" eaLnBrk="1" hangingPunct="1">
              <a:buNone/>
            </a:pPr>
            <a:endParaRPr lang="en-US" altLang="en-US" sz="32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is </a:t>
            </a:r>
            <a:r>
              <a:rPr lang="el-GR" sz="3200" dirty="0"/>
              <a:t>Θ</a:t>
            </a:r>
            <a:r>
              <a:rPr lang="en-US" altLang="en-US" sz="3200" dirty="0">
                <a:sym typeface="Wingdings" panose="05000000000000000000" pitchFamily="2" charset="2"/>
              </a:rPr>
              <a:t>( n log n )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We can see that it does not matter whether c is </a:t>
            </a:r>
            <a:r>
              <a:rPr lang="en-US" altLang="en-US" sz="3200"/>
              <a:t>equal to </a:t>
            </a:r>
            <a:r>
              <a:rPr lang="en-US" altLang="en-US" sz="3200" dirty="0"/>
              <a:t>1, 2, 3, 4 or even 10 as long as c is a constant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2797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2 T( n / 2 ) + c n 	// equation (1)</a:t>
            </a:r>
          </a:p>
          <a:p>
            <a:pPr eaLnBrk="1" hangingPunct="1"/>
            <a:r>
              <a:rPr lang="en-US" altLang="en-US" sz="3200" dirty="0"/>
              <a:t>We could start from the bottom and move up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T( 2 ) = 2 T( 1 ) + 2 c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= 2 T( 2 ) + 2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= 2  ( 2 T( 1 ) + 2 c ) + 2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=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T( 1 ) + 2 *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058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2 T( n / 2 ) + c n 	// equation (1)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=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T( 1 ) + 2 *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= 2 T( 2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+ 2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= 2 ( 2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T( 1 ) + 2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 ) + 2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=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T( 1 ) + 2 *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 + 2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=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T( 1 ) + 3 *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613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2 T( n / 2 ) + c n 	// equation (1)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=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T( 1 ) + 3 *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) = 2 T( 2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+ 2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c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) = 2 ( 2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T( 1 ) + 3 *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 ) + 2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c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) = 2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T( 1 ) + 4 * 2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9211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T( 2 ) = 2 T( 1 ) +  2 c OR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1</a:t>
            </a:r>
            <a:r>
              <a:rPr lang="en-US" altLang="en-US" sz="3200" dirty="0"/>
              <a:t> ) = 2 </a:t>
            </a:r>
            <a:r>
              <a:rPr lang="en-US" altLang="en-US" sz="3200" baseline="30000" dirty="0"/>
              <a:t>1</a:t>
            </a:r>
            <a:r>
              <a:rPr lang="en-US" altLang="en-US" sz="3200" dirty="0"/>
              <a:t> T( 1 ) + 1 * 2 </a:t>
            </a:r>
            <a:r>
              <a:rPr lang="en-US" altLang="en-US" sz="3200" baseline="30000" dirty="0"/>
              <a:t>1</a:t>
            </a:r>
            <a:r>
              <a:rPr lang="en-US" altLang="en-US" sz="3200" dirty="0"/>
              <a:t> c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=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T( 1 ) + 2 * 2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=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T( 1 ) + 3 * 2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) = 2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T( 1 ) + 4 * 2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Do we see a pattern?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60384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MCS Divide and Conquer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=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T( 1 ) + k *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Plug in n = 2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, i.e. k = log n, we get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n T( 1 ) </a:t>
            </a:r>
            <a:r>
              <a:rPr lang="en-US" altLang="en-US" sz="3200"/>
              <a:t>+ ( </a:t>
            </a:r>
            <a:r>
              <a:rPr lang="en-US" altLang="en-US" sz="3200" dirty="0"/>
              <a:t>log n </a:t>
            </a:r>
            <a:r>
              <a:rPr lang="en-US" altLang="en-US" sz="3200"/>
              <a:t>) n c</a:t>
            </a: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T( n ) = n T( 1 ) + c n log n</a:t>
            </a:r>
          </a:p>
          <a:p>
            <a:pPr eaLnBrk="1" hangingPunct="1"/>
            <a:r>
              <a:rPr lang="en-US" altLang="en-US" sz="3200" dirty="0"/>
              <a:t>Same formula as before </a:t>
            </a:r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011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public static int </a:t>
            </a:r>
            <a:r>
              <a:rPr lang="en-US" altLang="en-US" sz="2000" dirty="0" err="1"/>
              <a:t>binarySearch</a:t>
            </a:r>
            <a:r>
              <a:rPr lang="en-US" altLang="en-US" sz="2000" dirty="0"/>
              <a:t>( int </a:t>
            </a:r>
            <a:r>
              <a:rPr lang="en-US" altLang="en-US" sz="2000" dirty="0" err="1"/>
              <a:t>arr</a:t>
            </a:r>
            <a:r>
              <a:rPr lang="en-US" altLang="en-US" sz="2000" dirty="0"/>
              <a:t>[], int key, int start, int end )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{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if( start &gt; end ) // empty subarray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return -1;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else 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{  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int middle = ( start + end ) / 2;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if ( </a:t>
            </a:r>
            <a:r>
              <a:rPr lang="en-US" altLang="en-US" sz="2000" dirty="0" err="1"/>
              <a:t>arr</a:t>
            </a:r>
            <a:r>
              <a:rPr lang="en-US" altLang="en-US" sz="2000" dirty="0"/>
              <a:t>[middle] == key )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   return middle;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else if( </a:t>
            </a:r>
            <a:r>
              <a:rPr lang="en-US" altLang="en-US" sz="2000" dirty="0" err="1"/>
              <a:t>arr</a:t>
            </a:r>
            <a:r>
              <a:rPr lang="en-US" altLang="en-US" sz="2000" dirty="0"/>
              <a:t>[middle] &gt; key ) // look left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   return ???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 else // look right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   return ???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}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274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public static int </a:t>
            </a:r>
            <a:r>
              <a:rPr lang="en-US" altLang="en-US" sz="2000" dirty="0" err="1"/>
              <a:t>binarySearch</a:t>
            </a:r>
            <a:r>
              <a:rPr lang="en-US" altLang="en-US" sz="2000" dirty="0"/>
              <a:t>( int </a:t>
            </a:r>
            <a:r>
              <a:rPr lang="en-US" altLang="en-US" sz="2000" dirty="0" err="1"/>
              <a:t>arr</a:t>
            </a:r>
            <a:r>
              <a:rPr lang="en-US" altLang="en-US" sz="2000" dirty="0"/>
              <a:t>[], int key, int start, int end )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{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if( start &gt; end ) // empty subarray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return -1;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else 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{  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int middle = ( start + end ) / 2;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if ( </a:t>
            </a:r>
            <a:r>
              <a:rPr lang="en-US" altLang="en-US" sz="2000" dirty="0" err="1"/>
              <a:t>arr</a:t>
            </a:r>
            <a:r>
              <a:rPr lang="en-US" altLang="en-US" sz="2000" dirty="0"/>
              <a:t>[middle] == key )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   return middle;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else if( </a:t>
            </a:r>
            <a:r>
              <a:rPr lang="en-US" altLang="en-US" sz="2000" dirty="0" err="1"/>
              <a:t>arr</a:t>
            </a:r>
            <a:r>
              <a:rPr lang="en-US" altLang="en-US" sz="2000" dirty="0"/>
              <a:t>[middle] &gt; key ) // look left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   return </a:t>
            </a:r>
            <a:r>
              <a:rPr lang="en-US" altLang="en-US" sz="2000" dirty="0" err="1">
                <a:highlight>
                  <a:srgbClr val="FFFF00"/>
                </a:highlight>
              </a:rPr>
              <a:t>binarySearch</a:t>
            </a:r>
            <a:r>
              <a:rPr lang="en-US" altLang="en-US" sz="2000" dirty="0">
                <a:highlight>
                  <a:srgbClr val="FFFF00"/>
                </a:highlight>
              </a:rPr>
              <a:t>( </a:t>
            </a:r>
            <a:r>
              <a:rPr lang="en-US" altLang="en-US" sz="2000" dirty="0" err="1">
                <a:highlight>
                  <a:srgbClr val="FFFF00"/>
                </a:highlight>
              </a:rPr>
              <a:t>arr</a:t>
            </a:r>
            <a:r>
              <a:rPr lang="en-US" altLang="en-US" sz="2000" dirty="0">
                <a:highlight>
                  <a:srgbClr val="FFFF00"/>
                </a:highlight>
              </a:rPr>
              <a:t>, key, start, middle – 1 )</a:t>
            </a:r>
            <a:r>
              <a:rPr lang="en-US" altLang="en-US" sz="2000" dirty="0"/>
              <a:t>;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 else // look right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   return </a:t>
            </a:r>
            <a:r>
              <a:rPr lang="en-US" altLang="en-US" sz="2000" dirty="0" err="1">
                <a:highlight>
                  <a:srgbClr val="FFFF00"/>
                </a:highlight>
              </a:rPr>
              <a:t>binarySearch</a:t>
            </a:r>
            <a:r>
              <a:rPr lang="en-US" altLang="en-US" sz="2000" dirty="0">
                <a:highlight>
                  <a:srgbClr val="FFFF00"/>
                </a:highlight>
              </a:rPr>
              <a:t>( </a:t>
            </a:r>
            <a:r>
              <a:rPr lang="en-US" altLang="en-US" sz="2000" dirty="0" err="1">
                <a:highlight>
                  <a:srgbClr val="FFFF00"/>
                </a:highlight>
              </a:rPr>
              <a:t>arr</a:t>
            </a:r>
            <a:r>
              <a:rPr lang="en-US" altLang="en-US" sz="2000" dirty="0">
                <a:highlight>
                  <a:srgbClr val="FFFF00"/>
                </a:highlight>
              </a:rPr>
              <a:t>, key, middle + 1, end )</a:t>
            </a:r>
            <a:r>
              <a:rPr lang="en-US" altLang="en-US" sz="2000" dirty="0"/>
              <a:t>;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}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224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a + ???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How many recursive calls are made in the general case? How much time?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500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+ b + T( n – 1 )</a:t>
            </a:r>
          </a:p>
          <a:p>
            <a:pPr eaLnBrk="1" hangingPunct="1"/>
            <a:r>
              <a:rPr lang="en-US" altLang="en-US" sz="3200" dirty="0"/>
              <a:t>T( n ) = c + T( n – 1 )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Where c is a positive constant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4776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a + ???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How many recursive calls are made in the general case? Only 1 will be made (searching left OR searching right but NOT both)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a + b + T( n / 2 ) = c + T( n / 2 )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Where c is a positive constant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5724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c + T( n / 2 ) // equation (1)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x ) = c + T( x / 2 ) // equation (A)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Let’s drill down, substituting x for n / 2 in equation (A)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/ 2 ) =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2</a:t>
            </a:r>
            <a:r>
              <a:rPr lang="en-US" altLang="en-US" sz="3200" dirty="0">
                <a:sym typeface="Wingdings" panose="05000000000000000000" pitchFamily="2" charset="2"/>
              </a:rPr>
              <a:t> ) // equation (2)</a:t>
            </a:r>
          </a:p>
          <a:p>
            <a:pPr eaLnBrk="1" hangingPunct="1"/>
            <a:r>
              <a:rPr lang="en-US" altLang="en-US" sz="3200" dirty="0"/>
              <a:t>Note: it is better to write </a:t>
            </a:r>
            <a:r>
              <a:rPr lang="en-US" altLang="en-US" sz="3200" dirty="0">
                <a:sym typeface="Wingdings" panose="05000000000000000000" pitchFamily="2" charset="2"/>
              </a:rPr>
              <a:t>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2 </a:t>
            </a:r>
            <a:r>
              <a:rPr lang="en-US" altLang="en-US" sz="3200" dirty="0"/>
              <a:t>as opposed to n / 4 in order to see a pattern emerge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3417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c + </a:t>
            </a:r>
            <a:r>
              <a:rPr lang="en-US" altLang="en-US" sz="3200" dirty="0">
                <a:highlight>
                  <a:srgbClr val="FFFF00"/>
                </a:highlight>
                <a:sym typeface="Wingdings" panose="05000000000000000000" pitchFamily="2" charset="2"/>
              </a:rPr>
              <a:t>T( n / 2 ) </a:t>
            </a:r>
            <a:r>
              <a:rPr lang="en-US" altLang="en-US" sz="3200" dirty="0">
                <a:sym typeface="Wingdings" panose="05000000000000000000" pitchFamily="2" charset="2"/>
              </a:rPr>
              <a:t>// equation (1)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/ 2 ) =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2</a:t>
            </a:r>
            <a:r>
              <a:rPr lang="en-US" altLang="en-US" sz="3200" dirty="0">
                <a:sym typeface="Wingdings" panose="05000000000000000000" pitchFamily="2" charset="2"/>
              </a:rPr>
              <a:t> ) // equation (2)</a:t>
            </a:r>
          </a:p>
          <a:p>
            <a:pPr eaLnBrk="1" hangingPunct="1"/>
            <a:endParaRPr lang="en-US" altLang="en-US" sz="32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c + </a:t>
            </a:r>
            <a:r>
              <a:rPr lang="en-US" altLang="en-US" sz="3200" dirty="0">
                <a:highlight>
                  <a:srgbClr val="FFFF00"/>
                </a:highlight>
                <a:sym typeface="Wingdings" panose="05000000000000000000" pitchFamily="2" charset="2"/>
              </a:rPr>
              <a:t>c + T( n / 2 </a:t>
            </a:r>
            <a:r>
              <a:rPr lang="en-US" altLang="en-US" sz="3200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altLang="en-US" sz="3200" dirty="0">
                <a:highlight>
                  <a:srgbClr val="FFFF00"/>
                </a:highlight>
                <a:sym typeface="Wingdings" panose="05000000000000000000" pitchFamily="2" charset="2"/>
              </a:rPr>
              <a:t> ) </a:t>
            </a:r>
            <a:endParaRPr lang="en-US" altLang="en-US" sz="3200" dirty="0">
              <a:highlight>
                <a:srgbClr val="FFFF00"/>
              </a:highlight>
            </a:endParaRP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2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2</a:t>
            </a:r>
            <a:r>
              <a:rPr lang="en-US" altLang="en-US" sz="3200" dirty="0">
                <a:sym typeface="Wingdings" panose="05000000000000000000" pitchFamily="2" charset="2"/>
              </a:rPr>
              <a:t> ) // equation (3)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92184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2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2</a:t>
            </a:r>
            <a:r>
              <a:rPr lang="en-US" altLang="en-US" sz="3200" dirty="0">
                <a:sym typeface="Wingdings" panose="05000000000000000000" pitchFamily="2" charset="2"/>
              </a:rPr>
              <a:t> ) // equation (3)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x ) = c + T( x / 2 ) // equation (A)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Let’s drill down, substituting x for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2</a:t>
            </a:r>
            <a:r>
              <a:rPr lang="en-US" altLang="en-US" sz="3200" dirty="0">
                <a:sym typeface="Wingdings" panose="05000000000000000000" pitchFamily="2" charset="2"/>
              </a:rPr>
              <a:t> in equation (A)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2</a:t>
            </a:r>
            <a:r>
              <a:rPr lang="en-US" altLang="en-US" sz="3200" dirty="0">
                <a:sym typeface="Wingdings" panose="05000000000000000000" pitchFamily="2" charset="2"/>
              </a:rPr>
              <a:t> ) =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3</a:t>
            </a:r>
            <a:r>
              <a:rPr lang="en-US" altLang="en-US" sz="3200" dirty="0">
                <a:sym typeface="Wingdings" panose="05000000000000000000" pitchFamily="2" charset="2"/>
              </a:rPr>
              <a:t> ) // equation (4)</a:t>
            </a:r>
          </a:p>
          <a:p>
            <a:pPr eaLnBrk="1" hangingPunct="1"/>
            <a:r>
              <a:rPr lang="en-US" altLang="en-US" sz="3200" dirty="0"/>
              <a:t>Note: it is better to write </a:t>
            </a:r>
            <a:r>
              <a:rPr lang="en-US" altLang="en-US" sz="3200" dirty="0">
                <a:sym typeface="Wingdings" panose="05000000000000000000" pitchFamily="2" charset="2"/>
              </a:rPr>
              <a:t>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3 </a:t>
            </a:r>
            <a:r>
              <a:rPr lang="en-US" altLang="en-US" sz="3200" dirty="0"/>
              <a:t>as opposed to n / 8 in order to see a pattern emerge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7208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2 c + </a:t>
            </a:r>
            <a:r>
              <a:rPr lang="en-US" altLang="en-US" sz="3200" dirty="0">
                <a:highlight>
                  <a:srgbClr val="FFFF00"/>
                </a:highlight>
                <a:sym typeface="Wingdings" panose="05000000000000000000" pitchFamily="2" charset="2"/>
              </a:rPr>
              <a:t>T( n / 2 </a:t>
            </a:r>
            <a:r>
              <a:rPr lang="en-US" altLang="en-US" sz="3200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altLang="en-US" sz="3200" dirty="0">
                <a:highlight>
                  <a:srgbClr val="FFFF00"/>
                </a:highlight>
                <a:sym typeface="Wingdings" panose="05000000000000000000" pitchFamily="2" charset="2"/>
              </a:rPr>
              <a:t> ) </a:t>
            </a:r>
            <a:r>
              <a:rPr lang="en-US" altLang="en-US" sz="3200" dirty="0">
                <a:sym typeface="Wingdings" panose="05000000000000000000" pitchFamily="2" charset="2"/>
              </a:rPr>
              <a:t>// equation (3)</a:t>
            </a: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2</a:t>
            </a:r>
            <a:r>
              <a:rPr lang="en-US" altLang="en-US" sz="3200" dirty="0">
                <a:sym typeface="Wingdings" panose="05000000000000000000" pitchFamily="2" charset="2"/>
              </a:rPr>
              <a:t> ) =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3</a:t>
            </a:r>
            <a:r>
              <a:rPr lang="en-US" altLang="en-US" sz="3200" dirty="0">
                <a:sym typeface="Wingdings" panose="05000000000000000000" pitchFamily="2" charset="2"/>
              </a:rPr>
              <a:t> ) // equation (4)</a:t>
            </a:r>
          </a:p>
          <a:p>
            <a:pPr eaLnBrk="1" hangingPunct="1"/>
            <a:endParaRPr lang="en-US" altLang="en-US" sz="32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2 c + </a:t>
            </a:r>
            <a:r>
              <a:rPr lang="en-US" altLang="en-US" sz="3200" dirty="0">
                <a:highlight>
                  <a:srgbClr val="FFFF00"/>
                </a:highlight>
                <a:sym typeface="Wingdings" panose="05000000000000000000" pitchFamily="2" charset="2"/>
              </a:rPr>
              <a:t>c + T( n / 2 </a:t>
            </a:r>
            <a:r>
              <a:rPr lang="en-US" altLang="en-US" sz="3200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3</a:t>
            </a:r>
            <a:r>
              <a:rPr lang="en-US" altLang="en-US" sz="3200" dirty="0">
                <a:highlight>
                  <a:srgbClr val="FFFF00"/>
                </a:highlight>
                <a:sym typeface="Wingdings" panose="05000000000000000000" pitchFamily="2" charset="2"/>
              </a:rPr>
              <a:t> ) </a:t>
            </a:r>
            <a:endParaRPr lang="en-US" altLang="en-US" sz="3200" dirty="0">
              <a:highlight>
                <a:srgbClr val="FFFF00"/>
              </a:highlight>
            </a:endParaRP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3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3</a:t>
            </a:r>
            <a:r>
              <a:rPr lang="en-US" altLang="en-US" sz="3200" dirty="0">
                <a:sym typeface="Wingdings" panose="05000000000000000000" pitchFamily="2" charset="2"/>
              </a:rPr>
              <a:t> ) // equation (5)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4399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3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3</a:t>
            </a:r>
            <a:r>
              <a:rPr lang="en-US" altLang="en-US" sz="3200" dirty="0">
                <a:sym typeface="Wingdings" panose="05000000000000000000" pitchFamily="2" charset="2"/>
              </a:rPr>
              <a:t> ) // equation (5)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x ) = c + T( x / 2 ) // equation (A)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Let’s drill down, substituting x for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3</a:t>
            </a:r>
            <a:r>
              <a:rPr lang="en-US" altLang="en-US" sz="3200" dirty="0">
                <a:sym typeface="Wingdings" panose="05000000000000000000" pitchFamily="2" charset="2"/>
              </a:rPr>
              <a:t> in equation (A)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3</a:t>
            </a:r>
            <a:r>
              <a:rPr lang="en-US" altLang="en-US" sz="3200" dirty="0">
                <a:sym typeface="Wingdings" panose="05000000000000000000" pitchFamily="2" charset="2"/>
              </a:rPr>
              <a:t> ) =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4</a:t>
            </a:r>
            <a:r>
              <a:rPr lang="en-US" altLang="en-US" sz="3200" dirty="0">
                <a:sym typeface="Wingdings" panose="05000000000000000000" pitchFamily="2" charset="2"/>
              </a:rPr>
              <a:t> ) // equation (6)</a:t>
            </a:r>
          </a:p>
          <a:p>
            <a:pPr eaLnBrk="1" hangingPunct="1"/>
            <a:r>
              <a:rPr lang="en-US" altLang="en-US" sz="3200" dirty="0"/>
              <a:t>Note: it is better to write </a:t>
            </a:r>
            <a:r>
              <a:rPr lang="en-US" altLang="en-US" sz="3200" dirty="0">
                <a:sym typeface="Wingdings" panose="05000000000000000000" pitchFamily="2" charset="2"/>
              </a:rPr>
              <a:t>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4 </a:t>
            </a:r>
            <a:r>
              <a:rPr lang="en-US" altLang="en-US" sz="3200" dirty="0"/>
              <a:t>as opposed to n / 16 in order to see a pattern emerge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3968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3 c + </a:t>
            </a:r>
            <a:r>
              <a:rPr lang="en-US" altLang="en-US" sz="3200" dirty="0">
                <a:highlight>
                  <a:srgbClr val="FFFF00"/>
                </a:highlight>
                <a:sym typeface="Wingdings" panose="05000000000000000000" pitchFamily="2" charset="2"/>
              </a:rPr>
              <a:t>T( n / 2 </a:t>
            </a:r>
            <a:r>
              <a:rPr lang="en-US" altLang="en-US" sz="3200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3</a:t>
            </a:r>
            <a:r>
              <a:rPr lang="en-US" altLang="en-US" sz="3200" dirty="0">
                <a:highlight>
                  <a:srgbClr val="FFFF00"/>
                </a:highlight>
                <a:sym typeface="Wingdings" panose="05000000000000000000" pitchFamily="2" charset="2"/>
              </a:rPr>
              <a:t> ) </a:t>
            </a:r>
            <a:r>
              <a:rPr lang="en-US" altLang="en-US" sz="3200" dirty="0">
                <a:sym typeface="Wingdings" panose="05000000000000000000" pitchFamily="2" charset="2"/>
              </a:rPr>
              <a:t>// equation (5)</a:t>
            </a: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3</a:t>
            </a:r>
            <a:r>
              <a:rPr lang="en-US" altLang="en-US" sz="3200" dirty="0">
                <a:sym typeface="Wingdings" panose="05000000000000000000" pitchFamily="2" charset="2"/>
              </a:rPr>
              <a:t> ) =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4</a:t>
            </a:r>
            <a:r>
              <a:rPr lang="en-US" altLang="en-US" sz="3200" dirty="0">
                <a:sym typeface="Wingdings" panose="05000000000000000000" pitchFamily="2" charset="2"/>
              </a:rPr>
              <a:t> ) // equation (6)</a:t>
            </a:r>
          </a:p>
          <a:p>
            <a:pPr eaLnBrk="1" hangingPunct="1"/>
            <a:endParaRPr lang="en-US" altLang="en-US" sz="32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3 c + </a:t>
            </a:r>
            <a:r>
              <a:rPr lang="en-US" altLang="en-US" sz="3200" dirty="0">
                <a:highlight>
                  <a:srgbClr val="FFFF00"/>
                </a:highlight>
                <a:sym typeface="Wingdings" panose="05000000000000000000" pitchFamily="2" charset="2"/>
              </a:rPr>
              <a:t>c + T( n / 2 </a:t>
            </a:r>
            <a:r>
              <a:rPr lang="en-US" altLang="en-US" sz="3200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4</a:t>
            </a:r>
            <a:r>
              <a:rPr lang="en-US" altLang="en-US" sz="3200" dirty="0">
                <a:highlight>
                  <a:srgbClr val="FFFF00"/>
                </a:highlight>
                <a:sym typeface="Wingdings" panose="05000000000000000000" pitchFamily="2" charset="2"/>
              </a:rPr>
              <a:t> ) </a:t>
            </a:r>
            <a:endParaRPr lang="en-US" altLang="en-US" sz="3200" dirty="0">
              <a:highlight>
                <a:srgbClr val="FFFF00"/>
              </a:highlight>
            </a:endParaRP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4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4</a:t>
            </a:r>
            <a:r>
              <a:rPr lang="en-US" altLang="en-US" sz="3200" dirty="0">
                <a:sym typeface="Wingdings" panose="05000000000000000000" pitchFamily="2" charset="2"/>
              </a:rPr>
              <a:t> ) // equation (7)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6604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 c + T( n / 2 ) // equation (1) OR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1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1</a:t>
            </a:r>
            <a:r>
              <a:rPr lang="en-US" altLang="en-US" sz="3200" dirty="0">
                <a:sym typeface="Wingdings" panose="05000000000000000000" pitchFamily="2" charset="2"/>
              </a:rPr>
              <a:t> ) // equation (1b)</a:t>
            </a: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2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2</a:t>
            </a:r>
            <a:r>
              <a:rPr lang="en-US" altLang="en-US" sz="3200" dirty="0">
                <a:sym typeface="Wingdings" panose="05000000000000000000" pitchFamily="2" charset="2"/>
              </a:rPr>
              <a:t> ) // equation (3)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3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3</a:t>
            </a:r>
            <a:r>
              <a:rPr lang="en-US" altLang="en-US" sz="3200" dirty="0">
                <a:sym typeface="Wingdings" panose="05000000000000000000" pitchFamily="2" charset="2"/>
              </a:rPr>
              <a:t> ) // equation (5)</a:t>
            </a: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4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4</a:t>
            </a:r>
            <a:r>
              <a:rPr lang="en-US" altLang="en-US" sz="3200" dirty="0">
                <a:sym typeface="Wingdings" panose="05000000000000000000" pitchFamily="2" charset="2"/>
              </a:rPr>
              <a:t> ) // equation (7)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/>
              <a:t>Do we see a pattern?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1646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k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k</a:t>
            </a:r>
            <a:r>
              <a:rPr lang="en-US" altLang="en-US" sz="3200" dirty="0">
                <a:sym typeface="Wingdings" panose="05000000000000000000" pitchFamily="2" charset="2"/>
              </a:rPr>
              <a:t> ) // equation (8)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When do we reach the base case (bottom of the recursion)?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3207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k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k</a:t>
            </a:r>
            <a:r>
              <a:rPr lang="en-US" altLang="en-US" sz="3200" dirty="0">
                <a:sym typeface="Wingdings" panose="05000000000000000000" pitchFamily="2" charset="2"/>
              </a:rPr>
              <a:t> ) // equation (8)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When do we reach the base case (bottom of the recursion)?</a:t>
            </a:r>
          </a:p>
          <a:p>
            <a:pPr eaLnBrk="1" hangingPunct="1"/>
            <a:r>
              <a:rPr lang="en-US" altLang="en-US" sz="3200" dirty="0"/>
              <a:t>When </a:t>
            </a:r>
            <a:r>
              <a:rPr lang="en-US" altLang="en-US" sz="3200" dirty="0">
                <a:sym typeface="Wingdings" panose="05000000000000000000" pitchFamily="2" charset="2"/>
              </a:rPr>
              <a:t>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k</a:t>
            </a:r>
            <a:r>
              <a:rPr lang="en-US" altLang="en-US" sz="3200" dirty="0">
                <a:sym typeface="Wingdings" panose="05000000000000000000" pitchFamily="2" charset="2"/>
              </a:rPr>
              <a:t> = 1 (not 0, that would yield n = 0, </a:t>
            </a:r>
            <a:r>
              <a:rPr lang="en-US" altLang="en-US" sz="3200">
                <a:sym typeface="Wingdings" panose="05000000000000000000" pitchFamily="2" charset="2"/>
              </a:rPr>
              <a:t>but n is </a:t>
            </a:r>
            <a:r>
              <a:rPr lang="en-US" altLang="en-US" sz="3200" dirty="0">
                <a:sym typeface="Wingdings" panose="05000000000000000000" pitchFamily="2" charset="2"/>
              </a:rPr>
              <a:t>“big”)</a:t>
            </a: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21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c + T( n – 1 )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We drill down, using derivation, to come up with a formula for T( n ) as a function of n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847681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k c + T( 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k</a:t>
            </a:r>
            <a:r>
              <a:rPr lang="en-US" altLang="en-US" sz="3200" dirty="0">
                <a:sym typeface="Wingdings" panose="05000000000000000000" pitchFamily="2" charset="2"/>
              </a:rPr>
              <a:t> ) // equation (8)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When </a:t>
            </a:r>
            <a:r>
              <a:rPr lang="en-US" altLang="en-US" sz="3200" dirty="0">
                <a:sym typeface="Wingdings" panose="05000000000000000000" pitchFamily="2" charset="2"/>
              </a:rPr>
              <a:t>n /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k</a:t>
            </a:r>
            <a:r>
              <a:rPr lang="en-US" altLang="en-US" sz="3200" dirty="0">
                <a:sym typeface="Wingdings" panose="05000000000000000000" pitchFamily="2" charset="2"/>
              </a:rPr>
              <a:t> = 1, we get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T( n ) = k c + T( 1 )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And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n =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k</a:t>
            </a:r>
            <a:r>
              <a:rPr lang="en-US" altLang="en-US" sz="3200" dirty="0">
                <a:sym typeface="Wingdings" panose="05000000000000000000" pitchFamily="2" charset="2"/>
              </a:rPr>
              <a:t> </a:t>
            </a: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4739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k c + T( 1 ) // equation (8)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n = 2 </a:t>
            </a:r>
            <a:r>
              <a:rPr lang="en-US" altLang="en-US" sz="3200" baseline="30000" dirty="0">
                <a:sym typeface="Wingdings" panose="05000000000000000000" pitchFamily="2" charset="2"/>
              </a:rPr>
              <a:t>k</a:t>
            </a:r>
            <a:r>
              <a:rPr lang="en-US" altLang="en-US" sz="3200" dirty="0">
                <a:sym typeface="Wingdings" panose="05000000000000000000" pitchFamily="2" charset="2"/>
              </a:rPr>
              <a:t>  k = log n</a:t>
            </a:r>
          </a:p>
          <a:p>
            <a:pPr eaLnBrk="1" hangingPunct="1"/>
            <a:endParaRPr lang="en-US" altLang="en-US" sz="32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( log n  ) c + T( 1 ) </a:t>
            </a:r>
          </a:p>
          <a:p>
            <a:pPr marL="0" indent="0" eaLnBrk="1" hangingPunct="1">
              <a:buNone/>
            </a:pPr>
            <a:r>
              <a:rPr lang="en-US" altLang="en-US" sz="3200" dirty="0">
                <a:sym typeface="Wingdings" panose="05000000000000000000" pitchFamily="2" charset="2"/>
              </a:rPr>
              <a:t>T( n ) = c log n + T( 1 ) is </a:t>
            </a:r>
            <a:r>
              <a:rPr lang="el-GR" sz="3200" dirty="0"/>
              <a:t>Θ</a:t>
            </a:r>
            <a:r>
              <a:rPr lang="en-US" altLang="en-US" sz="3200" dirty="0">
                <a:sym typeface="Wingdings" panose="05000000000000000000" pitchFamily="2" charset="2"/>
              </a:rPr>
              <a:t>( log n )  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56283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Binary Search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The non-recursive binary search method was also </a:t>
            </a:r>
            <a:r>
              <a:rPr lang="el-GR" sz="3200" dirty="0"/>
              <a:t>Θ</a:t>
            </a:r>
            <a:r>
              <a:rPr lang="en-US" altLang="en-US" sz="3200" dirty="0">
                <a:sym typeface="Wingdings" panose="05000000000000000000" pitchFamily="2" charset="2"/>
              </a:rPr>
              <a:t>( log n ), same for the recursive formulation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379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c + T( n – 1 ) // equation (1)</a:t>
            </a:r>
          </a:p>
          <a:p>
            <a:pPr eaLnBrk="1" hangingPunct="1"/>
            <a:r>
              <a:rPr lang="en-US" altLang="en-US" sz="3200" dirty="0"/>
              <a:t>T( x ) = c + T( x – 1 ) // equation (A)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We substitute x  for n - 1 in equation (A)</a:t>
            </a:r>
          </a:p>
          <a:p>
            <a:pPr eaLnBrk="1" hangingPunct="1"/>
            <a:r>
              <a:rPr lang="en-US" altLang="en-US" sz="3200" dirty="0"/>
              <a:t>T( n - 1 ) = c + T( ??? ) // equation (2)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556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c + T( n – 1 ) // equation (1)</a:t>
            </a:r>
          </a:p>
          <a:p>
            <a:pPr eaLnBrk="1" hangingPunct="1"/>
            <a:r>
              <a:rPr lang="en-US" altLang="en-US" sz="3200" dirty="0"/>
              <a:t>T( n - 1 ) = c + T( n - 2 ) // equation (2)</a:t>
            </a:r>
          </a:p>
          <a:p>
            <a:pPr eaLnBrk="1" hangingPunct="1"/>
            <a:r>
              <a:rPr lang="en-US" altLang="en-US" sz="3200" dirty="0"/>
              <a:t>We now get:</a:t>
            </a:r>
          </a:p>
          <a:p>
            <a:pPr eaLnBrk="1" hangingPunct="1"/>
            <a:r>
              <a:rPr lang="en-US" altLang="en-US" sz="3200" dirty="0"/>
              <a:t>T( n ) = c + c + T( n – 2 )</a:t>
            </a:r>
          </a:p>
          <a:p>
            <a:pPr eaLnBrk="1" hangingPunct="1"/>
            <a:r>
              <a:rPr lang="en-US" altLang="en-US" sz="3200" dirty="0"/>
              <a:t>T( n ) = 2c + T( n – 2 ) // equation (3)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6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2c + T( n – 2 ) // equation (3)</a:t>
            </a:r>
          </a:p>
          <a:p>
            <a:pPr eaLnBrk="1" hangingPunct="1"/>
            <a:r>
              <a:rPr lang="en-US" altLang="en-US" sz="3200" dirty="0"/>
              <a:t>T( x ) = c + T( x – 1 ) // equation (A)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We substitute x for n - 2 in equation (A)</a:t>
            </a:r>
          </a:p>
          <a:p>
            <a:pPr eaLnBrk="1" hangingPunct="1"/>
            <a:r>
              <a:rPr lang="en-US" altLang="en-US" sz="3200" dirty="0"/>
              <a:t>T( n - 2 ) = c + T( ??? ) // equation (4)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767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2c + T( n – 2 ) // equation (3)</a:t>
            </a:r>
          </a:p>
          <a:p>
            <a:pPr eaLnBrk="1" hangingPunct="1"/>
            <a:r>
              <a:rPr lang="en-US" altLang="en-US" sz="3200" dirty="0"/>
              <a:t>T( n - 2 ) = c + T( n - 3 ) // equation (4)</a:t>
            </a:r>
          </a:p>
          <a:p>
            <a:pPr eaLnBrk="1" hangingPunct="1"/>
            <a:r>
              <a:rPr lang="en-US" altLang="en-US" sz="3200" dirty="0"/>
              <a:t>We get:</a:t>
            </a:r>
          </a:p>
          <a:p>
            <a:pPr eaLnBrk="1" hangingPunct="1"/>
            <a:r>
              <a:rPr lang="en-US" altLang="en-US" sz="3200" dirty="0"/>
              <a:t>T( n ) = 2c + c + T( n – 3 )</a:t>
            </a:r>
          </a:p>
          <a:p>
            <a:pPr eaLnBrk="1" hangingPunct="1"/>
            <a:r>
              <a:rPr lang="en-US" altLang="en-US" sz="3200" dirty="0"/>
              <a:t>T( n ) = 3c + T( n – 3) // equation (5)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7640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8172</TotalTime>
  <Words>3845</Words>
  <Application>Microsoft Office PowerPoint</Application>
  <PresentationFormat>On-screen Show (4:3)</PresentationFormat>
  <Paragraphs>506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Times New Roman</vt:lpstr>
      <vt:lpstr>Wingdings</vt:lpstr>
      <vt:lpstr>Default Design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Running Time of a Recursive Function</vt:lpstr>
      <vt:lpstr>MCS – Divide and Conquer Approach – Running Time Analysis</vt:lpstr>
      <vt:lpstr>MCS – Divide and Conquer Approach – Running Time Analysis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MCS Divide and Conquer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</vt:vector>
  </TitlesOfParts>
  <Company>Capitol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Anderson</dc:creator>
  <cp:lastModifiedBy>婷 姜</cp:lastModifiedBy>
  <cp:revision>884</cp:revision>
  <dcterms:created xsi:type="dcterms:W3CDTF">2005-02-15T21:36:33Z</dcterms:created>
  <dcterms:modified xsi:type="dcterms:W3CDTF">2024-09-23T19:44:50Z</dcterms:modified>
</cp:coreProperties>
</file>