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347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4" r:id="rId15"/>
    <p:sldId id="363" r:id="rId16"/>
    <p:sldId id="368" r:id="rId17"/>
    <p:sldId id="365" r:id="rId18"/>
    <p:sldId id="366" r:id="rId19"/>
    <p:sldId id="367" r:id="rId2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00099"/>
    <a:srgbClr val="990000"/>
    <a:srgbClr val="FF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6" autoAdjust="0"/>
    <p:restoredTop sz="94695" autoAdjust="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>
            <a:extLst>
              <a:ext uri="{FF2B5EF4-FFF2-40B4-BE49-F238E27FC236}">
                <a16:creationId xmlns:a16="http://schemas.microsoft.com/office/drawing/2014/main" id="{FCABC313-878C-6A53-B25B-D1591CA421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27" name="Rectangle 3">
            <a:extLst>
              <a:ext uri="{FF2B5EF4-FFF2-40B4-BE49-F238E27FC236}">
                <a16:creationId xmlns:a16="http://schemas.microsoft.com/office/drawing/2014/main" id="{63ACDCC0-3204-1A53-CCC3-B5921B1B2FF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28" name="Rectangle 4">
            <a:extLst>
              <a:ext uri="{FF2B5EF4-FFF2-40B4-BE49-F238E27FC236}">
                <a16:creationId xmlns:a16="http://schemas.microsoft.com/office/drawing/2014/main" id="{E9C2E0EC-BDB8-BEA1-F631-B200E73975F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29" name="Rectangle 5">
            <a:extLst>
              <a:ext uri="{FF2B5EF4-FFF2-40B4-BE49-F238E27FC236}">
                <a16:creationId xmlns:a16="http://schemas.microsoft.com/office/drawing/2014/main" id="{E3A6ECC1-E799-7438-B5BC-8C93449B27D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/>
            </a:lvl1pPr>
          </a:lstStyle>
          <a:p>
            <a:pPr>
              <a:defRPr/>
            </a:pPr>
            <a:fld id="{0981B174-0F04-4F4E-BA79-B579DF9058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01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67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2987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10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3810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3810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02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443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091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456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797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08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1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145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683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E7DEFB6-B2C8-0F67-43A8-693D00A9B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2F7DAE5-C5B0-9313-70CE-7C13499481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Master Theorem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The Master Theorem applies to: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a T( n / b ) + f( n )</a:t>
            </a:r>
          </a:p>
          <a:p>
            <a:pPr eaLnBrk="1" hangingPunct="1"/>
            <a:r>
              <a:rPr lang="en-US" altLang="en-US" sz="3200" dirty="0"/>
              <a:t>Where a &gt;= 1 and b &gt; 1</a:t>
            </a:r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09733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Master Theorem Intuition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sz="3200" dirty="0"/>
          </a:p>
          <a:p>
            <a:pPr eaLnBrk="1" hangingPunct="1"/>
            <a:r>
              <a:rPr lang="en-US" altLang="en-US" sz="3200" dirty="0"/>
              <a:t>Consider c = log </a:t>
            </a:r>
            <a:r>
              <a:rPr lang="en-US" altLang="en-US" sz="3200" baseline="-25000" dirty="0"/>
              <a:t>b</a:t>
            </a:r>
            <a:r>
              <a:rPr lang="en-US" altLang="en-US" sz="3200" dirty="0"/>
              <a:t> a</a:t>
            </a:r>
          </a:p>
          <a:p>
            <a:pPr eaLnBrk="1" hangingPunct="1"/>
            <a:r>
              <a:rPr lang="en-US" altLang="en-US" sz="3200" dirty="0"/>
              <a:t>b to the power and log in base b are inverse functions of each other</a:t>
            </a:r>
          </a:p>
          <a:p>
            <a:pPr eaLnBrk="1" hangingPunct="1"/>
            <a:r>
              <a:rPr lang="en-US" altLang="en-US" sz="3200" dirty="0"/>
              <a:t>We take b to the power of each side, we get:</a:t>
            </a:r>
          </a:p>
          <a:p>
            <a:pPr eaLnBrk="1" hangingPunct="1"/>
            <a:r>
              <a:rPr lang="en-US" altLang="en-US" sz="3200" dirty="0"/>
              <a:t>b </a:t>
            </a:r>
            <a:r>
              <a:rPr lang="en-US" altLang="en-US" sz="3200" baseline="30000" dirty="0"/>
              <a:t>c</a:t>
            </a:r>
            <a:r>
              <a:rPr lang="en-US" altLang="en-US" sz="3200" dirty="0"/>
              <a:t> = b </a:t>
            </a:r>
            <a:r>
              <a:rPr lang="en-US" altLang="en-US" sz="3200" baseline="30000" dirty="0"/>
              <a:t>log </a:t>
            </a:r>
            <a:r>
              <a:rPr lang="en-US" altLang="en-US" sz="3200" baseline="-25000" dirty="0"/>
              <a:t>b</a:t>
            </a:r>
            <a:r>
              <a:rPr lang="en-US" altLang="en-US" sz="3200" baseline="30000" dirty="0"/>
              <a:t> a </a:t>
            </a:r>
            <a:r>
              <a:rPr lang="en-US" altLang="en-US" sz="3200" dirty="0"/>
              <a:t>= a</a:t>
            </a:r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8118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Master Theorem Intuition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a </a:t>
            </a:r>
            <a:r>
              <a:rPr lang="en-US" altLang="en-US" sz="3200" baseline="30000" dirty="0"/>
              <a:t>k  </a:t>
            </a:r>
            <a:r>
              <a:rPr lang="en-US" altLang="en-US" sz="3200" dirty="0"/>
              <a:t>T( 1 ) </a:t>
            </a:r>
          </a:p>
          <a:p>
            <a:pPr eaLnBrk="1" hangingPunct="1"/>
            <a:r>
              <a:rPr lang="en-US" altLang="en-US" sz="3200" dirty="0"/>
              <a:t>n = b </a:t>
            </a:r>
            <a:r>
              <a:rPr lang="en-US" altLang="en-US" sz="3200" baseline="30000" dirty="0"/>
              <a:t>k</a:t>
            </a:r>
            <a:r>
              <a:rPr lang="en-US" altLang="en-US" sz="3200" dirty="0"/>
              <a:t>  </a:t>
            </a:r>
          </a:p>
          <a:p>
            <a:pPr eaLnBrk="1" hangingPunct="1"/>
            <a:r>
              <a:rPr lang="en-US" altLang="en-US" sz="3200" dirty="0"/>
              <a:t>b </a:t>
            </a:r>
            <a:r>
              <a:rPr lang="en-US" altLang="en-US" sz="3200" baseline="30000" dirty="0"/>
              <a:t>c</a:t>
            </a:r>
            <a:r>
              <a:rPr lang="en-US" altLang="en-US" sz="3200" dirty="0"/>
              <a:t> = a</a:t>
            </a:r>
          </a:p>
          <a:p>
            <a:pPr eaLnBrk="1" hangingPunct="1"/>
            <a:r>
              <a:rPr lang="en-US" altLang="en-US" sz="3200" dirty="0"/>
              <a:t>a </a:t>
            </a:r>
            <a:r>
              <a:rPr lang="en-US" altLang="en-US" sz="3200" baseline="30000" dirty="0"/>
              <a:t>k </a:t>
            </a:r>
            <a:r>
              <a:rPr lang="en-US" altLang="en-US" sz="3200" dirty="0"/>
              <a:t>= ( b </a:t>
            </a:r>
            <a:r>
              <a:rPr lang="en-US" altLang="en-US" sz="3200" baseline="30000" dirty="0"/>
              <a:t>c</a:t>
            </a:r>
            <a:r>
              <a:rPr lang="en-US" altLang="en-US" sz="3200" dirty="0"/>
              <a:t> ) </a:t>
            </a:r>
            <a:r>
              <a:rPr lang="en-US" altLang="en-US" sz="3200" baseline="30000" dirty="0"/>
              <a:t>k </a:t>
            </a:r>
            <a:r>
              <a:rPr lang="en-US" altLang="en-US" sz="3200" dirty="0"/>
              <a:t>= b </a:t>
            </a:r>
            <a:r>
              <a:rPr lang="en-US" altLang="en-US" sz="3200" baseline="30000" dirty="0"/>
              <a:t>c</a:t>
            </a:r>
            <a:r>
              <a:rPr lang="en-US" altLang="en-US" sz="3200" dirty="0"/>
              <a:t> </a:t>
            </a:r>
            <a:r>
              <a:rPr lang="en-US" altLang="en-US" sz="3200" baseline="30000" dirty="0"/>
              <a:t>k </a:t>
            </a:r>
            <a:r>
              <a:rPr lang="en-US" altLang="en-US" sz="3200" dirty="0"/>
              <a:t>= b </a:t>
            </a:r>
            <a:r>
              <a:rPr lang="en-US" altLang="en-US" sz="3200" baseline="30000" dirty="0"/>
              <a:t>k c </a:t>
            </a:r>
            <a:r>
              <a:rPr lang="en-US" altLang="en-US" sz="3200" dirty="0"/>
              <a:t>= (b </a:t>
            </a:r>
            <a:r>
              <a:rPr lang="en-US" altLang="en-US" sz="3200" baseline="30000" dirty="0"/>
              <a:t>k</a:t>
            </a:r>
            <a:r>
              <a:rPr lang="en-US" altLang="en-US" sz="3200" dirty="0"/>
              <a:t> ) </a:t>
            </a:r>
            <a:r>
              <a:rPr lang="en-US" altLang="en-US" sz="3200" baseline="30000" dirty="0"/>
              <a:t>c </a:t>
            </a:r>
            <a:r>
              <a:rPr lang="en-US" altLang="en-US" sz="3200" dirty="0"/>
              <a:t>= n </a:t>
            </a:r>
            <a:r>
              <a:rPr lang="en-US" altLang="en-US" sz="3200" baseline="30000" dirty="0"/>
              <a:t>c</a:t>
            </a:r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n </a:t>
            </a:r>
            <a:r>
              <a:rPr lang="en-US" altLang="en-US" sz="3200" baseline="30000" dirty="0"/>
              <a:t>c  </a:t>
            </a:r>
            <a:r>
              <a:rPr lang="en-US" altLang="en-US" sz="3200" dirty="0"/>
              <a:t>T( 1 ) </a:t>
            </a:r>
          </a:p>
        </p:txBody>
      </p:sp>
    </p:spTree>
    <p:extLst>
      <p:ext uri="{BB962C8B-B14F-4D97-AF65-F5344CB8AC3E}">
        <p14:creationId xmlns:p14="http://schemas.microsoft.com/office/powerpoint/2010/main" val="3152376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Master Theorem Intuition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n </a:t>
            </a:r>
            <a:r>
              <a:rPr lang="en-US" altLang="en-US" sz="3200" baseline="30000" dirty="0"/>
              <a:t>c  </a:t>
            </a:r>
            <a:r>
              <a:rPr lang="en-US" altLang="en-US" sz="3200" dirty="0"/>
              <a:t>T( 1 ) </a:t>
            </a:r>
          </a:p>
          <a:p>
            <a:pPr eaLnBrk="1" hangingPunct="1"/>
            <a:r>
              <a:rPr lang="en-US" altLang="en-US" sz="3200" dirty="0"/>
              <a:t>Where c = log </a:t>
            </a:r>
            <a:r>
              <a:rPr lang="en-US" altLang="en-US" sz="3200" baseline="-25000" dirty="0"/>
              <a:t>b</a:t>
            </a:r>
            <a:r>
              <a:rPr lang="en-US" altLang="en-US" sz="3200" dirty="0"/>
              <a:t> a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</a:t>
            </a:r>
            <a:r>
              <a:rPr lang="el-GR" sz="3200" dirty="0"/>
              <a:t>Θ</a:t>
            </a:r>
            <a:r>
              <a:rPr lang="en-US" altLang="en-US" sz="3200" dirty="0"/>
              <a:t>( n </a:t>
            </a:r>
            <a:r>
              <a:rPr lang="en-US" altLang="en-US" sz="3200" baseline="30000" dirty="0"/>
              <a:t>c</a:t>
            </a:r>
            <a:r>
              <a:rPr lang="en-US" altLang="en-US" sz="3200" dirty="0"/>
              <a:t> ) where c = log </a:t>
            </a:r>
            <a:r>
              <a:rPr lang="en-US" altLang="en-US" sz="3200" baseline="-25000" dirty="0"/>
              <a:t>b</a:t>
            </a:r>
            <a:r>
              <a:rPr lang="en-US" altLang="en-US" sz="3200" dirty="0"/>
              <a:t> a</a:t>
            </a:r>
          </a:p>
          <a:p>
            <a:pPr eaLnBrk="1" hangingPunct="1"/>
            <a:r>
              <a:rPr lang="en-US" altLang="en-US" sz="3200" dirty="0"/>
              <a:t>.. for f( n ) = 0 .. which is not very realistic</a:t>
            </a:r>
          </a:p>
        </p:txBody>
      </p:sp>
    </p:spTree>
    <p:extLst>
      <p:ext uri="{BB962C8B-B14F-4D97-AF65-F5344CB8AC3E}">
        <p14:creationId xmlns:p14="http://schemas.microsoft.com/office/powerpoint/2010/main" val="3464801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Master Theorem Intuition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</a:t>
            </a:r>
            <a:r>
              <a:rPr lang="el-GR" sz="3200" dirty="0"/>
              <a:t>Θ</a:t>
            </a:r>
            <a:r>
              <a:rPr lang="en-US" altLang="en-US" sz="3200" dirty="0"/>
              <a:t>( n </a:t>
            </a:r>
            <a:r>
              <a:rPr lang="en-US" altLang="en-US" sz="3200" baseline="30000" dirty="0"/>
              <a:t>c</a:t>
            </a:r>
            <a:r>
              <a:rPr lang="en-US" altLang="en-US" sz="3200" dirty="0"/>
              <a:t> ) where c = log </a:t>
            </a:r>
            <a:r>
              <a:rPr lang="en-US" altLang="en-US" sz="3200" baseline="-25000" dirty="0"/>
              <a:t>b</a:t>
            </a:r>
            <a:r>
              <a:rPr lang="en-US" altLang="en-US" sz="3200" dirty="0"/>
              <a:t> a</a:t>
            </a:r>
          </a:p>
          <a:p>
            <a:pPr eaLnBrk="1" hangingPunct="1"/>
            <a:r>
              <a:rPr lang="en-US" altLang="en-US" sz="3200" dirty="0"/>
              <a:t>.. for f( n ) = 0 .. which is not very realistic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If b = a, then T( n ) = </a:t>
            </a:r>
            <a:r>
              <a:rPr lang="el-GR" sz="3200" dirty="0"/>
              <a:t>Θ</a:t>
            </a:r>
            <a:r>
              <a:rPr lang="en-US" sz="3200" dirty="0"/>
              <a:t>( n )</a:t>
            </a:r>
          </a:p>
          <a:p>
            <a:pPr eaLnBrk="1" hangingPunct="1"/>
            <a:r>
              <a:rPr lang="en-US" altLang="en-US" sz="3200" dirty="0"/>
              <a:t>If b &lt; a, then c &gt; 1 (worse then </a:t>
            </a:r>
            <a:r>
              <a:rPr lang="el-GR" sz="3200" dirty="0"/>
              <a:t>Θ</a:t>
            </a:r>
            <a:r>
              <a:rPr lang="en-US" sz="3200" dirty="0"/>
              <a:t>( n )</a:t>
            </a:r>
            <a:r>
              <a:rPr lang="en-US" altLang="en-US" sz="3200" dirty="0"/>
              <a:t>)</a:t>
            </a:r>
          </a:p>
          <a:p>
            <a:pPr eaLnBrk="1" hangingPunct="1"/>
            <a:r>
              <a:rPr lang="en-US" altLang="en-US" sz="3200" dirty="0"/>
              <a:t>If b &gt; a, then c &lt; 1 (better than </a:t>
            </a:r>
            <a:r>
              <a:rPr lang="el-GR" sz="3200" dirty="0"/>
              <a:t>Θ</a:t>
            </a:r>
            <a:r>
              <a:rPr lang="en-US" sz="3200" dirty="0"/>
              <a:t>( n )</a:t>
            </a:r>
            <a:r>
              <a:rPr lang="en-US" alt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3355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Master Theorem Intuition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</a:t>
            </a:r>
            <a:r>
              <a:rPr lang="el-GR" sz="3200" dirty="0"/>
              <a:t>Θ</a:t>
            </a:r>
            <a:r>
              <a:rPr lang="en-US" altLang="en-US" sz="3200" dirty="0"/>
              <a:t>( n </a:t>
            </a:r>
            <a:r>
              <a:rPr lang="en-US" altLang="en-US" sz="3200" baseline="30000" dirty="0"/>
              <a:t>c</a:t>
            </a:r>
            <a:r>
              <a:rPr lang="en-US" altLang="en-US" sz="3200" dirty="0"/>
              <a:t> ) where c = log </a:t>
            </a:r>
            <a:r>
              <a:rPr lang="en-US" altLang="en-US" sz="3200" baseline="-25000" dirty="0"/>
              <a:t>b</a:t>
            </a:r>
            <a:r>
              <a:rPr lang="en-US" altLang="en-US" sz="3200" dirty="0"/>
              <a:t> a</a:t>
            </a:r>
          </a:p>
          <a:p>
            <a:pPr eaLnBrk="1" hangingPunct="1"/>
            <a:r>
              <a:rPr lang="en-US" altLang="en-US" sz="3200" dirty="0"/>
              <a:t>.. for f( n ) = 0 .. which is not very realistic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If b &lt; a, then c &gt; 1 (worse than </a:t>
            </a:r>
            <a:r>
              <a:rPr lang="el-GR" sz="3200" dirty="0"/>
              <a:t>Θ</a:t>
            </a:r>
            <a:r>
              <a:rPr lang="en-US" altLang="en-US" sz="3200" dirty="0"/>
              <a:t>( n ))</a:t>
            </a:r>
          </a:p>
          <a:p>
            <a:pPr eaLnBrk="1" hangingPunct="1"/>
            <a:r>
              <a:rPr lang="en-US" altLang="en-US" sz="3200" dirty="0"/>
              <a:t>Example: T( n ) = 3 T( n / 2 )</a:t>
            </a:r>
          </a:p>
          <a:p>
            <a:pPr eaLnBrk="1" hangingPunct="1"/>
            <a:r>
              <a:rPr lang="en-US" altLang="en-US" sz="3200" dirty="0"/>
              <a:t>Problem size is divided by 2 but we have 3 recursive calls</a:t>
            </a:r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89892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Master Theorem Intuition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</a:t>
            </a:r>
            <a:r>
              <a:rPr lang="el-GR" sz="3200" dirty="0"/>
              <a:t>Θ</a:t>
            </a:r>
            <a:r>
              <a:rPr lang="en-US" altLang="en-US" sz="3200" dirty="0"/>
              <a:t>( n </a:t>
            </a:r>
            <a:r>
              <a:rPr lang="en-US" altLang="en-US" sz="3200" baseline="30000" dirty="0"/>
              <a:t>c</a:t>
            </a:r>
            <a:r>
              <a:rPr lang="en-US" altLang="en-US" sz="3200" dirty="0"/>
              <a:t> ) where c = log </a:t>
            </a:r>
            <a:r>
              <a:rPr lang="en-US" altLang="en-US" sz="3200" baseline="-25000" dirty="0"/>
              <a:t>b</a:t>
            </a:r>
            <a:r>
              <a:rPr lang="en-US" altLang="en-US" sz="3200" dirty="0"/>
              <a:t> a</a:t>
            </a:r>
          </a:p>
          <a:p>
            <a:pPr eaLnBrk="1" hangingPunct="1"/>
            <a:r>
              <a:rPr lang="en-US" altLang="en-US" sz="3200" dirty="0"/>
              <a:t>.. for f( n ) = 0 .. which is not very realistic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If b &gt; a, then c &lt; 1 (better than </a:t>
            </a:r>
            <a:r>
              <a:rPr lang="el-GR" sz="3200" dirty="0"/>
              <a:t>Θ</a:t>
            </a:r>
            <a:r>
              <a:rPr lang="en-US" altLang="en-US" sz="3200" dirty="0"/>
              <a:t>( n ))</a:t>
            </a:r>
          </a:p>
          <a:p>
            <a:pPr eaLnBrk="1" hangingPunct="1"/>
            <a:r>
              <a:rPr lang="en-US" altLang="en-US" sz="3200" dirty="0"/>
              <a:t>Example: T( n ) = 2 T( n / 3 )</a:t>
            </a:r>
          </a:p>
          <a:p>
            <a:pPr eaLnBrk="1" hangingPunct="1"/>
            <a:r>
              <a:rPr lang="en-US" altLang="en-US" sz="3200" dirty="0"/>
              <a:t>2 recursive calls but problem size is divided by 3</a:t>
            </a:r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67244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Master Theorem Intuition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T( n ) = </a:t>
            </a:r>
            <a:r>
              <a:rPr lang="el-GR" sz="3200" dirty="0"/>
              <a:t>Θ</a:t>
            </a:r>
            <a:r>
              <a:rPr lang="en-US" altLang="en-US" sz="3200" dirty="0"/>
              <a:t>( n </a:t>
            </a:r>
            <a:r>
              <a:rPr lang="en-US" altLang="en-US" sz="3200" baseline="30000" dirty="0"/>
              <a:t>c</a:t>
            </a:r>
            <a:r>
              <a:rPr lang="en-US" altLang="en-US" sz="3200" dirty="0"/>
              <a:t> ) where c = log </a:t>
            </a:r>
            <a:r>
              <a:rPr lang="en-US" altLang="en-US" sz="3200" baseline="-25000" dirty="0"/>
              <a:t>b</a:t>
            </a:r>
            <a:r>
              <a:rPr lang="en-US" altLang="en-US" sz="3200" dirty="0"/>
              <a:t> a</a:t>
            </a:r>
          </a:p>
          <a:p>
            <a:pPr eaLnBrk="1" hangingPunct="1"/>
            <a:r>
              <a:rPr lang="en-US" altLang="en-US" sz="3200" dirty="0"/>
              <a:t>.. for f( n ) = 0 .. which is not </a:t>
            </a:r>
            <a:r>
              <a:rPr lang="en-US" altLang="en-US" sz="3200"/>
              <a:t>very realistic</a:t>
            </a:r>
            <a:endParaRPr lang="en-US" altLang="en-US" sz="3200" dirty="0"/>
          </a:p>
          <a:p>
            <a:pPr eaLnBrk="1" hangingPunct="1"/>
            <a:r>
              <a:rPr lang="en-US" altLang="en-US" sz="3200" dirty="0"/>
              <a:t>If b &gt; a, then c &lt; 1 (better than </a:t>
            </a:r>
            <a:r>
              <a:rPr lang="el-GR" sz="3200" dirty="0"/>
              <a:t>Θ</a:t>
            </a:r>
            <a:r>
              <a:rPr lang="en-US" altLang="en-US" sz="3200" dirty="0"/>
              <a:t>( n ))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eaLnBrk="1" hangingPunct="1"/>
            <a:r>
              <a:rPr lang="en-US" altLang="en-US" sz="3200" dirty="0"/>
              <a:t>Another example: T( n ) = T( n / 2 )</a:t>
            </a:r>
          </a:p>
          <a:p>
            <a:pPr eaLnBrk="1" hangingPunct="1"/>
            <a:r>
              <a:rPr lang="en-US" altLang="en-US" sz="3200" dirty="0"/>
              <a:t>1 recursive call but problem size is divided by 2 (Sounds similar to ??)</a:t>
            </a:r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66387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Master Theorem Intuition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sz="3200" dirty="0"/>
          </a:p>
          <a:p>
            <a:pPr eaLnBrk="1" hangingPunct="1"/>
            <a:r>
              <a:rPr lang="en-US" altLang="en-US" sz="3200" dirty="0"/>
              <a:t>Now let’s look at scenarios where f( n ) is NOT 0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If f( n ) is smaller than </a:t>
            </a:r>
            <a:r>
              <a:rPr lang="el-GR" sz="3200" dirty="0"/>
              <a:t>Θ</a:t>
            </a:r>
            <a:r>
              <a:rPr lang="en-US" altLang="en-US" sz="3200" dirty="0"/>
              <a:t>( n </a:t>
            </a:r>
            <a:r>
              <a:rPr lang="en-US" altLang="en-US" sz="3200" baseline="30000" dirty="0"/>
              <a:t>c</a:t>
            </a:r>
            <a:r>
              <a:rPr lang="en-US" altLang="en-US" sz="3200" dirty="0"/>
              <a:t> ) </a:t>
            </a:r>
          </a:p>
          <a:p>
            <a:pPr eaLnBrk="1" hangingPunct="1"/>
            <a:r>
              <a:rPr lang="en-US" altLang="en-US" sz="3200" dirty="0"/>
              <a:t>Then </a:t>
            </a:r>
            <a:r>
              <a:rPr lang="el-GR" sz="3200" dirty="0"/>
              <a:t>Θ</a:t>
            </a:r>
            <a:r>
              <a:rPr lang="en-US" altLang="en-US" sz="3200" dirty="0"/>
              <a:t>( n </a:t>
            </a:r>
            <a:r>
              <a:rPr lang="en-US" altLang="en-US" sz="3200" baseline="30000" dirty="0"/>
              <a:t>c</a:t>
            </a:r>
            <a:r>
              <a:rPr lang="en-US" altLang="en-US" sz="3200" dirty="0"/>
              <a:t> ) is going to be the dominant factor and T( n ) is going to be </a:t>
            </a:r>
            <a:r>
              <a:rPr lang="el-GR" sz="3200" dirty="0"/>
              <a:t>Θ</a:t>
            </a:r>
            <a:r>
              <a:rPr lang="en-US" altLang="en-US" sz="3200" dirty="0"/>
              <a:t>( n </a:t>
            </a:r>
            <a:r>
              <a:rPr lang="en-US" altLang="en-US" sz="3200" baseline="30000" dirty="0"/>
              <a:t>c</a:t>
            </a:r>
            <a:r>
              <a:rPr lang="en-US" altLang="en-US" sz="3200" dirty="0"/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3547345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Master Theorem Intuition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sz="3200" dirty="0"/>
          </a:p>
          <a:p>
            <a:pPr eaLnBrk="1" hangingPunct="1"/>
            <a:r>
              <a:rPr lang="en-US" altLang="en-US" sz="3200" dirty="0"/>
              <a:t>If f( n ) is </a:t>
            </a:r>
            <a:r>
              <a:rPr lang="el-GR" sz="3200" dirty="0"/>
              <a:t>Θ</a:t>
            </a:r>
            <a:r>
              <a:rPr lang="en-US" altLang="en-US" sz="3200" dirty="0"/>
              <a:t>( n </a:t>
            </a:r>
            <a:r>
              <a:rPr lang="en-US" altLang="en-US" sz="3200" baseline="30000" dirty="0"/>
              <a:t>c</a:t>
            </a:r>
            <a:r>
              <a:rPr lang="en-US" altLang="en-US" sz="3200" dirty="0"/>
              <a:t> ) </a:t>
            </a:r>
            <a:r>
              <a:rPr lang="en-US" altLang="en-US" sz="3200" dirty="0">
                <a:sym typeface="Wingdings" panose="05000000000000000000" pitchFamily="2" charset="2"/>
              </a:rPr>
              <a:t>then</a:t>
            </a:r>
          </a:p>
          <a:p>
            <a:pPr eaLnBrk="1" hangingPunct="1"/>
            <a:r>
              <a:rPr lang="en-US" altLang="en-US" sz="3200" dirty="0">
                <a:sym typeface="Wingdings" panose="05000000000000000000" pitchFamily="2" charset="2"/>
              </a:rPr>
              <a:t>A logarithmic factor will be introduced and </a:t>
            </a:r>
            <a:endParaRPr lang="en-US" altLang="en-US" sz="3200" dirty="0"/>
          </a:p>
          <a:p>
            <a:pPr eaLnBrk="1" hangingPunct="1"/>
            <a:r>
              <a:rPr lang="en-US" altLang="en-US" sz="3200" dirty="0"/>
              <a:t>T( n ) is going to be </a:t>
            </a:r>
            <a:r>
              <a:rPr lang="el-GR" sz="3200" dirty="0"/>
              <a:t>Θ</a:t>
            </a:r>
            <a:r>
              <a:rPr lang="en-US" altLang="en-US" sz="3200" dirty="0"/>
              <a:t>( n </a:t>
            </a:r>
            <a:r>
              <a:rPr lang="en-US" altLang="en-US" sz="3200" baseline="30000" dirty="0"/>
              <a:t>c</a:t>
            </a:r>
            <a:r>
              <a:rPr lang="en-US" altLang="en-US" sz="3200" dirty="0"/>
              <a:t> log n ) </a:t>
            </a:r>
          </a:p>
        </p:txBody>
      </p:sp>
    </p:spTree>
    <p:extLst>
      <p:ext uri="{BB962C8B-B14F-4D97-AF65-F5344CB8AC3E}">
        <p14:creationId xmlns:p14="http://schemas.microsoft.com/office/powerpoint/2010/main" val="3153798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Master Theorem Intuition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sz="3200" dirty="0"/>
          </a:p>
          <a:p>
            <a:pPr eaLnBrk="1" hangingPunct="1"/>
            <a:r>
              <a:rPr lang="en-US" altLang="en-US" sz="3200" dirty="0"/>
              <a:t>If f( n ) is (strictly, from a Ω standpoint) bigger than </a:t>
            </a:r>
            <a:r>
              <a:rPr lang="el-GR" sz="3200" dirty="0"/>
              <a:t>Θ</a:t>
            </a:r>
            <a:r>
              <a:rPr lang="en-US" altLang="en-US" sz="3200" dirty="0"/>
              <a:t>( n </a:t>
            </a:r>
            <a:r>
              <a:rPr lang="en-US" altLang="en-US" sz="3200" baseline="30000" dirty="0"/>
              <a:t>c</a:t>
            </a:r>
            <a:r>
              <a:rPr lang="en-US" altLang="en-US" sz="3200" dirty="0"/>
              <a:t> ) </a:t>
            </a:r>
            <a:r>
              <a:rPr lang="en-US" altLang="en-US" sz="3200" dirty="0">
                <a:sym typeface="Wingdings" panose="05000000000000000000" pitchFamily="2" charset="2"/>
              </a:rPr>
              <a:t>then </a:t>
            </a:r>
          </a:p>
          <a:p>
            <a:pPr eaLnBrk="1" hangingPunct="1"/>
            <a:r>
              <a:rPr lang="en-US" altLang="en-US" sz="3200" dirty="0">
                <a:sym typeface="Wingdings" panose="05000000000000000000" pitchFamily="2" charset="2"/>
              </a:rPr>
              <a:t>f( n ) is going to be the dominant term and </a:t>
            </a:r>
            <a:endParaRPr lang="en-US" altLang="en-US" sz="3200" dirty="0"/>
          </a:p>
          <a:p>
            <a:pPr eaLnBrk="1" hangingPunct="1"/>
            <a:r>
              <a:rPr lang="en-US" altLang="en-US" sz="3200" dirty="0"/>
              <a:t>T( n ) is going to be </a:t>
            </a:r>
            <a:r>
              <a:rPr lang="el-GR" sz="3200" dirty="0"/>
              <a:t>Θ</a:t>
            </a:r>
            <a:r>
              <a:rPr lang="en-US" altLang="en-US" sz="3200" dirty="0"/>
              <a:t>( f( n ) ) </a:t>
            </a:r>
          </a:p>
        </p:txBody>
      </p:sp>
    </p:spTree>
    <p:extLst>
      <p:ext uri="{BB962C8B-B14F-4D97-AF65-F5344CB8AC3E}">
        <p14:creationId xmlns:p14="http://schemas.microsoft.com/office/powerpoint/2010/main" val="136803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Master Theorem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a T( n / b ) + f( n )</a:t>
            </a:r>
          </a:p>
          <a:p>
            <a:pPr eaLnBrk="1" hangingPunct="1"/>
            <a:r>
              <a:rPr lang="en-US" altLang="en-US" sz="3200" dirty="0"/>
              <a:t>Where a &gt;= 1 and b &gt; 1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Note 1: if b &lt; 1, the problem would get bigger, not smaller</a:t>
            </a:r>
          </a:p>
          <a:p>
            <a:pPr eaLnBrk="1" hangingPunct="1"/>
            <a:r>
              <a:rPr lang="en-US" altLang="en-US" sz="3200" dirty="0"/>
              <a:t>Note 2: if b = 1, the size of the problem would stay the same</a:t>
            </a:r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7524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Master Theorem Intuition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a T( n / b ) + f( n )</a:t>
            </a:r>
          </a:p>
          <a:p>
            <a:pPr eaLnBrk="1" hangingPunct="1"/>
            <a:r>
              <a:rPr lang="en-US" altLang="en-US" sz="3200" dirty="0"/>
              <a:t>Where a &gt;= 1 and b &gt; 1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Let’s first assume that f( n ) = 0</a:t>
            </a:r>
          </a:p>
          <a:p>
            <a:pPr eaLnBrk="1" hangingPunct="1"/>
            <a:r>
              <a:rPr lang="en-US" altLang="en-US" sz="3200" dirty="0"/>
              <a:t>Note: this is not very realistic (but will help understand what is going on with the running time better)</a:t>
            </a:r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6135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Master Theorem Intuition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a </a:t>
            </a:r>
            <a:r>
              <a:rPr lang="en-US" altLang="en-US" sz="3200" dirty="0">
                <a:highlight>
                  <a:srgbClr val="FFFF00"/>
                </a:highlight>
              </a:rPr>
              <a:t>T( n / b )</a:t>
            </a:r>
          </a:p>
          <a:p>
            <a:pPr eaLnBrk="1" hangingPunct="1"/>
            <a:r>
              <a:rPr lang="en-US" altLang="en-US" sz="3200" dirty="0"/>
              <a:t>Let’s drill down and iterate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a ( </a:t>
            </a:r>
            <a:r>
              <a:rPr lang="en-US" altLang="en-US" sz="3200" dirty="0">
                <a:highlight>
                  <a:srgbClr val="FFFF00"/>
                </a:highlight>
              </a:rPr>
              <a:t>a T( n / b </a:t>
            </a:r>
            <a:r>
              <a:rPr lang="en-US" altLang="en-US" sz="3200" baseline="30000" dirty="0">
                <a:highlight>
                  <a:srgbClr val="FFFF00"/>
                </a:highlight>
              </a:rPr>
              <a:t>2</a:t>
            </a:r>
            <a:r>
              <a:rPr lang="en-US" altLang="en-US" sz="3200" dirty="0">
                <a:highlight>
                  <a:srgbClr val="FFFF00"/>
                </a:highlight>
              </a:rPr>
              <a:t> ) </a:t>
            </a:r>
            <a:r>
              <a:rPr lang="en-US" altLang="en-US" sz="3200" dirty="0"/>
              <a:t>) </a:t>
            </a:r>
          </a:p>
          <a:p>
            <a:pPr eaLnBrk="1" hangingPunct="1"/>
            <a:r>
              <a:rPr lang="en-US" altLang="en-US" sz="3200" dirty="0"/>
              <a:t>T( n ) = a </a:t>
            </a:r>
            <a:r>
              <a:rPr lang="en-US" altLang="en-US" sz="3200" baseline="30000" dirty="0"/>
              <a:t>2  </a:t>
            </a:r>
            <a:r>
              <a:rPr lang="en-US" altLang="en-US" sz="3200" dirty="0"/>
              <a:t>T( n / b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) </a:t>
            </a:r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0334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Master Theorem Intuition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a T( n / b )</a:t>
            </a:r>
          </a:p>
          <a:p>
            <a:pPr eaLnBrk="1" hangingPunct="1"/>
            <a:r>
              <a:rPr lang="en-US" altLang="en-US" sz="3200" dirty="0"/>
              <a:t>T( n ) = a </a:t>
            </a:r>
            <a:r>
              <a:rPr lang="en-US" altLang="en-US" sz="3200" baseline="30000" dirty="0"/>
              <a:t>2  </a:t>
            </a:r>
            <a:r>
              <a:rPr lang="en-US" altLang="en-US" sz="3200" dirty="0">
                <a:highlight>
                  <a:srgbClr val="FFFF00"/>
                </a:highlight>
              </a:rPr>
              <a:t>T( n / b </a:t>
            </a:r>
            <a:r>
              <a:rPr lang="en-US" altLang="en-US" sz="3200" baseline="30000" dirty="0">
                <a:highlight>
                  <a:srgbClr val="FFFF00"/>
                </a:highlight>
              </a:rPr>
              <a:t>2</a:t>
            </a:r>
            <a:r>
              <a:rPr lang="en-US" altLang="en-US" sz="3200" dirty="0">
                <a:highlight>
                  <a:srgbClr val="FFFF00"/>
                </a:highlight>
              </a:rPr>
              <a:t> ) 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a </a:t>
            </a:r>
            <a:r>
              <a:rPr lang="en-US" altLang="en-US" sz="3200" baseline="30000" dirty="0"/>
              <a:t>2  </a:t>
            </a:r>
            <a:r>
              <a:rPr lang="en-US" altLang="en-US" sz="3200" dirty="0"/>
              <a:t>( </a:t>
            </a:r>
            <a:r>
              <a:rPr lang="en-US" altLang="en-US" sz="3200" dirty="0">
                <a:highlight>
                  <a:srgbClr val="FFFF00"/>
                </a:highlight>
              </a:rPr>
              <a:t>a T( n / b </a:t>
            </a:r>
            <a:r>
              <a:rPr lang="en-US" altLang="en-US" sz="3200" baseline="30000" dirty="0">
                <a:highlight>
                  <a:srgbClr val="FFFF00"/>
                </a:highlight>
              </a:rPr>
              <a:t>3</a:t>
            </a:r>
            <a:r>
              <a:rPr lang="en-US" altLang="en-US" sz="3200" dirty="0">
                <a:highlight>
                  <a:srgbClr val="FFFF00"/>
                </a:highlight>
              </a:rPr>
              <a:t> ) </a:t>
            </a:r>
            <a:r>
              <a:rPr lang="en-US" altLang="en-US" sz="3200" dirty="0"/>
              <a:t>)</a:t>
            </a:r>
          </a:p>
          <a:p>
            <a:pPr eaLnBrk="1" hangingPunct="1"/>
            <a:r>
              <a:rPr lang="en-US" altLang="en-US" sz="3200" dirty="0"/>
              <a:t> T( n ) = a </a:t>
            </a:r>
            <a:r>
              <a:rPr lang="en-US" altLang="en-US" sz="3200" baseline="30000" dirty="0"/>
              <a:t>3  </a:t>
            </a:r>
            <a:r>
              <a:rPr lang="en-US" altLang="en-US" sz="3200" dirty="0"/>
              <a:t>T( n / b 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) 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2404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Master Theorem Intuition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a T( n / b )</a:t>
            </a:r>
          </a:p>
          <a:p>
            <a:pPr eaLnBrk="1" hangingPunct="1"/>
            <a:r>
              <a:rPr lang="en-US" altLang="en-US" sz="3200" dirty="0"/>
              <a:t>T( n ) = a </a:t>
            </a:r>
            <a:r>
              <a:rPr lang="en-US" altLang="en-US" sz="3200" baseline="30000" dirty="0"/>
              <a:t>2  </a:t>
            </a:r>
            <a:r>
              <a:rPr lang="en-US" altLang="en-US" sz="3200" dirty="0"/>
              <a:t>T( n / b 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) </a:t>
            </a:r>
          </a:p>
          <a:p>
            <a:pPr eaLnBrk="1" hangingPunct="1"/>
            <a:r>
              <a:rPr lang="en-US" altLang="en-US" sz="3200" dirty="0"/>
              <a:t> T( n ) = a </a:t>
            </a:r>
            <a:r>
              <a:rPr lang="en-US" altLang="en-US" sz="3200" baseline="30000" dirty="0"/>
              <a:t>3  </a:t>
            </a:r>
            <a:r>
              <a:rPr lang="en-US" altLang="en-US" sz="3200" dirty="0"/>
              <a:t>T( n / b 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) 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a </a:t>
            </a:r>
            <a:r>
              <a:rPr lang="en-US" altLang="en-US" sz="3200" baseline="30000" dirty="0"/>
              <a:t>3  </a:t>
            </a:r>
            <a:r>
              <a:rPr lang="en-US" altLang="en-US" sz="3200" dirty="0"/>
              <a:t>( a T( n / b </a:t>
            </a:r>
            <a:r>
              <a:rPr lang="en-US" altLang="en-US" sz="3200" baseline="30000" dirty="0"/>
              <a:t>4</a:t>
            </a:r>
            <a:r>
              <a:rPr lang="en-US" altLang="en-US" sz="3200" dirty="0"/>
              <a:t> ) )</a:t>
            </a:r>
          </a:p>
          <a:p>
            <a:pPr eaLnBrk="1" hangingPunct="1"/>
            <a:r>
              <a:rPr lang="en-US" altLang="en-US" sz="3200" dirty="0"/>
              <a:t> T( n ) = a </a:t>
            </a:r>
            <a:r>
              <a:rPr lang="en-US" altLang="en-US" sz="3200" baseline="30000" dirty="0"/>
              <a:t>4  </a:t>
            </a:r>
            <a:r>
              <a:rPr lang="en-US" altLang="en-US" sz="3200" dirty="0"/>
              <a:t>T( n / b </a:t>
            </a:r>
            <a:r>
              <a:rPr lang="en-US" altLang="en-US" sz="3200" baseline="30000" dirty="0"/>
              <a:t>4</a:t>
            </a:r>
            <a:r>
              <a:rPr lang="en-US" altLang="en-US" sz="3200" dirty="0"/>
              <a:t> ) </a:t>
            </a:r>
          </a:p>
          <a:p>
            <a:pPr eaLnBrk="1" hangingPunct="1"/>
            <a:r>
              <a:rPr lang="en-US" altLang="en-US" sz="3200" dirty="0"/>
              <a:t>Do we see a pattern?</a:t>
            </a:r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8651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Master Theorem Intuition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a </a:t>
            </a:r>
            <a:r>
              <a:rPr lang="en-US" altLang="en-US" sz="3200" baseline="30000" dirty="0"/>
              <a:t>k  </a:t>
            </a:r>
            <a:r>
              <a:rPr lang="en-US" altLang="en-US" sz="3200" dirty="0"/>
              <a:t>T( n / b </a:t>
            </a:r>
            <a:r>
              <a:rPr lang="en-US" altLang="en-US" sz="3200" baseline="30000" dirty="0"/>
              <a:t>k</a:t>
            </a:r>
            <a:r>
              <a:rPr lang="en-US" altLang="en-US" sz="3200" dirty="0"/>
              <a:t> ) </a:t>
            </a:r>
          </a:p>
          <a:p>
            <a:pPr eaLnBrk="1" hangingPunct="1"/>
            <a:r>
              <a:rPr lang="en-US" altLang="en-US" sz="3200" dirty="0"/>
              <a:t>When do we reach the base case?</a:t>
            </a:r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88432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Master Theorem Intuition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a </a:t>
            </a:r>
            <a:r>
              <a:rPr lang="en-US" altLang="en-US" sz="3200" baseline="30000" dirty="0"/>
              <a:t>k  </a:t>
            </a:r>
            <a:r>
              <a:rPr lang="en-US" altLang="en-US" sz="3200" dirty="0"/>
              <a:t>T( n / b </a:t>
            </a:r>
            <a:r>
              <a:rPr lang="en-US" altLang="en-US" sz="3200" baseline="30000" dirty="0"/>
              <a:t>k</a:t>
            </a:r>
            <a:r>
              <a:rPr lang="en-US" altLang="en-US" sz="3200" dirty="0"/>
              <a:t> ) </a:t>
            </a:r>
          </a:p>
          <a:p>
            <a:pPr eaLnBrk="1" hangingPunct="1"/>
            <a:r>
              <a:rPr lang="en-US" altLang="en-US" sz="3200" dirty="0"/>
              <a:t>When do we reach the base case?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When n / b </a:t>
            </a:r>
            <a:r>
              <a:rPr lang="en-US" altLang="en-US" sz="3200" baseline="30000" dirty="0"/>
              <a:t>k</a:t>
            </a:r>
            <a:r>
              <a:rPr lang="en-US" altLang="en-US" sz="3200" dirty="0"/>
              <a:t> = 1, i.e. n = b </a:t>
            </a:r>
            <a:r>
              <a:rPr lang="en-US" altLang="en-US" sz="3200" baseline="30000" dirty="0"/>
              <a:t>k</a:t>
            </a:r>
            <a:r>
              <a:rPr lang="en-US" altLang="en-US" sz="3200" dirty="0"/>
              <a:t> </a:t>
            </a:r>
          </a:p>
          <a:p>
            <a:pPr eaLnBrk="1" hangingPunct="1"/>
            <a:r>
              <a:rPr lang="en-US" altLang="en-US" sz="3200" dirty="0"/>
              <a:t>Then, T( n ) = a </a:t>
            </a:r>
            <a:r>
              <a:rPr lang="en-US" altLang="en-US" sz="3200" baseline="30000" dirty="0"/>
              <a:t>k  </a:t>
            </a:r>
            <a:r>
              <a:rPr lang="en-US" altLang="en-US" sz="3200" dirty="0"/>
              <a:t>T( 1 )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What is the value of a </a:t>
            </a:r>
            <a:r>
              <a:rPr lang="en-US" altLang="en-US" sz="3200" baseline="30000" dirty="0"/>
              <a:t>k </a:t>
            </a:r>
            <a:r>
              <a:rPr lang="en-US" altLang="en-US" sz="3200" dirty="0"/>
              <a:t>? </a:t>
            </a:r>
          </a:p>
          <a:p>
            <a:pPr eaLnBrk="1" hangingPunct="1"/>
            <a:r>
              <a:rPr lang="en-US" altLang="en-US" sz="3200" dirty="0"/>
              <a:t>(considering that n = b </a:t>
            </a:r>
            <a:r>
              <a:rPr lang="en-US" altLang="en-US" sz="3200" baseline="30000" dirty="0"/>
              <a:t>k</a:t>
            </a:r>
            <a:r>
              <a:rPr lang="en-US" altLang="en-US" sz="3200" dirty="0"/>
              <a:t> ) 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381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Master Theorem Intuition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a </a:t>
            </a:r>
            <a:r>
              <a:rPr lang="en-US" altLang="en-US" sz="3200" baseline="30000" dirty="0"/>
              <a:t>k  </a:t>
            </a:r>
            <a:r>
              <a:rPr lang="en-US" altLang="en-US" sz="3200" dirty="0"/>
              <a:t>T( n / b </a:t>
            </a:r>
            <a:r>
              <a:rPr lang="en-US" altLang="en-US" sz="3200" baseline="30000" dirty="0"/>
              <a:t>k</a:t>
            </a:r>
            <a:r>
              <a:rPr lang="en-US" altLang="en-US" sz="3200" dirty="0"/>
              <a:t> ) </a:t>
            </a:r>
          </a:p>
          <a:p>
            <a:pPr eaLnBrk="1" hangingPunct="1"/>
            <a:r>
              <a:rPr lang="en-US" altLang="en-US" sz="3200" dirty="0"/>
              <a:t>What is the value of a </a:t>
            </a:r>
            <a:r>
              <a:rPr lang="en-US" altLang="en-US" sz="3200" baseline="30000" dirty="0"/>
              <a:t>k </a:t>
            </a:r>
            <a:r>
              <a:rPr lang="en-US" altLang="en-US" sz="3200" dirty="0"/>
              <a:t>? </a:t>
            </a:r>
          </a:p>
          <a:p>
            <a:pPr eaLnBrk="1" hangingPunct="1"/>
            <a:r>
              <a:rPr lang="en-US" altLang="en-US" sz="3200" dirty="0"/>
              <a:t>n = b </a:t>
            </a:r>
            <a:r>
              <a:rPr lang="en-US" altLang="en-US" sz="3200" baseline="30000" dirty="0"/>
              <a:t>k</a:t>
            </a:r>
            <a:r>
              <a:rPr lang="en-US" altLang="en-US" sz="3200" dirty="0"/>
              <a:t>  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Consider c = log </a:t>
            </a:r>
            <a:r>
              <a:rPr lang="en-US" altLang="en-US" sz="3200" baseline="-25000" dirty="0"/>
              <a:t>b</a:t>
            </a:r>
            <a:r>
              <a:rPr lang="en-US" altLang="en-US" sz="3200" dirty="0"/>
              <a:t> a</a:t>
            </a:r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8213905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CC33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8305</TotalTime>
  <Words>1081</Words>
  <Application>Microsoft Office PowerPoint</Application>
  <PresentationFormat>On-screen Show (4:3)</PresentationFormat>
  <Paragraphs>132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Times New Roman</vt:lpstr>
      <vt:lpstr>Wingdings</vt:lpstr>
      <vt:lpstr>Default Design</vt:lpstr>
      <vt:lpstr>Master Theorem</vt:lpstr>
      <vt:lpstr>Master Theorem</vt:lpstr>
      <vt:lpstr>Master Theorem Intuition</vt:lpstr>
      <vt:lpstr>Master Theorem Intuition</vt:lpstr>
      <vt:lpstr>Master Theorem Intuition</vt:lpstr>
      <vt:lpstr>Master Theorem Intuition</vt:lpstr>
      <vt:lpstr>Master Theorem Intuition</vt:lpstr>
      <vt:lpstr>Master Theorem Intuition</vt:lpstr>
      <vt:lpstr>Master Theorem Intuition</vt:lpstr>
      <vt:lpstr>Master Theorem Intuition</vt:lpstr>
      <vt:lpstr>Master Theorem Intuition</vt:lpstr>
      <vt:lpstr>Master Theorem Intuition</vt:lpstr>
      <vt:lpstr>Master Theorem Intuition</vt:lpstr>
      <vt:lpstr>Master Theorem Intuition</vt:lpstr>
      <vt:lpstr>Master Theorem Intuition</vt:lpstr>
      <vt:lpstr>Master Theorem Intuition</vt:lpstr>
      <vt:lpstr>Master Theorem Intuition</vt:lpstr>
      <vt:lpstr>Master Theorem Intuition</vt:lpstr>
      <vt:lpstr>Master Theorem Intuition</vt:lpstr>
    </vt:vector>
  </TitlesOfParts>
  <Company>Capitol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Anderson</dc:creator>
  <cp:lastModifiedBy>婷 姜</cp:lastModifiedBy>
  <cp:revision>900</cp:revision>
  <dcterms:created xsi:type="dcterms:W3CDTF">2005-02-15T21:36:33Z</dcterms:created>
  <dcterms:modified xsi:type="dcterms:W3CDTF">2024-10-02T19:15:58Z</dcterms:modified>
</cp:coreProperties>
</file>