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347" r:id="rId2"/>
    <p:sldId id="348" r:id="rId3"/>
    <p:sldId id="349" r:id="rId4"/>
    <p:sldId id="351" r:id="rId5"/>
    <p:sldId id="350" r:id="rId6"/>
    <p:sldId id="352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i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99"/>
    <a:srgbClr val="990000"/>
    <a:srgbClr val="FF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695" autoAdjust="0"/>
  </p:normalViewPr>
  <p:slideViewPr>
    <p:cSldViewPr>
      <p:cViewPr varScale="1">
        <p:scale>
          <a:sx n="79" d="100"/>
          <a:sy n="79" d="100"/>
        </p:scale>
        <p:origin x="117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FCABC313-878C-6A53-B25B-D1591CA421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63ACDCC0-3204-1A53-CCC3-B5921B1B2FF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8" name="Rectangle 4">
            <a:extLst>
              <a:ext uri="{FF2B5EF4-FFF2-40B4-BE49-F238E27FC236}">
                <a16:creationId xmlns:a16="http://schemas.microsoft.com/office/drawing/2014/main" id="{E9C2E0EC-BDB8-BEA1-F631-B200E73975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29" name="Rectangle 5">
            <a:extLst>
              <a:ext uri="{FF2B5EF4-FFF2-40B4-BE49-F238E27FC236}">
                <a16:creationId xmlns:a16="http://schemas.microsoft.com/office/drawing/2014/main" id="{E3A6ECC1-E799-7438-B5BC-8C93449B27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pPr>
              <a:defRPr/>
            </a:pPr>
            <a:fld id="{0981B174-0F04-4F4E-BA79-B579DF905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987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502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4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091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5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97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0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14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83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7DEFB6-B2C8-0F67-43A8-693D00A9B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2F7DAE5-C5B0-9313-70CE-7C1349948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The Master Theorem applies to: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0973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Where a &gt;= 1 and b &gt; 1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We first calculate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r>
              <a:rPr lang="en-US" altLang="en-US" sz="3200" dirty="0"/>
              <a:t>3 cases</a:t>
            </a:r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752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# 1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9530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If f( n ) is O( n </a:t>
            </a:r>
            <a:r>
              <a:rPr lang="en-US" altLang="en-US" sz="3200" baseline="30000" dirty="0"/>
              <a:t>d</a:t>
            </a:r>
            <a:r>
              <a:rPr lang="en-US" altLang="en-US" sz="3200" dirty="0"/>
              <a:t> ) and d &lt;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then</a:t>
            </a:r>
          </a:p>
          <a:p>
            <a:pPr eaLnBrk="1" hangingPunct="1"/>
            <a:r>
              <a:rPr lang="en-US" altLang="en-US" sz="3200" dirty="0"/>
              <a:t>// f(n) &lt;= e n </a:t>
            </a:r>
            <a:r>
              <a:rPr lang="en-US" altLang="en-US" sz="3200" baseline="30000" dirty="0"/>
              <a:t>d</a:t>
            </a:r>
            <a:r>
              <a:rPr lang="en-US" altLang="en-US" sz="3200" dirty="0"/>
              <a:t> &lt; e n    </a:t>
            </a:r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       ) 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Important note: </a:t>
            </a:r>
          </a:p>
          <a:p>
            <a:pPr eaLnBrk="1" hangingPunct="1"/>
            <a:r>
              <a:rPr lang="en-US" altLang="en-US" sz="3200" dirty="0"/>
              <a:t>d &lt;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not d &lt;=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40FC54-0F4D-57F7-3BDC-56244BC4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85535"/>
            <a:ext cx="1028700" cy="5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i="0" dirty="0"/>
              <a:t>log </a:t>
            </a:r>
            <a:r>
              <a:rPr lang="en-US" altLang="en-US" sz="2400" i="0" baseline="-25000" dirty="0"/>
              <a:t>b</a:t>
            </a:r>
            <a:r>
              <a:rPr lang="en-US" altLang="en-US" sz="2400" i="0" dirty="0"/>
              <a:t> 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078D16-A9ED-140F-4B5F-BA321FCD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05432"/>
            <a:ext cx="1023257" cy="5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i="0" dirty="0"/>
              <a:t>log </a:t>
            </a:r>
            <a:r>
              <a:rPr lang="en-US" altLang="en-US" sz="2400" i="0" baseline="-25000" dirty="0"/>
              <a:t>b</a:t>
            </a:r>
            <a:r>
              <a:rPr lang="en-US" altLang="en-US" sz="2400" i="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56135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# 2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9530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If f( n ) is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) and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then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        log n )  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40FC54-0F4D-57F7-3BDC-56244BC4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485535"/>
            <a:ext cx="1028700" cy="5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i="0" dirty="0"/>
              <a:t>log </a:t>
            </a:r>
            <a:r>
              <a:rPr lang="en-US" altLang="en-US" sz="2400" i="0" baseline="-25000" dirty="0"/>
              <a:t>b</a:t>
            </a:r>
            <a:r>
              <a:rPr lang="en-US" altLang="en-US" sz="2400" i="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95322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# 2f (fancy version)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9530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a T( n / b ) + f( n )</a:t>
            </a:r>
          </a:p>
          <a:p>
            <a:pPr eaLnBrk="1" hangingPunct="1"/>
            <a:r>
              <a:rPr lang="en-US" altLang="en-US" sz="3200" dirty="0"/>
              <a:t>If f( n ) is </a:t>
            </a:r>
            <a:r>
              <a:rPr lang="el-GR" sz="3200" dirty="0"/>
              <a:t>Θ</a:t>
            </a:r>
            <a:r>
              <a:rPr lang="en-US" altLang="en-US" sz="3200" dirty="0"/>
              <a:t>( n </a:t>
            </a:r>
            <a:r>
              <a:rPr lang="en-US" altLang="en-US" sz="3200" baseline="30000" dirty="0"/>
              <a:t>c</a:t>
            </a:r>
            <a:r>
              <a:rPr lang="en-US" altLang="en-US" sz="3200" dirty="0"/>
              <a:t> log </a:t>
            </a:r>
            <a:r>
              <a:rPr lang="en-US" altLang="en-US" sz="3200" baseline="30000" dirty="0"/>
              <a:t>k</a:t>
            </a:r>
            <a:r>
              <a:rPr lang="en-US" altLang="en-US" sz="3200" dirty="0"/>
              <a:t> n ) and  c 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then</a:t>
            </a:r>
          </a:p>
          <a:p>
            <a:pPr marL="0" indent="0" eaLnBrk="1" hangingPunct="1"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/>
              <a:t>T( n ) = </a:t>
            </a:r>
            <a:r>
              <a:rPr lang="el-GR" sz="3200" dirty="0"/>
              <a:t>Θ</a:t>
            </a:r>
            <a:r>
              <a:rPr lang="en-US" altLang="en-US" sz="3200" dirty="0"/>
              <a:t>( n         log </a:t>
            </a:r>
            <a:r>
              <a:rPr lang="en-US" altLang="en-US" sz="3200" baseline="30000" dirty="0"/>
              <a:t>k + 1 </a:t>
            </a:r>
            <a:r>
              <a:rPr lang="en-US" altLang="en-US" sz="3200" dirty="0"/>
              <a:t>n )  </a:t>
            </a:r>
          </a:p>
          <a:p>
            <a:pPr eaLnBrk="1" hangingPunct="1"/>
            <a:endParaRPr lang="en-US" altLang="en-US" sz="32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40FC54-0F4D-57F7-3BDC-56244BC4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72232"/>
            <a:ext cx="1028700" cy="52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i="0" dirty="0"/>
              <a:t>log </a:t>
            </a:r>
            <a:r>
              <a:rPr lang="en-US" altLang="en-US" sz="2400" i="0" baseline="-25000" dirty="0"/>
              <a:t>b</a:t>
            </a:r>
            <a:r>
              <a:rPr lang="en-US" altLang="en-US" sz="2400" i="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67065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9EF8082-ABF9-2863-E126-0819DFFEC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Case # 3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71856F-33D9-237C-A98C-E4FAC77E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543800" cy="4953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If f( n ) is Ω( n </a:t>
            </a:r>
            <a:r>
              <a:rPr lang="en-US" altLang="en-US" sz="3200" baseline="30000" dirty="0"/>
              <a:t>d</a:t>
            </a:r>
            <a:r>
              <a:rPr lang="en-US" altLang="en-US" sz="3200" dirty="0"/>
              <a:t> ) and d &gt;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AND</a:t>
            </a:r>
          </a:p>
          <a:p>
            <a:pPr eaLnBrk="1" hangingPunct="1"/>
            <a:r>
              <a:rPr lang="en-US" altLang="en-US" sz="3200" dirty="0"/>
              <a:t>There is a C &lt; 1 and n0 such that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 a f( n / b ) &lt;= C f( n ) for all n &gt;= n0 </a:t>
            </a:r>
          </a:p>
          <a:p>
            <a:pPr marL="0" indent="0" eaLnBrk="1" hangingPunct="1">
              <a:buNone/>
            </a:pPr>
            <a:r>
              <a:rPr lang="en-US" altLang="en-US" sz="3200" dirty="0"/>
              <a:t>   (regularity condition, true very often)</a:t>
            </a:r>
          </a:p>
          <a:p>
            <a:pPr eaLnBrk="1" hangingPunct="1"/>
            <a:r>
              <a:rPr lang="en-US" altLang="en-US" sz="3200" dirty="0"/>
              <a:t>Then, T( n ) = </a:t>
            </a:r>
            <a:r>
              <a:rPr lang="el-GR" sz="3200" dirty="0"/>
              <a:t>Θ</a:t>
            </a:r>
            <a:r>
              <a:rPr lang="en-US" altLang="en-US" sz="3200" dirty="0"/>
              <a:t>( f( n ) )  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Important note: </a:t>
            </a:r>
          </a:p>
          <a:p>
            <a:pPr eaLnBrk="1" hangingPunct="1"/>
            <a:r>
              <a:rPr lang="en-US" altLang="en-US" sz="3200" dirty="0"/>
              <a:t>d</a:t>
            </a:r>
            <a:r>
              <a:rPr lang="en-US" altLang="en-US" sz="3200"/>
              <a:t> </a:t>
            </a:r>
            <a:r>
              <a:rPr lang="en-US" altLang="en-US" sz="3200" dirty="0"/>
              <a:t>&gt;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a, </a:t>
            </a:r>
            <a:r>
              <a:rPr lang="en-US" altLang="en-US" sz="3200"/>
              <a:t>not d </a:t>
            </a:r>
            <a:r>
              <a:rPr lang="en-US" altLang="en-US" sz="3200" dirty="0"/>
              <a:t>&gt;= log </a:t>
            </a:r>
            <a:r>
              <a:rPr lang="en-US" altLang="en-US" sz="3200" baseline="-25000" dirty="0"/>
              <a:t>b</a:t>
            </a:r>
            <a:r>
              <a:rPr lang="en-US" altLang="en-US" sz="3200" dirty="0"/>
              <a:t> a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42648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CC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356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Times New Roman</vt:lpstr>
      <vt:lpstr>Default Design</vt:lpstr>
      <vt:lpstr>Master Theorem</vt:lpstr>
      <vt:lpstr>Master Theorem</vt:lpstr>
      <vt:lpstr>Case # 1</vt:lpstr>
      <vt:lpstr>Case # 2</vt:lpstr>
      <vt:lpstr>Case # 2f (fancy version)</vt:lpstr>
      <vt:lpstr>Case # 3</vt:lpstr>
    </vt:vector>
  </TitlesOfParts>
  <Company>Capitol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Anderson</dc:creator>
  <cp:lastModifiedBy>Herve J Franceschi</cp:lastModifiedBy>
  <cp:revision>909</cp:revision>
  <dcterms:created xsi:type="dcterms:W3CDTF">2005-02-15T21:36:33Z</dcterms:created>
  <dcterms:modified xsi:type="dcterms:W3CDTF">2023-06-09T15:41:50Z</dcterms:modified>
</cp:coreProperties>
</file>