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30" r:id="rId2"/>
    <p:sldId id="332" r:id="rId3"/>
    <p:sldId id="331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7" r:id="rId13"/>
    <p:sldId id="341" r:id="rId14"/>
    <p:sldId id="342" r:id="rId15"/>
    <p:sldId id="343" r:id="rId16"/>
    <p:sldId id="344" r:id="rId17"/>
    <p:sldId id="345" r:id="rId18"/>
    <p:sldId id="346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695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CABC313-878C-6A53-B25B-D1591CA42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3ACDCC0-3204-1A53-CCC3-B5921B1B2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9C2E0EC-BDB8-BEA1-F631-B200E73975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E3A6ECC1-E799-7438-B5BC-8C93449B27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981B174-0F04-4F4E-BA79-B579DF905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9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5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9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4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DEFB6-B2C8-0F67-43A8-693D00A9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F7DAE5-C5B0-9313-70CE-7C134994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 n &gt;= 0</a:t>
            </a:r>
          </a:p>
          <a:p>
            <a:pPr marL="0" indent="0" eaLnBrk="1" hangingPunct="1">
              <a:buNone/>
            </a:pPr>
            <a:r>
              <a:rPr lang="en-US" altLang="en-US" dirty="0"/>
              <a:t>public static int powerOf2A( int n )</a:t>
            </a:r>
          </a:p>
          <a:p>
            <a:pPr marL="0" indent="0" eaLnBrk="1" hangingPunct="1">
              <a:buNone/>
            </a:pPr>
            <a:r>
              <a:rPr lang="en-US" altLang="en-US" dirty="0"/>
              <a:t>{ </a:t>
            </a:r>
          </a:p>
          <a:p>
            <a:pPr marL="0" indent="0" eaLnBrk="1" hangingPunct="1">
              <a:buNone/>
            </a:pPr>
            <a:r>
              <a:rPr lang="en-US" altLang="en-US" dirty="0"/>
              <a:t>  if( n == 0 )</a:t>
            </a:r>
          </a:p>
          <a:p>
            <a:pPr marL="0" indent="0" eaLnBrk="1" hangingPunct="1">
              <a:buNone/>
            </a:pPr>
            <a:r>
              <a:rPr lang="en-US" altLang="en-US" dirty="0"/>
              <a:t>     return 1;</a:t>
            </a:r>
          </a:p>
          <a:p>
            <a:pPr marL="0" indent="0" eaLnBrk="1" hangingPunct="1">
              <a:buNone/>
            </a:pPr>
            <a:r>
              <a:rPr lang="en-US" altLang="en-US" dirty="0"/>
              <a:t>  else</a:t>
            </a:r>
          </a:p>
          <a:p>
            <a:pPr marL="0" indent="0" eaLnBrk="1" hangingPunct="1">
              <a:buNone/>
            </a:pPr>
            <a:r>
              <a:rPr lang="en-US" altLang="en-US" dirty="0"/>
              <a:t>     return powerOf2A( n – 1 ) + powerOf2A( n – 1); </a:t>
            </a:r>
          </a:p>
          <a:p>
            <a:pPr marL="0" indent="0" eaLnBrk="1" hangingPunct="1">
              <a:buNone/>
            </a:pPr>
            <a:r>
              <a:rPr lang="en-US" altLang="en-US" dirty="0"/>
              <a:t>}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577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TA( 0 ) +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 C + …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100" dirty="0"/>
              <a:t>TA( n ) = </a:t>
            </a:r>
            <a:r>
              <a:rPr lang="en-US" altLang="en-US" sz="3100" dirty="0" err="1"/>
              <a:t>2</a:t>
            </a:r>
            <a:r>
              <a:rPr lang="en-US" altLang="en-US" sz="3100" baseline="30000" dirty="0" err="1"/>
              <a:t>n</a:t>
            </a:r>
            <a:r>
              <a:rPr lang="en-US" altLang="en-US" sz="3100" dirty="0"/>
              <a:t> TA( 0 ) + C( </a:t>
            </a:r>
            <a:r>
              <a:rPr lang="en-US" altLang="en-US" sz="3100" dirty="0" err="1"/>
              <a:t>2</a:t>
            </a:r>
            <a:r>
              <a:rPr lang="en-US" altLang="en-US" sz="3100" baseline="30000" dirty="0" err="1"/>
              <a:t>n</a:t>
            </a:r>
            <a:r>
              <a:rPr lang="en-US" altLang="en-US" sz="3100" baseline="30000" dirty="0"/>
              <a:t>-1</a:t>
            </a:r>
            <a:r>
              <a:rPr lang="en-US" altLang="en-US" sz="3100" dirty="0"/>
              <a:t> + … + 2</a:t>
            </a:r>
            <a:r>
              <a:rPr lang="en-US" altLang="en-US" sz="3100" baseline="30000" dirty="0"/>
              <a:t>3</a:t>
            </a:r>
            <a:r>
              <a:rPr lang="en-US" altLang="en-US" sz="3100" dirty="0"/>
              <a:t> + 2</a:t>
            </a:r>
            <a:r>
              <a:rPr lang="en-US" altLang="en-US" sz="3100" baseline="30000" dirty="0"/>
              <a:t>2</a:t>
            </a:r>
            <a:r>
              <a:rPr lang="en-US" altLang="en-US" sz="3100" dirty="0"/>
              <a:t> + 2 + 1 )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TA( 0 ) + C ( ???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364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100" dirty="0"/>
              <a:t>TA( n ) = </a:t>
            </a:r>
            <a:r>
              <a:rPr lang="en-US" altLang="en-US" sz="3100" dirty="0" err="1"/>
              <a:t>2</a:t>
            </a:r>
            <a:r>
              <a:rPr lang="en-US" altLang="en-US" sz="3100" baseline="30000" dirty="0" err="1"/>
              <a:t>n</a:t>
            </a:r>
            <a:r>
              <a:rPr lang="en-US" altLang="en-US" sz="3100" dirty="0"/>
              <a:t> TA( 0 ) + C( </a:t>
            </a:r>
            <a:r>
              <a:rPr lang="en-US" altLang="en-US" sz="3100" dirty="0" err="1"/>
              <a:t>2</a:t>
            </a:r>
            <a:r>
              <a:rPr lang="en-US" altLang="en-US" sz="3100" baseline="30000" dirty="0" err="1"/>
              <a:t>n</a:t>
            </a:r>
            <a:r>
              <a:rPr lang="en-US" altLang="en-US" sz="3100" baseline="30000" dirty="0"/>
              <a:t>-1</a:t>
            </a:r>
            <a:r>
              <a:rPr lang="en-US" altLang="en-US" sz="3100" dirty="0"/>
              <a:t> + … + 2</a:t>
            </a:r>
            <a:r>
              <a:rPr lang="en-US" altLang="en-US" sz="3100" baseline="30000" dirty="0"/>
              <a:t>3</a:t>
            </a:r>
            <a:r>
              <a:rPr lang="en-US" altLang="en-US" sz="3100" dirty="0"/>
              <a:t> + 2</a:t>
            </a:r>
            <a:r>
              <a:rPr lang="en-US" altLang="en-US" sz="3100" baseline="30000" dirty="0"/>
              <a:t>2</a:t>
            </a:r>
            <a:r>
              <a:rPr lang="en-US" altLang="en-US" sz="3100" dirty="0"/>
              <a:t> + 2 + 1 )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TA( 0 ) + C (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- 1 )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is </a:t>
            </a:r>
            <a:r>
              <a:rPr lang="el-GR" sz="3200" dirty="0"/>
              <a:t>Θ</a:t>
            </a:r>
            <a:r>
              <a:rPr lang="en-US" altLang="en-US" sz="3200" dirty="0"/>
              <a:t>(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697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// n &gt;= 0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public static int powerOf2B( int n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{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if( n == 0 )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1;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else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2 * powerOf2B( n – 1 );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}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781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D + TB( n – 1) </a:t>
            </a:r>
          </a:p>
          <a:p>
            <a:pPr eaLnBrk="1" hangingPunct="1"/>
            <a:r>
              <a:rPr lang="en-US" altLang="en-US" sz="3200" dirty="0"/>
              <a:t>TB( n ) = TB( n – 1 ) + 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2) + D + 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2) + 2D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84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1 ) + D</a:t>
            </a:r>
          </a:p>
          <a:p>
            <a:pPr eaLnBrk="1" hangingPunct="1"/>
            <a:r>
              <a:rPr lang="en-US" altLang="en-US" sz="3200" dirty="0"/>
              <a:t>TB( n ) = TB( n – 2) + 2D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3 ) + D + 2D</a:t>
            </a:r>
          </a:p>
          <a:p>
            <a:pPr eaLnBrk="1" hangingPunct="1"/>
            <a:r>
              <a:rPr lang="en-US" altLang="en-US" sz="3200" dirty="0"/>
              <a:t>TB( n ) = TB( n – 3 ) + 3D</a:t>
            </a:r>
          </a:p>
        </p:txBody>
      </p:sp>
    </p:spTree>
    <p:extLst>
      <p:ext uri="{BB962C8B-B14F-4D97-AF65-F5344CB8AC3E}">
        <p14:creationId xmlns:p14="http://schemas.microsoft.com/office/powerpoint/2010/main" val="195414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1 ) + D</a:t>
            </a:r>
          </a:p>
          <a:p>
            <a:pPr eaLnBrk="1" hangingPunct="1"/>
            <a:r>
              <a:rPr lang="en-US" altLang="en-US" sz="3200" dirty="0"/>
              <a:t>TB( n ) = TB( n – 3 ) + 3D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4 ) + D + 3D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4 ) + 4D</a:t>
            </a:r>
          </a:p>
        </p:txBody>
      </p:sp>
    </p:spTree>
    <p:extLst>
      <p:ext uri="{BB962C8B-B14F-4D97-AF65-F5344CB8AC3E}">
        <p14:creationId xmlns:p14="http://schemas.microsoft.com/office/powerpoint/2010/main" val="87141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1 ) + D or</a:t>
            </a:r>
          </a:p>
          <a:p>
            <a:pPr eaLnBrk="1" hangingPunct="1"/>
            <a:r>
              <a:rPr lang="en-US" altLang="en-US" sz="3200" dirty="0"/>
              <a:t>TB( n ) = TB( n – 1 ) + 1D</a:t>
            </a:r>
          </a:p>
          <a:p>
            <a:pPr eaLnBrk="1" hangingPunct="1"/>
            <a:r>
              <a:rPr lang="en-US" altLang="en-US" sz="3200" dirty="0"/>
              <a:t>TB( n ) = TB( n – 2 ) + 2D</a:t>
            </a:r>
          </a:p>
          <a:p>
            <a:pPr eaLnBrk="1" hangingPunct="1"/>
            <a:r>
              <a:rPr lang="en-US" altLang="en-US" sz="3200" dirty="0"/>
              <a:t>TB( n ) = TB( n – 3 ) + 3D</a:t>
            </a:r>
          </a:p>
          <a:p>
            <a:pPr eaLnBrk="1" hangingPunct="1"/>
            <a:r>
              <a:rPr lang="en-US" altLang="en-US" sz="3200" dirty="0"/>
              <a:t>TB( n ) = TB( n – 4 ) + 4D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Do we see a pattern?</a:t>
            </a:r>
          </a:p>
        </p:txBody>
      </p:sp>
    </p:spTree>
    <p:extLst>
      <p:ext uri="{BB962C8B-B14F-4D97-AF65-F5344CB8AC3E}">
        <p14:creationId xmlns:p14="http://schemas.microsoft.com/office/powerpoint/2010/main" val="170802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n – k ) + </a:t>
            </a:r>
            <a:r>
              <a:rPr lang="en-US" altLang="en-US" sz="3200" dirty="0" err="1"/>
              <a:t>kD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We reach the base case </a:t>
            </a:r>
          </a:p>
          <a:p>
            <a:pPr eaLnBrk="1" hangingPunct="1"/>
            <a:r>
              <a:rPr lang="en-US" altLang="en-US" sz="3200" dirty="0"/>
              <a:t>when n – k = 0, i.e. n = k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TB( n ) = TB( 0 ) + </a:t>
            </a:r>
            <a:r>
              <a:rPr lang="en-US" altLang="en-US" sz="3200" dirty="0" err="1"/>
              <a:t>Dn</a:t>
            </a:r>
            <a:r>
              <a:rPr lang="en-US" altLang="en-US" sz="3200" dirty="0"/>
              <a:t> </a:t>
            </a:r>
          </a:p>
          <a:p>
            <a:pPr eaLnBrk="1" hangingPunct="1"/>
            <a:r>
              <a:rPr lang="en-US" altLang="en-US" sz="3200" dirty="0"/>
              <a:t>TB( n ) is </a:t>
            </a:r>
            <a:r>
              <a:rPr lang="el-GR" sz="3200" dirty="0"/>
              <a:t>Θ</a:t>
            </a:r>
            <a:r>
              <a:rPr lang="en-US" altLang="en-US" sz="3200" dirty="0"/>
              <a:t>( n )</a:t>
            </a:r>
          </a:p>
        </p:txBody>
      </p:sp>
    </p:spTree>
    <p:extLst>
      <p:ext uri="{BB962C8B-B14F-4D97-AF65-F5344CB8AC3E}">
        <p14:creationId xmlns:p14="http://schemas.microsoft.com/office/powerpoint/2010/main" val="355601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is </a:t>
            </a:r>
            <a:r>
              <a:rPr lang="el-GR" sz="3200" dirty="0"/>
              <a:t>Θ</a:t>
            </a:r>
            <a:r>
              <a:rPr lang="en-US" altLang="en-US" sz="3200" dirty="0"/>
              <a:t>( </a:t>
            </a:r>
            <a:r>
              <a:rPr lang="en-US" altLang="en-US" sz="3200"/>
              <a:t>2</a:t>
            </a:r>
            <a:r>
              <a:rPr lang="en-US" altLang="en-US" sz="3200" baseline="30000"/>
              <a:t>n</a:t>
            </a:r>
            <a:r>
              <a:rPr lang="en-US" altLang="en-US" sz="3200" dirty="0"/>
              <a:t> )</a:t>
            </a:r>
          </a:p>
          <a:p>
            <a:pPr eaLnBrk="1" hangingPunct="1"/>
            <a:r>
              <a:rPr lang="en-US" altLang="en-US" sz="3200" dirty="0"/>
              <a:t>TB( n ) is </a:t>
            </a:r>
            <a:r>
              <a:rPr lang="el-GR" sz="3200" dirty="0"/>
              <a:t>Θ</a:t>
            </a:r>
            <a:r>
              <a:rPr lang="en-US" altLang="en-US" sz="3200" dirty="0"/>
              <a:t>( n 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This confirms our earlier code simulation </a:t>
            </a:r>
          </a:p>
        </p:txBody>
      </p:sp>
    </p:spTree>
    <p:extLst>
      <p:ext uri="{BB962C8B-B14F-4D97-AF65-F5344CB8AC3E}">
        <p14:creationId xmlns:p14="http://schemas.microsoft.com/office/powerpoint/2010/main" val="28993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of a Recursive Function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/>
              <a:t>// n &gt;= 0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public static int powerOf2B( int n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{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if( n == 0 )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1;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else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 return 2 * powerOf2B( n – 1 );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}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16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running time of powerOf2A</a:t>
            </a:r>
          </a:p>
          <a:p>
            <a:pPr eaLnBrk="1" hangingPunct="1"/>
            <a:r>
              <a:rPr lang="en-US" altLang="en-US" sz="3200" dirty="0"/>
              <a:t>TB( n ) = running time of powerOf2B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32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C + TA( n – 1) + TA( n – 1 )</a:t>
            </a:r>
          </a:p>
          <a:p>
            <a:pPr eaLnBrk="1" hangingPunct="1"/>
            <a:r>
              <a:rPr lang="en-US" altLang="en-US" sz="3200" dirty="0"/>
              <a:t>TA( n ) = 2 TA( n – 1 )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( 2 TA( n – 2) + C )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TA( n – 2)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018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– 1 )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TA( n – 2)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( 2 TA( n – 3) + C ) + 2C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TA( n – 3)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994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– 1 )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TA( n – 3 )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( 2 TA( n – 4 ) + C )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TA( n – 4 )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839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2 TA( n – 1 )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TA( n – 2 ) + 2C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TA( n – 3 )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r>
              <a:rPr lang="en-US" altLang="en-US" sz="3200" dirty="0"/>
              <a:t>TA( n ) = 2</a:t>
            </a:r>
            <a:r>
              <a:rPr lang="en-US" altLang="en-US" sz="3200" baseline="30000" dirty="0"/>
              <a:t>4</a:t>
            </a:r>
            <a:r>
              <a:rPr lang="en-US" altLang="en-US" sz="3200" dirty="0"/>
              <a:t> TA( n – 4 )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Do we have a pattern?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4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 TA( n – k) +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k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 C + …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Base case when ?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655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k</a:t>
            </a:r>
            <a:r>
              <a:rPr lang="en-US" altLang="en-US" sz="3200" dirty="0"/>
              <a:t> TA( n – k) +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k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 C + …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Base case when n – k = 0 i.e. n = k</a:t>
            </a:r>
          </a:p>
          <a:p>
            <a:pPr eaLnBrk="1" hangingPunct="1"/>
            <a:r>
              <a:rPr lang="en-US" altLang="en-US" sz="3200" dirty="0"/>
              <a:t>TA( n ) =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dirty="0"/>
              <a:t> TA( 0 ) + </a:t>
            </a:r>
            <a:r>
              <a:rPr lang="en-US" altLang="en-US" sz="3200" dirty="0" err="1"/>
              <a:t>2</a:t>
            </a:r>
            <a:r>
              <a:rPr lang="en-US" altLang="en-US" sz="3200" baseline="30000" dirty="0" err="1"/>
              <a:t>n</a:t>
            </a:r>
            <a:r>
              <a:rPr lang="en-US" altLang="en-US" sz="3200" baseline="30000" dirty="0"/>
              <a:t>-1</a:t>
            </a:r>
            <a:r>
              <a:rPr lang="en-US" altLang="en-US" sz="3200" dirty="0"/>
              <a:t> C + … + 2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C + 2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C + 2C + C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7665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986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Times New Roman</vt:lpstr>
      <vt:lpstr>Default Design</vt:lpstr>
      <vt:lpstr>Running Time of a Recursive Function</vt:lpstr>
      <vt:lpstr>Running Time of a Recursive Function</vt:lpstr>
      <vt:lpstr>Derivation</vt:lpstr>
      <vt:lpstr>Derivation</vt:lpstr>
      <vt:lpstr>Derivation</vt:lpstr>
      <vt:lpstr>Derivation</vt:lpstr>
      <vt:lpstr>Derivation</vt:lpstr>
      <vt:lpstr>Derivation</vt:lpstr>
      <vt:lpstr>Derivation</vt:lpstr>
      <vt:lpstr>Derivation</vt:lpstr>
      <vt:lpstr>Derivation</vt:lpstr>
      <vt:lpstr>Running Time of a Recursive Function</vt:lpstr>
      <vt:lpstr>Derivation</vt:lpstr>
      <vt:lpstr>Derivation</vt:lpstr>
      <vt:lpstr>Derivation</vt:lpstr>
      <vt:lpstr>Derivation</vt:lpstr>
      <vt:lpstr>Derivation</vt:lpstr>
      <vt:lpstr>Derivation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婷 姜</cp:lastModifiedBy>
  <cp:revision>906</cp:revision>
  <dcterms:created xsi:type="dcterms:W3CDTF">2005-02-15T21:36:33Z</dcterms:created>
  <dcterms:modified xsi:type="dcterms:W3CDTF">2024-09-23T21:03:28Z</dcterms:modified>
</cp:coreProperties>
</file>