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321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23" r:id="rId20"/>
    <p:sldId id="325" r:id="rId21"/>
    <p:sldId id="324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4" r:id="rId30"/>
    <p:sldId id="335" r:id="rId31"/>
    <p:sldId id="336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0099"/>
    <a:srgbClr val="990000"/>
    <a:srgbClr val="FF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4695" autoAdjust="0"/>
  </p:normalViewPr>
  <p:slideViewPr>
    <p:cSldViewPr>
      <p:cViewPr varScale="1">
        <p:scale>
          <a:sx n="79" d="100"/>
          <a:sy n="79" d="100"/>
        </p:scale>
        <p:origin x="117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FCABC313-878C-6A53-B25B-D1591CA421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63ACDCC0-3204-1A53-CCC3-B5921B1B2FF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28" name="Rectangle 4">
            <a:extLst>
              <a:ext uri="{FF2B5EF4-FFF2-40B4-BE49-F238E27FC236}">
                <a16:creationId xmlns:a16="http://schemas.microsoft.com/office/drawing/2014/main" id="{E9C2E0EC-BDB8-BEA1-F631-B200E73975F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29" name="Rectangle 5">
            <a:extLst>
              <a:ext uri="{FF2B5EF4-FFF2-40B4-BE49-F238E27FC236}">
                <a16:creationId xmlns:a16="http://schemas.microsoft.com/office/drawing/2014/main" id="{E3A6ECC1-E799-7438-B5BC-8C93449B27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0981B174-0F04-4F4E-BA79-B579DF9058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01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67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298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02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44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91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456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797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08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1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14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683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E7DEFB6-B2C8-0F67-43A8-693D00A9B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F7DAE5-C5B0-9313-70CE-7C1349948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of a Recursive Function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An alternative to using derivation is to model the derivation with trees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PowerOf2A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TA( n ) = 2 TA( n - 1 ) + C </a:t>
            </a:r>
          </a:p>
          <a:p>
            <a:pPr eaLnBrk="1" hangingPunct="1"/>
            <a:r>
              <a:rPr lang="en-US" altLang="en-US" sz="3200" dirty="0"/>
              <a:t>Here is the corresponding tree</a:t>
            </a:r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				    C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		TA( n - 1 ) 		TA( n – 1 )</a:t>
            </a:r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256409-6D91-9D19-A33C-A18F89C3BF25}"/>
              </a:ext>
            </a:extLst>
          </p:cNvPr>
          <p:cNvCxnSpPr/>
          <p:nvPr/>
        </p:nvCxnSpPr>
        <p:spPr bwMode="auto">
          <a:xfrm flipH="1">
            <a:off x="3429000" y="4191000"/>
            <a:ext cx="14478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DF7670-F09E-E70D-54E2-810AC8E56105}"/>
              </a:ext>
            </a:extLst>
          </p:cNvPr>
          <p:cNvCxnSpPr>
            <a:cxnSpLocks/>
          </p:cNvCxnSpPr>
          <p:nvPr/>
        </p:nvCxnSpPr>
        <p:spPr bwMode="auto">
          <a:xfrm>
            <a:off x="5029200" y="4191000"/>
            <a:ext cx="17526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1245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PowerOf2A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TA( n - 1 ) = 2 TA( n - 2 ) + C </a:t>
            </a:r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			    C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	      C 			     C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TA(n-2)    TA(n-2)     TA(n-2)      TA(n-2)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>
                <a:highlight>
                  <a:srgbClr val="FFFF00"/>
                </a:highlight>
              </a:rPr>
              <a:t>TA( n ) = C + 2C + 4TA( n – 2 )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256409-6D91-9D19-A33C-A18F89C3BF25}"/>
              </a:ext>
            </a:extLst>
          </p:cNvPr>
          <p:cNvCxnSpPr>
            <a:cxnSpLocks/>
          </p:cNvCxnSpPr>
          <p:nvPr/>
        </p:nvCxnSpPr>
        <p:spPr bwMode="auto">
          <a:xfrm flipH="1">
            <a:off x="1143000" y="4267200"/>
            <a:ext cx="1066800" cy="663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DF7670-F09E-E70D-54E2-810AC8E56105}"/>
              </a:ext>
            </a:extLst>
          </p:cNvPr>
          <p:cNvCxnSpPr>
            <a:cxnSpLocks/>
          </p:cNvCxnSpPr>
          <p:nvPr/>
        </p:nvCxnSpPr>
        <p:spPr bwMode="auto">
          <a:xfrm>
            <a:off x="4267200" y="2989006"/>
            <a:ext cx="1600200" cy="66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36C17E-2AFF-0EE3-F0BB-A2FC192E0751}"/>
              </a:ext>
            </a:extLst>
          </p:cNvPr>
          <p:cNvCxnSpPr>
            <a:cxnSpLocks/>
          </p:cNvCxnSpPr>
          <p:nvPr/>
        </p:nvCxnSpPr>
        <p:spPr bwMode="auto">
          <a:xfrm flipH="1">
            <a:off x="2743200" y="2991464"/>
            <a:ext cx="1066800" cy="663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4F0019-A695-2E89-BBD0-51997B07BB59}"/>
              </a:ext>
            </a:extLst>
          </p:cNvPr>
          <p:cNvCxnSpPr>
            <a:cxnSpLocks/>
          </p:cNvCxnSpPr>
          <p:nvPr/>
        </p:nvCxnSpPr>
        <p:spPr bwMode="auto">
          <a:xfrm flipH="1">
            <a:off x="4800600" y="4262284"/>
            <a:ext cx="1066800" cy="663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10B652-A8AA-6D6B-7C98-F8D433B607F9}"/>
              </a:ext>
            </a:extLst>
          </p:cNvPr>
          <p:cNvCxnSpPr>
            <a:cxnSpLocks/>
          </p:cNvCxnSpPr>
          <p:nvPr/>
        </p:nvCxnSpPr>
        <p:spPr bwMode="auto">
          <a:xfrm>
            <a:off x="2590800" y="4262284"/>
            <a:ext cx="381000" cy="663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F16C4B-76E4-37C3-27DC-159E55C7979A}"/>
              </a:ext>
            </a:extLst>
          </p:cNvPr>
          <p:cNvCxnSpPr>
            <a:cxnSpLocks/>
          </p:cNvCxnSpPr>
          <p:nvPr/>
        </p:nvCxnSpPr>
        <p:spPr bwMode="auto">
          <a:xfrm>
            <a:off x="6400800" y="4262284"/>
            <a:ext cx="381000" cy="663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5014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PowerOf2A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305800" cy="5181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TA( n - 2 ) = 2 TA( n - 3 ) + C 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			         C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	             C 			          C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        C                 </a:t>
            </a:r>
            <a:r>
              <a:rPr lang="en-US" altLang="en-US" sz="3200" dirty="0" err="1"/>
              <a:t>C</a:t>
            </a:r>
            <a:r>
              <a:rPr lang="en-US" altLang="en-US" sz="3200" dirty="0"/>
              <a:t>              </a:t>
            </a:r>
            <a:r>
              <a:rPr lang="en-US" altLang="en-US" sz="3200" dirty="0" err="1"/>
              <a:t>C</a:t>
            </a:r>
            <a:r>
              <a:rPr lang="en-US" altLang="en-US" sz="3200" dirty="0"/>
              <a:t>               </a:t>
            </a:r>
            <a:r>
              <a:rPr lang="en-US" altLang="en-US" sz="3200" dirty="0" err="1"/>
              <a:t>C</a:t>
            </a: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1600" dirty="0"/>
              <a:t>TA(n-3)    TA(n-3)          TA(n-3)      TA(n-3) TA(n-3)    TA(n-3)          TA(n-3)      TA(n-3)</a:t>
            </a:r>
          </a:p>
          <a:p>
            <a:pPr marL="0" indent="0" eaLnBrk="1" hangingPunct="1">
              <a:buNone/>
            </a:pPr>
            <a:endParaRPr lang="en-US" altLang="en-US" sz="1600" dirty="0"/>
          </a:p>
          <a:p>
            <a:pPr eaLnBrk="1" hangingPunct="1"/>
            <a:r>
              <a:rPr lang="en-US" altLang="en-US" sz="3200" dirty="0">
                <a:highlight>
                  <a:srgbClr val="FFFF00"/>
                </a:highlight>
              </a:rPr>
              <a:t>TA( n ) = C + 2C + 4C + 8TA( n – 3 )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256409-6D91-9D19-A33C-A18F89C3BF25}"/>
              </a:ext>
            </a:extLst>
          </p:cNvPr>
          <p:cNvCxnSpPr>
            <a:cxnSpLocks/>
          </p:cNvCxnSpPr>
          <p:nvPr/>
        </p:nvCxnSpPr>
        <p:spPr bwMode="auto">
          <a:xfrm flipH="1">
            <a:off x="1219200" y="3554361"/>
            <a:ext cx="1066800" cy="663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DF7670-F09E-E70D-54E2-810AC8E56105}"/>
              </a:ext>
            </a:extLst>
          </p:cNvPr>
          <p:cNvCxnSpPr>
            <a:cxnSpLocks/>
          </p:cNvCxnSpPr>
          <p:nvPr/>
        </p:nvCxnSpPr>
        <p:spPr bwMode="auto">
          <a:xfrm>
            <a:off x="4343400" y="2365886"/>
            <a:ext cx="1600200" cy="66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36C17E-2AFF-0EE3-F0BB-A2FC192E0751}"/>
              </a:ext>
            </a:extLst>
          </p:cNvPr>
          <p:cNvCxnSpPr>
            <a:cxnSpLocks/>
          </p:cNvCxnSpPr>
          <p:nvPr/>
        </p:nvCxnSpPr>
        <p:spPr bwMode="auto">
          <a:xfrm flipH="1">
            <a:off x="2781300" y="2379406"/>
            <a:ext cx="1066800" cy="663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4F0019-A695-2E89-BBD0-51997B07BB59}"/>
              </a:ext>
            </a:extLst>
          </p:cNvPr>
          <p:cNvCxnSpPr>
            <a:cxnSpLocks/>
          </p:cNvCxnSpPr>
          <p:nvPr/>
        </p:nvCxnSpPr>
        <p:spPr bwMode="auto">
          <a:xfrm flipH="1">
            <a:off x="4838700" y="3571568"/>
            <a:ext cx="1066800" cy="663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10B652-A8AA-6D6B-7C98-F8D433B607F9}"/>
              </a:ext>
            </a:extLst>
          </p:cNvPr>
          <p:cNvCxnSpPr>
            <a:cxnSpLocks/>
          </p:cNvCxnSpPr>
          <p:nvPr/>
        </p:nvCxnSpPr>
        <p:spPr bwMode="auto">
          <a:xfrm>
            <a:off x="2760406" y="3554360"/>
            <a:ext cx="381000" cy="663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F16C4B-76E4-37C3-27DC-159E55C7979A}"/>
              </a:ext>
            </a:extLst>
          </p:cNvPr>
          <p:cNvCxnSpPr>
            <a:cxnSpLocks/>
          </p:cNvCxnSpPr>
          <p:nvPr/>
        </p:nvCxnSpPr>
        <p:spPr bwMode="auto">
          <a:xfrm>
            <a:off x="6248400" y="3554360"/>
            <a:ext cx="381000" cy="663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FB5F52C-948E-486D-2910-93C37B50B882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" y="4724400"/>
            <a:ext cx="457200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162F19-6BED-EAE9-54CF-3D9190231019}"/>
              </a:ext>
            </a:extLst>
          </p:cNvPr>
          <p:cNvCxnSpPr>
            <a:cxnSpLocks/>
          </p:cNvCxnSpPr>
          <p:nvPr/>
        </p:nvCxnSpPr>
        <p:spPr bwMode="auto">
          <a:xfrm flipH="1">
            <a:off x="2684206" y="4724400"/>
            <a:ext cx="457200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2FF408-0E3E-4623-1350-DCBBA319AF93}"/>
              </a:ext>
            </a:extLst>
          </p:cNvPr>
          <p:cNvCxnSpPr>
            <a:cxnSpLocks/>
          </p:cNvCxnSpPr>
          <p:nvPr/>
        </p:nvCxnSpPr>
        <p:spPr bwMode="auto">
          <a:xfrm flipH="1">
            <a:off x="4301612" y="4724400"/>
            <a:ext cx="457200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C5CDFC-535E-DD5D-DB48-A4BC79A38925}"/>
              </a:ext>
            </a:extLst>
          </p:cNvPr>
          <p:cNvCxnSpPr>
            <a:cxnSpLocks/>
          </p:cNvCxnSpPr>
          <p:nvPr/>
        </p:nvCxnSpPr>
        <p:spPr bwMode="auto">
          <a:xfrm flipH="1">
            <a:off x="6151306" y="4724400"/>
            <a:ext cx="457200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3A5EB1-D171-4635-B19C-C71BF9B8A756}"/>
              </a:ext>
            </a:extLst>
          </p:cNvPr>
          <p:cNvCxnSpPr>
            <a:cxnSpLocks/>
          </p:cNvCxnSpPr>
          <p:nvPr/>
        </p:nvCxnSpPr>
        <p:spPr bwMode="auto">
          <a:xfrm>
            <a:off x="1291712" y="4744065"/>
            <a:ext cx="232288" cy="66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B59307-85AF-6CA3-3D3E-E938B1E3797F}"/>
              </a:ext>
            </a:extLst>
          </p:cNvPr>
          <p:cNvCxnSpPr>
            <a:cxnSpLocks/>
          </p:cNvCxnSpPr>
          <p:nvPr/>
        </p:nvCxnSpPr>
        <p:spPr bwMode="auto">
          <a:xfrm>
            <a:off x="3311627" y="4744065"/>
            <a:ext cx="232288" cy="66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48B91E-C2BE-880D-0BA7-02417167C2C1}"/>
              </a:ext>
            </a:extLst>
          </p:cNvPr>
          <p:cNvCxnSpPr>
            <a:cxnSpLocks/>
          </p:cNvCxnSpPr>
          <p:nvPr/>
        </p:nvCxnSpPr>
        <p:spPr bwMode="auto">
          <a:xfrm>
            <a:off x="4911212" y="4744065"/>
            <a:ext cx="232288" cy="66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0B97E0-E36D-BB7A-B9A7-CBE45CD57224}"/>
              </a:ext>
            </a:extLst>
          </p:cNvPr>
          <p:cNvCxnSpPr>
            <a:cxnSpLocks/>
          </p:cNvCxnSpPr>
          <p:nvPr/>
        </p:nvCxnSpPr>
        <p:spPr bwMode="auto">
          <a:xfrm>
            <a:off x="6781800" y="4724400"/>
            <a:ext cx="232288" cy="66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2735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PowerOf2A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7467D1C-AA2C-A94B-F242-22EC183F4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56464"/>
              </p:ext>
            </p:extLst>
          </p:nvPr>
        </p:nvGraphicFramePr>
        <p:xfrm>
          <a:off x="1447800" y="1854200"/>
          <a:ext cx="540893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val="6831919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6483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6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5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4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3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8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2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6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750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8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is the last level??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8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45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PowerOf2A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7467D1C-AA2C-A94B-F242-22EC183F4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82458"/>
              </p:ext>
            </p:extLst>
          </p:nvPr>
        </p:nvGraphicFramePr>
        <p:xfrm>
          <a:off x="1447800" y="1854200"/>
          <a:ext cx="540893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val="6831919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6483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6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5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4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3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= 2 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8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2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baseline="30000" dirty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6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750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8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such that n – k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but we have a lot of TA(0)s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8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29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PowerOf2A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7467D1C-AA2C-A94B-F242-22EC183F4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18083"/>
              </p:ext>
            </p:extLst>
          </p:nvPr>
        </p:nvGraphicFramePr>
        <p:xfrm>
          <a:off x="1447800" y="1854200"/>
          <a:ext cx="540893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val="6831919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6483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6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5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4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3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= 2 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8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2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baseline="30000" dirty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6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750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</a:t>
                      </a:r>
                      <a:r>
                        <a:rPr lang="en-US" baseline="30000" dirty="0"/>
                        <a:t>n-1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8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(but we have 2 </a:t>
                      </a:r>
                      <a:r>
                        <a:rPr lang="en-US" baseline="30000" dirty="0"/>
                        <a:t>n</a:t>
                      </a:r>
                      <a:r>
                        <a:rPr lang="en-US" dirty="0"/>
                        <a:t> TA( 0 )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8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65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PowerOf2A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At level L, we spend C * 2 </a:t>
            </a:r>
            <a:r>
              <a:rPr lang="en-US" altLang="en-US" sz="3200" baseline="30000" dirty="0"/>
              <a:t>L</a:t>
            </a:r>
            <a:r>
              <a:rPr lang="en-US" altLang="en-US" sz="3200" dirty="0"/>
              <a:t> time</a:t>
            </a:r>
          </a:p>
          <a:p>
            <a:pPr eaLnBrk="1" hangingPunct="1"/>
            <a:r>
              <a:rPr lang="en-US" altLang="en-US" sz="3200" dirty="0"/>
              <a:t>At the bottom level, we spend TA( 0 ) * 2 </a:t>
            </a:r>
            <a:r>
              <a:rPr lang="en-US" altLang="en-US" sz="3200" baseline="30000" dirty="0"/>
              <a:t>n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                   </a:t>
            </a:r>
            <a:r>
              <a:rPr lang="en-US" altLang="en-US" sz="1600" dirty="0"/>
              <a:t>L = n - 1</a:t>
            </a:r>
          </a:p>
          <a:p>
            <a:pPr eaLnBrk="1" hangingPunct="1"/>
            <a:r>
              <a:rPr lang="en-US" altLang="en-US" sz="3200" dirty="0"/>
              <a:t>TA( n ) = Ʃ C * 2 </a:t>
            </a:r>
            <a:r>
              <a:rPr lang="en-US" altLang="en-US" sz="3200" baseline="30000" dirty="0"/>
              <a:t>L</a:t>
            </a:r>
            <a:r>
              <a:rPr lang="en-US" altLang="en-US" sz="3200" dirty="0"/>
              <a:t> + TA( 0 ) * 2 </a:t>
            </a:r>
            <a:r>
              <a:rPr lang="en-US" altLang="en-US" sz="3200" baseline="30000" dirty="0"/>
              <a:t>n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                   </a:t>
            </a:r>
            <a:r>
              <a:rPr lang="en-US" altLang="en-US" sz="1600" dirty="0"/>
              <a:t>L = 0</a:t>
            </a:r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			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9164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PowerOf2A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1600" dirty="0"/>
              <a:t>                                   L = n - 1</a:t>
            </a:r>
          </a:p>
          <a:p>
            <a:pPr eaLnBrk="1" hangingPunct="1"/>
            <a:r>
              <a:rPr lang="en-US" altLang="en-US" sz="3200" dirty="0"/>
              <a:t>TA( n ) = Ʃ C * 2 </a:t>
            </a:r>
            <a:r>
              <a:rPr lang="en-US" altLang="en-US" sz="3200" baseline="30000" dirty="0"/>
              <a:t>L</a:t>
            </a:r>
            <a:r>
              <a:rPr lang="en-US" altLang="en-US" sz="3200" dirty="0"/>
              <a:t> + TA( 0 ) * 2 </a:t>
            </a:r>
            <a:r>
              <a:rPr lang="en-US" altLang="en-US" sz="3200" baseline="30000" dirty="0"/>
              <a:t>n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                   </a:t>
            </a:r>
            <a:r>
              <a:rPr lang="en-US" altLang="en-US" sz="1600" dirty="0"/>
              <a:t>L = 0</a:t>
            </a:r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1600" dirty="0"/>
              <a:t>                                            L = n - 1</a:t>
            </a:r>
          </a:p>
          <a:p>
            <a:pPr eaLnBrk="1" hangingPunct="1"/>
            <a:r>
              <a:rPr lang="en-US" altLang="en-US" sz="3200" dirty="0"/>
              <a:t>TA( n ) = C Ʃ 2 </a:t>
            </a:r>
            <a:r>
              <a:rPr lang="en-US" altLang="en-US" sz="3200" baseline="30000" dirty="0"/>
              <a:t>L</a:t>
            </a:r>
            <a:r>
              <a:rPr lang="en-US" altLang="en-US" sz="3200" dirty="0"/>
              <a:t> + TA( 0 ) * 2 </a:t>
            </a:r>
            <a:r>
              <a:rPr lang="en-US" altLang="en-US" sz="3200" baseline="30000" dirty="0"/>
              <a:t>n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                       </a:t>
            </a:r>
            <a:r>
              <a:rPr lang="en-US" altLang="en-US" sz="1600" dirty="0"/>
              <a:t>L = 0</a:t>
            </a:r>
            <a:r>
              <a:rPr lang="en-US" altLang="en-US" sz="3200" dirty="0"/>
              <a:t>	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0909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PowerOf2A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1600" dirty="0"/>
              <a:t>                                     L = n - 1</a:t>
            </a:r>
          </a:p>
          <a:p>
            <a:pPr eaLnBrk="1" hangingPunct="1"/>
            <a:r>
              <a:rPr lang="en-US" altLang="en-US" sz="3200" dirty="0"/>
              <a:t>TA( n ) = C Ʃ 2 </a:t>
            </a:r>
            <a:r>
              <a:rPr lang="en-US" altLang="en-US" sz="3200" baseline="30000" dirty="0"/>
              <a:t>L</a:t>
            </a:r>
            <a:r>
              <a:rPr lang="en-US" altLang="en-US" sz="3200" dirty="0"/>
              <a:t> + TA( 0 ) * 2 </a:t>
            </a:r>
            <a:r>
              <a:rPr lang="en-US" altLang="en-US" sz="3200" baseline="30000" dirty="0"/>
              <a:t>n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                   </a:t>
            </a:r>
            <a:r>
              <a:rPr lang="en-US" altLang="en-US" sz="1600" dirty="0"/>
              <a:t>L = 0</a:t>
            </a:r>
            <a:r>
              <a:rPr lang="en-US" altLang="en-US" sz="3200" dirty="0"/>
              <a:t>	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TA( n ) = C * ( 2 </a:t>
            </a:r>
            <a:r>
              <a:rPr lang="en-US" altLang="en-US" sz="3200" baseline="30000" dirty="0"/>
              <a:t>n</a:t>
            </a:r>
            <a:r>
              <a:rPr lang="en-US" altLang="en-US" sz="3200" dirty="0"/>
              <a:t> - 1 ) + TA( 0 ) * 2 </a:t>
            </a:r>
            <a:r>
              <a:rPr lang="en-US" altLang="en-US" sz="3200" baseline="30000" dirty="0"/>
              <a:t>n</a:t>
            </a:r>
          </a:p>
          <a:p>
            <a:pPr eaLnBrk="1" hangingPunct="1"/>
            <a:r>
              <a:rPr lang="en-US" altLang="en-US" sz="3200" dirty="0"/>
              <a:t>TA( n ) = </a:t>
            </a:r>
            <a:r>
              <a:rPr lang="el-GR" sz="3200" dirty="0"/>
              <a:t>Θ</a:t>
            </a:r>
            <a:r>
              <a:rPr lang="en-US" altLang="en-US" sz="3200" dirty="0"/>
              <a:t>( 2 </a:t>
            </a:r>
            <a:r>
              <a:rPr lang="en-US" altLang="en-US" sz="3200" baseline="30000" dirty="0"/>
              <a:t>n </a:t>
            </a:r>
            <a:r>
              <a:rPr lang="en-US" altLang="en-US" sz="3200" dirty="0"/>
              <a:t>)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4233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MCS Divide and Conquer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We have</a:t>
            </a:r>
          </a:p>
          <a:p>
            <a:pPr eaLnBrk="1" hangingPunct="1"/>
            <a:r>
              <a:rPr lang="en-US" altLang="en-US" sz="3200" dirty="0"/>
              <a:t>T( n ) = 2 T( n / 2 ) + c n 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304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PowerOf2A and PowerOf2B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TA( n ) = 2 TA( n -1 ) + C 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TB( n ) = TB( n -1 ) + D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Let’s build Trees to drill down</a:t>
            </a:r>
          </a:p>
          <a:p>
            <a:pPr eaLnBrk="1" hangingPunct="1"/>
            <a:r>
              <a:rPr lang="en-US" altLang="en-US" sz="3200" dirty="0"/>
              <a:t>Start with TB (easier)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1496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Recursion Trees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2 T( n / 2 ) + </a:t>
            </a:r>
            <a:r>
              <a:rPr lang="en-US" altLang="en-US" sz="3200" dirty="0" err="1"/>
              <a:t>cn</a:t>
            </a:r>
            <a:r>
              <a:rPr lang="en-US" altLang="en-US" sz="3200" dirty="0"/>
              <a:t> </a:t>
            </a:r>
          </a:p>
          <a:p>
            <a:pPr eaLnBrk="1" hangingPunct="1"/>
            <a:r>
              <a:rPr lang="en-US" altLang="en-US" sz="3200" dirty="0"/>
              <a:t>Here is the corresponding tree</a:t>
            </a:r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				   c n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		T( n / 2 ) 			T( n / 2)</a:t>
            </a:r>
          </a:p>
          <a:p>
            <a:pPr eaLnBrk="1" hangingPunct="1"/>
            <a:endParaRPr lang="en-US" altLang="en-US" sz="3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256409-6D91-9D19-A33C-A18F89C3BF25}"/>
              </a:ext>
            </a:extLst>
          </p:cNvPr>
          <p:cNvCxnSpPr/>
          <p:nvPr/>
        </p:nvCxnSpPr>
        <p:spPr bwMode="auto">
          <a:xfrm flipH="1">
            <a:off x="3429000" y="4191000"/>
            <a:ext cx="14478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DF7670-F09E-E70D-54E2-810AC8E56105}"/>
              </a:ext>
            </a:extLst>
          </p:cNvPr>
          <p:cNvCxnSpPr>
            <a:cxnSpLocks/>
          </p:cNvCxnSpPr>
          <p:nvPr/>
        </p:nvCxnSpPr>
        <p:spPr bwMode="auto">
          <a:xfrm>
            <a:off x="5029200" y="4191000"/>
            <a:ext cx="17526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9983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Recursion Trees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305800" cy="5257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T( n / 2 ) = 2 T( n /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) + c n / 2 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				   c n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		 c n / 2 			    c n / 2 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T(n/2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)		    T(n/2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) T(n/2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) 	     T(n/2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) 		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256409-6D91-9D19-A33C-A18F89C3BF25}"/>
              </a:ext>
            </a:extLst>
          </p:cNvPr>
          <p:cNvCxnSpPr/>
          <p:nvPr/>
        </p:nvCxnSpPr>
        <p:spPr bwMode="auto">
          <a:xfrm flipH="1">
            <a:off x="1447800" y="4191000"/>
            <a:ext cx="14478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DF7670-F09E-E70D-54E2-810AC8E56105}"/>
              </a:ext>
            </a:extLst>
          </p:cNvPr>
          <p:cNvCxnSpPr>
            <a:cxnSpLocks/>
          </p:cNvCxnSpPr>
          <p:nvPr/>
        </p:nvCxnSpPr>
        <p:spPr bwMode="auto">
          <a:xfrm>
            <a:off x="5181600" y="2362200"/>
            <a:ext cx="17526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FDE97A-6E52-EDF3-0E7E-D8351D8DC3CF}"/>
              </a:ext>
            </a:extLst>
          </p:cNvPr>
          <p:cNvCxnSpPr/>
          <p:nvPr/>
        </p:nvCxnSpPr>
        <p:spPr bwMode="auto">
          <a:xfrm flipH="1">
            <a:off x="3276600" y="2342535"/>
            <a:ext cx="14478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0307D7-7866-4063-F3BD-74F728C67635}"/>
              </a:ext>
            </a:extLst>
          </p:cNvPr>
          <p:cNvCxnSpPr>
            <a:cxnSpLocks/>
          </p:cNvCxnSpPr>
          <p:nvPr/>
        </p:nvCxnSpPr>
        <p:spPr bwMode="auto">
          <a:xfrm>
            <a:off x="3259394" y="4191000"/>
            <a:ext cx="1160206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5E2BBA-755B-3FAB-6F8B-167CC5CD712B}"/>
              </a:ext>
            </a:extLst>
          </p:cNvPr>
          <p:cNvCxnSpPr/>
          <p:nvPr/>
        </p:nvCxnSpPr>
        <p:spPr bwMode="auto">
          <a:xfrm flipH="1">
            <a:off x="5486400" y="4188541"/>
            <a:ext cx="14478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153FE3-ACCC-E8D6-2740-970CBED387AB}"/>
              </a:ext>
            </a:extLst>
          </p:cNvPr>
          <p:cNvCxnSpPr>
            <a:cxnSpLocks/>
          </p:cNvCxnSpPr>
          <p:nvPr/>
        </p:nvCxnSpPr>
        <p:spPr bwMode="auto">
          <a:xfrm>
            <a:off x="7297994" y="4188541"/>
            <a:ext cx="1160206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6863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Recursion Trees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257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T( n /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) = 2 T( n /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) + c n /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				         c n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                   c n / 2 			         c n / 2 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       c n/2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		   c n/2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	          c n/2</a:t>
            </a:r>
            <a:r>
              <a:rPr lang="en-US" altLang="en-US" sz="3200" baseline="30000" dirty="0"/>
              <a:t>2               </a:t>
            </a:r>
            <a:r>
              <a:rPr lang="en-US" altLang="en-US" sz="3200" dirty="0"/>
              <a:t>c n/2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	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2400" dirty="0"/>
              <a:t>T(n/2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)    T(n/2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)      T(n/2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)    T(n/2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)        T(n/2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) T(n/2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) T(n/2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) T(n/2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) </a:t>
            </a:r>
            <a:r>
              <a:rPr lang="en-US" altLang="en-US" sz="3200" dirty="0"/>
              <a:t>	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256409-6D91-9D19-A33C-A18F89C3BF25}"/>
              </a:ext>
            </a:extLst>
          </p:cNvPr>
          <p:cNvCxnSpPr>
            <a:cxnSpLocks/>
          </p:cNvCxnSpPr>
          <p:nvPr/>
        </p:nvCxnSpPr>
        <p:spPr bwMode="auto">
          <a:xfrm flipH="1">
            <a:off x="1371600" y="3578941"/>
            <a:ext cx="1130710" cy="6882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DF7670-F09E-E70D-54E2-810AC8E56105}"/>
              </a:ext>
            </a:extLst>
          </p:cNvPr>
          <p:cNvCxnSpPr>
            <a:cxnSpLocks/>
          </p:cNvCxnSpPr>
          <p:nvPr/>
        </p:nvCxnSpPr>
        <p:spPr bwMode="auto">
          <a:xfrm>
            <a:off x="5181600" y="2362200"/>
            <a:ext cx="1740308" cy="7423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FDE97A-6E52-EDF3-0E7E-D8351D8DC3CF}"/>
              </a:ext>
            </a:extLst>
          </p:cNvPr>
          <p:cNvCxnSpPr>
            <a:cxnSpLocks/>
          </p:cNvCxnSpPr>
          <p:nvPr/>
        </p:nvCxnSpPr>
        <p:spPr bwMode="auto">
          <a:xfrm flipH="1">
            <a:off x="2667000" y="2342535"/>
            <a:ext cx="2057400" cy="7521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0307D7-7866-4063-F3BD-74F728C67635}"/>
              </a:ext>
            </a:extLst>
          </p:cNvPr>
          <p:cNvCxnSpPr>
            <a:cxnSpLocks/>
          </p:cNvCxnSpPr>
          <p:nvPr/>
        </p:nvCxnSpPr>
        <p:spPr bwMode="auto">
          <a:xfrm>
            <a:off x="2564990" y="3561735"/>
            <a:ext cx="1092611" cy="7054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5E2BBA-755B-3FAB-6F8B-167CC5CD712B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578941"/>
            <a:ext cx="825908" cy="6882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153FE3-ACCC-E8D6-2740-970CBED387AB}"/>
              </a:ext>
            </a:extLst>
          </p:cNvPr>
          <p:cNvCxnSpPr>
            <a:cxnSpLocks/>
          </p:cNvCxnSpPr>
          <p:nvPr/>
        </p:nvCxnSpPr>
        <p:spPr bwMode="auto">
          <a:xfrm>
            <a:off x="7150508" y="3561735"/>
            <a:ext cx="762000" cy="7054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6F9BF9-42ED-EA2B-98D1-47EBDBA5E244}"/>
              </a:ext>
            </a:extLst>
          </p:cNvPr>
          <p:cNvCxnSpPr>
            <a:cxnSpLocks/>
          </p:cNvCxnSpPr>
          <p:nvPr/>
        </p:nvCxnSpPr>
        <p:spPr bwMode="auto">
          <a:xfrm flipH="1">
            <a:off x="685800" y="4724400"/>
            <a:ext cx="489155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A15D36-FC22-9263-56B9-002EDB8FD60E}"/>
              </a:ext>
            </a:extLst>
          </p:cNvPr>
          <p:cNvCxnSpPr>
            <a:cxnSpLocks/>
          </p:cNvCxnSpPr>
          <p:nvPr/>
        </p:nvCxnSpPr>
        <p:spPr bwMode="auto">
          <a:xfrm>
            <a:off x="3513187" y="4735460"/>
            <a:ext cx="525413" cy="12081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2CDA71-09EF-E80E-BCB9-C414E2B693F9}"/>
              </a:ext>
            </a:extLst>
          </p:cNvPr>
          <p:cNvCxnSpPr>
            <a:cxnSpLocks/>
          </p:cNvCxnSpPr>
          <p:nvPr/>
        </p:nvCxnSpPr>
        <p:spPr bwMode="auto">
          <a:xfrm flipH="1">
            <a:off x="5606845" y="4724400"/>
            <a:ext cx="489155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77C96C-9F1B-DBD3-94AA-56030AF87F52}"/>
              </a:ext>
            </a:extLst>
          </p:cNvPr>
          <p:cNvCxnSpPr>
            <a:cxnSpLocks/>
          </p:cNvCxnSpPr>
          <p:nvPr/>
        </p:nvCxnSpPr>
        <p:spPr bwMode="auto">
          <a:xfrm flipH="1">
            <a:off x="7467600" y="4724400"/>
            <a:ext cx="489155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6E1EC7-3214-825E-2E8F-E89A8BCE71EC}"/>
              </a:ext>
            </a:extLst>
          </p:cNvPr>
          <p:cNvCxnSpPr>
            <a:cxnSpLocks/>
          </p:cNvCxnSpPr>
          <p:nvPr/>
        </p:nvCxnSpPr>
        <p:spPr bwMode="auto">
          <a:xfrm flipH="1">
            <a:off x="3004981" y="4751438"/>
            <a:ext cx="489155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BA25E6-0A3B-C973-5520-C2D400D9025A}"/>
              </a:ext>
            </a:extLst>
          </p:cNvPr>
          <p:cNvCxnSpPr>
            <a:cxnSpLocks/>
          </p:cNvCxnSpPr>
          <p:nvPr/>
        </p:nvCxnSpPr>
        <p:spPr bwMode="auto">
          <a:xfrm>
            <a:off x="1284642" y="4724400"/>
            <a:ext cx="525413" cy="12081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E7F398-18B5-8C5E-53EE-1DD545936F52}"/>
              </a:ext>
            </a:extLst>
          </p:cNvPr>
          <p:cNvCxnSpPr>
            <a:cxnSpLocks/>
          </p:cNvCxnSpPr>
          <p:nvPr/>
        </p:nvCxnSpPr>
        <p:spPr bwMode="auto">
          <a:xfrm>
            <a:off x="6236410" y="4724400"/>
            <a:ext cx="525413" cy="12081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DF0B62-BC43-5093-99A7-DAB94F27AE4A}"/>
              </a:ext>
            </a:extLst>
          </p:cNvPr>
          <p:cNvCxnSpPr>
            <a:cxnSpLocks/>
          </p:cNvCxnSpPr>
          <p:nvPr/>
        </p:nvCxnSpPr>
        <p:spPr bwMode="auto">
          <a:xfrm>
            <a:off x="8124517" y="4751438"/>
            <a:ext cx="525413" cy="12081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9942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Recursion Trees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At each level, it costs ???</a:t>
            </a:r>
          </a:p>
          <a:p>
            <a:pPr eaLnBrk="1" hangingPunct="1"/>
            <a:r>
              <a:rPr lang="en-US" altLang="en-US" sz="3200" dirty="0"/>
              <a:t>How many levels do we have ???</a:t>
            </a:r>
          </a:p>
          <a:p>
            <a:pPr eaLnBrk="1" hangingPunct="1"/>
            <a:r>
              <a:rPr lang="en-US" altLang="en-US" sz="3200" dirty="0"/>
              <a:t>How many leaves in the last level ???</a:t>
            </a:r>
          </a:p>
          <a:p>
            <a:pPr eaLnBrk="1" hangingPunct="1"/>
            <a:r>
              <a:rPr lang="en-US" altLang="en-US" sz="3200" dirty="0"/>
              <a:t>What is inside the leaves at the last level ???</a:t>
            </a:r>
          </a:p>
        </p:txBody>
      </p:sp>
    </p:spTree>
    <p:extLst>
      <p:ext uri="{BB962C8B-B14F-4D97-AF65-F5344CB8AC3E}">
        <p14:creationId xmlns:p14="http://schemas.microsoft.com/office/powerpoint/2010/main" val="2860692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Recursion Trees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At each level, it costs c n</a:t>
            </a:r>
          </a:p>
          <a:p>
            <a:pPr eaLnBrk="1" hangingPunct="1"/>
            <a:r>
              <a:rPr lang="en-US" altLang="en-US" sz="3200" dirty="0"/>
              <a:t>How many levels do we have ? k</a:t>
            </a:r>
          </a:p>
          <a:p>
            <a:pPr eaLnBrk="1" hangingPunct="1"/>
            <a:r>
              <a:rPr lang="en-US" altLang="en-US" sz="3200" dirty="0"/>
              <a:t>How many leaves in the last level? 2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where k is the level number (top level is level 0)</a:t>
            </a:r>
          </a:p>
          <a:p>
            <a:pPr eaLnBrk="1" hangingPunct="1"/>
            <a:r>
              <a:rPr lang="en-US" altLang="en-US" sz="3200" dirty="0"/>
              <a:t>What is inside the leaves at the last level ? T( n / 2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) = T( 1 ) // base case</a:t>
            </a:r>
          </a:p>
        </p:txBody>
      </p:sp>
    </p:spTree>
    <p:extLst>
      <p:ext uri="{BB962C8B-B14F-4D97-AF65-F5344CB8AC3E}">
        <p14:creationId xmlns:p14="http://schemas.microsoft.com/office/powerpoint/2010/main" val="2762883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Recursion Trees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c n * k + total costs of last level</a:t>
            </a:r>
          </a:p>
          <a:p>
            <a:pPr eaLnBrk="1" hangingPunct="1"/>
            <a:r>
              <a:rPr lang="en-US" altLang="en-US" sz="3200" dirty="0"/>
              <a:t>Total cost of last level = T( 1 ) * 2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</a:t>
            </a:r>
          </a:p>
          <a:p>
            <a:pPr eaLnBrk="1" hangingPunct="1"/>
            <a:r>
              <a:rPr lang="en-US" altLang="en-US" sz="3200" dirty="0"/>
              <a:t>T( n / 2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) = T( 1 ) </a:t>
            </a:r>
            <a:r>
              <a:rPr lang="en-US" altLang="en-US" sz="3200" dirty="0">
                <a:sym typeface="Wingdings" panose="05000000000000000000" pitchFamily="2" charset="2"/>
              </a:rPr>
              <a:t> </a:t>
            </a:r>
            <a:r>
              <a:rPr lang="en-US" altLang="en-US" sz="3200" dirty="0"/>
              <a:t>n / 2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= 1</a:t>
            </a:r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 k = log n</a:t>
            </a:r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 T( n ) = c n log n + n T( 1 ) </a:t>
            </a:r>
          </a:p>
          <a:p>
            <a:pPr eaLnBrk="1" hangingPunct="1"/>
            <a:endParaRPr lang="en-US" altLang="en-US" sz="3200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SAME equation as we generated using derivation  </a:t>
            </a:r>
            <a:r>
              <a:rPr lang="el-GR" sz="3200" dirty="0"/>
              <a:t>Θ</a:t>
            </a:r>
            <a:r>
              <a:rPr lang="en-US" altLang="en-US" sz="3200" dirty="0">
                <a:sym typeface="Wingdings" panose="05000000000000000000" pitchFamily="2" charset="2"/>
              </a:rPr>
              <a:t>( n log n )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4788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Divide and Conquer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Generally, we could have</a:t>
            </a:r>
          </a:p>
          <a:p>
            <a:pPr eaLnBrk="1" hangingPunct="1"/>
            <a:r>
              <a:rPr lang="en-US" altLang="en-US" sz="3200" dirty="0"/>
              <a:t>T( n ) = a T( n / b ) + f( n )</a:t>
            </a:r>
          </a:p>
          <a:p>
            <a:pPr eaLnBrk="1" hangingPunct="1"/>
            <a:r>
              <a:rPr lang="en-US" altLang="en-US" sz="3200" dirty="0"/>
              <a:t>Where a &gt;= 1 and b &gt; 1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09733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Divide and Conquer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T( n / b ) + f( n )</a:t>
            </a:r>
          </a:p>
          <a:p>
            <a:pPr eaLnBrk="1" hangingPunct="1"/>
            <a:r>
              <a:rPr lang="en-US" altLang="en-US" sz="3200" dirty="0"/>
              <a:t>Where a &gt;= 1 and b &gt; 1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Note 1: if b &lt; 1, the problem gets bigger, not smaller</a:t>
            </a:r>
          </a:p>
          <a:p>
            <a:pPr eaLnBrk="1" hangingPunct="1"/>
            <a:r>
              <a:rPr lang="en-US" altLang="en-US" sz="3200" dirty="0"/>
              <a:t>Note 2: if b = 1, the size of the problem would stay the same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75242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Recursion Trees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T( n / b ) + f( n )</a:t>
            </a:r>
          </a:p>
          <a:p>
            <a:pPr eaLnBrk="1" hangingPunct="1"/>
            <a:r>
              <a:rPr lang="en-US" altLang="en-US" sz="3200" dirty="0"/>
              <a:t>Here is the corresponding tree</a:t>
            </a:r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				  f( n )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T( n / b)	  T( n / b )      …..	T( n / b)</a:t>
            </a:r>
          </a:p>
          <a:p>
            <a:pPr eaLnBrk="1" hangingPunct="1"/>
            <a:endParaRPr lang="en-US" altLang="en-US" sz="3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256409-6D91-9D19-A33C-A18F89C3BF25}"/>
              </a:ext>
            </a:extLst>
          </p:cNvPr>
          <p:cNvCxnSpPr/>
          <p:nvPr/>
        </p:nvCxnSpPr>
        <p:spPr bwMode="auto">
          <a:xfrm flipH="1">
            <a:off x="3429000" y="4191000"/>
            <a:ext cx="14478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DF7670-F09E-E70D-54E2-810AC8E56105}"/>
              </a:ext>
            </a:extLst>
          </p:cNvPr>
          <p:cNvCxnSpPr>
            <a:cxnSpLocks/>
          </p:cNvCxnSpPr>
          <p:nvPr/>
        </p:nvCxnSpPr>
        <p:spPr bwMode="auto">
          <a:xfrm>
            <a:off x="5029200" y="4191000"/>
            <a:ext cx="17526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D3BC27-F62A-11E0-93F1-5461D397BB42}"/>
              </a:ext>
            </a:extLst>
          </p:cNvPr>
          <p:cNvCxnSpPr>
            <a:cxnSpLocks/>
          </p:cNvCxnSpPr>
          <p:nvPr/>
        </p:nvCxnSpPr>
        <p:spPr bwMode="auto">
          <a:xfrm flipH="1">
            <a:off x="1219200" y="4102510"/>
            <a:ext cx="3350342" cy="13076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7781CE-02D2-6DDD-AD17-3AB75F16892C}"/>
              </a:ext>
            </a:extLst>
          </p:cNvPr>
          <p:cNvCxnSpPr>
            <a:cxnSpLocks/>
          </p:cNvCxnSpPr>
          <p:nvPr/>
        </p:nvCxnSpPr>
        <p:spPr bwMode="auto">
          <a:xfrm>
            <a:off x="4953000" y="4267200"/>
            <a:ext cx="149942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66934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Recursion Trees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T( n / b ) + f( n )</a:t>
            </a:r>
          </a:p>
          <a:p>
            <a:pPr eaLnBrk="1" hangingPunct="1"/>
            <a:r>
              <a:rPr lang="en-US" altLang="en-US" sz="3200" dirty="0"/>
              <a:t>How many branches in the tree below?</a:t>
            </a:r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				  f( n )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T( n / b)	  T( n / b )      …..	T( n / b)</a:t>
            </a:r>
          </a:p>
          <a:p>
            <a:pPr eaLnBrk="1" hangingPunct="1"/>
            <a:endParaRPr lang="en-US" altLang="en-US" sz="3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256409-6D91-9D19-A33C-A18F89C3BF25}"/>
              </a:ext>
            </a:extLst>
          </p:cNvPr>
          <p:cNvCxnSpPr/>
          <p:nvPr/>
        </p:nvCxnSpPr>
        <p:spPr bwMode="auto">
          <a:xfrm flipH="1">
            <a:off x="3429000" y="4191000"/>
            <a:ext cx="14478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DF7670-F09E-E70D-54E2-810AC8E56105}"/>
              </a:ext>
            </a:extLst>
          </p:cNvPr>
          <p:cNvCxnSpPr>
            <a:cxnSpLocks/>
          </p:cNvCxnSpPr>
          <p:nvPr/>
        </p:nvCxnSpPr>
        <p:spPr bwMode="auto">
          <a:xfrm>
            <a:off x="5029200" y="4191000"/>
            <a:ext cx="17526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D3BC27-F62A-11E0-93F1-5461D397BB42}"/>
              </a:ext>
            </a:extLst>
          </p:cNvPr>
          <p:cNvCxnSpPr>
            <a:cxnSpLocks/>
          </p:cNvCxnSpPr>
          <p:nvPr/>
        </p:nvCxnSpPr>
        <p:spPr bwMode="auto">
          <a:xfrm flipH="1">
            <a:off x="1219200" y="4102510"/>
            <a:ext cx="3350342" cy="13076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7781CE-02D2-6DDD-AD17-3AB75F16892C}"/>
              </a:ext>
            </a:extLst>
          </p:cNvPr>
          <p:cNvCxnSpPr>
            <a:cxnSpLocks/>
          </p:cNvCxnSpPr>
          <p:nvPr/>
        </p:nvCxnSpPr>
        <p:spPr bwMode="auto">
          <a:xfrm>
            <a:off x="4953000" y="4267200"/>
            <a:ext cx="149942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915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PowerOf2B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TB( n ) = TB( n -1 ) + D</a:t>
            </a:r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		     D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	      TB( n – 1 ) 		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E6B1FD-E332-A064-99DA-471AEA1B5859}"/>
              </a:ext>
            </a:extLst>
          </p:cNvPr>
          <p:cNvCxnSpPr/>
          <p:nvPr/>
        </p:nvCxnSpPr>
        <p:spPr bwMode="auto">
          <a:xfrm>
            <a:off x="3276600" y="3048000"/>
            <a:ext cx="0" cy="11430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01665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Recursion Trees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</a:t>
            </a:r>
            <a:r>
              <a:rPr lang="en-US" altLang="en-US" sz="3200" dirty="0">
                <a:highlight>
                  <a:srgbClr val="FFFF00"/>
                </a:highlight>
              </a:rPr>
              <a:t>a</a:t>
            </a:r>
            <a:r>
              <a:rPr lang="en-US" altLang="en-US" sz="3200" dirty="0"/>
              <a:t> T( n / b ) + f( n )</a:t>
            </a:r>
          </a:p>
          <a:p>
            <a:pPr eaLnBrk="1" hangingPunct="1"/>
            <a:r>
              <a:rPr lang="en-US" altLang="en-US" sz="3200" dirty="0"/>
              <a:t>How many branches in the tree below? </a:t>
            </a:r>
            <a:r>
              <a:rPr lang="en-US" altLang="en-US" sz="3200" dirty="0">
                <a:highlight>
                  <a:srgbClr val="FFFF00"/>
                </a:highlight>
              </a:rPr>
              <a:t>a</a:t>
            </a:r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				  f( n )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T( n / b)	  T( n / b )      …..	T( n / b)</a:t>
            </a:r>
          </a:p>
          <a:p>
            <a:pPr eaLnBrk="1" hangingPunct="1"/>
            <a:endParaRPr lang="en-US" altLang="en-US" sz="3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256409-6D91-9D19-A33C-A18F89C3BF25}"/>
              </a:ext>
            </a:extLst>
          </p:cNvPr>
          <p:cNvCxnSpPr/>
          <p:nvPr/>
        </p:nvCxnSpPr>
        <p:spPr bwMode="auto">
          <a:xfrm flipH="1">
            <a:off x="3429000" y="4191000"/>
            <a:ext cx="14478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DF7670-F09E-E70D-54E2-810AC8E56105}"/>
              </a:ext>
            </a:extLst>
          </p:cNvPr>
          <p:cNvCxnSpPr>
            <a:cxnSpLocks/>
          </p:cNvCxnSpPr>
          <p:nvPr/>
        </p:nvCxnSpPr>
        <p:spPr bwMode="auto">
          <a:xfrm>
            <a:off x="5029200" y="4191000"/>
            <a:ext cx="17526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D3BC27-F62A-11E0-93F1-5461D397BB42}"/>
              </a:ext>
            </a:extLst>
          </p:cNvPr>
          <p:cNvCxnSpPr>
            <a:cxnSpLocks/>
          </p:cNvCxnSpPr>
          <p:nvPr/>
        </p:nvCxnSpPr>
        <p:spPr bwMode="auto">
          <a:xfrm flipH="1">
            <a:off x="1219200" y="4102510"/>
            <a:ext cx="3350342" cy="13076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7781CE-02D2-6DDD-AD17-3AB75F16892C}"/>
              </a:ext>
            </a:extLst>
          </p:cNvPr>
          <p:cNvCxnSpPr>
            <a:cxnSpLocks/>
          </p:cNvCxnSpPr>
          <p:nvPr/>
        </p:nvCxnSpPr>
        <p:spPr bwMode="auto">
          <a:xfrm>
            <a:off x="4953000" y="4267200"/>
            <a:ext cx="149942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85000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Recursion Trees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839200" cy="5181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T( n ) = </a:t>
            </a:r>
            <a:r>
              <a:rPr lang="en-US" altLang="en-US" sz="3200" dirty="0">
                <a:highlight>
                  <a:srgbClr val="FFFF00"/>
                </a:highlight>
              </a:rPr>
              <a:t>a</a:t>
            </a:r>
            <a:r>
              <a:rPr lang="en-US" altLang="en-US" sz="3200" dirty="0"/>
              <a:t> T( n / b ) + f( n )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				     f( n )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  f( n / b)	      f( n / b )        …..	    </a:t>
            </a:r>
            <a:r>
              <a:rPr lang="en-US" altLang="en-US" sz="3200"/>
              <a:t>f( </a:t>
            </a:r>
            <a:r>
              <a:rPr lang="en-US" altLang="en-US" sz="3200" dirty="0"/>
              <a:t>n / b)</a:t>
            </a:r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1600" dirty="0"/>
              <a:t>T(n/b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)  T(n/b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)   ….  T(n/b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) T(n/b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) T(n/b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)…..  T(n/b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)  …  …    …  … T(n/b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) T(n/b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)  … T(n/b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)</a:t>
            </a:r>
          </a:p>
          <a:p>
            <a:pPr eaLnBrk="1" hangingPunct="1"/>
            <a:endParaRPr lang="en-US" altLang="en-US" sz="3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256409-6D91-9D19-A33C-A18F89C3BF25}"/>
              </a:ext>
            </a:extLst>
          </p:cNvPr>
          <p:cNvCxnSpPr/>
          <p:nvPr/>
        </p:nvCxnSpPr>
        <p:spPr bwMode="auto">
          <a:xfrm flipH="1">
            <a:off x="3495368" y="2450690"/>
            <a:ext cx="14478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DF7670-F09E-E70D-54E2-810AC8E56105}"/>
              </a:ext>
            </a:extLst>
          </p:cNvPr>
          <p:cNvCxnSpPr>
            <a:cxnSpLocks/>
          </p:cNvCxnSpPr>
          <p:nvPr/>
        </p:nvCxnSpPr>
        <p:spPr bwMode="auto">
          <a:xfrm>
            <a:off x="5181600" y="2362200"/>
            <a:ext cx="17526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D3BC27-F62A-11E0-93F1-5461D397BB42}"/>
              </a:ext>
            </a:extLst>
          </p:cNvPr>
          <p:cNvCxnSpPr>
            <a:cxnSpLocks/>
          </p:cNvCxnSpPr>
          <p:nvPr/>
        </p:nvCxnSpPr>
        <p:spPr bwMode="auto">
          <a:xfrm flipH="1">
            <a:off x="1216742" y="2362200"/>
            <a:ext cx="3350342" cy="13076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7781CE-02D2-6DDD-AD17-3AB75F16892C}"/>
              </a:ext>
            </a:extLst>
          </p:cNvPr>
          <p:cNvCxnSpPr>
            <a:cxnSpLocks/>
          </p:cNvCxnSpPr>
          <p:nvPr/>
        </p:nvCxnSpPr>
        <p:spPr bwMode="auto">
          <a:xfrm>
            <a:off x="5031658" y="2588342"/>
            <a:ext cx="149942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EF496B-F2D6-57EB-9571-027C3AE7B94A}"/>
              </a:ext>
            </a:extLst>
          </p:cNvPr>
          <p:cNvCxnSpPr>
            <a:cxnSpLocks/>
          </p:cNvCxnSpPr>
          <p:nvPr/>
        </p:nvCxnSpPr>
        <p:spPr bwMode="auto">
          <a:xfrm flipH="1">
            <a:off x="569043" y="4191000"/>
            <a:ext cx="647699" cy="11049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8E53ED-CB66-4F0A-D22C-64EC731E0BBB}"/>
              </a:ext>
            </a:extLst>
          </p:cNvPr>
          <p:cNvCxnSpPr>
            <a:cxnSpLocks/>
          </p:cNvCxnSpPr>
          <p:nvPr/>
        </p:nvCxnSpPr>
        <p:spPr bwMode="auto">
          <a:xfrm flipH="1">
            <a:off x="1245009" y="4191000"/>
            <a:ext cx="276533" cy="109015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C6B15-6012-4DEF-C085-7B99D5A3D0AB}"/>
              </a:ext>
            </a:extLst>
          </p:cNvPr>
          <p:cNvCxnSpPr>
            <a:cxnSpLocks/>
          </p:cNvCxnSpPr>
          <p:nvPr/>
        </p:nvCxnSpPr>
        <p:spPr bwMode="auto">
          <a:xfrm>
            <a:off x="1787013" y="4159045"/>
            <a:ext cx="498987" cy="10987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867199-B91A-CC9F-138A-07B574630C9E}"/>
              </a:ext>
            </a:extLst>
          </p:cNvPr>
          <p:cNvCxnSpPr>
            <a:cxnSpLocks/>
          </p:cNvCxnSpPr>
          <p:nvPr/>
        </p:nvCxnSpPr>
        <p:spPr bwMode="auto">
          <a:xfrm>
            <a:off x="1637071" y="4152900"/>
            <a:ext cx="149942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28CBED-373C-CFE0-6D47-E929CF49CB0D}"/>
              </a:ext>
            </a:extLst>
          </p:cNvPr>
          <p:cNvCxnSpPr>
            <a:cxnSpLocks/>
          </p:cNvCxnSpPr>
          <p:nvPr/>
        </p:nvCxnSpPr>
        <p:spPr bwMode="auto">
          <a:xfrm>
            <a:off x="3657600" y="4114800"/>
            <a:ext cx="149942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7818DC-A664-60AE-C026-1E72129C0CA6}"/>
              </a:ext>
            </a:extLst>
          </p:cNvPr>
          <p:cNvCxnSpPr>
            <a:cxnSpLocks/>
          </p:cNvCxnSpPr>
          <p:nvPr/>
        </p:nvCxnSpPr>
        <p:spPr bwMode="auto">
          <a:xfrm>
            <a:off x="7177548" y="4165190"/>
            <a:ext cx="149942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EB9156-817F-44E8-BD7B-01EF90F65BF5}"/>
              </a:ext>
            </a:extLst>
          </p:cNvPr>
          <p:cNvCxnSpPr>
            <a:cxnSpLocks/>
          </p:cNvCxnSpPr>
          <p:nvPr/>
        </p:nvCxnSpPr>
        <p:spPr bwMode="auto">
          <a:xfrm>
            <a:off x="5417574" y="4152900"/>
            <a:ext cx="149942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161F03-A492-ACAF-D0C9-EA2E3F7DACCF}"/>
              </a:ext>
            </a:extLst>
          </p:cNvPr>
          <p:cNvCxnSpPr>
            <a:cxnSpLocks/>
          </p:cNvCxnSpPr>
          <p:nvPr/>
        </p:nvCxnSpPr>
        <p:spPr bwMode="auto">
          <a:xfrm flipH="1">
            <a:off x="3390899" y="4191000"/>
            <a:ext cx="114301" cy="11171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8A370B-B1D7-7E66-073A-5541F099A27D}"/>
              </a:ext>
            </a:extLst>
          </p:cNvPr>
          <p:cNvCxnSpPr>
            <a:cxnSpLocks/>
          </p:cNvCxnSpPr>
          <p:nvPr/>
        </p:nvCxnSpPr>
        <p:spPr bwMode="auto">
          <a:xfrm flipH="1">
            <a:off x="6785486" y="4184855"/>
            <a:ext cx="221227" cy="11110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71BC8-594F-3EAB-32BC-6CAF8C21CA5F}"/>
              </a:ext>
            </a:extLst>
          </p:cNvPr>
          <p:cNvCxnSpPr>
            <a:cxnSpLocks/>
          </p:cNvCxnSpPr>
          <p:nvPr/>
        </p:nvCxnSpPr>
        <p:spPr bwMode="auto">
          <a:xfrm flipH="1">
            <a:off x="2791132" y="4175022"/>
            <a:ext cx="618203" cy="1066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342DF9-6577-98E5-17EE-DE3A55FF3D1D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458" y="4175022"/>
            <a:ext cx="835742" cy="1066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C3183D-ACF9-11F1-21D3-946643409082}"/>
              </a:ext>
            </a:extLst>
          </p:cNvPr>
          <p:cNvCxnSpPr>
            <a:cxnSpLocks/>
          </p:cNvCxnSpPr>
          <p:nvPr/>
        </p:nvCxnSpPr>
        <p:spPr bwMode="auto">
          <a:xfrm>
            <a:off x="3782961" y="4197145"/>
            <a:ext cx="498987" cy="10987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29F579-DA58-1AAD-681A-2830F43A8160}"/>
              </a:ext>
            </a:extLst>
          </p:cNvPr>
          <p:cNvCxnSpPr>
            <a:cxnSpLocks/>
          </p:cNvCxnSpPr>
          <p:nvPr/>
        </p:nvCxnSpPr>
        <p:spPr bwMode="auto">
          <a:xfrm>
            <a:off x="7257435" y="4182396"/>
            <a:ext cx="498987" cy="10987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47B9F1-50F7-D439-086D-A6FACF142CC6}"/>
              </a:ext>
            </a:extLst>
          </p:cNvPr>
          <p:cNvCxnSpPr>
            <a:cxnSpLocks/>
          </p:cNvCxnSpPr>
          <p:nvPr/>
        </p:nvCxnSpPr>
        <p:spPr bwMode="auto">
          <a:xfrm flipH="1">
            <a:off x="5077132" y="4076700"/>
            <a:ext cx="98322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31E2B3-FD35-AFA1-73FC-FA19EF7AE216}"/>
              </a:ext>
            </a:extLst>
          </p:cNvPr>
          <p:cNvCxnSpPr>
            <a:cxnSpLocks/>
          </p:cNvCxnSpPr>
          <p:nvPr/>
        </p:nvCxnSpPr>
        <p:spPr bwMode="auto">
          <a:xfrm flipH="1">
            <a:off x="4774790" y="4136922"/>
            <a:ext cx="226757" cy="11442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E9F4BE-E372-EBDC-1996-84F3D689219A}"/>
              </a:ext>
            </a:extLst>
          </p:cNvPr>
          <p:cNvCxnSpPr>
            <a:cxnSpLocks/>
          </p:cNvCxnSpPr>
          <p:nvPr/>
        </p:nvCxnSpPr>
        <p:spPr bwMode="auto">
          <a:xfrm>
            <a:off x="5553382" y="4069325"/>
            <a:ext cx="153014" cy="11823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901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PowerOf2B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TB( n - 1 ) = TB( n - 2 ) + D</a:t>
            </a:r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		     D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	              D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               TB( n – 2)		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E6B1FD-E332-A064-99DA-471AEA1B5859}"/>
              </a:ext>
            </a:extLst>
          </p:cNvPr>
          <p:cNvCxnSpPr>
            <a:cxnSpLocks/>
          </p:cNvCxnSpPr>
          <p:nvPr/>
        </p:nvCxnSpPr>
        <p:spPr bwMode="auto">
          <a:xfrm>
            <a:off x="3276600" y="3048000"/>
            <a:ext cx="0" cy="5334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C86573-A933-D6E3-D41E-399FE899C264}"/>
              </a:ext>
            </a:extLst>
          </p:cNvPr>
          <p:cNvCxnSpPr>
            <a:cxnSpLocks/>
          </p:cNvCxnSpPr>
          <p:nvPr/>
        </p:nvCxnSpPr>
        <p:spPr bwMode="auto">
          <a:xfrm>
            <a:off x="3276600" y="4267200"/>
            <a:ext cx="0" cy="5334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647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PowerOf2B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TB( n - 2 ) = TB( n -3 ) + D</a:t>
            </a:r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		     D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	              D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                       D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                TB( n – 3)		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E6B1FD-E332-A064-99DA-471AEA1B5859}"/>
              </a:ext>
            </a:extLst>
          </p:cNvPr>
          <p:cNvCxnSpPr>
            <a:cxnSpLocks/>
          </p:cNvCxnSpPr>
          <p:nvPr/>
        </p:nvCxnSpPr>
        <p:spPr bwMode="auto">
          <a:xfrm>
            <a:off x="3276600" y="3048000"/>
            <a:ext cx="0" cy="5334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C86573-A933-D6E3-D41E-399FE899C264}"/>
              </a:ext>
            </a:extLst>
          </p:cNvPr>
          <p:cNvCxnSpPr>
            <a:cxnSpLocks/>
          </p:cNvCxnSpPr>
          <p:nvPr/>
        </p:nvCxnSpPr>
        <p:spPr bwMode="auto">
          <a:xfrm>
            <a:off x="3276600" y="4267200"/>
            <a:ext cx="0" cy="5334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BF7C7AE-FCD1-CA95-9B9A-77CA47510269}"/>
              </a:ext>
            </a:extLst>
          </p:cNvPr>
          <p:cNvCxnSpPr>
            <a:cxnSpLocks/>
          </p:cNvCxnSpPr>
          <p:nvPr/>
        </p:nvCxnSpPr>
        <p:spPr bwMode="auto">
          <a:xfrm>
            <a:off x="3276600" y="5410200"/>
            <a:ext cx="0" cy="5334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2990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PowerOf2B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This tree looks like a Linked list</a:t>
            </a:r>
          </a:p>
          <a:p>
            <a:pPr eaLnBrk="1" hangingPunct="1"/>
            <a:r>
              <a:rPr lang="en-US" altLang="en-US" sz="3200" dirty="0"/>
              <a:t>When do we stop?</a:t>
            </a:r>
          </a:p>
          <a:p>
            <a:pPr eaLnBrk="1" hangingPunct="1"/>
            <a:r>
              <a:rPr lang="en-US" altLang="en-US" sz="3200" dirty="0"/>
              <a:t>What is the running time? TB( n ) = ??</a:t>
            </a:r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			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963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PowerOf2B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This tree looks like a Linked list</a:t>
            </a:r>
          </a:p>
          <a:p>
            <a:pPr eaLnBrk="1" hangingPunct="1"/>
            <a:r>
              <a:rPr lang="en-US" altLang="en-US" sz="3200" dirty="0"/>
              <a:t>When do we stop? At TB( 0 )</a:t>
            </a:r>
          </a:p>
          <a:p>
            <a:pPr eaLnBrk="1" hangingPunct="1"/>
            <a:r>
              <a:rPr lang="en-US" altLang="en-US" sz="3200" dirty="0"/>
              <a:t>What is the running time? </a:t>
            </a:r>
          </a:p>
          <a:p>
            <a:pPr eaLnBrk="1" hangingPunct="1"/>
            <a:r>
              <a:rPr lang="en-US" altLang="en-US" sz="3200" dirty="0"/>
              <a:t>At each level, we spend D time</a:t>
            </a:r>
          </a:p>
          <a:p>
            <a:pPr eaLnBrk="1" hangingPunct="1"/>
            <a:r>
              <a:rPr lang="en-US" altLang="en-US" sz="3200" dirty="0"/>
              <a:t>At the bottom level, we spend TB( 0 ) time</a:t>
            </a:r>
          </a:p>
          <a:p>
            <a:pPr eaLnBrk="1" hangingPunct="1"/>
            <a:r>
              <a:rPr lang="en-US" altLang="en-US" sz="3200" dirty="0"/>
              <a:t>TB( n ) = D + D + D + …. + D + TB( 0 )</a:t>
            </a:r>
          </a:p>
          <a:p>
            <a:pPr eaLnBrk="1" hangingPunct="1"/>
            <a:r>
              <a:rPr lang="en-US" altLang="en-US" sz="3200" dirty="0"/>
              <a:t>How many Ds are there? </a:t>
            </a:r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			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824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PowerOf2B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At each level, we spend D time</a:t>
            </a:r>
          </a:p>
          <a:p>
            <a:pPr eaLnBrk="1" hangingPunct="1"/>
            <a:r>
              <a:rPr lang="en-US" altLang="en-US" sz="3200" dirty="0"/>
              <a:t>At the bottom level, we spend TB( 0 ) time</a:t>
            </a:r>
          </a:p>
          <a:p>
            <a:pPr eaLnBrk="1" hangingPunct="1"/>
            <a:r>
              <a:rPr lang="en-US" altLang="en-US" sz="3200" dirty="0"/>
              <a:t>TB( n ) = D + D + D + …. + D + TB( 0 )</a:t>
            </a:r>
          </a:p>
          <a:p>
            <a:pPr eaLnBrk="1" hangingPunct="1"/>
            <a:r>
              <a:rPr lang="en-US" altLang="en-US" sz="3200" dirty="0"/>
              <a:t>How many Ds are there? </a:t>
            </a:r>
            <a:r>
              <a:rPr lang="en-US" altLang="en-US" sz="3200"/>
              <a:t>n</a:t>
            </a: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TB( n ) = D n + TB( 0 ) = </a:t>
            </a:r>
            <a:r>
              <a:rPr lang="el-GR" sz="3200" dirty="0"/>
              <a:t>Θ</a:t>
            </a:r>
            <a:r>
              <a:rPr lang="en-US" altLang="en-US" sz="3200" dirty="0"/>
              <a:t>( n 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			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8844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PowerOf2A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TA( n ) = 2 TA( n -1 ) + C 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r>
              <a:rPr lang="en-US" altLang="en-US" sz="3200" dirty="0"/>
              <a:t>Let’s do TA</a:t>
            </a:r>
          </a:p>
          <a:p>
            <a:pPr eaLnBrk="1" hangingPunct="1"/>
            <a:r>
              <a:rPr lang="en-US" altLang="en-US" sz="3200" dirty="0"/>
              <a:t>Let’s build a Tree to drill down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475347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CC33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7293</TotalTime>
  <Words>1623</Words>
  <Application>Microsoft Office PowerPoint</Application>
  <PresentationFormat>On-screen Show (4:3)</PresentationFormat>
  <Paragraphs>277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Times New Roman</vt:lpstr>
      <vt:lpstr>Default Design</vt:lpstr>
      <vt:lpstr>Running Time of a Recursive Function</vt:lpstr>
      <vt:lpstr>PowerOf2A and PowerOf2B</vt:lpstr>
      <vt:lpstr>PowerOf2B</vt:lpstr>
      <vt:lpstr>PowerOf2B</vt:lpstr>
      <vt:lpstr>PowerOf2B</vt:lpstr>
      <vt:lpstr>PowerOf2B</vt:lpstr>
      <vt:lpstr>PowerOf2B</vt:lpstr>
      <vt:lpstr>PowerOf2B</vt:lpstr>
      <vt:lpstr>PowerOf2A</vt:lpstr>
      <vt:lpstr>PowerOf2A</vt:lpstr>
      <vt:lpstr>PowerOf2A</vt:lpstr>
      <vt:lpstr>PowerOf2A</vt:lpstr>
      <vt:lpstr>PowerOf2A</vt:lpstr>
      <vt:lpstr>PowerOf2A</vt:lpstr>
      <vt:lpstr>PowerOf2A</vt:lpstr>
      <vt:lpstr>PowerOf2A</vt:lpstr>
      <vt:lpstr>PowerOf2A</vt:lpstr>
      <vt:lpstr>PowerOf2A</vt:lpstr>
      <vt:lpstr>MCS Divide and Conquer</vt:lpstr>
      <vt:lpstr>Recursion Trees</vt:lpstr>
      <vt:lpstr>Recursion Trees</vt:lpstr>
      <vt:lpstr>Recursion Trees</vt:lpstr>
      <vt:lpstr>Recursion Trees</vt:lpstr>
      <vt:lpstr>Recursion Trees</vt:lpstr>
      <vt:lpstr>Recursion Trees</vt:lpstr>
      <vt:lpstr>Divide and Conquer</vt:lpstr>
      <vt:lpstr>Divide and Conquer</vt:lpstr>
      <vt:lpstr>Recursion Trees</vt:lpstr>
      <vt:lpstr>Recursion Trees</vt:lpstr>
      <vt:lpstr>Recursion Trees</vt:lpstr>
      <vt:lpstr>Recursion Trees</vt:lpstr>
    </vt:vector>
  </TitlesOfParts>
  <Company>Capitol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Anderson</dc:creator>
  <cp:lastModifiedBy>Herve J Franceschi</cp:lastModifiedBy>
  <cp:revision>909</cp:revision>
  <dcterms:created xsi:type="dcterms:W3CDTF">2005-02-15T21:36:33Z</dcterms:created>
  <dcterms:modified xsi:type="dcterms:W3CDTF">2023-02-23T17:03:27Z</dcterms:modified>
</cp:coreProperties>
</file>