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diagrams/data1.xml" ContentType="application/vnd.openxmlformats-officedocument.drawingml.diagramData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</p:sldMasterIdLst>
  <p:notesMasterIdLst>
    <p:notesMasterId r:id="rId84"/>
  </p:notesMasterIdLst>
  <p:sldIdLst>
    <p:sldId id="343" r:id="rId3"/>
    <p:sldId id="263" r:id="rId4"/>
    <p:sldId id="326" r:id="rId5"/>
    <p:sldId id="327" r:id="rId6"/>
    <p:sldId id="319" r:id="rId7"/>
    <p:sldId id="392" r:id="rId8"/>
    <p:sldId id="328" r:id="rId9"/>
    <p:sldId id="329" r:id="rId10"/>
    <p:sldId id="330" r:id="rId11"/>
    <p:sldId id="344" r:id="rId12"/>
    <p:sldId id="334" r:id="rId13"/>
    <p:sldId id="337" r:id="rId14"/>
    <p:sldId id="338" r:id="rId15"/>
    <p:sldId id="345" r:id="rId16"/>
    <p:sldId id="339" r:id="rId17"/>
    <p:sldId id="340" r:id="rId18"/>
    <p:sldId id="341" r:id="rId19"/>
    <p:sldId id="349" r:id="rId20"/>
    <p:sldId id="351" r:id="rId21"/>
    <p:sldId id="352" r:id="rId22"/>
    <p:sldId id="356" r:id="rId23"/>
    <p:sldId id="354" r:id="rId24"/>
    <p:sldId id="358" r:id="rId25"/>
    <p:sldId id="357" r:id="rId26"/>
    <p:sldId id="360" r:id="rId27"/>
    <p:sldId id="359" r:id="rId28"/>
    <p:sldId id="361" r:id="rId29"/>
    <p:sldId id="375" r:id="rId30"/>
    <p:sldId id="272" r:id="rId31"/>
    <p:sldId id="364" r:id="rId32"/>
    <p:sldId id="365" r:id="rId33"/>
    <p:sldId id="366" r:id="rId34"/>
    <p:sldId id="368" r:id="rId35"/>
    <p:sldId id="367" r:id="rId36"/>
    <p:sldId id="369" r:id="rId37"/>
    <p:sldId id="370" r:id="rId38"/>
    <p:sldId id="372" r:id="rId39"/>
    <p:sldId id="373" r:id="rId40"/>
    <p:sldId id="374" r:id="rId41"/>
    <p:sldId id="376" r:id="rId42"/>
    <p:sldId id="377" r:id="rId43"/>
    <p:sldId id="378" r:id="rId44"/>
    <p:sldId id="380" r:id="rId45"/>
    <p:sldId id="382" r:id="rId46"/>
    <p:sldId id="363" r:id="rId47"/>
    <p:sldId id="288" r:id="rId48"/>
    <p:sldId id="384" r:id="rId49"/>
    <p:sldId id="385" r:id="rId50"/>
    <p:sldId id="386" r:id="rId51"/>
    <p:sldId id="402" r:id="rId52"/>
    <p:sldId id="417" r:id="rId53"/>
    <p:sldId id="296" r:id="rId54"/>
    <p:sldId id="383" r:id="rId55"/>
    <p:sldId id="418" r:id="rId56"/>
    <p:sldId id="297" r:id="rId57"/>
    <p:sldId id="387" r:id="rId58"/>
    <p:sldId id="416" r:id="rId59"/>
    <p:sldId id="388" r:id="rId60"/>
    <p:sldId id="393" r:id="rId61"/>
    <p:sldId id="394" r:id="rId62"/>
    <p:sldId id="397" r:id="rId63"/>
    <p:sldId id="395" r:id="rId64"/>
    <p:sldId id="389" r:id="rId65"/>
    <p:sldId id="390" r:id="rId66"/>
    <p:sldId id="410" r:id="rId67"/>
    <p:sldId id="411" r:id="rId68"/>
    <p:sldId id="391" r:id="rId69"/>
    <p:sldId id="399" r:id="rId70"/>
    <p:sldId id="400" r:id="rId71"/>
    <p:sldId id="398" r:id="rId72"/>
    <p:sldId id="404" r:id="rId73"/>
    <p:sldId id="403" r:id="rId74"/>
    <p:sldId id="406" r:id="rId75"/>
    <p:sldId id="407" r:id="rId76"/>
    <p:sldId id="408" r:id="rId77"/>
    <p:sldId id="409" r:id="rId78"/>
    <p:sldId id="346" r:id="rId79"/>
    <p:sldId id="342" r:id="rId80"/>
    <p:sldId id="347" r:id="rId81"/>
    <p:sldId id="348" r:id="rId82"/>
    <p:sldId id="419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FFFF66"/>
    <a:srgbClr val="009900"/>
    <a:srgbClr val="FFFF00"/>
    <a:srgbClr val="77777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1" autoAdjust="0"/>
    <p:restoredTop sz="80460" autoAdjust="0"/>
  </p:normalViewPr>
  <p:slideViewPr>
    <p:cSldViewPr>
      <p:cViewPr varScale="1">
        <p:scale>
          <a:sx n="58" d="100"/>
          <a:sy n="58" d="100"/>
        </p:scale>
        <p:origin x="-177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350"/>
    </p:cViewPr>
  </p:sorterViewPr>
  <p:notesViewPr>
    <p:cSldViewPr>
      <p:cViewPr varScale="1">
        <p:scale>
          <a:sx n="88" d="100"/>
          <a:sy n="88" d="100"/>
        </p:scale>
        <p:origin x="-382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9D2F40-85BF-4267-BEEB-3F7937F0455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24EB39C5-59C9-4196-AADE-18815F39228D}">
      <dgm:prSet phldrT="[Text]" custT="1"/>
      <dgm:spPr>
        <a:solidFill>
          <a:srgbClr val="FFC000">
            <a:alpha val="50000"/>
          </a:srgbClr>
        </a:solidFill>
      </dgm:spPr>
      <dgm:t>
        <a:bodyPr/>
        <a:lstStyle/>
        <a:p>
          <a:r>
            <a:rPr lang="en-GB" sz="2000" dirty="0" smtClean="0">
              <a:latin typeface="Calibri" pitchFamily="34" charset="0"/>
            </a:rPr>
            <a:t>People who </a:t>
          </a:r>
          <a:r>
            <a:rPr lang="en-GB" sz="2000" i="1" u="none" dirty="0" smtClean="0">
              <a:latin typeface="Calibri" pitchFamily="34" charset="0"/>
            </a:rPr>
            <a:t>complain</a:t>
          </a:r>
          <a:r>
            <a:rPr lang="en-GB" sz="2000" dirty="0" smtClean="0">
              <a:latin typeface="Calibri" pitchFamily="34" charset="0"/>
            </a:rPr>
            <a:t> about using a language with syntactic whitespace</a:t>
          </a:r>
          <a:endParaRPr lang="en-GB" sz="2000" dirty="0">
            <a:latin typeface="Calibri" pitchFamily="34" charset="0"/>
          </a:endParaRPr>
        </a:p>
      </dgm:t>
    </dgm:pt>
    <dgm:pt modelId="{76B9E62A-0280-46D6-B59B-D3E5A1276A14}" type="parTrans" cxnId="{21F29C0C-E5BF-4733-AAD8-F80D45632280}">
      <dgm:prSet/>
      <dgm:spPr/>
      <dgm:t>
        <a:bodyPr/>
        <a:lstStyle/>
        <a:p>
          <a:endParaRPr lang="en-GB">
            <a:latin typeface="Calibri" pitchFamily="34" charset="0"/>
          </a:endParaRPr>
        </a:p>
      </dgm:t>
    </dgm:pt>
    <dgm:pt modelId="{07A2D0AB-F3BB-4814-851A-4C68EB08E801}" type="sibTrans" cxnId="{21F29C0C-E5BF-4733-AAD8-F80D45632280}">
      <dgm:prSet/>
      <dgm:spPr/>
      <dgm:t>
        <a:bodyPr/>
        <a:lstStyle/>
        <a:p>
          <a:endParaRPr lang="en-GB">
            <a:latin typeface="Calibri" pitchFamily="34" charset="0"/>
          </a:endParaRPr>
        </a:p>
      </dgm:t>
    </dgm:pt>
    <dgm:pt modelId="{3818D346-C535-4C8C-89AB-ABDE5391080D}">
      <dgm:prSet phldrT="[Text]" custT="1"/>
      <dgm:spPr>
        <a:solidFill>
          <a:srgbClr val="92D050">
            <a:alpha val="50000"/>
          </a:srgbClr>
        </a:solidFill>
      </dgm:spPr>
      <dgm:t>
        <a:bodyPr/>
        <a:lstStyle/>
        <a:p>
          <a:pPr algn="ctr"/>
          <a:r>
            <a:rPr lang="en-GB" sz="2000" dirty="0" smtClean="0">
              <a:latin typeface="Calibri" pitchFamily="34" charset="0"/>
            </a:rPr>
            <a:t>People who have </a:t>
          </a:r>
          <a:r>
            <a:rPr lang="en-GB" sz="2000" i="1" dirty="0" smtClean="0">
              <a:latin typeface="Calibri" pitchFamily="34" charset="0"/>
            </a:rPr>
            <a:t>spent time </a:t>
          </a:r>
          <a:r>
            <a:rPr lang="en-GB" sz="2000" dirty="0" smtClean="0">
              <a:latin typeface="Calibri" pitchFamily="34" charset="0"/>
            </a:rPr>
            <a:t>using a language with syntactic whitespace</a:t>
          </a:r>
          <a:endParaRPr lang="en-GB" sz="2000" dirty="0">
            <a:latin typeface="Calibri" pitchFamily="34" charset="0"/>
          </a:endParaRPr>
        </a:p>
      </dgm:t>
    </dgm:pt>
    <dgm:pt modelId="{04FD8DF0-C0C3-4DE1-AA2A-724DF7AC019B}" type="parTrans" cxnId="{73F15724-D82B-4666-98A8-0490D6B186F1}">
      <dgm:prSet/>
      <dgm:spPr/>
      <dgm:t>
        <a:bodyPr/>
        <a:lstStyle/>
        <a:p>
          <a:endParaRPr lang="en-GB">
            <a:latin typeface="Calibri" pitchFamily="34" charset="0"/>
          </a:endParaRPr>
        </a:p>
      </dgm:t>
    </dgm:pt>
    <dgm:pt modelId="{9C5EB0DA-A5A6-44BA-BF06-F73D81BD0CE3}" type="sibTrans" cxnId="{73F15724-D82B-4666-98A8-0490D6B186F1}">
      <dgm:prSet/>
      <dgm:spPr/>
      <dgm:t>
        <a:bodyPr/>
        <a:lstStyle/>
        <a:p>
          <a:endParaRPr lang="en-GB">
            <a:latin typeface="Calibri" pitchFamily="34" charset="0"/>
          </a:endParaRPr>
        </a:p>
      </dgm:t>
    </dgm:pt>
    <dgm:pt modelId="{3D95746D-057D-4FF2-BCE5-050B4CF6FC15}" type="pres">
      <dgm:prSet presAssocID="{809D2F40-85BF-4267-BEEB-3F7937F04557}" presName="compositeShape" presStyleCnt="0">
        <dgm:presLayoutVars>
          <dgm:chMax val="7"/>
          <dgm:dir/>
          <dgm:resizeHandles val="exact"/>
        </dgm:presLayoutVars>
      </dgm:prSet>
      <dgm:spPr/>
    </dgm:pt>
    <dgm:pt modelId="{63B7B967-20C1-4BC2-96A8-FC1A4DEE8E17}" type="pres">
      <dgm:prSet presAssocID="{24EB39C5-59C9-4196-AADE-18815F39228D}" presName="circ1" presStyleLbl="vennNode1" presStyleIdx="0" presStyleCnt="2" custScaleX="79275" custScaleY="79275" custLinFactNeighborX="1626" custLinFactNeighborY="-525"/>
      <dgm:spPr/>
      <dgm:t>
        <a:bodyPr/>
        <a:lstStyle/>
        <a:p>
          <a:endParaRPr lang="en-GB"/>
        </a:p>
      </dgm:t>
    </dgm:pt>
    <dgm:pt modelId="{50CB6982-7CAD-4085-B663-A9BD188C8C0B}" type="pres">
      <dgm:prSet presAssocID="{24EB39C5-59C9-4196-AADE-18815F39228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22A4E0-D65D-4CD8-AFDD-73019D43AF43}" type="pres">
      <dgm:prSet presAssocID="{3818D346-C535-4C8C-89AB-ABDE5391080D}" presName="circ2" presStyleLbl="vennNode1" presStyleIdx="1" presStyleCnt="2" custScaleX="79000" custScaleY="79000" custLinFactNeighborX="6240" custLinFactNeighborY="-411"/>
      <dgm:spPr/>
      <dgm:t>
        <a:bodyPr/>
        <a:lstStyle/>
        <a:p>
          <a:endParaRPr lang="en-GB"/>
        </a:p>
      </dgm:t>
    </dgm:pt>
    <dgm:pt modelId="{256EECE8-A42F-47CF-85A0-F4E5C2DD4DFD}" type="pres">
      <dgm:prSet presAssocID="{3818D346-C535-4C8C-89AB-ABDE5391080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1D37D24-68B2-4B9D-83E3-79754787BD19}" type="presOf" srcId="{3818D346-C535-4C8C-89AB-ABDE5391080D}" destId="{1A22A4E0-D65D-4CD8-AFDD-73019D43AF43}" srcOrd="0" destOrd="0" presId="urn:microsoft.com/office/officeart/2005/8/layout/venn1"/>
    <dgm:cxn modelId="{0CACC152-69EF-49A5-B1B8-97CCF431D84F}" type="presOf" srcId="{24EB39C5-59C9-4196-AADE-18815F39228D}" destId="{63B7B967-20C1-4BC2-96A8-FC1A4DEE8E17}" srcOrd="0" destOrd="0" presId="urn:microsoft.com/office/officeart/2005/8/layout/venn1"/>
    <dgm:cxn modelId="{73F15724-D82B-4666-98A8-0490D6B186F1}" srcId="{809D2F40-85BF-4267-BEEB-3F7937F04557}" destId="{3818D346-C535-4C8C-89AB-ABDE5391080D}" srcOrd="1" destOrd="0" parTransId="{04FD8DF0-C0C3-4DE1-AA2A-724DF7AC019B}" sibTransId="{9C5EB0DA-A5A6-44BA-BF06-F73D81BD0CE3}"/>
    <dgm:cxn modelId="{5F0A42D3-B2A7-42D5-9E01-4CF18D5A614F}" type="presOf" srcId="{24EB39C5-59C9-4196-AADE-18815F39228D}" destId="{50CB6982-7CAD-4085-B663-A9BD188C8C0B}" srcOrd="1" destOrd="0" presId="urn:microsoft.com/office/officeart/2005/8/layout/venn1"/>
    <dgm:cxn modelId="{21F29C0C-E5BF-4733-AAD8-F80D45632280}" srcId="{809D2F40-85BF-4267-BEEB-3F7937F04557}" destId="{24EB39C5-59C9-4196-AADE-18815F39228D}" srcOrd="0" destOrd="0" parTransId="{76B9E62A-0280-46D6-B59B-D3E5A1276A14}" sibTransId="{07A2D0AB-F3BB-4814-851A-4C68EB08E801}"/>
    <dgm:cxn modelId="{60DEB647-295E-4E35-B344-55B3BE49DD93}" type="presOf" srcId="{809D2F40-85BF-4267-BEEB-3F7937F04557}" destId="{3D95746D-057D-4FF2-BCE5-050B4CF6FC15}" srcOrd="0" destOrd="0" presId="urn:microsoft.com/office/officeart/2005/8/layout/venn1"/>
    <dgm:cxn modelId="{DFEA16DF-1F5B-4615-B6CA-AE3B43D52A57}" type="presOf" srcId="{3818D346-C535-4C8C-89AB-ABDE5391080D}" destId="{256EECE8-A42F-47CF-85A0-F4E5C2DD4DFD}" srcOrd="1" destOrd="0" presId="urn:microsoft.com/office/officeart/2005/8/layout/venn1"/>
    <dgm:cxn modelId="{54A0922B-C821-48DC-BBF6-C07408DA2084}" type="presParOf" srcId="{3D95746D-057D-4FF2-BCE5-050B4CF6FC15}" destId="{63B7B967-20C1-4BC2-96A8-FC1A4DEE8E17}" srcOrd="0" destOrd="0" presId="urn:microsoft.com/office/officeart/2005/8/layout/venn1"/>
    <dgm:cxn modelId="{5F47B225-E2C4-4168-8ADE-D623360DFDA7}" type="presParOf" srcId="{3D95746D-057D-4FF2-BCE5-050B4CF6FC15}" destId="{50CB6982-7CAD-4085-B663-A9BD188C8C0B}" srcOrd="1" destOrd="0" presId="urn:microsoft.com/office/officeart/2005/8/layout/venn1"/>
    <dgm:cxn modelId="{6ECF06BD-FC8B-499D-8B49-43E35C7F7076}" type="presParOf" srcId="{3D95746D-057D-4FF2-BCE5-050B4CF6FC15}" destId="{1A22A4E0-D65D-4CD8-AFDD-73019D43AF43}" srcOrd="2" destOrd="0" presId="urn:microsoft.com/office/officeart/2005/8/layout/venn1"/>
    <dgm:cxn modelId="{6A91C222-D0BB-44AC-AD76-717AED69A770}" type="presParOf" srcId="{3D95746D-057D-4FF2-BCE5-050B4CF6FC15}" destId="{256EECE8-A42F-47CF-85A0-F4E5C2DD4DF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4A9FB-BE99-4BD0-9264-06D44DC4CF44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5F243-A485-406A-8D52-D275C7277BF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13</a:t>
            </a:fld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14</a:t>
            </a:fld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15</a:t>
            </a:fld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16</a:t>
            </a:fld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17</a:t>
            </a:fld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18</a:t>
            </a:fld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19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20</a:t>
            </a:fld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21</a:t>
            </a:fld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22</a:t>
            </a:fld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23</a:t>
            </a:fld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24</a:t>
            </a:fld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25</a:t>
            </a:fld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26</a:t>
            </a:fld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27</a:t>
            </a:fld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28</a:t>
            </a:fld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29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30</a:t>
            </a:fld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31</a:t>
            </a:fld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32</a:t>
            </a:fld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33</a:t>
            </a:fld>
            <a:endParaRPr lang="en-GB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34</a:t>
            </a:fld>
            <a:endParaRPr lang="en-GB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35</a:t>
            </a:fld>
            <a:endParaRPr lang="en-GB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36</a:t>
            </a:fld>
            <a:endParaRPr lang="en-GB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37</a:t>
            </a:fld>
            <a:endParaRPr lang="en-GB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38</a:t>
            </a:fld>
            <a:endParaRPr lang="en-GB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39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40</a:t>
            </a:fld>
            <a:endParaRPr lang="en-GB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41</a:t>
            </a:fld>
            <a:endParaRPr lang="en-GB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42</a:t>
            </a:fld>
            <a:endParaRPr lang="en-GB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43</a:t>
            </a:fld>
            <a:endParaRPr lang="en-GB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44</a:t>
            </a:fld>
            <a:endParaRPr lang="en-GB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45</a:t>
            </a:fld>
            <a:endParaRPr lang="en-GB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46</a:t>
            </a:fld>
            <a:endParaRPr lang="en-GB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47</a:t>
            </a:fld>
            <a:endParaRPr lang="en-GB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48</a:t>
            </a:fld>
            <a:endParaRPr lang="en-GB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49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50</a:t>
            </a:fld>
            <a:endParaRPr lang="en-GB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51</a:t>
            </a:fld>
            <a:endParaRPr lang="en-GB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52</a:t>
            </a:fld>
            <a:endParaRPr lang="en-GB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53</a:t>
            </a:fld>
            <a:endParaRPr lang="en-GB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54</a:t>
            </a:fld>
            <a:endParaRPr lang="en-GB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55</a:t>
            </a:fld>
            <a:endParaRPr lang="en-GB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56</a:t>
            </a:fld>
            <a:endParaRPr lang="en-GB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57</a:t>
            </a:fld>
            <a:endParaRPr lang="en-GB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58</a:t>
            </a:fld>
            <a:endParaRPr lang="en-GB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59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60</a:t>
            </a:fld>
            <a:endParaRPr lang="en-GB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61</a:t>
            </a:fld>
            <a:endParaRPr lang="en-GB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62</a:t>
            </a:fld>
            <a:endParaRPr lang="en-GB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63</a:t>
            </a:fld>
            <a:endParaRPr lang="en-GB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64</a:t>
            </a:fld>
            <a:endParaRPr lang="en-GB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65</a:t>
            </a:fld>
            <a:endParaRPr lang="en-GB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66</a:t>
            </a:fld>
            <a:endParaRPr lang="en-GB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67</a:t>
            </a:fld>
            <a:endParaRPr lang="en-GB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68</a:t>
            </a:fld>
            <a:endParaRPr lang="en-GB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69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70</a:t>
            </a:fld>
            <a:endParaRPr lang="en-GB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71</a:t>
            </a:fld>
            <a:endParaRPr lang="en-GB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72</a:t>
            </a:fld>
            <a:endParaRPr lang="en-GB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73</a:t>
            </a:fld>
            <a:endParaRPr lang="en-GB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74</a:t>
            </a:fld>
            <a:endParaRPr lang="en-GB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75</a:t>
            </a:fld>
            <a:endParaRPr lang="en-GB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76</a:t>
            </a:fld>
            <a:endParaRPr lang="en-GB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77</a:t>
            </a:fld>
            <a:endParaRPr lang="en-GB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78</a:t>
            </a:fld>
            <a:endParaRPr lang="en-GB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79</a:t>
            </a:fld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80</a:t>
            </a:fld>
            <a:endParaRPr lang="en-GB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81</a:t>
            </a:fld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90066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NDC London 2013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Talk 123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ssss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1AE1-492D-46DA-BE09-3318B7B36C6C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NDC London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73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979E-2B24-4CFB-B096-BC2F676A8107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ssss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657C-D340-413A-8E6C-26EECB6302B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>
            <a:normAutofit fontScale="90000"/>
          </a:bodyPr>
          <a:lstStyle/>
          <a:p>
            <a:r>
              <a:rPr lang="en-GB" sz="4900" b="1" dirty="0" smtClean="0">
                <a:latin typeface="Calibri" pitchFamily="34" charset="0"/>
              </a:rPr>
              <a:t>Turning C# into F#</a:t>
            </a:r>
            <a:br>
              <a:rPr lang="en-GB" sz="4900" b="1" dirty="0" smtClean="0">
                <a:latin typeface="Calibri" pitchFamily="34" charset="0"/>
              </a:rPr>
            </a:br>
            <a:r>
              <a:rPr lang="en-GB" sz="4000" dirty="0" smtClean="0">
                <a:latin typeface="Calibri" pitchFamily="34" charset="0"/>
              </a:rPr>
              <a:t>Clean and lightweight code. </a:t>
            </a:r>
            <a:br>
              <a:rPr lang="en-GB" sz="4000" dirty="0" smtClean="0">
                <a:latin typeface="Calibri" pitchFamily="34" charset="0"/>
              </a:rPr>
            </a:br>
            <a:r>
              <a:rPr lang="en-GB" sz="4000" dirty="0" smtClean="0">
                <a:latin typeface="Calibri" pitchFamily="34" charset="0"/>
              </a:rPr>
              <a:t>Immutability by default.</a:t>
            </a:r>
            <a:br>
              <a:rPr lang="en-GB" sz="4000" dirty="0" smtClean="0">
                <a:latin typeface="Calibri" pitchFamily="34" charset="0"/>
              </a:rPr>
            </a:br>
            <a:r>
              <a:rPr lang="en-GB" sz="4000" dirty="0" smtClean="0">
                <a:latin typeface="Calibri" pitchFamily="34" charset="0"/>
              </a:rPr>
              <a:t>Common scenarios are easy.</a:t>
            </a:r>
            <a:endParaRPr lang="en-GB" sz="4000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1600000">
            <a:off x="5220072" y="5402831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We make mutability a special case, rather than the other way around.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alibri" pitchFamily="34" charset="0"/>
              </a:rPr>
              <a:t>Step 2: </a:t>
            </a:r>
            <a:br>
              <a:rPr lang="en-GB" dirty="0" smtClean="0">
                <a:latin typeface="Calibri" pitchFamily="34" charset="0"/>
              </a:rPr>
            </a:br>
            <a:r>
              <a:rPr lang="en-GB" dirty="0" smtClean="0">
                <a:latin typeface="Calibri" pitchFamily="34" charset="0"/>
              </a:rPr>
              <a:t>Automatically create </a:t>
            </a:r>
            <a:br>
              <a:rPr lang="en-GB" dirty="0" smtClean="0">
                <a:latin typeface="Calibri" pitchFamily="34" charset="0"/>
              </a:rPr>
            </a:br>
            <a:r>
              <a:rPr lang="en-GB" dirty="0" smtClean="0">
                <a:latin typeface="Calibri" pitchFamily="34" charset="0"/>
              </a:rPr>
              <a:t>backing fields from </a:t>
            </a:r>
            <a:br>
              <a:rPr lang="en-GB" dirty="0" smtClean="0">
                <a:latin typeface="Calibri" pitchFamily="34" charset="0"/>
              </a:rPr>
            </a:br>
            <a:r>
              <a:rPr lang="en-GB" dirty="0" smtClean="0">
                <a:latin typeface="Calibri" pitchFamily="34" charset="0"/>
              </a:rPr>
              <a:t>constructor parameters</a:t>
            </a:r>
            <a:endParaRPr lang="en-GB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337874"/>
            <a:ext cx="734481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Person(string name, DateTime birthday)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_name = name;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_birthday = birthday;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private readonly string _name;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private readonly DateTime _birthday;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_name;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DateTime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_birthday;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 rot="21600000">
            <a:off x="5637048" y="1318702"/>
            <a:ext cx="339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Because immutability is the default, we can simplify further.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337874"/>
            <a:ext cx="734481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Person(string name, DateTime birthday)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_name = name;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_birthday = birthday;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private readonly string _name;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private readonly DateTime _birthday;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_name;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DateTime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_birthday;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 rot="21600000">
            <a:off x="5637048" y="1124745"/>
            <a:ext cx="3399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Why not automatically define and initialize read-only backing fields from the constructor parameters?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2276872"/>
            <a:ext cx="4248472" cy="576064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547664" y="1340768"/>
            <a:ext cx="2592288" cy="576064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699792" y="836712"/>
            <a:ext cx="3384376" cy="288032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344845"/>
            <a:ext cx="7344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Person(string name, DateTime birthday)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name;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DateTime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birthday;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419872" y="848901"/>
            <a:ext cx="720080" cy="288032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987824" y="2577093"/>
            <a:ext cx="720080" cy="288032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 rot="21600000">
            <a:off x="5652496" y="5550330"/>
            <a:ext cx="338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Of course, you can still define mutable private fields in the usual way.</a:t>
            </a:r>
          </a:p>
        </p:txBody>
      </p:sp>
      <p:sp>
        <p:nvSpPr>
          <p:cNvPr id="12" name="TextBox 11"/>
          <p:cNvSpPr txBox="1"/>
          <p:nvPr/>
        </p:nvSpPr>
        <p:spPr>
          <a:xfrm rot="21600000">
            <a:off x="5637048" y="3212977"/>
            <a:ext cx="3399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4 lines saved!</a:t>
            </a:r>
          </a:p>
        </p:txBody>
      </p:sp>
      <p:sp>
        <p:nvSpPr>
          <p:cNvPr id="14" name="TextBox 13"/>
          <p:cNvSpPr txBox="1"/>
          <p:nvPr/>
        </p:nvSpPr>
        <p:spPr>
          <a:xfrm rot="21600000">
            <a:off x="5637048" y="1124745"/>
            <a:ext cx="3399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Why not automatically define and initialize </a:t>
            </a:r>
            <a:b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</a:b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read-only backing fields from the constructor parameters?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alibri" pitchFamily="34" charset="0"/>
              </a:rPr>
              <a:t>Step 3: </a:t>
            </a:r>
            <a:br>
              <a:rPr lang="en-GB" dirty="0" smtClean="0">
                <a:latin typeface="Calibri" pitchFamily="34" charset="0"/>
              </a:rPr>
            </a:br>
            <a:r>
              <a:rPr lang="en-GB" dirty="0" smtClean="0">
                <a:latin typeface="Calibri" pitchFamily="34" charset="0"/>
              </a:rPr>
              <a:t>Merge the primary constructor </a:t>
            </a:r>
            <a:br>
              <a:rPr lang="en-GB" dirty="0" smtClean="0">
                <a:latin typeface="Calibri" pitchFamily="34" charset="0"/>
              </a:rPr>
            </a:br>
            <a:r>
              <a:rPr lang="en-GB" dirty="0" smtClean="0">
                <a:latin typeface="Calibri" pitchFamily="34" charset="0"/>
              </a:rPr>
              <a:t>with the class definition</a:t>
            </a:r>
            <a:endParaRPr lang="en-GB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704885"/>
            <a:ext cx="7344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Person(string name, DateTime birthday)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name;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DateTime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birthday;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 rot="21600000">
            <a:off x="5637048" y="1724614"/>
            <a:ext cx="339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How often do you have more than one constructor?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704885"/>
            <a:ext cx="7344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Person(string name, DateTime birthday)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name;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DateTime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birthday;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 rot="21600000">
            <a:off x="5637048" y="1724614"/>
            <a:ext cx="339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How often do you have more than one constructor?</a:t>
            </a:r>
          </a:p>
        </p:txBody>
      </p:sp>
      <p:sp>
        <p:nvSpPr>
          <p:cNvPr id="4" name="TextBox 3"/>
          <p:cNvSpPr txBox="1"/>
          <p:nvPr/>
        </p:nvSpPr>
        <p:spPr>
          <a:xfrm rot="21600000">
            <a:off x="5637048" y="3092766"/>
            <a:ext cx="339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Why not merge the constructor with the class definition?</a:t>
            </a:r>
          </a:p>
        </p:txBody>
      </p:sp>
      <p:sp>
        <p:nvSpPr>
          <p:cNvPr id="5" name="Rectangle 4"/>
          <p:cNvSpPr/>
          <p:nvPr/>
        </p:nvSpPr>
        <p:spPr>
          <a:xfrm>
            <a:off x="2699792" y="1208941"/>
            <a:ext cx="3384376" cy="288032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123728" y="776893"/>
            <a:ext cx="936104" cy="216024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692696"/>
            <a:ext cx="73448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public class Person(string name, DateTime birthday)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name;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DateTime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birthday;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 rot="21600000">
            <a:off x="5637048" y="1724614"/>
            <a:ext cx="339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How often do you have more than one constructor?</a:t>
            </a:r>
          </a:p>
        </p:txBody>
      </p:sp>
      <p:sp>
        <p:nvSpPr>
          <p:cNvPr id="6" name="Rectangle 5"/>
          <p:cNvSpPr/>
          <p:nvPr/>
        </p:nvSpPr>
        <p:spPr>
          <a:xfrm>
            <a:off x="2123728" y="764704"/>
            <a:ext cx="4248472" cy="216024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 rot="21600000">
            <a:off x="5637048" y="4335486"/>
            <a:ext cx="3399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4 more lines saved!</a:t>
            </a:r>
          </a:p>
        </p:txBody>
      </p:sp>
      <p:sp>
        <p:nvSpPr>
          <p:cNvPr id="11" name="TextBox 10"/>
          <p:cNvSpPr txBox="1"/>
          <p:nvPr/>
        </p:nvSpPr>
        <p:spPr>
          <a:xfrm rot="21600000">
            <a:off x="5637048" y="3092766"/>
            <a:ext cx="339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Why not merge the constructor with the class definition?</a:t>
            </a:r>
          </a:p>
        </p:txBody>
      </p:sp>
      <p:sp>
        <p:nvSpPr>
          <p:cNvPr id="13" name="TextBox 12"/>
          <p:cNvSpPr txBox="1"/>
          <p:nvPr/>
        </p:nvSpPr>
        <p:spPr>
          <a:xfrm rot="21600000">
            <a:off x="5637048" y="5264332"/>
            <a:ext cx="3399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You can still define secondary constructors separately if you need 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alibri" pitchFamily="34" charset="0"/>
              </a:rPr>
              <a:t>Step 4: </a:t>
            </a:r>
            <a:br>
              <a:rPr lang="en-GB" dirty="0" smtClean="0">
                <a:latin typeface="Calibri" pitchFamily="34" charset="0"/>
              </a:rPr>
            </a:br>
            <a:r>
              <a:rPr lang="en-GB" dirty="0" smtClean="0">
                <a:latin typeface="Calibri" pitchFamily="34" charset="0"/>
              </a:rPr>
              <a:t>Use indentation instead </a:t>
            </a:r>
            <a:br>
              <a:rPr lang="en-GB" dirty="0" smtClean="0">
                <a:latin typeface="Calibri" pitchFamily="34" charset="0"/>
              </a:rPr>
            </a:br>
            <a:r>
              <a:rPr lang="en-GB" dirty="0" smtClean="0">
                <a:latin typeface="Calibri" pitchFamily="34" charset="0"/>
              </a:rPr>
              <a:t>of curly braces</a:t>
            </a:r>
            <a:endParaRPr lang="en-GB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1124744"/>
            <a:ext cx="7344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public class Person(string name, DateTime birthday)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name;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DateTime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birthday;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1600000">
            <a:off x="5637048" y="1696739"/>
            <a:ext cx="3399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Do we really need the braces?</a:t>
            </a:r>
          </a:p>
          <a:p>
            <a:pPr algn="ctr"/>
            <a:endParaRPr lang="en-GB" sz="2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The indentation already gives us all the clues we need.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2073037"/>
            <a:ext cx="216024" cy="936104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115616" y="3585205"/>
            <a:ext cx="216024" cy="936104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11560" y="1424965"/>
            <a:ext cx="216024" cy="3168352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11560" y="44624"/>
            <a:ext cx="734481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Person(string name, DateTime birthday)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_name = name;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_birthday = birthday;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private readonly string _name;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private readonly DateTime _birthday;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&lt;summary&gt;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&lt;/summary&gt;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_name;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&lt;summary&gt;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&lt;/summary&gt;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DateTime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_birthday;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 rot="21600000">
            <a:off x="5637048" y="785014"/>
            <a:ext cx="3399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Here is a typical immutable class in C# which we'll use as an example throughout.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1124744"/>
            <a:ext cx="734481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public class Person(string name, DateTime birthday) =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Name =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name; 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DateTime Birthday =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birthday; 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1600000">
            <a:off x="5637048" y="1696739"/>
            <a:ext cx="3399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Do we really need the braces?</a:t>
            </a:r>
          </a:p>
          <a:p>
            <a:pPr algn="ctr"/>
            <a:endParaRPr lang="en-GB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Calibri" pitchFamily="34" charset="0"/>
            </a:endParaRPr>
          </a:p>
          <a:p>
            <a:pPr algn="ctr"/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The indentation already gives us all the clues we need. </a:t>
            </a:r>
          </a:p>
        </p:txBody>
      </p:sp>
      <p:sp>
        <p:nvSpPr>
          <p:cNvPr id="9" name="TextBox 8"/>
          <p:cNvSpPr txBox="1"/>
          <p:nvPr/>
        </p:nvSpPr>
        <p:spPr>
          <a:xfrm rot="21600000">
            <a:off x="5744552" y="3975447"/>
            <a:ext cx="3399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6 more lines saved!</a:t>
            </a:r>
          </a:p>
        </p:txBody>
      </p:sp>
      <p:sp>
        <p:nvSpPr>
          <p:cNvPr id="10" name="TextBox 9"/>
          <p:cNvSpPr txBox="1"/>
          <p:nvPr/>
        </p:nvSpPr>
        <p:spPr>
          <a:xfrm rot="21600000">
            <a:off x="5637048" y="5264332"/>
            <a:ext cx="3399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You can still have explicit begin/end markers for blocks if you need 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1124744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public class Person(string name, DateTime birthday) =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Name =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name; 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DateTime Birthday =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birthday; 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91880" y="1431935"/>
            <a:ext cx="4536504" cy="1584176"/>
            <a:chOff x="2339752" y="4437112"/>
            <a:chExt cx="4536504" cy="1584176"/>
          </a:xfrm>
        </p:grpSpPr>
        <p:sp>
          <p:nvSpPr>
            <p:cNvPr id="11" name="TextBox 10"/>
            <p:cNvSpPr txBox="1"/>
            <p:nvPr/>
          </p:nvSpPr>
          <p:spPr>
            <a:xfrm>
              <a:off x="3419872" y="4582869"/>
              <a:ext cx="3456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accent2">
                      <a:lumMod val="75000"/>
                    </a:schemeClr>
                  </a:solidFill>
                  <a:latin typeface="Calibri" pitchFamily="34" charset="0"/>
                </a:rPr>
                <a:t>Add "equals" as an indicator to start a new block.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5436096" y="4437112"/>
              <a:ext cx="144016" cy="216024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2339752" y="4797152"/>
              <a:ext cx="1224136" cy="288032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2987824" y="5013176"/>
              <a:ext cx="1080120" cy="1008112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043608" y="692696"/>
          <a:ext cx="6840760" cy="419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 rot="21600000">
            <a:off x="1259632" y="4874676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"Oddly enough, Python's use of whitespace stopped feeling unnatural after about twenty minutes. I just indented code, pretty much as I would have done in a C program anyway, and it worked." </a:t>
            </a:r>
            <a:br>
              <a:rPr lang="en-GB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</a:br>
            <a:r>
              <a:rPr lang="en-GB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-  Eric Raymond</a:t>
            </a:r>
          </a:p>
        </p:txBody>
      </p:sp>
      <p:sp>
        <p:nvSpPr>
          <p:cNvPr id="4" name="TextBox 3"/>
          <p:cNvSpPr txBox="1"/>
          <p:nvPr/>
        </p:nvSpPr>
        <p:spPr>
          <a:xfrm rot="21600000">
            <a:off x="2900744" y="519062"/>
            <a:ext cx="3399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Helpful Venn Diagram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44008" y="2996952"/>
            <a:ext cx="792088" cy="1197714"/>
            <a:chOff x="3491880" y="6002129"/>
            <a:chExt cx="792088" cy="1197714"/>
          </a:xfrm>
        </p:grpSpPr>
        <p:sp>
          <p:nvSpPr>
            <p:cNvPr id="6" name="TextBox 5"/>
            <p:cNvSpPr txBox="1"/>
            <p:nvPr/>
          </p:nvSpPr>
          <p:spPr>
            <a:xfrm>
              <a:off x="3491880" y="6938233"/>
              <a:ext cx="7920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>
                  <a:solidFill>
                    <a:schemeClr val="accent2">
                      <a:lumMod val="75000"/>
                    </a:schemeClr>
                  </a:solidFill>
                  <a:latin typeface="Calibri" pitchFamily="34" charset="0"/>
                </a:rPr>
                <a:t>Overlap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3491880" y="6002129"/>
              <a:ext cx="216024" cy="936104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38735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Calibri" pitchFamily="34" charset="0"/>
              </a:rPr>
              <a:t>Observation</a:t>
            </a:r>
            <a:br>
              <a:rPr lang="en-GB" dirty="0" smtClean="0">
                <a:latin typeface="Calibri" pitchFamily="34" charset="0"/>
              </a:rPr>
            </a:br>
            <a:r>
              <a:rPr lang="en-GB" dirty="0" smtClean="0">
                <a:latin typeface="Calibri" pitchFamily="34" charset="0"/>
              </a:rPr>
              <a:t> </a:t>
            </a:r>
            <a:br>
              <a:rPr lang="en-GB" dirty="0" smtClean="0">
                <a:latin typeface="Calibri" pitchFamily="34" charset="0"/>
              </a:rPr>
            </a:br>
            <a:r>
              <a:rPr lang="en-GB" sz="20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With these 4 steps:</a:t>
            </a:r>
            <a:r>
              <a:rPr lang="en-GB" sz="32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/>
            </a:r>
            <a:br>
              <a:rPr lang="en-GB" sz="32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</a:b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27 lines of code has shrunk </a:t>
            </a:r>
            <a:b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</a:b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to 9 lines!</a:t>
            </a:r>
            <a:endParaRPr lang="en-GB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riple-height-monit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368" y="760519"/>
            <a:ext cx="2880000" cy="5548801"/>
          </a:xfrm>
          <a:prstGeom prst="rect">
            <a:avLst/>
          </a:prstGeom>
        </p:spPr>
      </p:pic>
      <p:pic>
        <p:nvPicPr>
          <p:cNvPr id="1030" name="Picture 6" descr="http://www.clker.com/cliparts/f/d/7/e/1206575297236564657elkbuntu_Generic_Monitor.svg.m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4077072"/>
            <a:ext cx="2880312" cy="2160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 rot="21600000">
            <a:off x="1406967" y="4713163"/>
            <a:ext cx="2157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C#</a:t>
            </a:r>
            <a:endParaRPr lang="en-GB" sz="2400" dirty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1600000">
            <a:off x="5374397" y="1850083"/>
            <a:ext cx="21574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Because </a:t>
            </a:r>
            <a:b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</a:b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F#</a:t>
            </a:r>
          </a:p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means you see 3x more code on your screen!</a:t>
            </a:r>
            <a:endParaRPr lang="en-GB" sz="2400" dirty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1600000">
            <a:off x="971600" y="991182"/>
            <a:ext cx="3450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Calibri" pitchFamily="34" charset="0"/>
              </a:rPr>
              <a:t>Why use F#?</a:t>
            </a:r>
            <a:endParaRPr lang="en-GB" sz="3200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1600000">
            <a:off x="755576" y="1700809"/>
            <a:ext cx="3450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Reason 1</a:t>
            </a:r>
            <a:endParaRPr lang="en-GB" sz="3200" dirty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259632" y="3212976"/>
            <a:ext cx="23762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r>
              <a:rPr lang="en-GB" sz="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sz="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public Person(string name, DateTime birthday)</a:t>
            </a:r>
          </a:p>
          <a:p>
            <a:r>
              <a:rPr lang="en-GB" sz="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    _name = name;</a:t>
            </a:r>
          </a:p>
          <a:p>
            <a:r>
              <a:rPr lang="en-GB" sz="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    _birthday = birthday;</a:t>
            </a:r>
          </a:p>
          <a:p>
            <a:r>
              <a:rPr lang="en-GB" sz="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GB" sz="600" dirty="0" smtClean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private readonly string _name;</a:t>
            </a:r>
          </a:p>
          <a:p>
            <a:r>
              <a:rPr lang="en-GB" sz="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private readonly DateTime _birthday;</a:t>
            </a:r>
          </a:p>
          <a:p>
            <a:endParaRPr lang="en-GB" sz="600" dirty="0" smtClean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/// &lt;summary&gt;</a:t>
            </a:r>
          </a:p>
          <a:p>
            <a:r>
              <a:rPr lang="en-GB" sz="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/// &lt;/summary&gt;</a:t>
            </a:r>
          </a:p>
          <a:p>
            <a:r>
              <a:rPr lang="en-GB" sz="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Name</a:t>
            </a:r>
          </a:p>
          <a:p>
            <a:r>
              <a:rPr lang="en-GB" sz="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_name; }</a:t>
            </a:r>
          </a:p>
          <a:p>
            <a:r>
              <a:rPr lang="en-GB" sz="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GB" sz="600" dirty="0" smtClean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/// &lt;summary&gt;</a:t>
            </a:r>
          </a:p>
          <a:p>
            <a:r>
              <a:rPr lang="en-GB" sz="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/// &lt;/summary&gt;</a:t>
            </a:r>
          </a:p>
          <a:p>
            <a:r>
              <a:rPr lang="en-GB" sz="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public DateTime Birthday</a:t>
            </a:r>
          </a:p>
          <a:p>
            <a:r>
              <a:rPr lang="en-GB" sz="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_birthday; }</a:t>
            </a:r>
          </a:p>
          <a:p>
            <a:r>
              <a:rPr lang="en-GB" sz="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GB" sz="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64088" y="5085184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public class Person(string name, DateTime birthday) =</a:t>
            </a:r>
          </a:p>
          <a:p>
            <a:endParaRPr lang="en-GB" sz="600" dirty="0" smtClean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Name =</a:t>
            </a:r>
          </a:p>
          <a:p>
            <a:r>
              <a:rPr lang="en-GB" sz="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name; }</a:t>
            </a:r>
          </a:p>
          <a:p>
            <a:endParaRPr lang="en-GB" sz="600" dirty="0" smtClean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public DateTime Birthday =</a:t>
            </a:r>
          </a:p>
          <a:p>
            <a:r>
              <a:rPr lang="en-GB" sz="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birthday; }</a:t>
            </a:r>
          </a:p>
        </p:txBody>
      </p:sp>
      <p:sp>
        <p:nvSpPr>
          <p:cNvPr id="9" name="TextBox 8"/>
          <p:cNvSpPr txBox="1"/>
          <p:nvPr/>
        </p:nvSpPr>
        <p:spPr>
          <a:xfrm rot="21600000">
            <a:off x="971600" y="991182"/>
            <a:ext cx="3450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Calibri" pitchFamily="34" charset="0"/>
              </a:rPr>
              <a:t>Why use F#?</a:t>
            </a:r>
            <a:endParaRPr lang="en-GB" sz="3200" dirty="0">
              <a:latin typeface="Calibri" pitchFamily="34" charset="0"/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1259632" y="2925184"/>
            <a:ext cx="2376264" cy="3240000"/>
          </a:xfrm>
          <a:prstGeom prst="foldedCorne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C#</a:t>
            </a:r>
            <a:endParaRPr lang="en-GB" sz="2800" dirty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5364088" y="5085184"/>
            <a:ext cx="2376264" cy="1080000"/>
          </a:xfrm>
          <a:prstGeom prst="foldedCorne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F#</a:t>
            </a:r>
            <a:endParaRPr lang="en-GB" sz="2800" dirty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21600000">
            <a:off x="755576" y="1700809"/>
            <a:ext cx="3450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Reason 2</a:t>
            </a:r>
            <a:endParaRPr lang="en-GB" sz="3200" dirty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21600000">
            <a:off x="5292080" y="1660159"/>
            <a:ext cx="23042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Because </a:t>
            </a:r>
            <a:b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</a:b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F#</a:t>
            </a:r>
          </a:p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means you write </a:t>
            </a:r>
            <a:b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</a:b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1/3 as much code.</a:t>
            </a:r>
            <a:endParaRPr lang="en-GB" sz="2400" dirty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 rot="21401677">
            <a:off x="2338590" y="2164580"/>
            <a:ext cx="5411936" cy="231721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Ins="972000" rtlCol="0" anchor="ctr"/>
          <a:lstStyle/>
          <a:p>
            <a:pPr algn="ctr"/>
            <a:r>
              <a:rPr lang="en-GB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</a:rPr>
              <a:t>But wait... There's more!</a:t>
            </a:r>
            <a:r>
              <a:rPr lang="en-GB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</a:rPr>
              <a:t/>
            </a:r>
            <a:br>
              <a:rPr lang="en-GB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</a:rPr>
            </a:br>
            <a:endParaRPr lang="en-GB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Calibri" pitchFamily="34" charset="0"/>
              </a:rPr>
              <a:t>Step 5: </a:t>
            </a:r>
            <a:br>
              <a:rPr lang="en-GB" sz="4000" dirty="0" smtClean="0">
                <a:latin typeface="Calibri" pitchFamily="34" charset="0"/>
              </a:rPr>
            </a:br>
            <a:r>
              <a:rPr lang="en-GB" sz="4000" dirty="0" smtClean="0">
                <a:latin typeface="Calibri" pitchFamily="34" charset="0"/>
              </a:rPr>
              <a:t>Eliminate syntax noise</a:t>
            </a:r>
            <a:endParaRPr lang="en-GB" sz="4000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21600000">
            <a:off x="5292080" y="517751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There is a lot of syntax "noise" that is not needed, IMO.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02631"/>
          </a:xfrm>
        </p:spPr>
        <p:txBody>
          <a:bodyPr>
            <a:noAutofit/>
          </a:bodyPr>
          <a:lstStyle/>
          <a:p>
            <a:r>
              <a:rPr lang="en-GB" sz="4000" dirty="0" smtClean="0">
                <a:latin typeface="Calibri" pitchFamily="34" charset="0"/>
              </a:rPr>
              <a:t>Step 5a: </a:t>
            </a:r>
            <a:br>
              <a:rPr lang="en-GB" sz="4000" dirty="0" smtClean="0">
                <a:latin typeface="Calibri" pitchFamily="34" charset="0"/>
              </a:rPr>
            </a:br>
            <a:r>
              <a:rPr lang="en-GB" sz="4000" dirty="0" smtClean="0">
                <a:latin typeface="Calibri" pitchFamily="34" charset="0"/>
              </a:rPr>
              <a:t>Eliminate "get" keyword for </a:t>
            </a:r>
            <a:br>
              <a:rPr lang="en-GB" sz="4000" dirty="0" smtClean="0">
                <a:latin typeface="Calibri" pitchFamily="34" charset="0"/>
              </a:rPr>
            </a:br>
            <a:r>
              <a:rPr lang="en-GB" sz="4000" dirty="0" smtClean="0">
                <a:latin typeface="Calibri" pitchFamily="34" charset="0"/>
              </a:rPr>
              <a:t>immutable properties</a:t>
            </a:r>
            <a:endParaRPr lang="en-GB" sz="4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11560" y="1124744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public class Person(string name, DateTime birthday) =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Name =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name; 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DateTime Birthday =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birthday; }</a:t>
            </a:r>
          </a:p>
        </p:txBody>
      </p:sp>
      <p:sp>
        <p:nvSpPr>
          <p:cNvPr id="15" name="TextBox 14"/>
          <p:cNvSpPr txBox="1"/>
          <p:nvPr/>
        </p:nvSpPr>
        <p:spPr>
          <a:xfrm rot="21600000">
            <a:off x="5637048" y="1467941"/>
            <a:ext cx="3399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The class is immutable.</a:t>
            </a:r>
          </a:p>
          <a:p>
            <a:pPr algn="ctr"/>
            <a:endParaRPr lang="en-GB" sz="2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Every property is "get" only.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21600000">
            <a:off x="5637048" y="785014"/>
            <a:ext cx="3399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Here is a typical immutable class in C# which we'll use as an example throughout.</a:t>
            </a:r>
          </a:p>
        </p:txBody>
      </p:sp>
      <p:sp>
        <p:nvSpPr>
          <p:cNvPr id="4" name="TextBox 3"/>
          <p:cNvSpPr txBox="1"/>
          <p:nvPr/>
        </p:nvSpPr>
        <p:spPr>
          <a:xfrm rot="21600000">
            <a:off x="5637048" y="2636913"/>
            <a:ext cx="3399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27 lines of code. </a:t>
            </a:r>
            <a:b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</a:b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Can we do better?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44624"/>
            <a:ext cx="734481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Person(string name, DateTime birthday)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_name = name;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_birthday = birthday;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private readonly string _name;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private readonly DateTime _birthday;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&lt;summary&gt;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&lt;/summary&gt;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_name;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&lt;summary&gt;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&lt;/summary&gt;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DateTime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_birthday;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11560" y="1124744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public class Person(string name, DateTime birthday) =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Name =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name; 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DateTime Birthday =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birthday; 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47664" y="3140968"/>
            <a:ext cx="504056" cy="216024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547664" y="2204864"/>
            <a:ext cx="504056" cy="216024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 rot="21600000">
            <a:off x="5637048" y="1467941"/>
            <a:ext cx="3399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The class is immutable.</a:t>
            </a:r>
          </a:p>
          <a:p>
            <a:pPr algn="ctr"/>
            <a:endParaRPr lang="en-GB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Calibri" pitchFamily="34" charset="0"/>
            </a:endParaRPr>
          </a:p>
          <a:p>
            <a:pPr algn="ctr"/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Every property is "get" only.</a:t>
            </a:r>
          </a:p>
        </p:txBody>
      </p:sp>
      <p:sp>
        <p:nvSpPr>
          <p:cNvPr id="16" name="TextBox 15"/>
          <p:cNvSpPr txBox="1"/>
          <p:nvPr/>
        </p:nvSpPr>
        <p:spPr>
          <a:xfrm rot="21600000">
            <a:off x="5637048" y="3366283"/>
            <a:ext cx="3399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So why bother with the "get" keyword?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11560" y="1124744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public class Person(string name, DateTime birthday) =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Name =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return name; 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DateTime Birthday =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return birthday;</a:t>
            </a:r>
          </a:p>
        </p:txBody>
      </p:sp>
      <p:sp>
        <p:nvSpPr>
          <p:cNvPr id="15" name="TextBox 14"/>
          <p:cNvSpPr txBox="1"/>
          <p:nvPr/>
        </p:nvSpPr>
        <p:spPr>
          <a:xfrm rot="21600000">
            <a:off x="5637048" y="1467941"/>
            <a:ext cx="3399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The class is immutable.</a:t>
            </a:r>
          </a:p>
          <a:p>
            <a:pPr algn="ctr"/>
            <a:endParaRPr lang="en-GB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Calibri" pitchFamily="34" charset="0"/>
            </a:endParaRPr>
          </a:p>
          <a:p>
            <a:pPr algn="ctr"/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Every property is "get" only.</a:t>
            </a:r>
          </a:p>
        </p:txBody>
      </p:sp>
      <p:sp>
        <p:nvSpPr>
          <p:cNvPr id="16" name="TextBox 15"/>
          <p:cNvSpPr txBox="1"/>
          <p:nvPr/>
        </p:nvSpPr>
        <p:spPr>
          <a:xfrm rot="21600000">
            <a:off x="5637048" y="3366283"/>
            <a:ext cx="3399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So why bother with the "get" keyword?</a:t>
            </a:r>
          </a:p>
        </p:txBody>
      </p:sp>
      <p:sp>
        <p:nvSpPr>
          <p:cNvPr id="8" name="TextBox 7"/>
          <p:cNvSpPr txBox="1"/>
          <p:nvPr/>
        </p:nvSpPr>
        <p:spPr>
          <a:xfrm rot="21600000">
            <a:off x="5637048" y="4693786"/>
            <a:ext cx="3399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A bit cleaner, IMO.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Calibri" pitchFamily="34" charset="0"/>
              </a:rPr>
              <a:t>Step 5b: </a:t>
            </a:r>
            <a:br>
              <a:rPr lang="en-GB" sz="4000" dirty="0" smtClean="0">
                <a:latin typeface="Calibri" pitchFamily="34" charset="0"/>
              </a:rPr>
            </a:br>
            <a:r>
              <a:rPr lang="en-GB" sz="4000" dirty="0" smtClean="0">
                <a:latin typeface="Calibri" pitchFamily="34" charset="0"/>
              </a:rPr>
              <a:t>Eliminate "return"</a:t>
            </a:r>
            <a:endParaRPr lang="en-GB" sz="4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11560" y="1124744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public class Person(string name, DateTime birthday) =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Name =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return name; 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DateTime Birthday =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return birthday;</a:t>
            </a:r>
          </a:p>
        </p:txBody>
      </p:sp>
      <p:sp>
        <p:nvSpPr>
          <p:cNvPr id="4" name="TextBox 3"/>
          <p:cNvSpPr txBox="1"/>
          <p:nvPr/>
        </p:nvSpPr>
        <p:spPr>
          <a:xfrm rot="21600000">
            <a:off x="5637048" y="1634023"/>
            <a:ext cx="3399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Why not take a leaf out of other languages and make the return implicit for the last line in a block?</a:t>
            </a:r>
          </a:p>
        </p:txBody>
      </p:sp>
      <p:sp>
        <p:nvSpPr>
          <p:cNvPr id="5" name="Rectangle 4"/>
          <p:cNvSpPr/>
          <p:nvPr/>
        </p:nvSpPr>
        <p:spPr>
          <a:xfrm>
            <a:off x="1547664" y="2204864"/>
            <a:ext cx="792088" cy="216024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547664" y="3140968"/>
            <a:ext cx="792088" cy="216024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21600000">
            <a:off x="5637048" y="3789041"/>
            <a:ext cx="339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This is the </a:t>
            </a:r>
            <a:b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</a:b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"expression-based" approach.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11560" y="1124744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public class Person(string name, DateTime birthday) =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Name =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name; 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DateTime Birthday =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birthday;</a:t>
            </a:r>
          </a:p>
        </p:txBody>
      </p:sp>
      <p:sp>
        <p:nvSpPr>
          <p:cNvPr id="6" name="TextBox 5"/>
          <p:cNvSpPr txBox="1"/>
          <p:nvPr/>
        </p:nvSpPr>
        <p:spPr>
          <a:xfrm rot="21600000">
            <a:off x="5637048" y="1634023"/>
            <a:ext cx="3399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Why not take a leaf out of other languages and make the return implicit for the last line in a block?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>
                <a:latin typeface="Calibri" pitchFamily="34" charset="0"/>
              </a:rPr>
              <a:t>Step 5c: </a:t>
            </a:r>
            <a:br>
              <a:rPr lang="en-GB" sz="4000" dirty="0" smtClean="0">
                <a:latin typeface="Calibri" pitchFamily="34" charset="0"/>
              </a:rPr>
            </a:br>
            <a:r>
              <a:rPr lang="en-GB" sz="4000" dirty="0" smtClean="0">
                <a:latin typeface="Calibri" pitchFamily="34" charset="0"/>
              </a:rPr>
              <a:t>Make immutable properties </a:t>
            </a:r>
            <a:br>
              <a:rPr lang="en-GB" sz="4000" dirty="0" smtClean="0">
                <a:latin typeface="Calibri" pitchFamily="34" charset="0"/>
              </a:rPr>
            </a:br>
            <a:r>
              <a:rPr lang="en-GB" sz="4000" dirty="0" smtClean="0">
                <a:latin typeface="Calibri" pitchFamily="34" charset="0"/>
              </a:rPr>
              <a:t>public by default</a:t>
            </a:r>
            <a:endParaRPr lang="en-GB" sz="4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11560" y="1124744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public class Person(string name, DateTime birthday) =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Name =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name; 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DateTime Birthday =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birthday;</a:t>
            </a:r>
          </a:p>
        </p:txBody>
      </p:sp>
      <p:sp>
        <p:nvSpPr>
          <p:cNvPr id="4" name="TextBox 3"/>
          <p:cNvSpPr txBox="1"/>
          <p:nvPr/>
        </p:nvSpPr>
        <p:spPr>
          <a:xfrm rot="21600000">
            <a:off x="5637048" y="1772817"/>
            <a:ext cx="3399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The properties are immutable.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11560" y="1124744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public class Person(string name, DateTime birthday) =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Name =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name; 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DateTime Birthday =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birthday;</a:t>
            </a:r>
          </a:p>
        </p:txBody>
      </p:sp>
      <p:sp>
        <p:nvSpPr>
          <p:cNvPr id="4" name="TextBox 3"/>
          <p:cNvSpPr txBox="1"/>
          <p:nvPr/>
        </p:nvSpPr>
        <p:spPr>
          <a:xfrm rot="21600000">
            <a:off x="5637048" y="1772817"/>
            <a:ext cx="3399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The properties are immutable.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616" y="1916832"/>
            <a:ext cx="792088" cy="216024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115616" y="2924944"/>
            <a:ext cx="792088" cy="216024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11560" y="1196752"/>
            <a:ext cx="792088" cy="216024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 rot="21600000">
            <a:off x="5637048" y="2644466"/>
            <a:ext cx="3399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Why not make them public by default. There's no way a client of the object can corrupt 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11560" y="1124744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class Person(string name, DateTime birthday) =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string Name =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name; 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DateTime Birthday =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birthday;</a:t>
            </a:r>
          </a:p>
        </p:txBody>
      </p:sp>
      <p:sp>
        <p:nvSpPr>
          <p:cNvPr id="4" name="TextBox 3"/>
          <p:cNvSpPr txBox="1"/>
          <p:nvPr/>
        </p:nvSpPr>
        <p:spPr>
          <a:xfrm rot="21600000">
            <a:off x="5637048" y="1772817"/>
            <a:ext cx="3399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The properties are immutable.</a:t>
            </a:r>
          </a:p>
        </p:txBody>
      </p:sp>
      <p:sp>
        <p:nvSpPr>
          <p:cNvPr id="8" name="TextBox 7"/>
          <p:cNvSpPr txBox="1"/>
          <p:nvPr/>
        </p:nvSpPr>
        <p:spPr>
          <a:xfrm rot="21600000">
            <a:off x="5637048" y="2644466"/>
            <a:ext cx="3399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Why not make them public by default. There's no way a client of the object can corrupt it!</a:t>
            </a:r>
          </a:p>
        </p:txBody>
      </p:sp>
      <p:sp>
        <p:nvSpPr>
          <p:cNvPr id="9" name="TextBox 8"/>
          <p:cNvSpPr txBox="1"/>
          <p:nvPr/>
        </p:nvSpPr>
        <p:spPr>
          <a:xfrm rot="21600000">
            <a:off x="5637048" y="5264332"/>
            <a:ext cx="3399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You can still use the "private" keyword if you need to.</a:t>
            </a:r>
            <a:br>
              <a:rPr lang="en-GB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</a:br>
            <a:r>
              <a:rPr lang="en-GB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Only the default has changed.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Calibri" pitchFamily="34" charset="0"/>
              </a:rPr>
              <a:t>Step 5d: </a:t>
            </a:r>
            <a:br>
              <a:rPr lang="en-GB" sz="4000" dirty="0" smtClean="0">
                <a:latin typeface="Calibri" pitchFamily="34" charset="0"/>
              </a:rPr>
            </a:br>
            <a:r>
              <a:rPr lang="en-GB" sz="4000" dirty="0" smtClean="0">
                <a:latin typeface="Calibri" pitchFamily="34" charset="0"/>
              </a:rPr>
              <a:t>Make semicolons optional</a:t>
            </a:r>
            <a:endParaRPr lang="en-GB" sz="4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21600000">
            <a:off x="5637048" y="785014"/>
            <a:ext cx="3399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Here is a typical immutable class in C# which we'll use as an example throughout.</a:t>
            </a:r>
          </a:p>
        </p:txBody>
      </p:sp>
      <p:sp>
        <p:nvSpPr>
          <p:cNvPr id="4" name="TextBox 3"/>
          <p:cNvSpPr txBox="1"/>
          <p:nvPr/>
        </p:nvSpPr>
        <p:spPr>
          <a:xfrm rot="21600000">
            <a:off x="5637048" y="2636913"/>
            <a:ext cx="3399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27 lines of code. </a:t>
            </a:r>
            <a:b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</a:br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Can we do better?</a:t>
            </a:r>
          </a:p>
        </p:txBody>
      </p:sp>
      <p:sp>
        <p:nvSpPr>
          <p:cNvPr id="6" name="TextBox 5"/>
          <p:cNvSpPr txBox="1"/>
          <p:nvPr/>
        </p:nvSpPr>
        <p:spPr>
          <a:xfrm rot="21600000">
            <a:off x="5637048" y="3789040"/>
            <a:ext cx="339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Why not remove the lines that don't contain useful information?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44624"/>
            <a:ext cx="734481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Person(string name, DateTime birthday)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_name = name;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_birthday = birthday;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private readonly string _name;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private readonly DateTime _birthday;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&lt;summary&gt;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&lt;/summary&gt;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_name;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&lt;summary&gt;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&lt;/summary&gt;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DateTime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_birthday;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11560" y="1124744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class Person(string name, DateTime birthday) =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string Name =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name; 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DateTime Birthday =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birthday;</a:t>
            </a:r>
          </a:p>
        </p:txBody>
      </p:sp>
      <p:sp>
        <p:nvSpPr>
          <p:cNvPr id="4" name="TextBox 3"/>
          <p:cNvSpPr txBox="1"/>
          <p:nvPr/>
        </p:nvSpPr>
        <p:spPr>
          <a:xfrm rot="21600000">
            <a:off x="5637048" y="1588151"/>
            <a:ext cx="339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How often do you have more than one semicolon on a line?</a:t>
            </a:r>
          </a:p>
        </p:txBody>
      </p:sp>
      <p:sp>
        <p:nvSpPr>
          <p:cNvPr id="5" name="TextBox 4"/>
          <p:cNvSpPr txBox="1"/>
          <p:nvPr/>
        </p:nvSpPr>
        <p:spPr>
          <a:xfrm rot="21600000">
            <a:off x="5637048" y="5541331"/>
            <a:ext cx="339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Excepting for loops, of course.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483768" y="3140968"/>
            <a:ext cx="144016" cy="216024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051720" y="2204864"/>
            <a:ext cx="144016" cy="216024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11560" y="1124744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class Person(string name, DateTime birthday) =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string Name =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name 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DateTime Birthday =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birthday</a:t>
            </a:r>
          </a:p>
        </p:txBody>
      </p:sp>
      <p:sp>
        <p:nvSpPr>
          <p:cNvPr id="4" name="TextBox 3"/>
          <p:cNvSpPr txBox="1"/>
          <p:nvPr/>
        </p:nvSpPr>
        <p:spPr>
          <a:xfrm rot="21600000">
            <a:off x="5637048" y="1588151"/>
            <a:ext cx="339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How often do you have more than one semicolon on a line?</a:t>
            </a:r>
          </a:p>
        </p:txBody>
      </p:sp>
      <p:sp>
        <p:nvSpPr>
          <p:cNvPr id="6" name="TextBox 5"/>
          <p:cNvSpPr txBox="1"/>
          <p:nvPr/>
        </p:nvSpPr>
        <p:spPr>
          <a:xfrm rot="21600000">
            <a:off x="5637048" y="3510300"/>
            <a:ext cx="3399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So why bother?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alibri" pitchFamily="34" charset="0"/>
              </a:rPr>
              <a:t>Observation: </a:t>
            </a:r>
            <a:br>
              <a:rPr lang="en-GB" dirty="0" smtClean="0">
                <a:latin typeface="Calibri" pitchFamily="34" charset="0"/>
              </a:rPr>
            </a:b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Removing syntax noise opens up more opportunities to save space.</a:t>
            </a:r>
            <a:endParaRPr lang="en-GB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11560" y="1124744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class Person(string name, DateTime birthday) =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string Name =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name 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DateTime Birthday =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birthday</a:t>
            </a:r>
          </a:p>
        </p:txBody>
      </p:sp>
      <p:sp>
        <p:nvSpPr>
          <p:cNvPr id="4" name="TextBox 3"/>
          <p:cNvSpPr txBox="1"/>
          <p:nvPr/>
        </p:nvSpPr>
        <p:spPr>
          <a:xfrm rot="21600000">
            <a:off x="5637048" y="1588151"/>
            <a:ext cx="339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Why not move short code fragments on to the same line?</a:t>
            </a:r>
          </a:p>
        </p:txBody>
      </p:sp>
      <p:sp>
        <p:nvSpPr>
          <p:cNvPr id="9" name="Freeform 8"/>
          <p:cNvSpPr/>
          <p:nvPr/>
        </p:nvSpPr>
        <p:spPr>
          <a:xfrm>
            <a:off x="2123729" y="2132856"/>
            <a:ext cx="1080120" cy="144016"/>
          </a:xfrm>
          <a:custGeom>
            <a:avLst/>
            <a:gdLst>
              <a:gd name="connsiteX0" fmla="*/ 0 w 1863725"/>
              <a:gd name="connsiteY0" fmla="*/ 622300 h 622300"/>
              <a:gd name="connsiteX1" fmla="*/ 1555750 w 1863725"/>
              <a:gd name="connsiteY1" fmla="*/ 400050 h 622300"/>
              <a:gd name="connsiteX2" fmla="*/ 1847850 w 186372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3725" h="622300">
                <a:moveTo>
                  <a:pt x="0" y="622300"/>
                </a:moveTo>
                <a:cubicBezTo>
                  <a:pt x="623887" y="563033"/>
                  <a:pt x="1247775" y="503767"/>
                  <a:pt x="1555750" y="400050"/>
                </a:cubicBezTo>
                <a:cubicBezTo>
                  <a:pt x="1863725" y="296333"/>
                  <a:pt x="1847850" y="0"/>
                  <a:pt x="1847850" y="0"/>
                </a:cubicBezTo>
              </a:path>
            </a:pathLst>
          </a:cu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 9"/>
          <p:cNvSpPr/>
          <p:nvPr/>
        </p:nvSpPr>
        <p:spPr>
          <a:xfrm>
            <a:off x="2555776" y="3140968"/>
            <a:ext cx="1152128" cy="144016"/>
          </a:xfrm>
          <a:custGeom>
            <a:avLst/>
            <a:gdLst>
              <a:gd name="connsiteX0" fmla="*/ 0 w 1863725"/>
              <a:gd name="connsiteY0" fmla="*/ 622300 h 622300"/>
              <a:gd name="connsiteX1" fmla="*/ 1555750 w 1863725"/>
              <a:gd name="connsiteY1" fmla="*/ 400050 h 622300"/>
              <a:gd name="connsiteX2" fmla="*/ 1847850 w 186372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3725" h="622300">
                <a:moveTo>
                  <a:pt x="0" y="622300"/>
                </a:moveTo>
                <a:cubicBezTo>
                  <a:pt x="623887" y="563033"/>
                  <a:pt x="1247775" y="503767"/>
                  <a:pt x="1555750" y="400050"/>
                </a:cubicBezTo>
                <a:cubicBezTo>
                  <a:pt x="1863725" y="296333"/>
                  <a:pt x="1847850" y="0"/>
                  <a:pt x="1847850" y="0"/>
                </a:cubicBezTo>
              </a:path>
            </a:pathLst>
          </a:cu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771800" y="1916832"/>
            <a:ext cx="936104" cy="216024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3347864" y="2924944"/>
            <a:ext cx="936104" cy="216024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11560" y="1124744"/>
            <a:ext cx="55446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class Person(string name, DateTime birthday) =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string Name = name 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DateTime Birthday = birthday</a:t>
            </a:r>
          </a:p>
        </p:txBody>
      </p:sp>
      <p:sp>
        <p:nvSpPr>
          <p:cNvPr id="4" name="TextBox 3"/>
          <p:cNvSpPr txBox="1"/>
          <p:nvPr/>
        </p:nvSpPr>
        <p:spPr>
          <a:xfrm rot="21600000">
            <a:off x="5637048" y="1588151"/>
            <a:ext cx="339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Why not move short code fragments on to the same line?</a:t>
            </a:r>
          </a:p>
        </p:txBody>
      </p:sp>
      <p:sp>
        <p:nvSpPr>
          <p:cNvPr id="6" name="TextBox 5"/>
          <p:cNvSpPr txBox="1"/>
          <p:nvPr/>
        </p:nvSpPr>
        <p:spPr>
          <a:xfrm rot="21600000">
            <a:off x="5637048" y="5402832"/>
            <a:ext cx="339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C# 6 plans to have "expression-bodied members" too.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Calibri" pitchFamily="34" charset="0"/>
              </a:rPr>
              <a:t>Step 6: </a:t>
            </a:r>
            <a:br>
              <a:rPr lang="en-GB" sz="4000" dirty="0" smtClean="0">
                <a:latin typeface="Calibri" pitchFamily="34" charset="0"/>
              </a:rPr>
            </a:br>
            <a:r>
              <a:rPr lang="en-GB" sz="4000" dirty="0" smtClean="0">
                <a:latin typeface="Calibri" pitchFamily="34" charset="0"/>
              </a:rPr>
              <a:t>Use type inference for properties</a:t>
            </a:r>
            <a:endParaRPr lang="en-GB" sz="4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11560" y="1124744"/>
            <a:ext cx="55446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class Person(string name, DateTime birthday) =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string Name = name 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DateTime Birthday = birthday</a:t>
            </a:r>
          </a:p>
        </p:txBody>
      </p:sp>
      <p:sp>
        <p:nvSpPr>
          <p:cNvPr id="8" name="Rectangle 7"/>
          <p:cNvSpPr/>
          <p:nvPr/>
        </p:nvSpPr>
        <p:spPr>
          <a:xfrm>
            <a:off x="2123728" y="1196752"/>
            <a:ext cx="720080" cy="216024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3563888" y="1196752"/>
            <a:ext cx="936104" cy="216024"/>
          </a:xfrm>
          <a:prstGeom prst="rect">
            <a:avLst/>
          </a:prstGeom>
          <a:solidFill>
            <a:schemeClr val="accent6">
              <a:lumMod val="60000"/>
              <a:lumOff val="40000"/>
              <a:alpha val="5098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115616" y="1916832"/>
            <a:ext cx="720080" cy="216024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115616" y="2636912"/>
            <a:ext cx="936104" cy="216024"/>
          </a:xfrm>
          <a:prstGeom prst="rect">
            <a:avLst/>
          </a:prstGeom>
          <a:solidFill>
            <a:schemeClr val="accent6">
              <a:lumMod val="60000"/>
              <a:lumOff val="40000"/>
              <a:alpha val="5098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21600000">
            <a:off x="5637048" y="1772817"/>
            <a:ext cx="3399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Why do we have to repeat the type?</a:t>
            </a:r>
          </a:p>
        </p:txBody>
      </p:sp>
      <p:sp>
        <p:nvSpPr>
          <p:cNvPr id="19" name="TextBox 18"/>
          <p:cNvSpPr txBox="1"/>
          <p:nvPr/>
        </p:nvSpPr>
        <p:spPr>
          <a:xfrm rot="21600000">
            <a:off x="5637048" y="2708920"/>
            <a:ext cx="3399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Can't the compiler</a:t>
            </a:r>
            <a:b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</a:b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figure it out for us?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11560" y="1124744"/>
            <a:ext cx="55446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class Person(string name, DateTime birthday) =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Name = name 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Birthday = birthday</a:t>
            </a:r>
          </a:p>
        </p:txBody>
      </p:sp>
      <p:sp>
        <p:nvSpPr>
          <p:cNvPr id="14" name="TextBox 13"/>
          <p:cNvSpPr txBox="1"/>
          <p:nvPr/>
        </p:nvSpPr>
        <p:spPr>
          <a:xfrm rot="21600000">
            <a:off x="5637048" y="1772817"/>
            <a:ext cx="3399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Why do we have to repeat the type?</a:t>
            </a:r>
          </a:p>
        </p:txBody>
      </p:sp>
      <p:sp>
        <p:nvSpPr>
          <p:cNvPr id="19" name="TextBox 18"/>
          <p:cNvSpPr txBox="1"/>
          <p:nvPr/>
        </p:nvSpPr>
        <p:spPr>
          <a:xfrm rot="21600000">
            <a:off x="5637048" y="2708920"/>
            <a:ext cx="3399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Can't the compiler</a:t>
            </a:r>
            <a:b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</a:br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figure it out for us?</a:t>
            </a:r>
          </a:p>
        </p:txBody>
      </p:sp>
      <p:sp>
        <p:nvSpPr>
          <p:cNvPr id="9" name="TextBox 8"/>
          <p:cNvSpPr txBox="1"/>
          <p:nvPr/>
        </p:nvSpPr>
        <p:spPr>
          <a:xfrm rot="21600000">
            <a:off x="1043609" y="2924944"/>
            <a:ext cx="3399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Cleaner, but now we can't tell that it's a property!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11560" y="1124744"/>
            <a:ext cx="6264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class Person(string name, DateTime birthday) =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member Name = name 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member Birthday = birthday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 rot="21600000">
            <a:off x="1043609" y="2924945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We need some way to indicate properties. </a:t>
            </a:r>
            <a:br>
              <a:rPr lang="en-GB" sz="2000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</a:br>
            <a:r>
              <a:rPr lang="en-GB" sz="2000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Let's use the word "member".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5616" y="1916832"/>
            <a:ext cx="720080" cy="216024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115616" y="2636912"/>
            <a:ext cx="720080" cy="216024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11560" y="1124744"/>
            <a:ext cx="62646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class Person(string name, DateTime birthday) =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member Name = name 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member Birthday = birthday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Age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member Age() = 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DateTime.Today.Subtract(birthday).Days / 365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 rot="21600000">
            <a:off x="1187624" y="3933056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We can define methods the same 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# code siz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980728"/>
            <a:ext cx="4286250" cy="50387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 rot="21600000">
            <a:off x="5364088" y="1691516"/>
            <a:ext cx="3399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In a typical C# project</a:t>
            </a:r>
            <a:b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</a:b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less than 50% </a:t>
            </a: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of the </a:t>
            </a:r>
            <a:b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</a:b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lines contain useful information! </a:t>
            </a:r>
          </a:p>
          <a:p>
            <a:pPr algn="ctr"/>
            <a:endParaRPr lang="en-GB" sz="2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Surely we can do better?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11560" y="1124744"/>
            <a:ext cx="62646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class Person(string name, DateTime birthday)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Name { get; } = name; 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DateTime Birthday { get; } = birthday;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Age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int Age() =&gt; 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DateTime.Today.Subtract(birthday).Days / 365;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5" name="TextBox 4"/>
          <p:cNvSpPr txBox="1"/>
          <p:nvPr/>
        </p:nvSpPr>
        <p:spPr>
          <a:xfrm rot="21600000">
            <a:off x="5744552" y="1516142"/>
            <a:ext cx="3399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Here is the C# 6 equivalent with </a:t>
            </a:r>
            <a:b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</a:b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auto-properties and expression-bodied members</a:t>
            </a:r>
          </a:p>
        </p:txBody>
      </p:sp>
      <p:sp>
        <p:nvSpPr>
          <p:cNvPr id="8" name="TextBox 7"/>
          <p:cNvSpPr txBox="1"/>
          <p:nvPr/>
        </p:nvSpPr>
        <p:spPr>
          <a:xfrm rot="21600000">
            <a:off x="5744552" y="4293096"/>
            <a:ext cx="339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This is nice and compact too.</a:t>
            </a:r>
          </a:p>
          <a:p>
            <a:pPr algn="ctr"/>
            <a:endParaRPr lang="en-GB" i="1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  <a:p>
            <a:pPr algn="ctr"/>
            <a:r>
              <a:rPr lang="en-GB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Still need explicit types and "public" keyword, though.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Calibri" pitchFamily="34" charset="0"/>
              </a:rPr>
              <a:t>Review</a:t>
            </a:r>
            <a:endParaRPr lang="en-GB" sz="4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flipH="1">
            <a:off x="755576" y="620688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alibri" pitchFamily="34" charset="0"/>
              </a:rPr>
              <a:t>Let's review the steps:</a:t>
            </a:r>
          </a:p>
          <a:p>
            <a:endParaRPr lang="en-GB" sz="2400" dirty="0" smtClean="0">
              <a:latin typeface="Calibri" pitchFamily="34" charset="0"/>
            </a:endParaRPr>
          </a:p>
          <a:p>
            <a:pPr marL="457200" indent="-457200">
              <a:buAutoNum type="arabicParenR"/>
            </a:pPr>
            <a:r>
              <a:rPr lang="en-GB" sz="2400" dirty="0" smtClean="0">
                <a:latin typeface="Calibri" pitchFamily="34" charset="0"/>
              </a:rPr>
              <a:t>Make doc strings more compact </a:t>
            </a:r>
          </a:p>
          <a:p>
            <a:pPr marL="457200" indent="-457200">
              <a:buFontTx/>
              <a:buAutoNum type="arabicParenR"/>
            </a:pPr>
            <a:r>
              <a:rPr lang="en-GB" sz="2400" dirty="0" smtClean="0">
                <a:latin typeface="Calibri" pitchFamily="34" charset="0"/>
              </a:rPr>
              <a:t>Move backing fields into constructor (because immutable)</a:t>
            </a:r>
          </a:p>
          <a:p>
            <a:pPr marL="457200" indent="-457200">
              <a:buFontTx/>
              <a:buAutoNum type="arabicParenR"/>
            </a:pPr>
            <a:r>
              <a:rPr lang="en-GB" sz="2400" dirty="0" smtClean="0">
                <a:latin typeface="Calibri" pitchFamily="34" charset="0"/>
              </a:rPr>
              <a:t>Move constructor into class definition</a:t>
            </a:r>
          </a:p>
          <a:p>
            <a:pPr marL="457200" indent="-457200">
              <a:buFontTx/>
              <a:buAutoNum type="arabicParenR"/>
            </a:pPr>
            <a:r>
              <a:rPr lang="en-GB" sz="2400" dirty="0" smtClean="0">
                <a:latin typeface="Calibri" pitchFamily="34" charset="0"/>
              </a:rPr>
              <a:t>Remove curly braces</a:t>
            </a:r>
          </a:p>
          <a:p>
            <a:pPr marL="457200" indent="-457200">
              <a:buFontTx/>
              <a:buAutoNum type="arabicParenR"/>
            </a:pPr>
            <a:r>
              <a:rPr lang="en-GB" sz="2400" dirty="0" smtClean="0">
                <a:latin typeface="Calibri" pitchFamily="34" charset="0"/>
              </a:rPr>
              <a:t>Remove syntax noise</a:t>
            </a:r>
          </a:p>
          <a:p>
            <a:pPr lvl="1">
              <a:buFontTx/>
              <a:buChar char="-"/>
            </a:pPr>
            <a:r>
              <a:rPr lang="en-GB" sz="2400" dirty="0" smtClean="0">
                <a:latin typeface="Calibri" pitchFamily="34" charset="0"/>
              </a:rPr>
              <a:t> Remove "get" keyword from immutable properties</a:t>
            </a:r>
          </a:p>
          <a:p>
            <a:pPr lvl="1">
              <a:buFontTx/>
              <a:buChar char="-"/>
            </a:pPr>
            <a:r>
              <a:rPr lang="en-GB" sz="2400" dirty="0" smtClean="0">
                <a:latin typeface="Calibri" pitchFamily="34" charset="0"/>
              </a:rPr>
              <a:t> Return last value in a block automatically</a:t>
            </a:r>
          </a:p>
          <a:p>
            <a:pPr lvl="1">
              <a:buFontTx/>
              <a:buChar char="-"/>
            </a:pPr>
            <a:r>
              <a:rPr lang="en-GB" sz="2400" dirty="0" smtClean="0">
                <a:latin typeface="Calibri" pitchFamily="34" charset="0"/>
              </a:rPr>
              <a:t> Make immutable properties public by default</a:t>
            </a:r>
          </a:p>
          <a:p>
            <a:pPr lvl="1">
              <a:buFontTx/>
              <a:buChar char="-"/>
            </a:pPr>
            <a:r>
              <a:rPr lang="en-GB" sz="2400" dirty="0" smtClean="0">
                <a:latin typeface="Calibri" pitchFamily="34" charset="0"/>
              </a:rPr>
              <a:t> Make semicolons optional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400" dirty="0" smtClean="0">
                <a:latin typeface="Calibri" pitchFamily="34" charset="0"/>
              </a:rPr>
              <a:t>Allow types of properties to be inferred from constructor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Calibri" pitchFamily="34" charset="0"/>
              </a:rPr>
              <a:t>Other syntax changes</a:t>
            </a:r>
            <a:endParaRPr lang="en-GB" sz="4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flipH="1">
            <a:off x="755576" y="620688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GB" sz="3200" dirty="0" smtClean="0">
                <a:latin typeface="Calibri" pitchFamily="34" charset="0"/>
              </a:rPr>
              <a:t>Some minor syntax changes:</a:t>
            </a:r>
          </a:p>
          <a:p>
            <a:pPr marL="457200" indent="-457200"/>
            <a:endParaRPr lang="en-GB" sz="3200" dirty="0" smtClean="0">
              <a:latin typeface="Calibri" pitchFamily="34" charset="0"/>
            </a:endParaRPr>
          </a:p>
          <a:p>
            <a:pPr marL="457200" indent="-457200">
              <a:buAutoNum type="arabicParenR"/>
            </a:pPr>
            <a:r>
              <a:rPr lang="en-GB" sz="3200" dirty="0" smtClean="0">
                <a:latin typeface="Calibri" pitchFamily="34" charset="0"/>
              </a:rPr>
              <a:t>The keyword "</a:t>
            </a:r>
            <a:r>
              <a:rPr lang="en-GB" sz="3200" b="1" dirty="0" smtClean="0">
                <a:latin typeface="Calibri" pitchFamily="34" charset="0"/>
              </a:rPr>
              <a:t>class</a:t>
            </a:r>
            <a:r>
              <a:rPr lang="en-GB" sz="3200" dirty="0" smtClean="0">
                <a:latin typeface="Calibri" pitchFamily="34" charset="0"/>
              </a:rPr>
              <a:t>" is replaced with "</a:t>
            </a:r>
            <a:r>
              <a:rPr lang="en-GB" sz="3200" b="1" dirty="0" smtClean="0">
                <a:latin typeface="Calibri" pitchFamily="34" charset="0"/>
              </a:rPr>
              <a:t>type</a:t>
            </a:r>
            <a:r>
              <a:rPr lang="en-GB" sz="3200" dirty="0" smtClean="0">
                <a:latin typeface="Calibri" pitchFamily="34" charset="0"/>
              </a:rPr>
              <a:t>"</a:t>
            </a:r>
          </a:p>
          <a:p>
            <a:pPr marL="457200" indent="-457200">
              <a:buAutoNum type="arabicParenR"/>
            </a:pPr>
            <a:r>
              <a:rPr lang="en-GB" sz="3200" dirty="0" smtClean="0">
                <a:latin typeface="Calibri" pitchFamily="34" charset="0"/>
              </a:rPr>
              <a:t>The type annotations are "backwards".</a:t>
            </a:r>
            <a:br>
              <a:rPr lang="en-GB" sz="3200" dirty="0" smtClean="0">
                <a:latin typeface="Calibri" pitchFamily="34" charset="0"/>
              </a:rPr>
            </a:br>
            <a:r>
              <a:rPr lang="en-GB" sz="3200" dirty="0" smtClean="0">
                <a:latin typeface="Calibri" pitchFamily="34" charset="0"/>
              </a:rPr>
              <a:t>Rather than </a:t>
            </a:r>
            <a:r>
              <a:rPr lang="en-GB" sz="3200" b="1" dirty="0" smtClean="0">
                <a:latin typeface="Calibri" pitchFamily="34" charset="0"/>
              </a:rPr>
              <a:t>string name</a:t>
            </a:r>
            <a:r>
              <a:rPr lang="en-GB" sz="3200" dirty="0" smtClean="0">
                <a:latin typeface="Calibri" pitchFamily="34" charset="0"/>
              </a:rPr>
              <a:t>, the parameter is declared as </a:t>
            </a:r>
            <a:r>
              <a:rPr lang="en-GB" sz="3200" b="1" dirty="0" err="1" smtClean="0">
                <a:latin typeface="Calibri" pitchFamily="34" charset="0"/>
              </a:rPr>
              <a:t>name:string</a:t>
            </a:r>
            <a:endParaRPr lang="en-GB" sz="3200" b="1" dirty="0" smtClean="0">
              <a:latin typeface="Calibri" pitchFamily="34" charset="0"/>
            </a:endParaRPr>
          </a:p>
          <a:p>
            <a:pPr marL="457200" indent="-457200">
              <a:buAutoNum type="arabicParenR"/>
            </a:pPr>
            <a:r>
              <a:rPr lang="en-GB" sz="3200" dirty="0" smtClean="0">
                <a:latin typeface="Calibri" pitchFamily="34" charset="0"/>
              </a:rPr>
              <a:t>The "</a:t>
            </a:r>
            <a:r>
              <a:rPr lang="en-GB" sz="3200" b="1" dirty="0" smtClean="0">
                <a:latin typeface="Calibri" pitchFamily="34" charset="0"/>
              </a:rPr>
              <a:t>this</a:t>
            </a:r>
            <a:r>
              <a:rPr lang="en-GB" sz="3200" dirty="0" smtClean="0">
                <a:latin typeface="Calibri" pitchFamily="34" charset="0"/>
              </a:rPr>
              <a:t>" keyword is added to the member declarations.</a:t>
            </a:r>
          </a:p>
          <a:p>
            <a:pPr marL="457200" indent="-457200">
              <a:buAutoNum type="arabicParenR"/>
            </a:pPr>
            <a:r>
              <a:rPr lang="en-GB" sz="3200" dirty="0" smtClean="0">
                <a:latin typeface="Calibri" pitchFamily="34" charset="0"/>
              </a:rPr>
              <a:t>“</a:t>
            </a:r>
            <a:r>
              <a:rPr lang="en-GB" sz="3200" b="1" dirty="0" smtClean="0">
                <a:latin typeface="Calibri" pitchFamily="34" charset="0"/>
              </a:rPr>
              <a:t>let</a:t>
            </a:r>
            <a:r>
              <a:rPr lang="en-GB" sz="3200" dirty="0" smtClean="0">
                <a:latin typeface="Calibri" pitchFamily="34" charset="0"/>
              </a:rPr>
              <a:t>” is used instead of “</a:t>
            </a:r>
            <a:r>
              <a:rPr lang="en-GB" sz="3200" b="1" dirty="0" err="1" smtClean="0">
                <a:latin typeface="Calibri" pitchFamily="34" charset="0"/>
              </a:rPr>
              <a:t>var</a:t>
            </a:r>
            <a:r>
              <a:rPr lang="en-GB" sz="3200" dirty="0" smtClean="0">
                <a:latin typeface="Calibri" pitchFamily="34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788024" y="1122423"/>
            <a:ext cx="4320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type Person(</a:t>
            </a:r>
            <a:r>
              <a:rPr lang="en-GB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name:string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GB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birthday:DateTime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) =</a:t>
            </a:r>
          </a:p>
          <a:p>
            <a:endParaRPr lang="en-GB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member </a:t>
            </a:r>
            <a:r>
              <a:rPr lang="en-GB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this.Name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name </a:t>
            </a:r>
          </a:p>
          <a:p>
            <a:endParaRPr lang="en-GB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member </a:t>
            </a:r>
            <a:r>
              <a:rPr lang="en-GB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this.Birthday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birthday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118349"/>
            <a:ext cx="46085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Person(string name, DateTime birthday)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_name = name;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_birthday = birthday;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GB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private readonly string _name;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private readonly DateTime _birthday;</a:t>
            </a:r>
          </a:p>
          <a:p>
            <a:endParaRPr lang="en-GB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&lt;summary&gt;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&lt;/summary&gt;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Name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_name; }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GB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&lt;summary&gt;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&lt;/summary&gt;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DateTime Birthday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_birthday; }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 rot="21600000">
            <a:off x="325095" y="764704"/>
            <a:ext cx="1366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Normal C#</a:t>
            </a:r>
            <a:endParaRPr lang="en-GB" sz="2000" dirty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21600000">
            <a:off x="2771800" y="188640"/>
            <a:ext cx="3399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Calibri" pitchFamily="34" charset="0"/>
              </a:rPr>
              <a:t>Before and After</a:t>
            </a:r>
          </a:p>
        </p:txBody>
      </p:sp>
      <p:sp>
        <p:nvSpPr>
          <p:cNvPr id="21" name="TextBox 20"/>
          <p:cNvSpPr txBox="1"/>
          <p:nvPr/>
        </p:nvSpPr>
        <p:spPr>
          <a:xfrm rot="21600000">
            <a:off x="4789590" y="764704"/>
            <a:ext cx="1366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F#</a:t>
            </a:r>
            <a:endParaRPr lang="en-GB" sz="2000" dirty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21600000">
            <a:off x="4932040" y="3573016"/>
            <a:ext cx="3399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27 lines before.</a:t>
            </a:r>
          </a:p>
          <a:p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7 lines after.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" grpId="0"/>
      <p:bldP spid="11" grpId="0"/>
      <p:bldP spid="21" grpId="0"/>
      <p:bldP spid="2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 rot="21401677">
            <a:off x="2338590" y="2164580"/>
            <a:ext cx="5411936" cy="231721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Ins="972000" rtlCol="0" anchor="ctr"/>
          <a:lstStyle/>
          <a:p>
            <a:pPr algn="ctr"/>
            <a:r>
              <a:rPr lang="en-GB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</a:rPr>
              <a:t>But wait... There's even more!</a:t>
            </a:r>
            <a:r>
              <a:rPr lang="en-GB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</a:rPr>
              <a:t/>
            </a:r>
            <a:br>
              <a:rPr lang="en-GB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</a:rPr>
            </a:br>
            <a:endParaRPr lang="en-GB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58615"/>
          </a:xfrm>
        </p:spPr>
        <p:txBody>
          <a:bodyPr>
            <a:noAutofit/>
          </a:bodyPr>
          <a:lstStyle/>
          <a:p>
            <a:r>
              <a:rPr lang="en-GB" sz="4000" dirty="0" smtClean="0">
                <a:latin typeface="Calibri" pitchFamily="34" charset="0"/>
              </a:rPr>
              <a:t>What about the goal</a:t>
            </a:r>
            <a:br>
              <a:rPr lang="en-GB" sz="4000" dirty="0" smtClean="0">
                <a:latin typeface="Calibri" pitchFamily="34" charset="0"/>
              </a:rPr>
            </a:br>
            <a:r>
              <a:rPr lang="en-GB" sz="40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"make common scenarios easy"?</a:t>
            </a:r>
            <a:r>
              <a:rPr lang="en-GB" sz="4000" dirty="0" smtClean="0">
                <a:latin typeface="Calibri" pitchFamily="34" charset="0"/>
              </a:rPr>
              <a:t/>
            </a:r>
            <a:br>
              <a:rPr lang="en-GB" sz="4000" dirty="0" smtClean="0">
                <a:latin typeface="Calibri" pitchFamily="34" charset="0"/>
              </a:rPr>
            </a:br>
            <a:endParaRPr lang="en-GB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58615"/>
          </a:xfrm>
        </p:spPr>
        <p:txBody>
          <a:bodyPr>
            <a:noAutofit/>
          </a:bodyPr>
          <a:lstStyle/>
          <a:p>
            <a:r>
              <a:rPr lang="en-GB" sz="4000" dirty="0" smtClean="0">
                <a:latin typeface="Calibri" pitchFamily="34" charset="0"/>
              </a:rPr>
              <a:t>F# has a number of features </a:t>
            </a:r>
            <a:br>
              <a:rPr lang="en-GB" sz="4000" dirty="0" smtClean="0">
                <a:latin typeface="Calibri" pitchFamily="34" charset="0"/>
              </a:rPr>
            </a:br>
            <a:r>
              <a:rPr lang="en-GB" sz="4000" dirty="0" smtClean="0">
                <a:latin typeface="Calibri" pitchFamily="34" charset="0"/>
              </a:rPr>
              <a:t>that make common scenarios easy.</a:t>
            </a:r>
            <a:endParaRPr lang="en-GB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000" dirty="0" smtClean="0">
                <a:latin typeface="Calibri" pitchFamily="34" charset="0"/>
              </a:rPr>
              <a:t>Feature 1: </a:t>
            </a:r>
            <a:br>
              <a:rPr lang="en-GB" sz="4000" dirty="0" smtClean="0">
                <a:latin typeface="Calibri" pitchFamily="34" charset="0"/>
              </a:rPr>
            </a:br>
            <a:r>
              <a:rPr lang="en-GB" sz="4000" dirty="0" smtClean="0">
                <a:latin typeface="Calibri" pitchFamily="34" charset="0"/>
              </a:rPr>
              <a:t>Compact syntax for DTOs</a:t>
            </a:r>
            <a:endParaRPr lang="en-GB" sz="4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Calibri" pitchFamily="34" charset="0"/>
              </a:rPr>
              <a:t>Step 1: </a:t>
            </a:r>
            <a:br>
              <a:rPr lang="en-GB" sz="4000" dirty="0" smtClean="0">
                <a:latin typeface="Calibri" pitchFamily="34" charset="0"/>
              </a:rPr>
            </a:br>
            <a:r>
              <a:rPr lang="en-GB" sz="4000" dirty="0" smtClean="0">
                <a:latin typeface="Calibri" pitchFamily="34" charset="0"/>
              </a:rPr>
              <a:t>Simplify doc strings</a:t>
            </a:r>
            <a:endParaRPr lang="en-GB" sz="4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96752"/>
            <a:ext cx="62646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type Person(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name:string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birthday:DateTime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) =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member 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this.Name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name 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member 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this.Birthday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birthday</a:t>
            </a:r>
          </a:p>
        </p:txBody>
      </p:sp>
      <p:sp>
        <p:nvSpPr>
          <p:cNvPr id="3" name="TextBox 2"/>
          <p:cNvSpPr txBox="1"/>
          <p:nvPr/>
        </p:nvSpPr>
        <p:spPr>
          <a:xfrm rot="21600000">
            <a:off x="5364088" y="548681"/>
            <a:ext cx="339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"Dumb" objects with no methods (aka DTOs) are very common.</a:t>
            </a:r>
          </a:p>
        </p:txBody>
      </p:sp>
      <p:sp>
        <p:nvSpPr>
          <p:cNvPr id="4" name="TextBox 3"/>
          <p:cNvSpPr txBox="1"/>
          <p:nvPr/>
        </p:nvSpPr>
        <p:spPr>
          <a:xfrm rot="21600000">
            <a:off x="5364088" y="2110784"/>
            <a:ext cx="339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Since they have no methods, can we make the syntax even simpler?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96752"/>
            <a:ext cx="62646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type Person(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name:string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birthday:DateTime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) =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member 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this.Name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name 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member 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this.Birthday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birthday</a:t>
            </a:r>
          </a:p>
        </p:txBody>
      </p:sp>
      <p:sp>
        <p:nvSpPr>
          <p:cNvPr id="3" name="TextBox 2"/>
          <p:cNvSpPr txBox="1"/>
          <p:nvPr/>
        </p:nvSpPr>
        <p:spPr>
          <a:xfrm rot="21600000">
            <a:off x="5364088" y="548681"/>
            <a:ext cx="339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"Dumb" objects with no methods (aka DTOs) are very common.</a:t>
            </a:r>
          </a:p>
        </p:txBody>
      </p:sp>
      <p:sp>
        <p:nvSpPr>
          <p:cNvPr id="4" name="TextBox 3"/>
          <p:cNvSpPr txBox="1"/>
          <p:nvPr/>
        </p:nvSpPr>
        <p:spPr>
          <a:xfrm rot="21600000">
            <a:off x="5364088" y="2110784"/>
            <a:ext cx="339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Since they have no methods, can we make the syntax even simpler?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800054"/>
            <a:ext cx="6264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onsolas" pitchFamily="49" charset="0"/>
                <a:cs typeface="Consolas" pitchFamily="49" charset="0"/>
              </a:rPr>
              <a:t>type Person = {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name:string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birthday:DateTime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latin typeface="Consolas" pitchFamily="49" charset="0"/>
                <a:cs typeface="Consolas" pitchFamily="49" charset="0"/>
              </a:rPr>
              <a:t>let person = {name="Alice"; birthday=Today}</a:t>
            </a:r>
          </a:p>
          <a:p>
            <a:endParaRPr lang="en-GB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1600000">
            <a:off x="5364088" y="3556173"/>
            <a:ext cx="3399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Yes, we can. Just define a named class in the same way as an anonymous type.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58615"/>
          </a:xfrm>
        </p:spPr>
        <p:txBody>
          <a:bodyPr>
            <a:noAutofit/>
          </a:bodyPr>
          <a:lstStyle/>
          <a:p>
            <a:r>
              <a:rPr lang="en-GB" sz="4000" dirty="0" smtClean="0">
                <a:latin typeface="Calibri" pitchFamily="34" charset="0"/>
              </a:rPr>
              <a:t>Feature 2: </a:t>
            </a:r>
            <a:br>
              <a:rPr lang="en-GB" sz="4000" dirty="0" smtClean="0">
                <a:latin typeface="Calibri" pitchFamily="34" charset="0"/>
              </a:rPr>
            </a:br>
            <a:r>
              <a:rPr lang="en-GB" sz="4000" dirty="0" smtClean="0">
                <a:latin typeface="Calibri" pitchFamily="34" charset="0"/>
              </a:rPr>
              <a:t>Automatically generate </a:t>
            </a:r>
            <a:br>
              <a:rPr lang="en-GB" sz="4000" dirty="0" smtClean="0">
                <a:latin typeface="Calibri" pitchFamily="34" charset="0"/>
              </a:rPr>
            </a:br>
            <a:r>
              <a:rPr lang="en-GB" sz="4000" dirty="0" smtClean="0">
                <a:latin typeface="Calibri" pitchFamily="34" charset="0"/>
              </a:rPr>
              <a:t>code for equality</a:t>
            </a:r>
            <a:endParaRPr lang="en-GB" sz="4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9552" y="739725"/>
            <a:ext cx="820891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class Person(string name, DateTime birthday) : IEquatable&lt;Person&gt; =</a:t>
            </a:r>
          </a:p>
          <a:p>
            <a:endParaRPr lang="en-GB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member Name = name </a:t>
            </a:r>
          </a:p>
          <a:p>
            <a:endParaRPr lang="en-GB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member Birthday = birthday</a:t>
            </a:r>
          </a:p>
          <a:p>
            <a:endParaRPr lang="en-GB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override Equals(Person obj) =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if (obj == null) 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    return false</a:t>
            </a:r>
          </a:p>
          <a:p>
            <a:endParaRPr lang="en-GB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Person p = obj as Person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if ((Person)p == null)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    return false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en-GB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// Return true if the fields match: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(name == p.Name) &amp;&amp; (birthday == p.Birthday)</a:t>
            </a:r>
          </a:p>
          <a:p>
            <a:endParaRPr lang="en-GB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GB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override Equals(Person p) =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if ((object)p == null)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    return false</a:t>
            </a:r>
          </a:p>
          <a:p>
            <a:endParaRPr lang="en-GB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// Return true if the fields match: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(name == p.Name) &amp;&amp; (birthday == p.Birthday)</a:t>
            </a:r>
          </a:p>
          <a:p>
            <a:endParaRPr lang="en-GB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override GetHashCode() = 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name.GetHashCode ^ birthday.GetHashCode</a:t>
            </a:r>
          </a:p>
          <a:p>
            <a:endParaRPr lang="en-GB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811733"/>
            <a:ext cx="1584176" cy="144016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971600" y="2251893"/>
            <a:ext cx="4176464" cy="4248472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 rot="21600000">
            <a:off x="5292080" y="1916833"/>
            <a:ext cx="339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How often do you have to write all this equality code?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9552" y="54868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type Person = {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name:string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birthday:DateTime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1600000">
            <a:off x="5292080" y="3844204"/>
            <a:ext cx="3399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Why not let the compiler write it for you!</a:t>
            </a:r>
          </a:p>
        </p:txBody>
      </p:sp>
      <p:sp>
        <p:nvSpPr>
          <p:cNvPr id="12" name="TextBox 11"/>
          <p:cNvSpPr txBox="1"/>
          <p:nvPr/>
        </p:nvSpPr>
        <p:spPr>
          <a:xfrm rot="21600000">
            <a:off x="5292080" y="1916833"/>
            <a:ext cx="339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How often do you have to write all this equality code?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980728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let person1 = {name="Alice"; birthday=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DateTime.Today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let person2 = {name="Alice"; birthday=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DateTime.Today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person1 = person2   // true</a:t>
            </a: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alibri" pitchFamily="34" charset="0"/>
              </a:rPr>
              <a:t>Feature 3: </a:t>
            </a:r>
            <a:br>
              <a:rPr lang="en-GB" dirty="0" smtClean="0">
                <a:latin typeface="Calibri" pitchFamily="34" charset="0"/>
              </a:rPr>
            </a:br>
            <a:r>
              <a:rPr lang="en-GB" dirty="0" smtClean="0">
                <a:latin typeface="Calibri" pitchFamily="34" charset="0"/>
              </a:rPr>
              <a:t>Non-</a:t>
            </a:r>
            <a:r>
              <a:rPr lang="en-GB" dirty="0" err="1" smtClean="0">
                <a:latin typeface="Calibri" pitchFamily="34" charset="0"/>
              </a:rPr>
              <a:t>nullable</a:t>
            </a:r>
            <a:r>
              <a:rPr lang="en-GB" dirty="0" smtClean="0">
                <a:latin typeface="Calibri" pitchFamily="34" charset="0"/>
              </a:rPr>
              <a:t> reference types</a:t>
            </a:r>
            <a:endParaRPr lang="en-GB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700808"/>
            <a:ext cx="626469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type Person = {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name:string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birthday:DateTime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// ok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let person1 = {name="Alice"; birthday=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DateTime.Today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  <a:p>
            <a:r>
              <a:rPr lang="en-GB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let person: Person = null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1600000">
            <a:off x="5364088" y="764704"/>
            <a:ext cx="3399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This one is a no-brainer.</a:t>
            </a:r>
          </a:p>
        </p:txBody>
      </p:sp>
      <p:sp>
        <p:nvSpPr>
          <p:cNvPr id="7" name="TextBox 6"/>
          <p:cNvSpPr txBox="1"/>
          <p:nvPr/>
        </p:nvSpPr>
        <p:spPr>
          <a:xfrm rot="21600000">
            <a:off x="611560" y="3573016"/>
            <a:ext cx="570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F# types are automatically non-nullable</a:t>
            </a:r>
          </a:p>
        </p:txBody>
      </p:sp>
      <p:sp>
        <p:nvSpPr>
          <p:cNvPr id="6" name="TextBox 5"/>
          <p:cNvSpPr txBox="1"/>
          <p:nvPr/>
        </p:nvSpPr>
        <p:spPr>
          <a:xfrm rot="21600000">
            <a:off x="5364088" y="1156102"/>
            <a:ext cx="3399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No more null testing needed!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000" dirty="0" smtClean="0">
                <a:latin typeface="Calibri" pitchFamily="34" charset="0"/>
              </a:rPr>
              <a:t>Feature 4: </a:t>
            </a:r>
            <a:br>
              <a:rPr lang="en-GB" sz="4000" dirty="0" smtClean="0">
                <a:latin typeface="Calibri" pitchFamily="34" charset="0"/>
              </a:rPr>
            </a:br>
            <a:r>
              <a:rPr lang="en-GB" sz="4000" dirty="0" smtClean="0">
                <a:latin typeface="Calibri" pitchFamily="34" charset="0"/>
              </a:rPr>
              <a:t>Anonymous types </a:t>
            </a:r>
            <a:br>
              <a:rPr lang="en-GB" sz="4000" dirty="0" smtClean="0">
                <a:latin typeface="Calibri" pitchFamily="34" charset="0"/>
              </a:rPr>
            </a:br>
            <a:r>
              <a:rPr lang="en-GB" sz="4000" dirty="0" smtClean="0">
                <a:latin typeface="Calibri" pitchFamily="34" charset="0"/>
              </a:rPr>
              <a:t>to implement interfaces on-the-fly</a:t>
            </a:r>
            <a:endParaRPr lang="en-GB" sz="4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492896"/>
            <a:ext cx="6264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public class TempDisposable: IDisposable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public void Dispose()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Console.Write("Disposed");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var tempDisposable = new TempDisposable();</a:t>
            </a:r>
          </a:p>
        </p:txBody>
      </p:sp>
      <p:sp>
        <p:nvSpPr>
          <p:cNvPr id="3" name="TextBox 2"/>
          <p:cNvSpPr txBox="1"/>
          <p:nvPr/>
        </p:nvSpPr>
        <p:spPr>
          <a:xfrm rot="21600000">
            <a:off x="5364088" y="697920"/>
            <a:ext cx="3399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Sometimes you don't want to have to create a whole class just to implement an interface temporarily.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492896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tempDisposable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{new IDisposable with 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member this.Dispose() = Console.Write("Disposed") }</a:t>
            </a:r>
          </a:p>
        </p:txBody>
      </p:sp>
      <p:sp>
        <p:nvSpPr>
          <p:cNvPr id="4" name="TextBox 3"/>
          <p:cNvSpPr txBox="1"/>
          <p:nvPr/>
        </p:nvSpPr>
        <p:spPr>
          <a:xfrm rot="21600000">
            <a:off x="5364088" y="697920"/>
            <a:ext cx="3399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Sometimes you don't want to have to create a whole class just to implement an interface temporarily.</a:t>
            </a:r>
          </a:p>
        </p:txBody>
      </p:sp>
      <p:sp>
        <p:nvSpPr>
          <p:cNvPr id="5" name="TextBox 4"/>
          <p:cNvSpPr txBox="1"/>
          <p:nvPr/>
        </p:nvSpPr>
        <p:spPr>
          <a:xfrm rot="21600000">
            <a:off x="5364088" y="3573016"/>
            <a:ext cx="3399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Why not use the "anonymous type" syntax to create an object without having to create a class explicitly?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21600000">
            <a:off x="5637048" y="764705"/>
            <a:ext cx="3399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We can start by simplifying the doc strings.</a:t>
            </a:r>
          </a:p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/>
            </a:r>
            <a:b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</a:b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Let's make "summary" the default.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44624"/>
            <a:ext cx="734481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Person(string name, DateTime birthday)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_name = name;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_birthday = birthday;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private readonly string _name;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private readonly DateTime _birthday;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&lt;summary&gt;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&lt;/summary&gt;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_name;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&lt;summary&gt;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&lt;/summary&gt;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DateTime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_birthday;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000" dirty="0" smtClean="0">
                <a:latin typeface="Calibri" pitchFamily="34" charset="0"/>
              </a:rPr>
              <a:t>Feature 5: </a:t>
            </a:r>
            <a:br>
              <a:rPr lang="en-GB" sz="4000" dirty="0" smtClean="0">
                <a:latin typeface="Calibri" pitchFamily="34" charset="0"/>
              </a:rPr>
            </a:br>
            <a:r>
              <a:rPr lang="en-GB" sz="4000" dirty="0" smtClean="0">
                <a:latin typeface="Calibri" pitchFamily="34" charset="0"/>
              </a:rPr>
              <a:t>Allow subclasses to be merged into a single "case" class</a:t>
            </a:r>
            <a:endParaRPr lang="en-GB" sz="4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2132856"/>
            <a:ext cx="75608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Requirement: We accept three forms of payment: </a:t>
            </a:r>
          </a:p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Cash. Check or Card.</a:t>
            </a:r>
          </a:p>
          <a:p>
            <a:endParaRPr lang="en-GB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For Cash we don't need any extra information</a:t>
            </a:r>
          </a:p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For Checks we need a check number</a:t>
            </a:r>
          </a:p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For Cards we need a card type and card number</a:t>
            </a:r>
          </a:p>
        </p:txBody>
      </p:sp>
      <p:sp>
        <p:nvSpPr>
          <p:cNvPr id="5" name="TextBox 4"/>
          <p:cNvSpPr txBox="1"/>
          <p:nvPr/>
        </p:nvSpPr>
        <p:spPr>
          <a:xfrm rot="21600000">
            <a:off x="1835696" y="332656"/>
            <a:ext cx="5760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This one needs a bit of background.</a:t>
            </a:r>
          </a:p>
          <a:p>
            <a:pPr algn="ctr"/>
            <a:endParaRPr lang="en-GB" sz="2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Say that you have a requirement for taking payments, as shown below:</a:t>
            </a:r>
          </a:p>
        </p:txBody>
      </p:sp>
      <p:sp>
        <p:nvSpPr>
          <p:cNvPr id="6" name="TextBox 5"/>
          <p:cNvSpPr txBox="1"/>
          <p:nvPr/>
        </p:nvSpPr>
        <p:spPr>
          <a:xfrm rot="21600000">
            <a:off x="1835697" y="5733256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How would you implement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751325"/>
            <a:ext cx="84969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interface IPaymentMethod </a:t>
            </a:r>
          </a:p>
          <a:p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{..}</a:t>
            </a:r>
          </a:p>
          <a:p>
            <a:endParaRPr lang="en-GB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class Cash() : IPaymentMethod </a:t>
            </a:r>
          </a:p>
          <a:p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{..}</a:t>
            </a:r>
          </a:p>
          <a:p>
            <a:endParaRPr lang="en-GB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class Check(int checkNo): IPaymentMethod</a:t>
            </a:r>
          </a:p>
          <a:p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{..}</a:t>
            </a:r>
          </a:p>
          <a:p>
            <a:endParaRPr lang="en-GB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class Card(string cardType, string cardNo) : IPaymentMethod </a:t>
            </a:r>
          </a:p>
          <a:p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{..}</a:t>
            </a:r>
          </a:p>
        </p:txBody>
      </p:sp>
      <p:sp>
        <p:nvSpPr>
          <p:cNvPr id="5" name="TextBox 4"/>
          <p:cNvSpPr txBox="1"/>
          <p:nvPr/>
        </p:nvSpPr>
        <p:spPr>
          <a:xfrm rot="21600000">
            <a:off x="1835697" y="219998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You would probably implement it as an interface </a:t>
            </a:r>
            <a:r>
              <a:rPr lang="en-GB" sz="240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and a set </a:t>
            </a: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of subclasses, like this: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751325"/>
            <a:ext cx="84969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interface IPaymentMethod </a:t>
            </a:r>
          </a:p>
          <a:p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{..}</a:t>
            </a:r>
          </a:p>
          <a:p>
            <a:endParaRPr lang="en-GB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class Cash() : IPaymentMethod </a:t>
            </a:r>
          </a:p>
          <a:p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{..}</a:t>
            </a:r>
          </a:p>
          <a:p>
            <a:endParaRPr lang="en-GB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class Check(int checkNo): IPaymentMethod</a:t>
            </a:r>
          </a:p>
          <a:p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{..}</a:t>
            </a:r>
          </a:p>
          <a:p>
            <a:endParaRPr lang="en-GB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class Card(string cardType, string cardNo) : IPaymentMethod </a:t>
            </a:r>
          </a:p>
          <a:p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{..}</a:t>
            </a:r>
          </a:p>
        </p:txBody>
      </p:sp>
      <p:sp>
        <p:nvSpPr>
          <p:cNvPr id="5" name="TextBox 4"/>
          <p:cNvSpPr txBox="1"/>
          <p:nvPr/>
        </p:nvSpPr>
        <p:spPr>
          <a:xfrm rot="21600000">
            <a:off x="539552" y="404664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But that is a lot of code for such a common scenario.  Also...</a:t>
            </a:r>
          </a:p>
        </p:txBody>
      </p:sp>
      <p:sp>
        <p:nvSpPr>
          <p:cNvPr id="4" name="TextBox 3"/>
          <p:cNvSpPr txBox="1"/>
          <p:nvPr/>
        </p:nvSpPr>
        <p:spPr>
          <a:xfrm rot="21600000">
            <a:off x="4536000" y="1096868"/>
            <a:ext cx="460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(a) The implementation and data is probably scattered around </a:t>
            </a:r>
            <a:br>
              <a:rPr lang="en-GB" sz="20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</a:br>
            <a:r>
              <a:rPr lang="en-GB" sz="20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four separate files. </a:t>
            </a:r>
          </a:p>
        </p:txBody>
      </p:sp>
      <p:sp>
        <p:nvSpPr>
          <p:cNvPr id="6" name="TextBox 5"/>
          <p:cNvSpPr txBox="1"/>
          <p:nvPr/>
        </p:nvSpPr>
        <p:spPr>
          <a:xfrm rot="21600000">
            <a:off x="4536000" y="2375303"/>
            <a:ext cx="460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(b) The requirements are hard to reconstruct  from the classes.</a:t>
            </a:r>
          </a:p>
        </p:txBody>
      </p:sp>
      <p:sp>
        <p:nvSpPr>
          <p:cNvPr id="7" name="TextBox 6"/>
          <p:cNvSpPr txBox="1"/>
          <p:nvPr/>
        </p:nvSpPr>
        <p:spPr>
          <a:xfrm rot="21600000">
            <a:off x="2699792" y="5609565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(c) The subclasses are not "closed". </a:t>
            </a:r>
            <a:br>
              <a:rPr lang="en-GB" sz="20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</a:br>
            <a:r>
              <a:rPr lang="en-GB" sz="20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Any class that implemented the interface would work. </a:t>
            </a:r>
            <a:br>
              <a:rPr lang="en-GB" sz="20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</a:br>
            <a:r>
              <a:rPr lang="en-GB" sz="20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This might not be what you want!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340768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PaymentMethod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| Cash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| Check(int checkNo)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| Card(string cardType, string cardNo)</a:t>
            </a:r>
          </a:p>
        </p:txBody>
      </p:sp>
      <p:sp>
        <p:nvSpPr>
          <p:cNvPr id="5" name="TextBox 4"/>
          <p:cNvSpPr txBox="1"/>
          <p:nvPr/>
        </p:nvSpPr>
        <p:spPr>
          <a:xfrm rot="21600000">
            <a:off x="539552" y="21999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Answer: Create a "case" or "choice" class that encapsulates all three payment methods in one class, in one place.</a:t>
            </a:r>
          </a:p>
        </p:txBody>
      </p:sp>
      <p:sp>
        <p:nvSpPr>
          <p:cNvPr id="9" name="TextBox 8"/>
          <p:cNvSpPr txBox="1"/>
          <p:nvPr/>
        </p:nvSpPr>
        <p:spPr>
          <a:xfrm rot="21600000">
            <a:off x="4355976" y="1393036"/>
            <a:ext cx="460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There are </a:t>
            </a:r>
            <a:r>
              <a:rPr lang="en-GB" u="sng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three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 different constructors, each with different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340768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class PaymentMethod = </a:t>
            </a: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| Cash</a:t>
            </a: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| Check(int checkNo)</a:t>
            </a: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| Card(string cardType, string cardNo)</a:t>
            </a:r>
          </a:p>
        </p:txBody>
      </p:sp>
      <p:sp>
        <p:nvSpPr>
          <p:cNvPr id="5" name="TextBox 4"/>
          <p:cNvSpPr txBox="1"/>
          <p:nvPr/>
        </p:nvSpPr>
        <p:spPr>
          <a:xfrm rot="21600000">
            <a:off x="539552" y="21999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Answer: Create a "case" or "choice" class that encapsulates all three payment methods in one class, in one place.</a:t>
            </a:r>
          </a:p>
        </p:txBody>
      </p:sp>
      <p:sp>
        <p:nvSpPr>
          <p:cNvPr id="4" name="TextBox 3"/>
          <p:cNvSpPr txBox="1"/>
          <p:nvPr/>
        </p:nvSpPr>
        <p:spPr>
          <a:xfrm rot="21600000">
            <a:off x="4355976" y="1393036"/>
            <a:ext cx="460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There are </a:t>
            </a:r>
            <a:r>
              <a:rPr lang="en-GB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three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 different constructors, each with different data.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3030637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PaymentMethod cash = Cash();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PaymentMethod check = Check(123);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PaymentMethod card = Card("Visa", "4012888888881881");</a:t>
            </a:r>
          </a:p>
        </p:txBody>
      </p:sp>
      <p:sp>
        <p:nvSpPr>
          <p:cNvPr id="10" name="TextBox 9"/>
          <p:cNvSpPr txBox="1"/>
          <p:nvPr/>
        </p:nvSpPr>
        <p:spPr>
          <a:xfrm rot="21600000">
            <a:off x="4355976" y="2833196"/>
            <a:ext cx="478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The compiler keeps track of which constructor was used to create the instance.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21600000">
            <a:off x="539552" y="21999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Answer: Create a "case" or "choice" class that encapsulates all three payment methods in one class, in one place.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350583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void PrintPayment(payment) =   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switch (payment) 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 case Cash : // print cash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 case Check(checkNo) : // print check info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 case Card(cardType,cardNo) // print card info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}</a:t>
            </a:r>
          </a:p>
        </p:txBody>
      </p:sp>
      <p:sp>
        <p:nvSpPr>
          <p:cNvPr id="7" name="TextBox 6"/>
          <p:cNvSpPr txBox="1"/>
          <p:nvPr/>
        </p:nvSpPr>
        <p:spPr>
          <a:xfrm rot="21600000">
            <a:off x="4355976" y="4593901"/>
            <a:ext cx="460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A case statement is then used to match the subclass that was created, and </a:t>
            </a:r>
            <a:r>
              <a:rPr lang="en-GB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at the same time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extract the relevant data.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1340768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class PaymentMethod = </a:t>
            </a: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| Cash</a:t>
            </a: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| Check(int checkNo)</a:t>
            </a: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| Card(string cardType, string cardNo)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3030637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PaymentMethod cash = Cash()</a:t>
            </a: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PaymentMethod check = Check(123);</a:t>
            </a: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PaymentMethod card = Card("Visa", "4012888888881881");</a:t>
            </a:r>
          </a:p>
        </p:txBody>
      </p:sp>
      <p:sp>
        <p:nvSpPr>
          <p:cNvPr id="14" name="TextBox 13"/>
          <p:cNvSpPr txBox="1"/>
          <p:nvPr/>
        </p:nvSpPr>
        <p:spPr>
          <a:xfrm rot="21600000">
            <a:off x="4355976" y="1393036"/>
            <a:ext cx="460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There are </a:t>
            </a:r>
            <a:r>
              <a:rPr lang="en-GB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three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 different constructors, each with different data.</a:t>
            </a:r>
          </a:p>
        </p:txBody>
      </p:sp>
      <p:sp>
        <p:nvSpPr>
          <p:cNvPr id="15" name="TextBox 14"/>
          <p:cNvSpPr txBox="1"/>
          <p:nvPr/>
        </p:nvSpPr>
        <p:spPr>
          <a:xfrm rot="21600000">
            <a:off x="4355976" y="2833196"/>
            <a:ext cx="478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The compiler keeps track of which constructor was used to create the instance.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alibri" pitchFamily="34" charset="0"/>
              </a:rPr>
              <a:t>Feature 6: </a:t>
            </a:r>
            <a:br>
              <a:rPr lang="en-GB" dirty="0" smtClean="0">
                <a:latin typeface="Calibri" pitchFamily="34" charset="0"/>
              </a:rPr>
            </a:br>
            <a:r>
              <a:rPr lang="en-GB" dirty="0" smtClean="0">
                <a:latin typeface="Calibri" pitchFamily="34" charset="0"/>
              </a:rPr>
              <a:t>Require all properties to be</a:t>
            </a:r>
            <a:br>
              <a:rPr lang="en-GB" dirty="0" smtClean="0">
                <a:latin typeface="Calibri" pitchFamily="34" charset="0"/>
              </a:rPr>
            </a:br>
            <a:r>
              <a:rPr lang="en-GB" dirty="0" smtClean="0">
                <a:latin typeface="Calibri" pitchFamily="34" charset="0"/>
              </a:rPr>
              <a:t>initialized in the constructor</a:t>
            </a:r>
            <a:endParaRPr lang="en-GB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rot="21600000">
            <a:off x="5637048" y="1606147"/>
            <a:ext cx="3399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Avoid initialization errors.</a:t>
            </a:r>
            <a:b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</a:br>
            <a:endParaRPr lang="en-GB" sz="2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Require </a:t>
            </a:r>
            <a:r>
              <a:rPr lang="en-GB" sz="2400" u="sng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all</a:t>
            </a: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 properties to be initialized in the constructor.</a:t>
            </a:r>
          </a:p>
          <a:p>
            <a:pPr algn="ctr"/>
            <a:endParaRPr lang="en-GB" sz="2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No more properties </a:t>
            </a:r>
            <a:b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</a:b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left as null by mistake!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1560" y="1124744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public class Person(string name, DateTime birthday) =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Name =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name; 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DateTime Birthday =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birthday;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347864" y="404664"/>
            <a:ext cx="3456384" cy="864096"/>
            <a:chOff x="3419872" y="4509120"/>
            <a:chExt cx="3456384" cy="864096"/>
          </a:xfrm>
        </p:grpSpPr>
        <p:sp>
          <p:nvSpPr>
            <p:cNvPr id="11" name="TextBox 10"/>
            <p:cNvSpPr txBox="1"/>
            <p:nvPr/>
          </p:nvSpPr>
          <p:spPr>
            <a:xfrm>
              <a:off x="3419872" y="4509120"/>
              <a:ext cx="3456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accent2">
                      <a:lumMod val="75000"/>
                    </a:schemeClr>
                  </a:solidFill>
                  <a:latin typeface="Calibri" pitchFamily="34" charset="0"/>
                </a:rPr>
                <a:t>For example: Compiler error. "birthday" is missing.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4283968" y="5085184"/>
              <a:ext cx="360040" cy="288032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1560" y="1124744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public class Person(string name) =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Name =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name; 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DateTime Birthday =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birthday; }</a:t>
            </a:r>
          </a:p>
        </p:txBody>
      </p:sp>
      <p:sp>
        <p:nvSpPr>
          <p:cNvPr id="17" name="TextBox 16"/>
          <p:cNvSpPr txBox="1"/>
          <p:nvPr/>
        </p:nvSpPr>
        <p:spPr>
          <a:xfrm rot="21600000">
            <a:off x="5637048" y="1606147"/>
            <a:ext cx="3399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Avoid initialization errors.</a:t>
            </a:r>
            <a:b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</a:br>
            <a:endParaRPr lang="en-GB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Calibri" pitchFamily="34" charset="0"/>
            </a:endParaRPr>
          </a:p>
          <a:p>
            <a:pPr algn="ctr"/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Require </a:t>
            </a:r>
            <a:r>
              <a:rPr lang="en-GB" sz="24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all</a:t>
            </a:r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 properties to be initialized in the constructor.</a:t>
            </a:r>
          </a:p>
          <a:p>
            <a:pPr algn="ctr"/>
            <a:endParaRPr lang="en-GB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Calibri" pitchFamily="34" charset="0"/>
            </a:endParaRPr>
          </a:p>
          <a:p>
            <a:pPr algn="ctr"/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No more properties </a:t>
            </a:r>
            <a:b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</a:br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left as null by mistake!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780928"/>
            <a:ext cx="2160240" cy="720080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043608" y="4725144"/>
            <a:ext cx="2160240" cy="720080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21600000">
            <a:off x="5637048" y="764705"/>
            <a:ext cx="3399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We can start by simplifying the doc strings.</a:t>
            </a:r>
          </a:p>
          <a:p>
            <a:pPr algn="ctr"/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/>
            </a:r>
            <a:b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</a:b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Let's make "summary" the default.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44624"/>
            <a:ext cx="734481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Person(string name, DateTime birthday)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_name = name;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_birthday = birthday;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private readonly string _name;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private readonly DateTime _birthday;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&lt;summary&gt;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&lt;/summary&gt;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_name;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&lt;summary&gt;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&lt;/summary&gt;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DateTime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_birthday;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72000" y="188640"/>
            <a:ext cx="3456384" cy="936104"/>
            <a:chOff x="3419872" y="4293096"/>
            <a:chExt cx="3456384" cy="936104"/>
          </a:xfrm>
        </p:grpSpPr>
        <p:sp>
          <p:nvSpPr>
            <p:cNvPr id="5" name="TextBox 4"/>
            <p:cNvSpPr txBox="1"/>
            <p:nvPr/>
          </p:nvSpPr>
          <p:spPr>
            <a:xfrm>
              <a:off x="3419872" y="4293096"/>
              <a:ext cx="3456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accent2">
                      <a:lumMod val="75000"/>
                    </a:schemeClr>
                  </a:solidFill>
                  <a:latin typeface="Calibri" pitchFamily="34" charset="0"/>
                </a:rPr>
                <a:t>If they don't have to be initialized, you must make them optional.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4139952" y="4869160"/>
              <a:ext cx="432048" cy="36004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611560" y="1124744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public class Person(string name, DateTime? birthday) =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Name =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name; 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DateTime? Birthday =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birthday; }</a:t>
            </a:r>
          </a:p>
        </p:txBody>
      </p:sp>
      <p:sp>
        <p:nvSpPr>
          <p:cNvPr id="12" name="TextBox 11"/>
          <p:cNvSpPr txBox="1"/>
          <p:nvPr/>
        </p:nvSpPr>
        <p:spPr>
          <a:xfrm rot="21600000">
            <a:off x="5637048" y="1606147"/>
            <a:ext cx="3399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Avoid initialization errors.</a:t>
            </a:r>
            <a:b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</a:br>
            <a:endParaRPr lang="en-GB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Calibri" pitchFamily="34" charset="0"/>
            </a:endParaRPr>
          </a:p>
          <a:p>
            <a:pPr algn="ctr"/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Require </a:t>
            </a:r>
            <a:r>
              <a:rPr lang="en-GB" sz="24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all</a:t>
            </a:r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 properties to be initialized in the constructor.</a:t>
            </a:r>
          </a:p>
          <a:p>
            <a:pPr algn="ctr"/>
            <a:endParaRPr lang="en-GB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Calibri" pitchFamily="34" charset="0"/>
            </a:endParaRPr>
          </a:p>
          <a:p>
            <a:pPr algn="ctr"/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No more properties </a:t>
            </a:r>
            <a:b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</a:br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left as null by mistake!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mtClean="0">
                <a:latin typeface="Calibri" pitchFamily="34" charset="0"/>
              </a:rPr>
              <a:t>Questions?</a:t>
            </a:r>
            <a:endParaRPr lang="en-GB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44624"/>
            <a:ext cx="734481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Person(string name, DateTime birthday)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_name = name;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_birthday = birthday;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private readonly string _name;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private readonly DateTime _birthday;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Full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Name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_name;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///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public DateTime Birthday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 get { return _birthday;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780928"/>
            <a:ext cx="2160240" cy="288032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 rot="21600000">
            <a:off x="5637048" y="764705"/>
            <a:ext cx="3399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We can start by simplifying the doc strings.</a:t>
            </a:r>
          </a:p>
          <a:p>
            <a:pPr algn="ctr"/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/>
            </a:r>
            <a:b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</a:b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Let's make "summary" the default.</a:t>
            </a:r>
          </a:p>
        </p:txBody>
      </p:sp>
      <p:sp>
        <p:nvSpPr>
          <p:cNvPr id="9" name="TextBox 8"/>
          <p:cNvSpPr txBox="1"/>
          <p:nvPr/>
        </p:nvSpPr>
        <p:spPr>
          <a:xfrm rot="21600000">
            <a:off x="5637048" y="3140968"/>
            <a:ext cx="3399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4 lines saved!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608" y="4221088"/>
            <a:ext cx="2160240" cy="288032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4023</Words>
  <Application>Microsoft Office PowerPoint</Application>
  <PresentationFormat>On-screen Show (4:3)</PresentationFormat>
  <Paragraphs>953</Paragraphs>
  <Slides>81</Slides>
  <Notes>81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83" baseType="lpstr">
      <vt:lpstr>Office Theme</vt:lpstr>
      <vt:lpstr>Custom Design</vt:lpstr>
      <vt:lpstr>Turning C# into F# Clean and lightweight code.  Immutability by default. Common scenarios are easy.</vt:lpstr>
      <vt:lpstr>Slide 2</vt:lpstr>
      <vt:lpstr>Slide 3</vt:lpstr>
      <vt:lpstr>Slide 4</vt:lpstr>
      <vt:lpstr>Slide 5</vt:lpstr>
      <vt:lpstr>Step 1:  Simplify doc strings</vt:lpstr>
      <vt:lpstr>Slide 7</vt:lpstr>
      <vt:lpstr>Slide 8</vt:lpstr>
      <vt:lpstr>Slide 9</vt:lpstr>
      <vt:lpstr>Step 2:  Automatically create  backing fields from  constructor parameters</vt:lpstr>
      <vt:lpstr>Slide 11</vt:lpstr>
      <vt:lpstr>Slide 12</vt:lpstr>
      <vt:lpstr>Slide 13</vt:lpstr>
      <vt:lpstr>Step 3:  Merge the primary constructor  with the class definition</vt:lpstr>
      <vt:lpstr>Slide 15</vt:lpstr>
      <vt:lpstr>Slide 16</vt:lpstr>
      <vt:lpstr>Slide 17</vt:lpstr>
      <vt:lpstr>Step 4:  Use indentation instead  of curly braces</vt:lpstr>
      <vt:lpstr>Slide 19</vt:lpstr>
      <vt:lpstr>Slide 20</vt:lpstr>
      <vt:lpstr>Slide 21</vt:lpstr>
      <vt:lpstr>Slide 22</vt:lpstr>
      <vt:lpstr>Observation   With these 4 steps: 27 lines of code has shrunk  to 9 lines!</vt:lpstr>
      <vt:lpstr>Slide 24</vt:lpstr>
      <vt:lpstr>Slide 25</vt:lpstr>
      <vt:lpstr>Slide 26</vt:lpstr>
      <vt:lpstr>Step 5:  Eliminate syntax noise</vt:lpstr>
      <vt:lpstr>Step 5a:  Eliminate "get" keyword for  immutable properties</vt:lpstr>
      <vt:lpstr>Slide 29</vt:lpstr>
      <vt:lpstr>Slide 30</vt:lpstr>
      <vt:lpstr>Slide 31</vt:lpstr>
      <vt:lpstr>Step 5b:  Eliminate "return"</vt:lpstr>
      <vt:lpstr>Slide 33</vt:lpstr>
      <vt:lpstr>Slide 34</vt:lpstr>
      <vt:lpstr>Step 5c:  Make immutable properties  public by default</vt:lpstr>
      <vt:lpstr>Slide 36</vt:lpstr>
      <vt:lpstr>Slide 37</vt:lpstr>
      <vt:lpstr>Slide 38</vt:lpstr>
      <vt:lpstr>Step 5d:  Make semicolons optional</vt:lpstr>
      <vt:lpstr>Slide 40</vt:lpstr>
      <vt:lpstr>Slide 41</vt:lpstr>
      <vt:lpstr>Observation:  Removing syntax noise opens up more opportunities to save space.</vt:lpstr>
      <vt:lpstr>Slide 43</vt:lpstr>
      <vt:lpstr>Slide 44</vt:lpstr>
      <vt:lpstr>Step 6:  Use type inference for properties</vt:lpstr>
      <vt:lpstr>Slide 46</vt:lpstr>
      <vt:lpstr>Slide 47</vt:lpstr>
      <vt:lpstr>Slide 48</vt:lpstr>
      <vt:lpstr>Slide 49</vt:lpstr>
      <vt:lpstr>Slide 50</vt:lpstr>
      <vt:lpstr>Review</vt:lpstr>
      <vt:lpstr>Slide 52</vt:lpstr>
      <vt:lpstr>Other syntax changes</vt:lpstr>
      <vt:lpstr>Slide 54</vt:lpstr>
      <vt:lpstr>Slide 55</vt:lpstr>
      <vt:lpstr>Slide 56</vt:lpstr>
      <vt:lpstr>What about the goal "make common scenarios easy"? </vt:lpstr>
      <vt:lpstr>F# has a number of features  that make common scenarios easy.</vt:lpstr>
      <vt:lpstr>Feature 1:  Compact syntax for DTOs</vt:lpstr>
      <vt:lpstr>Slide 60</vt:lpstr>
      <vt:lpstr>Slide 61</vt:lpstr>
      <vt:lpstr>Feature 2:  Automatically generate  code for equality</vt:lpstr>
      <vt:lpstr>Slide 63</vt:lpstr>
      <vt:lpstr>Slide 64</vt:lpstr>
      <vt:lpstr>Feature 3:  Non-nullable reference types</vt:lpstr>
      <vt:lpstr>Slide 66</vt:lpstr>
      <vt:lpstr>Feature 4:  Anonymous types  to implement interfaces on-the-fly</vt:lpstr>
      <vt:lpstr>Slide 68</vt:lpstr>
      <vt:lpstr>Slide 69</vt:lpstr>
      <vt:lpstr>Feature 5:  Allow subclasses to be merged into a single "case" class</vt:lpstr>
      <vt:lpstr>Slide 71</vt:lpstr>
      <vt:lpstr>Slide 72</vt:lpstr>
      <vt:lpstr>Slide 73</vt:lpstr>
      <vt:lpstr>Slide 74</vt:lpstr>
      <vt:lpstr>Slide 75</vt:lpstr>
      <vt:lpstr>Slide 76</vt:lpstr>
      <vt:lpstr>Feature 6:  Require all properties to be initialized in the constructor</vt:lpstr>
      <vt:lpstr>Slide 78</vt:lpstr>
      <vt:lpstr>Slide 79</vt:lpstr>
      <vt:lpstr>Slide 80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2014-06-20T12:24:07Z</dcterms:created>
  <dcterms:modified xsi:type="dcterms:W3CDTF">2014-06-20T12:24:09Z</dcterms:modified>
</cp:coreProperties>
</file>