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60" r:id="rId4"/>
    <p:sldId id="299" r:id="rId5"/>
    <p:sldId id="308" r:id="rId6"/>
    <p:sldId id="301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0460" autoAdjust="0"/>
  </p:normalViewPr>
  <p:slideViewPr>
    <p:cSldViewPr>
      <p:cViewPr varScale="1">
        <p:scale>
          <a:sx n="58" d="100"/>
          <a:sy n="58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F# syntax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Piping with lists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Here is the same </a:t>
            </a:r>
            <a:r>
              <a:rPr lang="en-GB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sumOfSquares</a:t>
            </a:r>
            <a:endParaRPr lang="en-GB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function written using pipes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sumOfSquaresTo100piped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[1..100]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|&gt; List.map square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|&gt; List.sum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4654877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you can define lambdas (anonymous functions)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using the "fun" keyword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sumOfSquaresTo100withFun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[1..100]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|&gt; List.map 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x*x)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|&gt; List.sum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sumOfSquaresTo100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List.sum ( List.map square [1..100] )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103948" y="440668"/>
            <a:ext cx="216024" cy="3024336"/>
          </a:xfrm>
          <a:prstGeom prst="rightBrace">
            <a:avLst>
              <a:gd name="adj1" fmla="val 8333"/>
              <a:gd name="adj2" fmla="val 20784"/>
            </a:avLst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21600000">
            <a:off x="4067944" y="20608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This gives [1; 4; 9; 16; etc]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>
            <a:off x="5868144" y="24208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Result is then summed:</a:t>
            </a:r>
            <a:br>
              <a:rPr lang="en-GB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1+4+9+16 up to 100 = 338350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27584" y="328498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[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[]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is empty"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[x]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is has one element %s"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[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is has two elements %s and %s"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y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_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is something else"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simplePatternMatch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is a"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is b"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_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is something else"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b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underscore matches anything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600000">
            <a:off x="5436096" y="119675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Match..with.. is a supercharged case/switch statement.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15816" y="1484784"/>
            <a:ext cx="2160240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 types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072" y="242088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Some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 is an 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=%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None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 is missing"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validValue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Some(99)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invalidValue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None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932040" y="119675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Some(..) and None are roughly analogous to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Nullable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wrappers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3933056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validValue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  // input is an </a:t>
            </a:r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=99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invalidValue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// input is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072" y="242088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tuplePatternMatch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input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first=%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second=%s"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twoTuple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1,2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threeTuple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,2,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 rot="21600000">
            <a:off x="4932040" y="1196753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Tuples are quick 'n easy anonymous types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3933056"/>
            <a:ext cx="7309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tuplePatternMatch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(1,2)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  // compiler error!</a:t>
            </a:r>
          </a:p>
          <a:p>
            <a:endParaRPr lang="en-GB" dirty="0" smtClean="0">
              <a:solidFill>
                <a:srgbClr val="0099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tuplePatternMatch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(1,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is first=1 second=hello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436096" y="249289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Pattern matching works nicely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 types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072" y="242088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{First=first; Last=last}= input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"record is first=%s last=%s"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first last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= {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First:string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Last:string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person1 = {First=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Last=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57200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Record types have named fields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3933056"/>
            <a:ext cx="730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person1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// record is first=John last=Doe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{First=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Last=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recordPatternMatch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// </a:t>
            </a:r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record is first=Alice last=Smith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5940152" y="249289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Pattern matching works nicely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Choice (a.k.a. Union) types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072" y="335699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convertTemp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=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(c * 1.8) + 32.0 |&gt;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(f - 32.0) / 1.8 |&gt;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98.6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37.0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211960" y="148478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Union types have choices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5445224"/>
            <a:ext cx="730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100.0 |&gt;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convertTemp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     // </a:t>
            </a:r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0.0</a:t>
            </a: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32.0 |&gt;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convertTemp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// </a:t>
            </a:r>
            <a:r>
              <a:rPr lang="en-GB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DegreesF</a:t>
            </a:r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212.0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5868144" y="378904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Pattern matching works nicely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types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072" y="263691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jdoe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{First=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;Last=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worker = Worker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jdoe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 =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Worker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Manager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 list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572000" y="1124744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types can be combined recursively in complex ways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"Printing an 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%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, a float %f, a 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%b"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1 2.0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 string %s, and something generic %A"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[1;2;3;4]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4283968" y="40466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The </a:t>
            </a:r>
            <a:r>
              <a:rPr lang="en-GB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printf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/</a:t>
            </a:r>
            <a:r>
              <a:rPr lang="en-GB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printfn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 functions are similar to the </a:t>
            </a:r>
            <a:r>
              <a:rPr lang="en-GB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Console.Write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/</a:t>
            </a:r>
            <a:r>
              <a:rPr lang="en-GB" sz="20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WriteLine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formity" pitchFamily="2" charset="0"/>
              </a:rPr>
              <a:t> functions in C#.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072" y="350100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all complex types have pretty printing built in using %A</a:t>
            </a: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twoTuple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=%A,\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nPerson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=%A,\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nEmployee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=%A"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twoTuple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person1 worker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4509120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twoTuple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=(1, 2),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Person={First = "John";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Last = "Doe";},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Employee=Worker {First = "John";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       Last = "Doe";}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148478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// Printing an </a:t>
            </a:r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1, a float 2.000000, a </a:t>
            </a:r>
            <a:r>
              <a:rPr lang="en-GB" dirty="0" err="1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true</a:t>
            </a:r>
          </a:p>
          <a:p>
            <a:endParaRPr lang="en-GB" dirty="0" smtClean="0">
              <a:solidFill>
                <a:srgbClr val="009900"/>
              </a:solidFill>
              <a:highlight>
                <a:srgbClr val="FFFFFF"/>
              </a:highlight>
              <a:latin typeface="Consolas"/>
            </a:endParaRPr>
          </a:p>
          <a:p>
            <a:endParaRPr lang="en-GB" dirty="0" smtClean="0">
              <a:solidFill>
                <a:srgbClr val="0099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// A string hello, and something generic [1; 2; 3; 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There are also </a:t>
            </a:r>
            <a:r>
              <a:rPr lang="en-GB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sprintf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GB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sprintfn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functions for formatting data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into a string, similar to </a:t>
            </a:r>
            <a:r>
              <a:rPr lang="en-GB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String.Format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personStr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sprintf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"%A"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person1</a:t>
            </a: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"Person=%s"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personStr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278092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Person={First = "John";</a:t>
            </a:r>
          </a:p>
          <a:p>
            <a:r>
              <a:rPr lang="en-GB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/>
              </a:rPr>
              <a:t> Last = "Doe";}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syntax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827584" y="1052736"/>
            <a:ext cx="4464496" cy="1800200"/>
          </a:xfrm>
          <a:prstGeom prst="wedgeEllipseCallout">
            <a:avLst>
              <a:gd name="adj1" fmla="val -63013"/>
              <a:gd name="adj2" fmla="val -588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/>
              <a:t>"The F# syntax looks really confusing."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4211960" y="1556792"/>
            <a:ext cx="4680520" cy="2520280"/>
          </a:xfrm>
          <a:prstGeom prst="wedgeEllipseCallout">
            <a:avLst>
              <a:gd name="adj1" fmla="val 55461"/>
              <a:gd name="adj2" fmla="val -425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"Optimising your notation to not confuse people in the first 10 minutes of seeing it but to hinder readability ever after is a really bad mistake." </a:t>
            </a:r>
            <a:endParaRPr lang="en-GB" sz="2000" dirty="0"/>
          </a:p>
        </p:txBody>
      </p:sp>
      <p:sp>
        <p:nvSpPr>
          <p:cNvPr id="5" name="Oval Callout 4"/>
          <p:cNvSpPr/>
          <p:nvPr/>
        </p:nvSpPr>
        <p:spPr>
          <a:xfrm>
            <a:off x="683568" y="3717032"/>
            <a:ext cx="6336704" cy="1944216"/>
          </a:xfrm>
          <a:prstGeom prst="wedgeEllipseCallout">
            <a:avLst>
              <a:gd name="adj1" fmla="val 43258"/>
              <a:gd name="adj2" fmla="val 808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"F# syntax is very clear and straightforward when you get used to it. </a:t>
            </a:r>
            <a:br>
              <a:rPr lang="en-GB" sz="2000" dirty="0" smtClean="0"/>
            </a:br>
            <a:r>
              <a:rPr lang="en-GB" sz="2000" dirty="0" smtClean="0"/>
              <a:t>In many ways, it is </a:t>
            </a:r>
            <a:r>
              <a:rPr lang="en-GB" sz="2000" b="1" dirty="0" smtClean="0"/>
              <a:t>simpler </a:t>
            </a:r>
            <a:r>
              <a:rPr lang="en-GB" sz="2000" dirty="0" smtClean="0"/>
              <a:t>than the C# syntax, with </a:t>
            </a:r>
            <a:r>
              <a:rPr lang="en-GB" sz="2000" b="1" dirty="0" smtClean="0"/>
              <a:t>fewer keywords </a:t>
            </a:r>
            <a:r>
              <a:rPr lang="en-GB" sz="2000" dirty="0" smtClean="0"/>
              <a:t>and special cases. "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 rot="21600000">
            <a:off x="6156176" y="515719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Key point: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"when you get used to it"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syntax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87624" y="1268760"/>
            <a:ext cx="6336704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 smtClean="0"/>
              <a:t>The two major differences between F# syntax and a standard C-like syntax are:</a:t>
            </a:r>
          </a:p>
        </p:txBody>
      </p:sp>
      <p:sp>
        <p:nvSpPr>
          <p:cNvPr id="6" name="TextBox 5"/>
          <p:cNvSpPr txBox="1"/>
          <p:nvPr/>
        </p:nvSpPr>
        <p:spPr>
          <a:xfrm rot="21540000">
            <a:off x="5799414" y="28774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Python is similar this way.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2420888"/>
            <a:ext cx="633670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 smtClean="0"/>
              <a:t>a) Curly braces are not used to delimit blocks of code. Instead, indentation is used.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3501008"/>
            <a:ext cx="63367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 smtClean="0"/>
          </a:p>
          <a:p>
            <a:r>
              <a:rPr lang="en-GB" sz="2400" dirty="0" smtClean="0"/>
              <a:t>b) Whitespace is used to separate parameters rather than commas.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21540000">
            <a:off x="5508104" y="407707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turns out to be a really powerful feature!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1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let's start off the syntax exploration with comments</a:t>
            </a:r>
          </a:p>
          <a:p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single line comments use a double slash</a:t>
            </a:r>
          </a:p>
          <a:p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(* multi line comments use a (* . . . *) pair</a:t>
            </a: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Some other interesting information</a:t>
            </a: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end of multi line comment *)</a:t>
            </a:r>
          </a:p>
          <a:p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simple!</a:t>
            </a:r>
          </a:p>
          <a:p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(but not really)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1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The "let" keyword defines an (immutable) value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myInt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5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myFloat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3.14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myString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"hello"</a:t>
            </a:r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600000">
            <a:off x="5652120" y="170080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note that no types are specified or needed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twoToFive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[2;3;4;5]</a:t>
            </a:r>
          </a:p>
          <a:p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600000">
            <a:off x="5292080" y="105273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Square brackets create a list with semicolon delimiters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600000">
            <a:off x="5292080" y="227687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Double colon operator ("cons") creates a list by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prepending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a new first element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600000">
            <a:off x="5580112" y="364502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"@" operator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concats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two lists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600000">
            <a:off x="971600" y="479715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IMPORTANT: commas are never used as delimiters, only semicolons!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2048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oneToFive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1 ::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twoToFive</a:t>
            </a:r>
            <a:endParaRPr lang="en-GB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The result is [1;2;3;4;5]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34290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zeroToFive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[0;1] @ </a:t>
            </a:r>
            <a:r>
              <a:rPr lang="en-GB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twoToFive</a:t>
            </a:r>
            <a:r>
              <a:rPr lang="en-GB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The result is [0;1;2;3;4;5]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1196751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The "let" keyword also defines a named function.</a:t>
            </a:r>
          </a:p>
          <a:p>
            <a:r>
              <a:rPr lang="en-GB" dirty="0" smtClean="0">
                <a:latin typeface="Consolas"/>
              </a:rPr>
              <a:t>let square x = x * x</a:t>
            </a:r>
          </a:p>
          <a:p>
            <a:r>
              <a:rPr lang="en-GB" dirty="0" smtClean="0">
                <a:latin typeface="Consolas"/>
              </a:rPr>
              <a:t>let add1 x = x + 1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508104" y="15567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Note that no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parens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are used.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600000">
            <a:off x="5436096" y="24208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Again, no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parens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236165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Now run the functions</a:t>
            </a:r>
          </a:p>
          <a:p>
            <a:r>
              <a:rPr lang="en-GB" dirty="0" smtClean="0">
                <a:latin typeface="Consolas"/>
              </a:rPr>
              <a:t>square 3</a:t>
            </a:r>
          </a:p>
          <a:p>
            <a:r>
              <a:rPr lang="en-GB" dirty="0" smtClean="0">
                <a:latin typeface="Consolas"/>
              </a:rPr>
              <a:t>add1 3</a:t>
            </a:r>
          </a:p>
        </p:txBody>
      </p:sp>
      <p:sp>
        <p:nvSpPr>
          <p:cNvPr id="12" name="TextBox 11"/>
          <p:cNvSpPr txBox="1"/>
          <p:nvPr/>
        </p:nvSpPr>
        <p:spPr>
          <a:xfrm rot="21600000">
            <a:off x="4932040" y="3573016"/>
            <a:ext cx="377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Don't use add (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x,y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)!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It means something completely different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3358733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define a function with two </a:t>
            </a:r>
            <a:r>
              <a:rPr lang="en-GB" dirty="0" err="1" smtClean="0">
                <a:solidFill>
                  <a:srgbClr val="009900"/>
                </a:solidFill>
                <a:latin typeface="Consolas"/>
              </a:rPr>
              <a:t>params</a:t>
            </a:r>
            <a:endParaRPr lang="en-GB" dirty="0" smtClean="0">
              <a:solidFill>
                <a:srgbClr val="009900"/>
              </a:solidFill>
              <a:latin typeface="Consolas"/>
            </a:endParaRPr>
          </a:p>
          <a:p>
            <a:r>
              <a:rPr lang="es-ES" dirty="0" err="1" smtClean="0">
                <a:latin typeface="Consolas"/>
              </a:rPr>
              <a:t>let</a:t>
            </a:r>
            <a:r>
              <a:rPr lang="es-ES" dirty="0" smtClean="0">
                <a:latin typeface="Consolas"/>
              </a:rPr>
              <a:t> </a:t>
            </a:r>
            <a:r>
              <a:rPr lang="es-ES" dirty="0" err="1" smtClean="0">
                <a:latin typeface="Consolas"/>
              </a:rPr>
              <a:t>add</a:t>
            </a:r>
            <a:r>
              <a:rPr lang="es-ES" dirty="0" smtClean="0">
                <a:latin typeface="Consolas"/>
              </a:rPr>
              <a:t> x y = x + y</a:t>
            </a:r>
          </a:p>
          <a:p>
            <a:r>
              <a:rPr lang="es-ES" dirty="0" err="1" smtClean="0">
                <a:latin typeface="Consolas"/>
              </a:rPr>
              <a:t>let</a:t>
            </a:r>
            <a:r>
              <a:rPr lang="es-ES" dirty="0" smtClean="0">
                <a:latin typeface="Consolas"/>
              </a:rPr>
              <a:t> </a:t>
            </a:r>
            <a:r>
              <a:rPr lang="es-ES" dirty="0" err="1" smtClean="0">
                <a:latin typeface="Consolas"/>
              </a:rPr>
              <a:t>mult</a:t>
            </a:r>
            <a:r>
              <a:rPr lang="es-ES" dirty="0" smtClean="0">
                <a:latin typeface="Consolas"/>
              </a:rPr>
              <a:t> x y = x * y</a:t>
            </a:r>
            <a:endParaRPr lang="en-GB" dirty="0" smtClean="0"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438853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Now run the functions</a:t>
            </a:r>
          </a:p>
          <a:p>
            <a:r>
              <a:rPr lang="es-ES" dirty="0" err="1" smtClean="0">
                <a:latin typeface="Consolas"/>
              </a:rPr>
              <a:t>add</a:t>
            </a:r>
            <a:r>
              <a:rPr lang="es-ES" dirty="0" smtClean="0">
                <a:latin typeface="Consolas"/>
              </a:rPr>
              <a:t> 2 3</a:t>
            </a:r>
          </a:p>
          <a:p>
            <a:r>
              <a:rPr lang="es-ES" dirty="0" err="1" smtClean="0">
                <a:latin typeface="Consolas"/>
              </a:rPr>
              <a:t>mult</a:t>
            </a:r>
            <a:r>
              <a:rPr lang="es-ES" dirty="0" smtClean="0">
                <a:latin typeface="Consolas"/>
              </a:rPr>
              <a:t> 2 3</a:t>
            </a:r>
            <a:endParaRPr lang="en-GB" dirty="0" smtClean="0">
              <a:latin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 rot="21600000">
            <a:off x="5508104" y="450912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Again, no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parens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11" grpId="0"/>
      <p:bldP spid="12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492896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each line must be indented </a:t>
            </a:r>
            <a:br>
              <a:rPr lang="en-GB" dirty="0" smtClean="0">
                <a:solidFill>
                  <a:srgbClr val="009900"/>
                </a:solidFill>
                <a:latin typeface="Consolas"/>
              </a:rPr>
            </a:br>
            <a:r>
              <a:rPr lang="en-GB" dirty="0" smtClean="0">
                <a:solidFill>
                  <a:srgbClr val="009900"/>
                </a:solidFill>
                <a:latin typeface="Consolas"/>
              </a:rPr>
              <a:t>// to the same level</a:t>
            </a:r>
            <a:br>
              <a:rPr lang="en-GB" dirty="0" smtClean="0">
                <a:solidFill>
                  <a:srgbClr val="009900"/>
                </a:solidFill>
                <a:latin typeface="Consolas"/>
              </a:rPr>
            </a:br>
            <a:r>
              <a:rPr lang="en-GB" dirty="0" smtClean="0">
                <a:latin typeface="Consolas"/>
              </a:rPr>
              <a:t>let evens list =</a:t>
            </a:r>
          </a:p>
          <a:p>
            <a:r>
              <a:rPr lang="en-GB" dirty="0" smtClean="0">
                <a:latin typeface="Consolas"/>
              </a:rPr>
              <a:t>   let </a:t>
            </a:r>
            <a:r>
              <a:rPr lang="en-GB" dirty="0" err="1" smtClean="0">
                <a:latin typeface="Consolas"/>
              </a:rPr>
              <a:t>isEven</a:t>
            </a:r>
            <a:r>
              <a:rPr lang="en-GB" dirty="0" smtClean="0">
                <a:latin typeface="Consolas"/>
              </a:rPr>
              <a:t> x = x%2 = 0</a:t>
            </a:r>
          </a:p>
          <a:p>
            <a:r>
              <a:rPr lang="en-GB" dirty="0" smtClean="0">
                <a:latin typeface="Consolas"/>
              </a:rPr>
              <a:t>   </a:t>
            </a:r>
            <a:r>
              <a:rPr lang="en-GB" dirty="0" err="1" smtClean="0">
                <a:latin typeface="Consolas"/>
              </a:rPr>
              <a:t>List.filter</a:t>
            </a:r>
            <a:r>
              <a:rPr lang="en-GB" dirty="0" smtClean="0">
                <a:latin typeface="Consolas"/>
              </a:rPr>
              <a:t> </a:t>
            </a:r>
            <a:r>
              <a:rPr lang="en-GB" dirty="0" err="1" smtClean="0">
                <a:latin typeface="Consolas"/>
              </a:rPr>
              <a:t>isEven</a:t>
            </a:r>
            <a:r>
              <a:rPr lang="en-GB" dirty="0" smtClean="0">
                <a:latin typeface="Consolas"/>
              </a:rPr>
              <a:t> list </a:t>
            </a:r>
          </a:p>
        </p:txBody>
      </p:sp>
      <p:sp>
        <p:nvSpPr>
          <p:cNvPr id="4" name="TextBox 3"/>
          <p:cNvSpPr txBox="1"/>
          <p:nvPr/>
        </p:nvSpPr>
        <p:spPr>
          <a:xfrm rot="21600000">
            <a:off x="5508104" y="170080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 semicolons are needed!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600000">
            <a:off x="5580112" y="3573016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Can define helper functions inside a function. Cool!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211960" y="3501008"/>
            <a:ext cx="1512168" cy="2979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44522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Now run the functions</a:t>
            </a:r>
          </a:p>
          <a:p>
            <a:r>
              <a:rPr lang="es-ES" dirty="0" err="1" smtClean="0">
                <a:latin typeface="Consolas"/>
              </a:rPr>
              <a:t>evens</a:t>
            </a:r>
            <a:r>
              <a:rPr lang="es-ES" dirty="0" smtClean="0">
                <a:latin typeface="Consolas"/>
              </a:rPr>
              <a:t> </a:t>
            </a:r>
            <a:r>
              <a:rPr lang="es-ES" dirty="0" err="1" smtClean="0">
                <a:latin typeface="Consolas"/>
              </a:rPr>
              <a:t>oneToFive</a:t>
            </a:r>
            <a:endParaRPr lang="es-ES" dirty="0" smtClean="0">
              <a:latin typeface="Consolas"/>
            </a:endParaRPr>
          </a:p>
          <a:p>
            <a:r>
              <a:rPr lang="es-ES" dirty="0" err="1" smtClean="0">
                <a:latin typeface="Consolas"/>
              </a:rPr>
              <a:t>odds</a:t>
            </a:r>
            <a:r>
              <a:rPr lang="es-ES" dirty="0" smtClean="0">
                <a:latin typeface="Consolas"/>
              </a:rPr>
              <a:t> </a:t>
            </a:r>
            <a:r>
              <a:rPr lang="es-ES" dirty="0" err="1" smtClean="0">
                <a:latin typeface="Consolas"/>
              </a:rPr>
              <a:t>oneToFive</a:t>
            </a:r>
            <a:endParaRPr lang="en-GB" dirty="0" smtClean="0"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/>
              </a:rPr>
              <a:t>// to define a multiline function,</a:t>
            </a:r>
            <a:br>
              <a:rPr lang="en-GB" dirty="0" smtClean="0">
                <a:solidFill>
                  <a:srgbClr val="009900"/>
                </a:solidFill>
                <a:latin typeface="Consolas"/>
              </a:rPr>
            </a:br>
            <a:r>
              <a:rPr lang="en-GB" dirty="0" smtClean="0">
                <a:solidFill>
                  <a:srgbClr val="009900"/>
                </a:solidFill>
                <a:latin typeface="Consolas"/>
              </a:rPr>
              <a:t>// just use indents. </a:t>
            </a:r>
          </a:p>
          <a:p>
            <a:r>
              <a:rPr lang="es-ES" dirty="0" err="1" smtClean="0">
                <a:latin typeface="Consolas"/>
              </a:rPr>
              <a:t>let</a:t>
            </a:r>
            <a:r>
              <a:rPr lang="es-ES" dirty="0" smtClean="0">
                <a:latin typeface="Consolas"/>
              </a:rPr>
              <a:t> </a:t>
            </a:r>
            <a:r>
              <a:rPr lang="es-ES" dirty="0" err="1" smtClean="0">
                <a:latin typeface="Consolas"/>
              </a:rPr>
              <a:t>add</a:t>
            </a:r>
            <a:r>
              <a:rPr lang="es-ES" dirty="0" smtClean="0">
                <a:latin typeface="Consolas"/>
              </a:rPr>
              <a:t> x y = </a:t>
            </a:r>
          </a:p>
          <a:p>
            <a:r>
              <a:rPr lang="es-ES" dirty="0" smtClean="0">
                <a:latin typeface="Consolas"/>
              </a:rPr>
              <a:t>   x + y </a:t>
            </a:r>
            <a:endParaRPr lang="en-GB" dirty="0" smtClean="0"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 rot="21600000">
            <a:off x="5724128" y="213285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There is no "return" keyword. A function always returns the value of the last expression used.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51720" y="2204864"/>
            <a:ext cx="37444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59632" y="3429000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402887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</a:rPr>
              <a:t>let odds list =</a:t>
            </a:r>
          </a:p>
          <a:p>
            <a:r>
              <a:rPr lang="en-GB" dirty="0" smtClean="0">
                <a:latin typeface="Consolas"/>
              </a:rPr>
              <a:t>   let </a:t>
            </a:r>
            <a:r>
              <a:rPr lang="en-GB" dirty="0" err="1" smtClean="0">
                <a:latin typeface="Consolas"/>
              </a:rPr>
              <a:t>isOdd</a:t>
            </a:r>
            <a:r>
              <a:rPr lang="en-GB" dirty="0" smtClean="0">
                <a:latin typeface="Consolas"/>
              </a:rPr>
              <a:t> x = </a:t>
            </a:r>
          </a:p>
          <a:p>
            <a:r>
              <a:rPr lang="en-GB" dirty="0" smtClean="0">
                <a:latin typeface="Consolas"/>
              </a:rPr>
              <a:t>      x%2 = 0</a:t>
            </a:r>
          </a:p>
          <a:p>
            <a:r>
              <a:rPr lang="en-GB" dirty="0" smtClean="0">
                <a:latin typeface="Consolas"/>
              </a:rPr>
              <a:t>   </a:t>
            </a:r>
            <a:r>
              <a:rPr lang="en-GB" dirty="0" err="1" smtClean="0">
                <a:latin typeface="Consolas"/>
              </a:rPr>
              <a:t>List.filter</a:t>
            </a:r>
            <a:r>
              <a:rPr lang="en-GB" dirty="0" smtClean="0">
                <a:latin typeface="Consolas"/>
              </a:rPr>
              <a:t> </a:t>
            </a:r>
            <a:r>
              <a:rPr lang="en-GB" dirty="0" err="1" smtClean="0">
                <a:latin typeface="Consolas"/>
              </a:rPr>
              <a:t>isOdd</a:t>
            </a:r>
            <a:r>
              <a:rPr lang="en-GB" dirty="0" smtClean="0">
                <a:latin typeface="Consolas"/>
              </a:rPr>
              <a:t>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5" grpId="0"/>
      <p:bldP spid="21" grpId="0"/>
      <p:bldP spid="22" grpId="0"/>
      <p:bldP spid="1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Piping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212976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we often make it more readable by putting </a:t>
            </a:r>
          </a:p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each step on a new line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y =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2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|&gt; square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|&gt; add1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119675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You can use </a:t>
            </a:r>
            <a:r>
              <a:rPr lang="en-GB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parens</a:t>
            </a:r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to clarify precedence.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y = add1 (square 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990581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You can pipe the output of one operation </a:t>
            </a:r>
            <a:b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to the next using "|&gt;"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y = 2 |&gt; square |&gt; add1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On-screen Show (4:3)</PresentationFormat>
  <Paragraphs>230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Custom Design</vt:lpstr>
      <vt:lpstr>1_Office Theme</vt:lpstr>
      <vt:lpstr>Introduction to F# syntax</vt:lpstr>
      <vt:lpstr>F# syntax</vt:lpstr>
      <vt:lpstr>F# syntax</vt:lpstr>
      <vt:lpstr>Comments</vt:lpstr>
      <vt:lpstr>Variables (but not really)</vt:lpstr>
      <vt:lpstr>Lists</vt:lpstr>
      <vt:lpstr>Functions</vt:lpstr>
      <vt:lpstr>Functions</vt:lpstr>
      <vt:lpstr>Piping</vt:lpstr>
      <vt:lpstr>Piping with lists</vt:lpstr>
      <vt:lpstr>Pattern matching</vt:lpstr>
      <vt:lpstr>Option types</vt:lpstr>
      <vt:lpstr>Tuples</vt:lpstr>
      <vt:lpstr>Record types</vt:lpstr>
      <vt:lpstr>Choice (a.k.a. Union) types</vt:lpstr>
      <vt:lpstr>Combining types</vt:lpstr>
      <vt:lpstr>Printing</vt:lpstr>
      <vt:lpstr>Printing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2014-06-20T12:23:53Z</dcterms:created>
  <dcterms:modified xsi:type="dcterms:W3CDTF">2014-06-20T12:23:57Z</dcterms:modified>
</cp:coreProperties>
</file>