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  <p:sldMasterId id="2147483674" r:id="rId2"/>
  </p:sldMasterIdLst>
  <p:notesMasterIdLst>
    <p:notesMasterId r:id="rId26"/>
  </p:notesMasterIdLst>
  <p:sldIdLst>
    <p:sldId id="349" r:id="rId3"/>
    <p:sldId id="311" r:id="rId4"/>
    <p:sldId id="318" r:id="rId5"/>
    <p:sldId id="360" r:id="rId6"/>
    <p:sldId id="312" r:id="rId7"/>
    <p:sldId id="365" r:id="rId8"/>
    <p:sldId id="355" r:id="rId9"/>
    <p:sldId id="332" r:id="rId10"/>
    <p:sldId id="333" r:id="rId11"/>
    <p:sldId id="334" r:id="rId12"/>
    <p:sldId id="339" r:id="rId13"/>
    <p:sldId id="366" r:id="rId14"/>
    <p:sldId id="353" r:id="rId15"/>
    <p:sldId id="324" r:id="rId16"/>
    <p:sldId id="325" r:id="rId17"/>
    <p:sldId id="326" r:id="rId18"/>
    <p:sldId id="327" r:id="rId19"/>
    <p:sldId id="363" r:id="rId20"/>
    <p:sldId id="362" r:id="rId21"/>
    <p:sldId id="364" r:id="rId22"/>
    <p:sldId id="367" r:id="rId23"/>
    <p:sldId id="358" r:id="rId24"/>
    <p:sldId id="3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80460" autoAdjust="0"/>
  </p:normalViewPr>
  <p:slideViewPr>
    <p:cSldViewPr>
      <p:cViewPr varScale="1">
        <p:scale>
          <a:sx n="58" d="100"/>
          <a:sy n="58" d="100"/>
        </p:scale>
        <p:origin x="-17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Sheet1!$A$2</c:f>
              <c:strCache>
                <c:ptCount val="1"/>
                <c:pt idx="0">
                  <c:v>Thinking</c:v>
                </c:pt>
              </c:strCache>
            </c:strRef>
          </c:tx>
          <c:dLbls>
            <c:txPr>
              <a:bodyPr/>
              <a:lstStyle/>
              <a:p>
                <a:pPr>
                  <a:defRPr sz="1800" b="0"/>
                </a:pPr>
                <a:endParaRPr lang="en-US"/>
              </a:p>
            </c:txPr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0.1</c:v>
                </c:pt>
                <c:pt idx="1">
                  <c:v>0.35000000000000031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Writing code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0.30000000000000032</c:v>
                </c:pt>
                <c:pt idx="1">
                  <c:v>0.30000000000000032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Getting the code to compile</c:v>
                </c:pt>
              </c:strCache>
            </c:strRef>
          </c:tx>
          <c:dLbls>
            <c:txPr>
              <a:bodyPr/>
              <a:lstStyle/>
              <a:p>
                <a:pPr>
                  <a:defRPr sz="2800" b="1"/>
                </a:pPr>
                <a:endParaRPr lang="en-US"/>
              </a:p>
            </c:txPr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2.0000000000000052E-2</c:v>
                </c:pt>
                <c:pt idx="1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Unit tests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0.30000000000000032</c:v>
                </c:pt>
                <c:pt idx="1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Bug fixing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0.28000000000000008</c:v>
                </c:pt>
                <c:pt idx="1">
                  <c:v>5.0000000000000065E-2</c:v>
                </c:pt>
              </c:numCache>
            </c:numRef>
          </c:val>
        </c:ser>
        <c:overlap val="100"/>
        <c:axId val="234988288"/>
        <c:axId val="234989824"/>
      </c:barChart>
      <c:catAx>
        <c:axId val="234988288"/>
        <c:scaling>
          <c:orientation val="minMax"/>
        </c:scaling>
        <c:axPos val="b"/>
        <c:tickLblPos val="nextTo"/>
        <c:crossAx val="234989824"/>
        <c:crosses val="autoZero"/>
        <c:auto val="1"/>
        <c:lblAlgn val="ctr"/>
        <c:lblOffset val="100"/>
      </c:catAx>
      <c:valAx>
        <c:axId val="234989824"/>
        <c:scaling>
          <c:orientation val="minMax"/>
        </c:scaling>
        <c:axPos val="l"/>
        <c:majorGridlines/>
        <c:numFmt formatCode="0%" sourceLinked="1"/>
        <c:tickLblPos val="nextTo"/>
        <c:crossAx val="234988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69672888111204"/>
          <c:y val="7.017554053421278E-2"/>
          <c:w val="0.25804401185962939"/>
          <c:h val="0.92041904966328469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 Transformation oriented programming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Composition as a design principle</a:t>
            </a:r>
            <a:endParaRPr lang="en-GB" dirty="0"/>
          </a:p>
        </p:txBody>
      </p:sp>
      <p:grpSp>
        <p:nvGrpSpPr>
          <p:cNvPr id="3" name="Group 40"/>
          <p:cNvGrpSpPr/>
          <p:nvPr/>
        </p:nvGrpSpPr>
        <p:grpSpPr>
          <a:xfrm>
            <a:off x="2514600" y="2743200"/>
            <a:ext cx="4310062" cy="906462"/>
            <a:chOff x="3124200" y="5486400"/>
            <a:chExt cx="4310062" cy="906462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5486400"/>
              <a:ext cx="976312" cy="857250"/>
            </a:xfrm>
            <a:prstGeom prst="rect">
              <a:avLst/>
            </a:prstGeom>
            <a:noFill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3859212" y="5643562"/>
              <a:ext cx="2617788" cy="749300"/>
            </a:xfrm>
            <a:prstGeom prst="rect">
              <a:avLst/>
            </a:prstGeom>
            <a:noFill/>
          </p:spPr>
        </p:pic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4419600" y="5638800"/>
              <a:ext cx="1566864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New Function 3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pineapple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53200" y="5715000"/>
              <a:ext cx="881062" cy="604838"/>
            </a:xfrm>
            <a:prstGeom prst="rect">
              <a:avLst/>
            </a:prstGeom>
            <a:noFill/>
          </p:spPr>
        </p:pic>
      </p:grpSp>
      <p:grpSp>
        <p:nvGrpSpPr>
          <p:cNvPr id="4" name="Group 41"/>
          <p:cNvGrpSpPr/>
          <p:nvPr/>
        </p:nvGrpSpPr>
        <p:grpSpPr>
          <a:xfrm>
            <a:off x="4572000" y="2514600"/>
            <a:ext cx="2514954" cy="379414"/>
            <a:chOff x="3810000" y="5866398"/>
            <a:chExt cx="1981554" cy="990016"/>
          </a:xfrm>
        </p:grpSpPr>
        <p:sp>
          <p:nvSpPr>
            <p:cNvPr id="44" name="TextBox 43"/>
            <p:cNvSpPr txBox="1"/>
            <p:nvPr/>
          </p:nvSpPr>
          <p:spPr>
            <a:xfrm rot="237361" flipH="1">
              <a:off x="4278137" y="5866398"/>
              <a:ext cx="1513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New function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 flipH="1" flipV="1">
              <a:off x="3650456" y="6255544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 flipH="1">
            <a:off x="5166150" y="4028708"/>
            <a:ext cx="24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Can't tell it was built from smaller functions!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5"/>
          <p:cNvGraphicFramePr>
            <a:graphicFrameLocks/>
          </p:cNvGraphicFramePr>
          <p:nvPr/>
        </p:nvGraphicFramePr>
        <p:xfrm>
          <a:off x="609600" y="2743200"/>
          <a:ext cx="82296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609600" y="1524000"/>
            <a:ext cx="7285895" cy="966984"/>
            <a:chOff x="609600" y="1524000"/>
            <a:chExt cx="7285895" cy="966984"/>
          </a:xfrm>
        </p:grpSpPr>
        <p:pic>
          <p:nvPicPr>
            <p:cNvPr id="9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8200" y="1524000"/>
              <a:ext cx="3247295" cy="966984"/>
            </a:xfrm>
            <a:prstGeom prst="rect">
              <a:avLst/>
            </a:prstGeom>
            <a:noFill/>
          </p:spPr>
        </p:pic>
        <p:pic>
          <p:nvPicPr>
            <p:cNvPr id="10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1600200"/>
              <a:ext cx="3504974" cy="803512"/>
            </a:xfrm>
            <a:prstGeom prst="rect">
              <a:avLst/>
            </a:prstGeom>
            <a:noFill/>
          </p:spPr>
        </p:pic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038600" y="1600200"/>
              <a:ext cx="749842" cy="82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4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29600" y="41910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sym typeface="Wingdings"/>
              </a:rPr>
              <a:t></a:t>
            </a:r>
            <a:endParaRPr lang="en-GB" sz="4400" dirty="0">
              <a:solidFill>
                <a:srgbClr val="C0000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067944" y="1340768"/>
            <a:ext cx="7200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8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en-US" sz="6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51520" y="908720"/>
            <a:ext cx="864096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formity" pitchFamily="2" charset="0"/>
                <a:ea typeface="+mj-ea"/>
                <a:cs typeface="+mj-cs"/>
              </a:rPr>
              <a:t>Composition is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formity" pitchFamily="2" charset="0"/>
                <a:ea typeface="+mj-ea"/>
                <a:cs typeface="+mj-cs"/>
              </a:rPr>
              <a:t> type checked!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formity" pitchFamily="2" charset="0"/>
              <a:ea typeface="+mj-ea"/>
              <a:cs typeface="+mj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Composition as a design principle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6660232" y="4077072"/>
            <a:ext cx="2304256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3" grpId="0"/>
      <p:bldP spid="14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 are interfaces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Logging example</a:t>
            </a:r>
          </a:p>
          <a:p>
            <a:r>
              <a:rPr lang="en-GB" dirty="0" smtClean="0"/>
              <a:t>The “decorator” pattern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Partial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1600000">
            <a:off x="323528" y="724633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parameters to functions are separated by whitespace. Why?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1124744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"Dennis"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my name is %s"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2247255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"Dennis"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my name is %</a:t>
            </a:r>
            <a:r>
              <a:rPr lang="en-GB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s"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,name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323528" y="1916833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Why not use parentheses around the parameters like "normal" languages do?</a:t>
            </a:r>
          </a:p>
        </p:txBody>
      </p:sp>
      <p:sp>
        <p:nvSpPr>
          <p:cNvPr id="15" name="TextBox 14"/>
          <p:cNvSpPr txBox="1"/>
          <p:nvPr/>
        </p:nvSpPr>
        <p:spPr>
          <a:xfrm rot="21600000">
            <a:off x="323528" y="3153161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Because, amazingly, in a functional language you can put the parentheses in a completely unexpected place, around the </a:t>
            </a:r>
            <a:r>
              <a:rPr lang="en-GB" sz="2000" i="1" dirty="0" smtClean="0"/>
              <a:t>first two</a:t>
            </a:r>
            <a:r>
              <a:rPr lang="en-GB" sz="2000" dirty="0" smtClean="0"/>
              <a:t> parts.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387324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"Dennis"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my name is %s"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name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 rot="21600000">
            <a:off x="323528" y="4717592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you have a function with more than one parameter,  you can take just the first bit and make it into a new standalone function!   The new standalone function now has the first parameter "baked in".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5733256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hello = (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my name is %s")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"Dennis"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"Hello, my name is Dennis"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2" name="Right Bracket 21"/>
          <p:cNvSpPr/>
          <p:nvPr/>
        </p:nvSpPr>
        <p:spPr>
          <a:xfrm rot="5400000">
            <a:off x="2843808" y="2204864"/>
            <a:ext cx="216024" cy="4536504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4" grpId="0"/>
      <p:bldP spid="15" grpId="0"/>
      <p:bldP spid="18" grpId="0"/>
      <p:bldP spid="19" grpId="0"/>
      <p:bldP spid="20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1600000">
            <a:off x="323528" y="57074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Partial application is an incredibly simple yet powerful idea.  Understanding this is one of the keys to "thinking functionally".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184482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y = x + y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 rot="21600000">
            <a:off x="323528" y="148478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Partial application can be used anywhere you want to bake in parameters. </a:t>
            </a:r>
          </a:p>
        </p:txBody>
      </p:sp>
      <p:sp>
        <p:nvSpPr>
          <p:cNvPr id="15" name="TextBox 14"/>
          <p:cNvSpPr txBox="1"/>
          <p:nvPr/>
        </p:nvSpPr>
        <p:spPr>
          <a:xfrm rot="21600000">
            <a:off x="323528" y="2708921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You can now define "add2" in terms of this, rather than defining a new function.  In this case we want to bake in a "2" as one of the parameters.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3388930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add2 x = add 2 x 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 rot="21600000">
            <a:off x="323528" y="461306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Here is "double" defined in terms of a more generic "multiply" function.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5000985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multiply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y = x * y</a:t>
            </a:r>
          </a:p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double = multiply 2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717032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add2 x = (add 2) x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40770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add2 = add 2 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only one parameter supplied to add!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  <p:bldP spid="19" grpId="0"/>
      <p:bldP spid="20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1600000">
            <a:off x="323528" y="72463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It is very common to use partial application in conjunction with the piping style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1844824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5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add2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double 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14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 rot="21600000">
            <a:off x="323528" y="148478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Rather than defining intermediate functions "add2" and "double":</a:t>
            </a:r>
          </a:p>
        </p:txBody>
      </p:sp>
      <p:sp>
        <p:nvSpPr>
          <p:cNvPr id="15" name="TextBox 14"/>
          <p:cNvSpPr txBox="1"/>
          <p:nvPr/>
        </p:nvSpPr>
        <p:spPr>
          <a:xfrm rot="21600000">
            <a:off x="323528" y="3028889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 can just write: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3388930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5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add 2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multiply 2 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14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 rot="21600000">
            <a:off x="323528" y="461306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And of course we can extend this to more complex list transformations too: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5000985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[1..10]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List.map (add 1)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List.map (multiply 2)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1600000">
            <a:off x="323528" y="72463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Let's use this approach to print a list of names.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184482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hello =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my name is %s"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 rot="21600000">
            <a:off x="323528" y="148478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 start by defining a new function called "hello", as we did earlier.</a:t>
            </a:r>
          </a:p>
        </p:txBody>
      </p:sp>
      <p:sp>
        <p:nvSpPr>
          <p:cNvPr id="15" name="TextBox 14"/>
          <p:cNvSpPr txBox="1"/>
          <p:nvPr/>
        </p:nvSpPr>
        <p:spPr>
          <a:xfrm rot="21600000">
            <a:off x="323528" y="2420889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 can just then just iterate through the 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278093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"Carol"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List.iter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hello 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 rot="21600000">
            <a:off x="323528" y="3717033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Or if we're lazy, we can skip that step and use the "</a:t>
            </a:r>
            <a:r>
              <a:rPr lang="en-GB" sz="2000" dirty="0" err="1" smtClean="0"/>
              <a:t>printfn</a:t>
            </a:r>
            <a:r>
              <a:rPr lang="en-GB" sz="2000" dirty="0" smtClean="0"/>
              <a:t>" function inline, with partial application to bake-in the format string.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4365104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"Carol"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List.iter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my name is %s"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Partial Application practice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447800"/>
            <a:ext cx="892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let replace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oldStr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newStr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(s:string) = 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s.Replace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oldStr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newStr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461816"/>
            <a:ext cx="892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startsWith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lookFor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(s:string) = 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lookFor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475832"/>
            <a:ext cx="892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let result = 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"hello" 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|&gt; replace "h" "j" 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|&gt;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startsWith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"j"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105400"/>
            <a:ext cx="892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["the"; "quick"; "brown"; "fox"] 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|&gt;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List.filter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startsWith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"f")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Wrapping BCL functions for partial application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Transformation oriented programming</a:t>
            </a:r>
            <a:endParaRPr lang="en-GB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2339752" y="1268760"/>
            <a:ext cx="4049253" cy="1515660"/>
          </a:xfrm>
          <a:prstGeom prst="rect">
            <a:avLst/>
          </a:prstGeom>
          <a:noFill/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078315" y="1268760"/>
            <a:ext cx="2581760" cy="1416115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Function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input type -&gt; output type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1593" y="1712858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Input</a:t>
            </a:r>
            <a:endParaRPr lang="en-GB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644193" y="171285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Output</a:t>
            </a:r>
            <a:endParaRPr lang="en-GB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31640" y="4149080"/>
            <a:ext cx="5821303" cy="1582086"/>
            <a:chOff x="609600" y="1189038"/>
            <a:chExt cx="5821303" cy="1582086"/>
          </a:xfrm>
        </p:grpSpPr>
        <p:pic>
          <p:nvPicPr>
            <p:cNvPr id="3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1189038"/>
              <a:ext cx="1703998" cy="1496194"/>
            </a:xfrm>
            <a:prstGeom prst="rect">
              <a:avLst/>
            </a:prstGeom>
            <a:noFill/>
          </p:spPr>
        </p:pic>
        <p:pic>
          <p:nvPicPr>
            <p:cNvPr id="3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892447" y="1463339"/>
              <a:ext cx="3493891" cy="1307785"/>
            </a:xfrm>
            <a:prstGeom prst="rect">
              <a:avLst/>
            </a:prstGeom>
            <a:noFill/>
          </p:spPr>
        </p:pic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2529715" y="1463339"/>
              <a:ext cx="2227667" cy="122189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</a:t>
              </a: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pineapple -&gt; apple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13792" y="1651749"/>
              <a:ext cx="917111" cy="817366"/>
            </a:xfrm>
            <a:prstGeom prst="rect">
              <a:avLst/>
            </a:prstGeom>
            <a:noFill/>
          </p:spPr>
        </p:pic>
      </p:grpSp>
      <p:sp>
        <p:nvSpPr>
          <p:cNvPr id="42" name="TextBox 41"/>
          <p:cNvSpPr txBox="1"/>
          <p:nvPr/>
        </p:nvSpPr>
        <p:spPr>
          <a:xfrm rot="21540000">
            <a:off x="1119047" y="3363845"/>
            <a:ext cx="78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input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19671" y="3717031"/>
            <a:ext cx="432048" cy="5905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1540000">
            <a:off x="6591656" y="3363845"/>
            <a:ext cx="78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output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660232" y="3717031"/>
            <a:ext cx="432048" cy="86409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1540000">
            <a:off x="3495163" y="6261137"/>
            <a:ext cx="273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 transformation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211960" y="5085184"/>
            <a:ext cx="576064" cy="122413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42" grpId="0"/>
      <p:bldP spid="44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functions for partial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Put earlier: parameters more likely to be static </a:t>
            </a:r>
            <a:endParaRPr lang="en-GB" dirty="0" smtClean="0"/>
          </a:p>
          <a:p>
            <a:pPr lvl="0"/>
            <a:r>
              <a:rPr lang="en-US" dirty="0" smtClean="0"/>
              <a:t>Put last: the data structure or collection </a:t>
            </a:r>
            <a:br>
              <a:rPr lang="en-US" dirty="0" smtClean="0"/>
            </a:br>
            <a:r>
              <a:rPr lang="en-US" dirty="0" smtClean="0"/>
              <a:t>(or most varying argument)</a:t>
            </a:r>
            <a:endParaRPr lang="en-GB" dirty="0" smtClean="0"/>
          </a:p>
          <a:p>
            <a:pPr lvl="0"/>
            <a:r>
              <a:rPr lang="en-US" dirty="0" smtClean="0"/>
              <a:t>For well-known operations such as “subtract”, put in the expected order 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 practice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Write wrappers for </a:t>
            </a:r>
            <a:r>
              <a:rPr lang="en-GB" dirty="0" err="1" smtClean="0"/>
              <a:t>System.String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replace, </a:t>
            </a:r>
            <a:r>
              <a:rPr lang="en-GB" dirty="0" err="1" smtClean="0"/>
              <a:t>startsWith</a:t>
            </a:r>
            <a:r>
              <a:rPr lang="en-GB" dirty="0" smtClean="0"/>
              <a:t>, contains, split, trim</a:t>
            </a:r>
          </a:p>
          <a:p>
            <a:r>
              <a:rPr lang="en-GB" dirty="0" smtClean="0"/>
              <a:t>Use partial application to filter and map lists of strings</a:t>
            </a:r>
          </a:p>
          <a:p>
            <a:r>
              <a:rPr lang="en-GB" dirty="0" smtClean="0"/>
              <a:t>Find the longest string that contains both “h” and “e”</a:t>
            </a:r>
          </a:p>
          <a:p>
            <a:r>
              <a:rPr lang="en-GB" dirty="0" smtClean="0"/>
              <a:t>Split a string into words and find the most frequent word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 for dependency injection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1600000">
            <a:off x="323528" y="72463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Say that we want to fetch a customer from a data store.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289066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let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getCustomerFromDatabase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connection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// from connection 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// select customer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// where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5241394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let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getCustomerFromDatabase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myConnection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12474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type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-&gt; Customer</a:t>
            </a:r>
          </a:p>
        </p:txBody>
      </p:sp>
      <p:sp>
        <p:nvSpPr>
          <p:cNvPr id="8" name="TextBox 7"/>
          <p:cNvSpPr txBox="1"/>
          <p:nvPr/>
        </p:nvSpPr>
        <p:spPr>
          <a:xfrm rot="21600000">
            <a:off x="323528" y="376174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But we can now do a trick! </a:t>
            </a:r>
          </a:p>
          <a:p>
            <a:endParaRPr lang="en-GB" sz="2000" dirty="0" smtClean="0"/>
          </a:p>
          <a:p>
            <a:r>
              <a:rPr lang="en-GB" sz="2000" dirty="0" smtClean="0"/>
              <a:t>We can pass in only</a:t>
            </a:r>
            <a:r>
              <a:rPr lang="en-GB" sz="2000" i="1" dirty="0" smtClean="0"/>
              <a:t> </a:t>
            </a:r>
            <a:r>
              <a:rPr lang="en-GB" sz="2000" dirty="0" smtClean="0"/>
              <a:t>the first parameter (the connection), and get back a new function which now just takes the </a:t>
            </a:r>
            <a:r>
              <a:rPr lang="en-GB" sz="2000" dirty="0" err="1" smtClean="0"/>
              <a:t>customerId</a:t>
            </a:r>
            <a:r>
              <a:rPr lang="en-GB" sz="2000" dirty="0" smtClean="0"/>
              <a:t>, exactly as we want.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6093296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//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: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-&gt; Customer</a:t>
            </a:r>
          </a:p>
        </p:txBody>
      </p:sp>
      <p:sp>
        <p:nvSpPr>
          <p:cNvPr id="16" name="TextBox 15"/>
          <p:cNvSpPr txBox="1"/>
          <p:nvPr/>
        </p:nvSpPr>
        <p:spPr>
          <a:xfrm rot="21600000">
            <a:off x="323528" y="1628801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But where’s the database?  </a:t>
            </a:r>
          </a:p>
          <a:p>
            <a:r>
              <a:rPr lang="en-GB" sz="2000" dirty="0" smtClean="0"/>
              <a:t>How can this function work without a database to talk to?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 for dependency injection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1600000">
            <a:off x="323528" y="72463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 can easily mock a different version of the same function for testing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26876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let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getCustomerFromMemory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map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map |&gt;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Map.find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2132856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let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getCustomerFromMemory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myMap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068960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//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: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-&gt; Customer</a:t>
            </a:r>
          </a:p>
        </p:txBody>
      </p:sp>
      <p:sp>
        <p:nvSpPr>
          <p:cNvPr id="7" name="TextBox 6"/>
          <p:cNvSpPr txBox="1"/>
          <p:nvPr/>
        </p:nvSpPr>
        <p:spPr>
          <a:xfrm rot="21600000">
            <a:off x="323528" y="3861049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 now we have two versions of a “</a:t>
            </a:r>
            <a:r>
              <a:rPr lang="en-GB" sz="2000" dirty="0" err="1" smtClean="0"/>
              <a:t>getCustomer</a:t>
            </a:r>
            <a:r>
              <a:rPr lang="en-GB" sz="2000" dirty="0" smtClean="0"/>
              <a:t>” function. </a:t>
            </a:r>
          </a:p>
          <a:p>
            <a:endParaRPr lang="en-GB" sz="2000" dirty="0" smtClean="0"/>
          </a:p>
          <a:p>
            <a:r>
              <a:rPr lang="en-GB" sz="2000" dirty="0" smtClean="0"/>
              <a:t>One was created by partially applying the database connection, and one was created by partially applying the map. </a:t>
            </a:r>
          </a:p>
          <a:p>
            <a:endParaRPr lang="en-GB" sz="2000" dirty="0" smtClean="0"/>
          </a:p>
          <a:p>
            <a:r>
              <a:rPr lang="en-GB" sz="2000" dirty="0" smtClean="0"/>
              <a:t>They both have the same signature and are completely interchangeable, and they have both been “injected” with a different dependency.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Transformation oriented programming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859340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add1 x = x + 1</a:t>
            </a:r>
          </a:p>
          <a:p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double x = x * 2</a:t>
            </a:r>
          </a:p>
          <a:p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square x = x * x</a:t>
            </a:r>
            <a:endParaRPr lang="en-GB" sz="2400" dirty="0" smtClean="0"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 rot="21540000">
            <a:off x="2199167" y="3579870"/>
            <a:ext cx="78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input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43711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add1 : </a:t>
            </a:r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-&gt; </a:t>
            </a:r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double : </a:t>
            </a:r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-&gt; </a:t>
            </a:r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square : </a:t>
            </a:r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-&gt; </a:t>
            </a:r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27784" y="3933056"/>
            <a:ext cx="432048" cy="5905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540000">
            <a:off x="5079448" y="3728272"/>
            <a:ext cx="129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output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99992" y="4077072"/>
            <a:ext cx="900100" cy="51857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1540000">
            <a:off x="2055003" y="6101409"/>
            <a:ext cx="273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"add1" is a transformation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79712" y="4869160"/>
            <a:ext cx="576064" cy="122413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980728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add1 5  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6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double (add1 5)  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12</a:t>
            </a:r>
          </a:p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 (double (add1 5))  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144</a:t>
            </a:r>
            <a:endParaRPr lang="en-GB" sz="2400" dirty="0" smtClean="0">
              <a:latin typeface="Consolas"/>
            </a:endParaRPr>
          </a:p>
          <a:p>
            <a:endParaRPr lang="en-GB" sz="2400" dirty="0" smtClean="0"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 rot="21540000">
            <a:off x="1263064" y="2283724"/>
            <a:ext cx="78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pipe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91042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5 |&gt; add1  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6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5 |&gt; add1 |&gt; double 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12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5 |&gt; add1 |&gt; double |&gt; square 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144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331640" y="2636912"/>
            <a:ext cx="144016" cy="27351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7584" y="442259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5</a:t>
            </a:r>
          </a:p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add1 </a:t>
            </a:r>
          </a:p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double </a:t>
            </a:r>
          </a:p>
          <a:p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square 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144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 rot="21540000">
            <a:off x="3929836" y="4971843"/>
            <a:ext cx="352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Splitting onto new lines is more readable for long chains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1600000">
            <a:off x="614706" y="702075"/>
            <a:ext cx="777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Standard way of nesting function calls – can lose focus on what is going 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1540000">
            <a:off x="3639328" y="4227942"/>
            <a:ext cx="78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pipe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915816" y="4077072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39952" y="4077072"/>
            <a:ext cx="144016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7" grpId="0"/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Piping practice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Composition as a design principle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Composition as a design principle</a:t>
            </a:r>
            <a:endParaRPr lang="en-GB" dirty="0"/>
          </a:p>
        </p:txBody>
      </p:sp>
      <p:grpSp>
        <p:nvGrpSpPr>
          <p:cNvPr id="3" name="Group 17"/>
          <p:cNvGrpSpPr/>
          <p:nvPr/>
        </p:nvGrpSpPr>
        <p:grpSpPr>
          <a:xfrm>
            <a:off x="457200" y="2751138"/>
            <a:ext cx="3335337" cy="906462"/>
            <a:chOff x="1109663" y="1189038"/>
            <a:chExt cx="3335337" cy="906462"/>
          </a:xfrm>
        </p:grpSpPr>
        <p:pic>
          <p:nvPicPr>
            <p:cNvPr id="10137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9663" y="1189038"/>
              <a:ext cx="976312" cy="857250"/>
            </a:xfrm>
            <a:prstGeom prst="rect">
              <a:avLst/>
            </a:prstGeom>
            <a:noFill/>
          </p:spPr>
        </p:pic>
        <p:pic>
          <p:nvPicPr>
            <p:cNvPr id="10138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844675" y="13462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2209800" y="13462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pineapple -&gt; apple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138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19538" y="1454150"/>
              <a:ext cx="525462" cy="468313"/>
            </a:xfrm>
            <a:prstGeom prst="rect">
              <a:avLst/>
            </a:prstGeom>
            <a:noFill/>
          </p:spPr>
        </p:pic>
      </p:grpSp>
      <p:grpSp>
        <p:nvGrpSpPr>
          <p:cNvPr id="4" name="Group 18"/>
          <p:cNvGrpSpPr/>
          <p:nvPr/>
        </p:nvGrpSpPr>
        <p:grpSpPr>
          <a:xfrm>
            <a:off x="5105400" y="2903538"/>
            <a:ext cx="3408362" cy="747713"/>
            <a:chOff x="1319213" y="2438400"/>
            <a:chExt cx="3408362" cy="747713"/>
          </a:xfrm>
        </p:grpSpPr>
        <p:pic>
          <p:nvPicPr>
            <p:cNvPr id="10137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46513" y="2473325"/>
              <a:ext cx="881062" cy="604838"/>
            </a:xfrm>
            <a:prstGeom prst="rect">
              <a:avLst/>
            </a:prstGeom>
            <a:noFill/>
          </p:spPr>
        </p:pic>
        <p:pic>
          <p:nvPicPr>
            <p:cNvPr id="10138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844675" y="2438400"/>
              <a:ext cx="2001838" cy="747713"/>
            </a:xfrm>
            <a:prstGeom prst="rect">
              <a:avLst/>
            </a:prstGeom>
            <a:noFill/>
          </p:spPr>
        </p:pic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2209800" y="24384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2</a:t>
              </a: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1385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19213" y="2544763"/>
              <a:ext cx="525462" cy="469900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 flipH="1">
            <a:off x="1187624" y="112474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build functionality from smaller pieces?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Composition as a design principle</a:t>
            </a:r>
            <a:endParaRPr lang="en-GB" dirty="0"/>
          </a:p>
        </p:txBody>
      </p:sp>
      <p:grpSp>
        <p:nvGrpSpPr>
          <p:cNvPr id="3" name="Group 32"/>
          <p:cNvGrpSpPr/>
          <p:nvPr/>
        </p:nvGrpSpPr>
        <p:grpSpPr>
          <a:xfrm>
            <a:off x="858838" y="2742940"/>
            <a:ext cx="7294562" cy="906462"/>
            <a:chOff x="457200" y="4495800"/>
            <a:chExt cx="7294562" cy="906462"/>
          </a:xfrm>
        </p:grpSpPr>
        <p:grpSp>
          <p:nvGrpSpPr>
            <p:cNvPr id="4" name="Group 19"/>
            <p:cNvGrpSpPr/>
            <p:nvPr/>
          </p:nvGrpSpPr>
          <p:grpSpPr>
            <a:xfrm>
              <a:off x="457200" y="4495800"/>
              <a:ext cx="3335337" cy="906462"/>
              <a:chOff x="1109663" y="1189038"/>
              <a:chExt cx="3335337" cy="906462"/>
            </a:xfrm>
          </p:grpSpPr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09663" y="1189038"/>
                <a:ext cx="976312" cy="857250"/>
              </a:xfrm>
              <a:prstGeom prst="rect">
                <a:avLst/>
              </a:prstGeom>
              <a:noFill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844675" y="13462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2209800" y="13462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 1</a:t>
                </a:r>
                <a: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pineapple -&gt; apple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4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919538" y="1454150"/>
                <a:ext cx="525462" cy="468313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Group 24"/>
            <p:cNvGrpSpPr/>
            <p:nvPr/>
          </p:nvGrpSpPr>
          <p:grpSpPr>
            <a:xfrm>
              <a:off x="4343400" y="4648200"/>
              <a:ext cx="3408362" cy="747713"/>
              <a:chOff x="1319213" y="2438400"/>
              <a:chExt cx="3408362" cy="747713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46513" y="2473325"/>
                <a:ext cx="881062" cy="604838"/>
              </a:xfrm>
              <a:prstGeom prst="rect">
                <a:avLst/>
              </a:prstGeom>
              <a:noFill/>
            </p:spPr>
          </p:pic>
          <p:pic>
            <p:nvPicPr>
              <p:cNvPr id="27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844675" y="2438400"/>
                <a:ext cx="2001838" cy="747713"/>
              </a:xfrm>
              <a:prstGeom prst="rect">
                <a:avLst/>
              </a:prstGeom>
              <a:noFill/>
            </p:spPr>
          </p:pic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2209800" y="24384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 2</a:t>
                </a:r>
                <a: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apple -&gt; banana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9" name="Picture 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19213" y="2544763"/>
                <a:ext cx="525462" cy="4699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" name="Group 33"/>
          <p:cNvGrpSpPr/>
          <p:nvPr/>
        </p:nvGrpSpPr>
        <p:grpSpPr>
          <a:xfrm>
            <a:off x="4211638" y="2971540"/>
            <a:ext cx="1607166" cy="1524260"/>
            <a:chOff x="3810000" y="4724400"/>
            <a:chExt cx="1607166" cy="1524260"/>
          </a:xfrm>
        </p:grpSpPr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3810000" y="4724400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1362639">
              <a:off x="4278584" y="5879328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6200000" flipH="1">
              <a:off x="3726656" y="5493545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Microsoft Office PowerPoint</Application>
  <PresentationFormat>On-screen Show (4:3)</PresentationFormat>
  <Paragraphs>172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Custom Design</vt:lpstr>
      <vt:lpstr>1_Office Theme</vt:lpstr>
      <vt:lpstr> Transformation oriented programming</vt:lpstr>
      <vt:lpstr>Transformation oriented programming</vt:lpstr>
      <vt:lpstr>Transformation oriented programming</vt:lpstr>
      <vt:lpstr>Pipes</vt:lpstr>
      <vt:lpstr>Pipes</vt:lpstr>
      <vt:lpstr>Piping practice</vt:lpstr>
      <vt:lpstr>Composition as a design principle</vt:lpstr>
      <vt:lpstr>Composition as a design principle</vt:lpstr>
      <vt:lpstr>Composition as a design principle</vt:lpstr>
      <vt:lpstr>Composition as a design principle</vt:lpstr>
      <vt:lpstr>Composition as a design principle</vt:lpstr>
      <vt:lpstr>Functions are interfaces</vt:lpstr>
      <vt:lpstr>Partial Application</vt:lpstr>
      <vt:lpstr>Partial application</vt:lpstr>
      <vt:lpstr>Partial application</vt:lpstr>
      <vt:lpstr>Partial application</vt:lpstr>
      <vt:lpstr>Partial application</vt:lpstr>
      <vt:lpstr>Partial Application practice</vt:lpstr>
      <vt:lpstr>Wrapping BCL functions for partial application</vt:lpstr>
      <vt:lpstr>Designing functions for partial application</vt:lpstr>
      <vt:lpstr>Partial application practice #2</vt:lpstr>
      <vt:lpstr>Partial application for dependency injection</vt:lpstr>
      <vt:lpstr>Partial application for dependency injection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2014-06-20T12:24:54Z</dcterms:created>
  <dcterms:modified xsi:type="dcterms:W3CDTF">2014-06-20T12:24:56Z</dcterms:modified>
</cp:coreProperties>
</file>