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5" r:id="rId2"/>
    <p:sldId id="281" r:id="rId3"/>
    <p:sldId id="283" r:id="rId4"/>
    <p:sldId id="284" r:id="rId5"/>
    <p:sldId id="295" r:id="rId6"/>
    <p:sldId id="282" r:id="rId7"/>
    <p:sldId id="285" r:id="rId8"/>
    <p:sldId id="286" r:id="rId9"/>
    <p:sldId id="301" r:id="rId10"/>
    <p:sldId id="302" r:id="rId11"/>
    <p:sldId id="293" r:id="rId12"/>
    <p:sldId id="289" r:id="rId13"/>
    <p:sldId id="304" r:id="rId14"/>
    <p:sldId id="305" r:id="rId15"/>
    <p:sldId id="306" r:id="rId16"/>
    <p:sldId id="307" r:id="rId17"/>
    <p:sldId id="303" r:id="rId18"/>
    <p:sldId id="309" r:id="rId19"/>
    <p:sldId id="308" r:id="rId20"/>
    <p:sldId id="290" r:id="rId21"/>
    <p:sldId id="322" r:id="rId22"/>
    <p:sldId id="324" r:id="rId23"/>
    <p:sldId id="291" r:id="rId24"/>
    <p:sldId id="292" r:id="rId25"/>
    <p:sldId id="323" r:id="rId26"/>
    <p:sldId id="326" r:id="rId27"/>
    <p:sldId id="327" r:id="rId28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67" autoAdjust="0"/>
  </p:normalViewPr>
  <p:slideViewPr>
    <p:cSldViewPr>
      <p:cViewPr varScale="1">
        <p:scale>
          <a:sx n="55" d="100"/>
          <a:sy n="55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495F8-DA05-462D-B50B-6C7E9B86BE06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840E3-B8CD-48DA-A5CC-4EB265745E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FA7F7-39FB-4B81-B135-455F55CA0B6E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8448-4BA0-439A-B1C1-AC6ACE59F87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Lists and collections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Practice creating lists</a:t>
            </a:r>
          </a:p>
          <a:p>
            <a:r>
              <a:rPr lang="en-GB" dirty="0" smtClean="0"/>
              <a:t>Practice matching lists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Part 1b -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Lists, sequences</a:t>
            </a:r>
          </a:p>
          <a:p>
            <a:r>
              <a:rPr lang="en-GB" dirty="0" smtClean="0"/>
              <a:t>Filter, map, </a:t>
            </a:r>
            <a:r>
              <a:rPr lang="en-GB" dirty="0" err="1" smtClean="0"/>
              <a:t>sortBy</a:t>
            </a:r>
            <a:r>
              <a:rPr lang="en-GB" dirty="0" smtClean="0"/>
              <a:t>, reduce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Google for “</a:t>
            </a:r>
            <a:r>
              <a:rPr lang="en-GB" dirty="0" err="1" smtClean="0"/>
              <a:t>msdn</a:t>
            </a:r>
            <a:r>
              <a:rPr lang="en-GB" dirty="0" smtClean="0"/>
              <a:t> list module”</a:t>
            </a:r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Transforming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Using functions as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21600000">
            <a:off x="323528" y="908721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It is obvious how transformation works for simple values such as </a:t>
            </a:r>
            <a:r>
              <a:rPr lang="en-GB" sz="2000" dirty="0" err="1" smtClean="0"/>
              <a:t>ints</a:t>
            </a:r>
            <a:r>
              <a:rPr lang="en-GB" sz="2000" dirty="0" smtClean="0"/>
              <a:t> and strings. </a:t>
            </a:r>
          </a:p>
          <a:p>
            <a:endParaRPr lang="en-GB" sz="2000" dirty="0" smtClean="0"/>
          </a:p>
          <a:p>
            <a:r>
              <a:rPr lang="en-GB" sz="2000" dirty="0" smtClean="0"/>
              <a:t>But say that we want to transform a more complex structure.  Perhaps we want to transform a list into a different list? How does that work? 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 cstate="print"/>
          <a:srcRect r="38403"/>
          <a:stretch>
            <a:fillRect/>
          </a:stretch>
        </p:blipFill>
        <p:spPr bwMode="auto">
          <a:xfrm>
            <a:off x="2339752" y="2780928"/>
            <a:ext cx="4049253" cy="1515660"/>
          </a:xfrm>
          <a:prstGeom prst="rect">
            <a:avLst/>
          </a:prstGeom>
          <a:noFill/>
        </p:spPr>
      </p:pic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078315" y="2780928"/>
            <a:ext cx="2581760" cy="1416115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Map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/>
            </a:r>
            <a:b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</a:b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list -&gt; list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81593" y="32250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 list</a:t>
            </a:r>
            <a:endParaRPr lang="en-GB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6644193" y="3225026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 list</a:t>
            </a:r>
            <a:endParaRPr lang="en-GB" sz="2800" dirty="0"/>
          </a:p>
        </p:txBody>
      </p:sp>
      <p:sp>
        <p:nvSpPr>
          <p:cNvPr id="34" name="TextBox 33"/>
          <p:cNvSpPr txBox="1"/>
          <p:nvPr/>
        </p:nvSpPr>
        <p:spPr>
          <a:xfrm rot="21540000">
            <a:off x="6800496" y="3725257"/>
            <a:ext cx="2022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No loops allowed!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21540000">
            <a:off x="3353833" y="4835048"/>
            <a:ext cx="2730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Pass in a function that transforms individual items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3347864" y="3573016"/>
            <a:ext cx="2123728" cy="626210"/>
            <a:chOff x="2339752" y="4725144"/>
            <a:chExt cx="4049253" cy="1515660"/>
          </a:xfrm>
        </p:grpSpPr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2339752" y="4725144"/>
              <a:ext cx="4049253" cy="1515660"/>
            </a:xfrm>
            <a:prstGeom prst="rect">
              <a:avLst/>
            </a:prstGeom>
            <a:noFill/>
          </p:spPr>
        </p:pic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3078315" y="4725144"/>
              <a:ext cx="2581760" cy="1416115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</a:t>
              </a:r>
              <a:r>
                <a:rPr kumimoji="0" lang="en-GB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item-&gt; item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4" name="Straight Arrow Connector 43"/>
          <p:cNvCxnSpPr>
            <a:endCxn id="43" idx="2"/>
          </p:cNvCxnSpPr>
          <p:nvPr/>
        </p:nvCxnSpPr>
        <p:spPr>
          <a:xfrm flipH="1" flipV="1">
            <a:off x="4412254" y="4158098"/>
            <a:ext cx="87738" cy="63905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1540000">
            <a:off x="6800471" y="4091875"/>
            <a:ext cx="2344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Transformations only!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rot="21540000">
            <a:off x="4072673" y="6063965"/>
            <a:ext cx="4895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C00000"/>
                </a:solidFill>
                <a:latin typeface="Conformity" pitchFamily="2" charset="0"/>
              </a:rPr>
              <a:t>If you are used to LINQ or SQL, then you are already familiar with the `map` concept, but under the name `Select`.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/>
      <p:bldP spid="34" grpId="0"/>
      <p:bldP spid="39" grpId="0"/>
      <p:bldP spid="48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21600000">
            <a:off x="323528" y="1216497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So let's create some list transformation functions using "map"</a:t>
            </a:r>
            <a:br>
              <a:rPr lang="en-GB" sz="2000" dirty="0" smtClean="0"/>
            </a:br>
            <a:r>
              <a:rPr lang="en-GB" sz="2000" dirty="0" smtClean="0"/>
              <a:t>and a function parameter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916832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add1ToEveryElement = List.map </a:t>
            </a:r>
            <a:r>
              <a:rPr lang="en-GB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/>
              </a:rPr>
              <a:t>add1</a:t>
            </a:r>
          </a:p>
          <a:p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doubleEveryElement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List.map </a:t>
            </a:r>
            <a:r>
              <a:rPr lang="en-GB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/>
              </a:rPr>
              <a:t>double</a:t>
            </a:r>
          </a:p>
          <a:p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squareEveryElement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List.map </a:t>
            </a:r>
            <a:r>
              <a:rPr lang="en-GB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/>
              </a:rPr>
              <a:t>square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933056"/>
            <a:ext cx="748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[1..10] |&gt; add1ToEveryElement</a:t>
            </a: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[1..10] </a:t>
            </a: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add1ToEveryElement </a:t>
            </a: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doubleEveryElement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squareEveryElement</a:t>
            </a:r>
            <a:endParaRPr lang="en-GB" sz="2000" dirty="0" smtClean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 rot="21600000">
            <a:off x="323528" y="3225169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Now we can use these functions just like the transformations we did on simple integers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21600000">
            <a:off x="323528" y="121649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Often, we won't bother to create special list transformation functions, but will instead use the `map` function "inline" as it were, like this: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916832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[1..10] </a:t>
            </a: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List.map add1 </a:t>
            </a: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List.map double</a:t>
            </a: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List.map square</a:t>
            </a:r>
            <a:endParaRPr lang="en-GB" sz="2000" dirty="0" smtClean="0">
              <a:solidFill>
                <a:srgbClr val="C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4298320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[1..10] </a:t>
            </a:r>
          </a:p>
          <a:p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List.map (</a:t>
            </a:r>
            <a:r>
              <a:rPr lang="nn-NO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</a:t>
            </a:r>
            <a:r>
              <a:rPr lang="nn-NO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+ 1) </a:t>
            </a:r>
          </a:p>
          <a:p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List.map (</a:t>
            </a:r>
            <a:r>
              <a:rPr lang="nn-NO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</a:t>
            </a:r>
            <a:r>
              <a:rPr lang="nn-NO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* 2)</a:t>
            </a:r>
          </a:p>
          <a:p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List.map (</a:t>
            </a:r>
            <a:r>
              <a:rPr lang="nn-NO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</a:t>
            </a:r>
            <a:r>
              <a:rPr lang="nn-NO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* x)</a:t>
            </a:r>
            <a:endParaRPr lang="en-GB" sz="2000" dirty="0" smtClean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 rot="21600000">
            <a:off x="323528" y="3585209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If we are really lazy we will use lambdas to define the function parameter inline as well: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21600000">
            <a:off x="323528" y="692697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same transformation approach can be used for filtering.  We want to transform one list into another, but instead of transforming each item,</a:t>
            </a:r>
          </a:p>
          <a:p>
            <a:r>
              <a:rPr lang="en-GB" sz="2000" dirty="0" smtClean="0"/>
              <a:t>we want to include only items that meet certain criteria.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772816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isEven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(x%2 = 0)</a:t>
            </a:r>
          </a:p>
          <a:p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isPositive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(x &gt; 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2852936"/>
            <a:ext cx="9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onlyEvenElements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List.filter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isEven</a:t>
            </a: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onlyPositiveElements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List.filter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isPositive</a:t>
            </a:r>
            <a:endParaRPr lang="en-GB" sz="2000" dirty="0" smtClean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180999"/>
            <a:ext cx="9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[-5..5] </a:t>
            </a: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List.filter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isEven</a:t>
            </a: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List.filter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isPositive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 [2; 4]</a:t>
            </a:r>
            <a:endParaRPr lang="en-GB" sz="2000" dirty="0" smtClean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3875564"/>
            <a:ext cx="9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[-5..5] </a:t>
            </a: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onlyEvenElements</a:t>
            </a: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|&gt;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onlyPositiveElements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 [2; 4]</a:t>
            </a: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 rot="21540000">
            <a:off x="4503165" y="5481627"/>
            <a:ext cx="4175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Or don't bother with intermediate function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7" grpId="0"/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Extracting boilerplate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Reduce and fold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6764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Sum(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&gt; list)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sum = 1;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in list)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    sum +=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 in C#...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...become transformations in F#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Sum [1;2;3;4;5]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     1+2+3+4+5</a:t>
            </a:r>
          </a:p>
          <a:p>
            <a:pPr>
              <a:buNone/>
            </a:pP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List.Reduce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(+) [1..5] </a:t>
            </a: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List.Reduce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(*) [1..5] </a:t>
            </a: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List.Reduce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(+) ["Hello"; "World"] </a:t>
            </a:r>
          </a:p>
          <a:p>
            <a:pPr>
              <a:buNone/>
            </a:pP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Exercise – play with these...</a:t>
            </a:r>
          </a:p>
          <a:p>
            <a:pPr>
              <a:buNone/>
            </a:pPr>
            <a:r>
              <a:rPr lang="en-GB" sz="2400" dirty="0" smtClean="0"/>
              <a:t>Try reduce on empty list!</a:t>
            </a:r>
          </a:p>
          <a:p>
            <a:pPr>
              <a:buNone/>
            </a:pP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Can only add/remove at head</a:t>
            </a:r>
          </a:p>
          <a:p>
            <a:r>
              <a:rPr lang="en-GB" dirty="0" smtClean="0"/>
              <a:t>Immutable</a:t>
            </a:r>
          </a:p>
          <a:p>
            <a:r>
              <a:rPr lang="en-GB" dirty="0" smtClean="0"/>
              <a:t>Written with square brackets:</a:t>
            </a:r>
            <a:endParaRPr lang="en-GB" dirty="0"/>
          </a:p>
        </p:txBody>
      </p:sp>
      <p:pic>
        <p:nvPicPr>
          <p:cNvPr id="55298" name="Picture 2" descr="http://img2.etsystatic.com/012/0/8051125/il_340x270.449416838_ngu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143000"/>
            <a:ext cx="4126087" cy="3276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867400" y="55626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let </a:t>
            </a:r>
            <a:r>
              <a:rPr lang="en-GB" sz="2800" dirty="0" err="1" smtClean="0">
                <a:solidFill>
                  <a:srgbClr val="0070C0"/>
                </a:solidFill>
              </a:rPr>
              <a:t>myList</a:t>
            </a:r>
            <a:r>
              <a:rPr lang="en-GB" sz="2800" dirty="0" smtClean="0">
                <a:solidFill>
                  <a:srgbClr val="0070C0"/>
                </a:solidFill>
              </a:rPr>
              <a:t> = [1;2;3]</a:t>
            </a:r>
            <a:endParaRPr lang="en-GB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447800"/>
            <a:ext cx="624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Product(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product = 1;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for (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= 1;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&lt;= n;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    product *=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return product;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 in C#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460480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SumOfOdds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sum = 0;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for (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= 1;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&lt;= n;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% 2 != 0) { sum +=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 in C#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totals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Sum (1..5) example again</a:t>
            </a:r>
          </a:p>
          <a:p>
            <a:pPr>
              <a:buNone/>
            </a:pP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Calculation          Running total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0                         0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0 +1                      1 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(0+1) +2                  3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((0+1)+2) + 3             6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(((0+1)+2)+3) + 4        10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((((0+1)+2)+3)+4) + 5    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Extracting the logic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524000"/>
          <a:ext cx="81534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133600"/>
                <a:gridCol w="39624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dirty="0"/>
                        <a:t>Function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/>
                        <a:t>Initial value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/>
                        <a:t>Inner loop logic</a:t>
                      </a:r>
                    </a:p>
                  </a:txBody>
                  <a:tcPr marL="76200" marR="76200" marT="76200" marB="762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 smtClean="0"/>
                        <a:t>Sum</a:t>
                      </a:r>
                      <a:endParaRPr lang="en-GB" sz="24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 smtClean="0"/>
                        <a:t>sum</a:t>
                      </a:r>
                      <a:r>
                        <a:rPr lang="en-GB" sz="2400" baseline="0" dirty="0" smtClean="0"/>
                        <a:t> = 0</a:t>
                      </a:r>
                      <a:endParaRPr lang="en-GB" sz="24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 smtClean="0"/>
                        <a:t>Add the </a:t>
                      </a:r>
                      <a:r>
                        <a:rPr lang="en-GB" sz="2400" dirty="0" err="1" smtClean="0"/>
                        <a:t>i'th</a:t>
                      </a:r>
                      <a:r>
                        <a:rPr lang="en-GB" sz="2400" dirty="0" smtClean="0"/>
                        <a:t> value to the running total</a:t>
                      </a:r>
                      <a:endParaRPr lang="en-GB" sz="240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/>
                        <a:t>Product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/>
                        <a:t>product=1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 smtClean="0"/>
                        <a:t>Multiply </a:t>
                      </a:r>
                      <a:r>
                        <a:rPr lang="en-GB" sz="2400" dirty="0"/>
                        <a:t>the </a:t>
                      </a:r>
                      <a:r>
                        <a:rPr lang="en-GB" sz="2400" dirty="0" err="1"/>
                        <a:t>i'th</a:t>
                      </a:r>
                      <a:r>
                        <a:rPr lang="en-GB" sz="2400" dirty="0"/>
                        <a:t> value with the running total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/>
                        <a:t>SumOfOdds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/>
                        <a:t>sum=0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/>
                        <a:t>Add the </a:t>
                      </a:r>
                      <a:r>
                        <a:rPr lang="en-GB" sz="2400" dirty="0" err="1"/>
                        <a:t>i'th</a:t>
                      </a:r>
                      <a:r>
                        <a:rPr lang="en-GB" sz="2400" dirty="0"/>
                        <a:t> value to the running total if not even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“fold”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29540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product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n =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let </a:t>
            </a:r>
            <a:r>
              <a:rPr lang="en-GB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initialValue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1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let 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productSoFar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 =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productSoFar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* x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[1..n] |&gt; </a:t>
            </a:r>
            <a:r>
              <a:rPr lang="en-GB" sz="20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List.fold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initialValue</a:t>
            </a:r>
            <a:endParaRPr lang="en-GB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product 10  //test</a:t>
            </a:r>
          </a:p>
          <a:p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endParaRPr lang="en-GB" sz="20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“fold”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295400"/>
            <a:ext cx="762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product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n =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let </a:t>
            </a:r>
            <a:r>
              <a:rPr lang="en-GB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initialValue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1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let 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productSoFar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 =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productSoFar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* x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[1..n] |&gt; </a:t>
            </a:r>
            <a:r>
              <a:rPr lang="en-GB" sz="20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List.fold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initialValue</a:t>
            </a:r>
            <a:endParaRPr lang="en-GB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product 10  //test</a:t>
            </a:r>
          </a:p>
          <a:p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sumOfOdds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n =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let </a:t>
            </a:r>
            <a:r>
              <a:rPr lang="en-GB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initialValue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0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let 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sumSoFar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 =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   if x%2=0 then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sumSoFar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else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sumSoFar+x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[1..n] |&gt; </a:t>
            </a:r>
            <a:r>
              <a:rPr lang="en-GB" sz="20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List.fold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initialValue</a:t>
            </a:r>
            <a:endParaRPr lang="en-GB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sumOfOdds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10  //test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“fold”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295400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// exercise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sum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n = ?</a:t>
            </a:r>
          </a:p>
          <a:p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sum 10  //test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“fold”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295400"/>
            <a:ext cx="762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// exercise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sum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n =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let </a:t>
            </a:r>
            <a:r>
              <a:rPr lang="en-GB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initialValue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?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let 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sumSoFar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 = ?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[1..n] |&gt; </a:t>
            </a:r>
            <a:r>
              <a:rPr lang="en-GB" sz="20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List.fold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initialValue</a:t>
            </a:r>
            <a:endParaRPr lang="en-GB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sum 10  //test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http://www.ps-products.co.uk/lg_images/My_Turn_Queuing_System_Ticket_Dispens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219200"/>
            <a:ext cx="3128963" cy="3429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Lazy – only get what you need as you need it</a:t>
            </a:r>
          </a:p>
          <a:p>
            <a:r>
              <a:rPr lang="en-GB" dirty="0" smtClean="0"/>
              <a:t>Same as </a:t>
            </a:r>
            <a:r>
              <a:rPr lang="en-GB" dirty="0" err="1" smtClean="0"/>
              <a:t>IEnumerable</a:t>
            </a:r>
            <a:endParaRPr lang="en-GB" dirty="0" smtClean="0"/>
          </a:p>
          <a:p>
            <a:r>
              <a:rPr lang="en-GB" dirty="0" smtClean="0"/>
              <a:t>Written with curly braces: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610618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let </a:t>
            </a:r>
            <a:r>
              <a:rPr lang="en-GB" sz="2800" dirty="0" err="1" smtClean="0">
                <a:solidFill>
                  <a:srgbClr val="0070C0"/>
                </a:solidFill>
              </a:rPr>
              <a:t>mySeq</a:t>
            </a:r>
            <a:r>
              <a:rPr lang="en-GB" sz="2800" dirty="0" smtClean="0">
                <a:solidFill>
                  <a:srgbClr val="0070C0"/>
                </a:solidFill>
              </a:rPr>
              <a:t> = </a:t>
            </a:r>
            <a:r>
              <a:rPr lang="en-GB" sz="2800" dirty="0" err="1" smtClean="0">
                <a:solidFill>
                  <a:srgbClr val="0070C0"/>
                </a:solidFill>
              </a:rPr>
              <a:t>seq</a:t>
            </a:r>
            <a:r>
              <a:rPr lang="en-GB" sz="2800" dirty="0" smtClean="0">
                <a:solidFill>
                  <a:srgbClr val="0070C0"/>
                </a:solidFill>
              </a:rPr>
              <a:t> { yield 1; yield 2}</a:t>
            </a:r>
            <a:endParaRPr lang="en-GB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http://images.amazon.com/images/P/B001V9HJ1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914400"/>
            <a:ext cx="4762500" cy="35718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Direct access to slots</a:t>
            </a:r>
          </a:p>
          <a:p>
            <a:r>
              <a:rPr lang="en-GB" dirty="0" smtClean="0"/>
              <a:t>Mutable (read/write)</a:t>
            </a:r>
          </a:p>
          <a:p>
            <a:r>
              <a:rPr lang="en-GB" dirty="0" smtClean="0"/>
              <a:t>Square brackets plus bar: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55626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let </a:t>
            </a:r>
            <a:r>
              <a:rPr lang="en-GB" sz="2800" dirty="0" err="1" smtClean="0">
                <a:solidFill>
                  <a:srgbClr val="0070C0"/>
                </a:solidFill>
              </a:rPr>
              <a:t>myArr</a:t>
            </a:r>
            <a:r>
              <a:rPr lang="en-GB" sz="2800" dirty="0" smtClean="0">
                <a:solidFill>
                  <a:srgbClr val="0070C0"/>
                </a:solidFill>
              </a:rPr>
              <a:t> = [| 1;2;3 |]</a:t>
            </a:r>
            <a:endParaRPr lang="en-GB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available collection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ResizeArray</a:t>
            </a:r>
            <a:r>
              <a:rPr lang="en-GB" dirty="0" smtClean="0"/>
              <a:t> (same as List&lt;T&gt;)</a:t>
            </a:r>
          </a:p>
          <a:p>
            <a:r>
              <a:rPr lang="en-GB" dirty="0" smtClean="0"/>
              <a:t>map</a:t>
            </a:r>
          </a:p>
          <a:p>
            <a:r>
              <a:rPr lang="en-GB" dirty="0" smtClean="0"/>
              <a:t>set</a:t>
            </a:r>
          </a:p>
          <a:p>
            <a:r>
              <a:rPr lang="en-GB" dirty="0" smtClean="0"/>
              <a:t>Plus all .NET collections such as Dictionary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10200" y="2133600"/>
            <a:ext cx="609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[]</a:t>
            </a:r>
            <a:endParaRPr lang="en-GB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4419600" y="2133600"/>
            <a:ext cx="990600" cy="609600"/>
            <a:chOff x="4419600" y="2133600"/>
            <a:chExt cx="990600" cy="609600"/>
          </a:xfrm>
        </p:grpSpPr>
        <p:sp>
          <p:nvSpPr>
            <p:cNvPr id="6" name="Oval 5"/>
            <p:cNvSpPr/>
            <p:nvPr/>
          </p:nvSpPr>
          <p:spPr>
            <a:xfrm>
              <a:off x="4419600" y="213360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dk1"/>
                  </a:solidFill>
                </a:rPr>
                <a:t>3</a:t>
              </a:r>
            </a:p>
          </p:txBody>
        </p:sp>
        <p:cxnSp>
          <p:nvCxnSpPr>
            <p:cNvPr id="8" name="Straight Arrow Connector 7"/>
            <p:cNvCxnSpPr>
              <a:stCxn id="6" idx="6"/>
              <a:endCxn id="5" idx="1"/>
            </p:cNvCxnSpPr>
            <p:nvPr/>
          </p:nvCxnSpPr>
          <p:spPr>
            <a:xfrm>
              <a:off x="5029200" y="2438400"/>
              <a:ext cx="3810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243943" y="1981200"/>
            <a:ext cx="3004457" cy="990600"/>
            <a:chOff x="3243943" y="1981200"/>
            <a:chExt cx="3004457" cy="990600"/>
          </a:xfrm>
        </p:grpSpPr>
        <p:grpSp>
          <p:nvGrpSpPr>
            <p:cNvPr id="10" name="Group 9"/>
            <p:cNvGrpSpPr/>
            <p:nvPr/>
          </p:nvGrpSpPr>
          <p:grpSpPr>
            <a:xfrm>
              <a:off x="3243943" y="2133600"/>
              <a:ext cx="990600" cy="609600"/>
              <a:chOff x="4419600" y="2133600"/>
              <a:chExt cx="990600" cy="6096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419600" y="2133600"/>
                <a:ext cx="609600" cy="6096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>
                    <a:solidFill>
                      <a:schemeClr val="dk1"/>
                    </a:solidFill>
                  </a:rPr>
                  <a:t>2</a:t>
                </a:r>
              </a:p>
            </p:txBody>
          </p:sp>
          <p:cxnSp>
            <p:nvCxnSpPr>
              <p:cNvPr id="12" name="Straight Arrow Connector 11"/>
              <p:cNvCxnSpPr>
                <a:stCxn id="11" idx="6"/>
              </p:cNvCxnSpPr>
              <p:nvPr/>
            </p:nvCxnSpPr>
            <p:spPr>
              <a:xfrm>
                <a:off x="5029200" y="2438400"/>
                <a:ext cx="381000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4267200" y="1981200"/>
              <a:ext cx="1981200" cy="99060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57400" y="1828800"/>
            <a:ext cx="4343400" cy="1295400"/>
            <a:chOff x="2057400" y="1828800"/>
            <a:chExt cx="43434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057400" y="2133600"/>
              <a:ext cx="990600" cy="609600"/>
              <a:chOff x="4419600" y="2133600"/>
              <a:chExt cx="990600" cy="6096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419600" y="2133600"/>
                <a:ext cx="609600" cy="6096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>
                    <a:solidFill>
                      <a:schemeClr val="dk1"/>
                    </a:solidFill>
                  </a:rPr>
                  <a:t>1</a:t>
                </a:r>
              </a:p>
            </p:txBody>
          </p:sp>
          <p:cxnSp>
            <p:nvCxnSpPr>
              <p:cNvPr id="15" name="Straight Arrow Connector 14"/>
              <p:cNvCxnSpPr>
                <a:stCxn id="14" idx="6"/>
              </p:cNvCxnSpPr>
              <p:nvPr/>
            </p:nvCxnSpPr>
            <p:spPr>
              <a:xfrm>
                <a:off x="5029200" y="2438400"/>
                <a:ext cx="381000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>
            <a:xfrm>
              <a:off x="3048000" y="1828800"/>
              <a:ext cx="3352800" cy="129540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276600" y="41148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dirty="0" smtClean="0"/>
              <a:t>[]</a:t>
            </a:r>
            <a:endParaRPr lang="en-GB" sz="4800" dirty="0"/>
          </a:p>
        </p:txBody>
      </p:sp>
      <p:sp>
        <p:nvSpPr>
          <p:cNvPr id="21" name="TextBox 20"/>
          <p:cNvSpPr txBox="1"/>
          <p:nvPr/>
        </p:nvSpPr>
        <p:spPr>
          <a:xfrm>
            <a:off x="3276600" y="41148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dirty="0" smtClean="0"/>
              <a:t>3::[]</a:t>
            </a:r>
            <a:endParaRPr lang="en-GB" sz="4800" dirty="0"/>
          </a:p>
        </p:txBody>
      </p:sp>
      <p:sp>
        <p:nvSpPr>
          <p:cNvPr id="22" name="TextBox 21"/>
          <p:cNvSpPr txBox="1"/>
          <p:nvPr/>
        </p:nvSpPr>
        <p:spPr>
          <a:xfrm>
            <a:off x="3276600" y="4122003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dirty="0" smtClean="0"/>
              <a:t>2::3::[]</a:t>
            </a:r>
            <a:endParaRPr lang="en-GB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276600" y="41148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dirty="0" smtClean="0"/>
              <a:t>1::2::3::[]</a:t>
            </a:r>
            <a:endParaRPr lang="en-GB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  <a:endParaRPr lang="en-GB" dirty="0"/>
          </a:p>
        </p:txBody>
      </p:sp>
      <p:pic>
        <p:nvPicPr>
          <p:cNvPr id="61442" name="Picture 2" descr="Simple lists (before append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209800"/>
            <a:ext cx="4781550" cy="1924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  <a:endParaRPr lang="en-GB" dirty="0"/>
          </a:p>
        </p:txBody>
      </p:sp>
      <p:pic>
        <p:nvPicPr>
          <p:cNvPr id="62466" name="Picture 2" descr="Simple lists (after append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057400"/>
            <a:ext cx="6294622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 matching on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match list with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| [] -&gt; ...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| first::rest -&gt; ...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| [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one;two;three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] -&gt; ...</a:t>
            </a:r>
          </a:p>
          <a:p>
            <a:pPr>
              <a:buNone/>
            </a:pP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/>
              <a:t>Can match arrays in same way, but not </a:t>
            </a:r>
            <a:r>
              <a:rPr lang="en-GB" dirty="0" err="1" smtClean="0"/>
              <a:t>seqs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Microsoft Office PowerPoint</Application>
  <PresentationFormat>On-screen Show (4:3)</PresentationFormat>
  <Paragraphs>222</Paragraphs>
  <Slides>27</Slides>
  <Notes>27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Lists and collections</vt:lpstr>
      <vt:lpstr>Lists</vt:lpstr>
      <vt:lpstr>Sequence</vt:lpstr>
      <vt:lpstr>Array</vt:lpstr>
      <vt:lpstr>Other available collection types</vt:lpstr>
      <vt:lpstr>Lists</vt:lpstr>
      <vt:lpstr>Lists</vt:lpstr>
      <vt:lpstr>Lists</vt:lpstr>
      <vt:lpstr>Pattern matching on lists</vt:lpstr>
      <vt:lpstr>Exercises</vt:lpstr>
      <vt:lpstr>Coding Part 1b - Review</vt:lpstr>
      <vt:lpstr>Transforming lists</vt:lpstr>
      <vt:lpstr>Slide 13</vt:lpstr>
      <vt:lpstr>Slide 14</vt:lpstr>
      <vt:lpstr>Slide 15</vt:lpstr>
      <vt:lpstr>Slide 16</vt:lpstr>
      <vt:lpstr>Extracting boilerplate</vt:lpstr>
      <vt:lpstr>Loops in C#...</vt:lpstr>
      <vt:lpstr>...become transformations in F#</vt:lpstr>
      <vt:lpstr>Loops in C#</vt:lpstr>
      <vt:lpstr>Loops in C#</vt:lpstr>
      <vt:lpstr>Running totals</vt:lpstr>
      <vt:lpstr>Extracting the logic</vt:lpstr>
      <vt:lpstr>Introducing “fold”</vt:lpstr>
      <vt:lpstr>Introducing “fold”</vt:lpstr>
      <vt:lpstr>Introducing “fold”</vt:lpstr>
      <vt:lpstr>Introducing “fold”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2014-06-20T12:22:49Z</dcterms:created>
  <dcterms:modified xsi:type="dcterms:W3CDTF">2014-06-20T12:22:55Z</dcterms:modified>
</cp:coreProperties>
</file>