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sldIdLst>
    <p:sldId id="269" r:id="rId2"/>
    <p:sldId id="270" r:id="rId3"/>
    <p:sldId id="271" r:id="rId4"/>
    <p:sldId id="272" r:id="rId5"/>
    <p:sldId id="273" r:id="rId6"/>
    <p:sldId id="274" r:id="rId7"/>
    <p:sldId id="281" r:id="rId8"/>
    <p:sldId id="282" r:id="rId9"/>
    <p:sldId id="275" r:id="rId10"/>
    <p:sldId id="276" r:id="rId11"/>
    <p:sldId id="277" r:id="rId12"/>
    <p:sldId id="278" r:id="rId13"/>
    <p:sldId id="280" r:id="rId14"/>
    <p:sldId id="279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304" r:id="rId27"/>
    <p:sldId id="294" r:id="rId28"/>
    <p:sldId id="295" r:id="rId29"/>
    <p:sldId id="296" r:id="rId30"/>
    <p:sldId id="297" r:id="rId31"/>
    <p:sldId id="298" r:id="rId32"/>
    <p:sldId id="317" r:id="rId33"/>
    <p:sldId id="32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67" autoAdjust="0"/>
  </p:normalViewPr>
  <p:slideViewPr>
    <p:cSldViewPr>
      <p:cViewPr>
        <p:scale>
          <a:sx n="50" d="100"/>
          <a:sy n="50" d="100"/>
        </p:scale>
        <p:origin x="-194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8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FA7F7-39FB-4B81-B135-455F55CA0B6E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8448-4BA0-439A-B1C1-AC6ACE59F87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Thinking Functionally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Changing the way you think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"Unhelpful" properties </a:t>
            </a:r>
            <a:br>
              <a:rPr lang="en-US" dirty="0" smtClean="0"/>
            </a:br>
            <a:r>
              <a:rPr lang="en-US" dirty="0" smtClean="0"/>
              <a:t>of mathematical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input and output values are immutable</a:t>
            </a:r>
            <a:endParaRPr lang="en-GB" dirty="0" smtClean="0"/>
          </a:p>
          <a:p>
            <a:pPr lvl="0"/>
            <a:r>
              <a:rPr lang="en-US" dirty="0" smtClean="0"/>
              <a:t>A function always has exactly one input and one output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Values vs. Variables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3622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 add1 x = x + 1</a:t>
            </a:r>
            <a:endParaRPr lang="en-GB" sz="2800" dirty="0"/>
          </a:p>
        </p:txBody>
      </p:sp>
      <p:sp>
        <p:nvSpPr>
          <p:cNvPr id="7" name="Line Callout 2 6"/>
          <p:cNvSpPr/>
          <p:nvPr/>
        </p:nvSpPr>
        <p:spPr>
          <a:xfrm>
            <a:off x="3962400" y="1752600"/>
            <a:ext cx="4343400" cy="609600"/>
          </a:xfrm>
          <a:prstGeom prst="borderCallout2">
            <a:avLst>
              <a:gd name="adj1" fmla="val 47321"/>
              <a:gd name="adj2" fmla="val -904"/>
              <a:gd name="adj3" fmla="val 45536"/>
              <a:gd name="adj4" fmla="val -16096"/>
              <a:gd name="adj5" fmla="val 128572"/>
              <a:gd name="adj6" fmla="val -393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Accept some </a:t>
            </a:r>
            <a:r>
              <a:rPr lang="en-US" dirty="0" smtClean="0">
                <a:solidFill>
                  <a:srgbClr val="C00000"/>
                </a:solidFill>
              </a:rPr>
              <a:t>value</a:t>
            </a:r>
            <a:r>
              <a:rPr lang="en-US" dirty="0" smtClean="0"/>
              <a:t> from the input domain and label it with the name ”x” </a:t>
            </a:r>
            <a:endParaRPr lang="en-GB" dirty="0" smtClean="0"/>
          </a:p>
        </p:txBody>
      </p:sp>
      <p:sp>
        <p:nvSpPr>
          <p:cNvPr id="8" name="Line Callout 2 7"/>
          <p:cNvSpPr/>
          <p:nvPr/>
        </p:nvSpPr>
        <p:spPr>
          <a:xfrm>
            <a:off x="3962400" y="2971800"/>
            <a:ext cx="4343400" cy="609600"/>
          </a:xfrm>
          <a:prstGeom prst="borderCallout2">
            <a:avLst>
              <a:gd name="adj1" fmla="val 47321"/>
              <a:gd name="adj2" fmla="val -904"/>
              <a:gd name="adj3" fmla="val 45536"/>
              <a:gd name="adj4" fmla="val -16096"/>
              <a:gd name="adj5" fmla="val -32143"/>
              <a:gd name="adj6" fmla="val -289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Refer to the same </a:t>
            </a:r>
            <a:r>
              <a:rPr lang="en-US" dirty="0" smtClean="0">
                <a:solidFill>
                  <a:srgbClr val="C00000"/>
                </a:solidFill>
              </a:rPr>
              <a:t>value</a:t>
            </a:r>
            <a:r>
              <a:rPr lang="en-US" dirty="0" smtClean="0"/>
              <a:t> later using “x”</a:t>
            </a:r>
            <a:endParaRPr lang="en-GB" dirty="0" smtClean="0"/>
          </a:p>
        </p:txBody>
      </p:sp>
      <p:sp>
        <p:nvSpPr>
          <p:cNvPr id="9" name="Rectangle 8"/>
          <p:cNvSpPr/>
          <p:nvPr/>
        </p:nvSpPr>
        <p:spPr>
          <a:xfrm>
            <a:off x="3962400" y="2362200"/>
            <a:ext cx="4343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1"/>
                </a:solidFill>
              </a:rPr>
              <a:t>“Binding”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648200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add1 5</a:t>
            </a:r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46482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</a:rPr>
              <a:t>6    </a:t>
            </a:r>
            <a:r>
              <a:rPr lang="en-US" sz="2800" dirty="0" smtClean="0">
                <a:solidFill>
                  <a:srgbClr val="C00000"/>
                </a:solidFill>
              </a:rPr>
              <a:t>// result is 6</a:t>
            </a:r>
            <a:endParaRPr lang="en-GB" sz="2800" dirty="0" smtClean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46482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</a:rPr>
              <a:t>5 + 1  </a:t>
            </a:r>
            <a:r>
              <a:rPr lang="en-US" sz="2800" dirty="0" smtClean="0">
                <a:solidFill>
                  <a:srgbClr val="C00000"/>
                </a:solidFill>
              </a:rPr>
              <a:t>// replace "x" with "5"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0" grpId="1"/>
      <p:bldP spid="12" grpId="0"/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values and function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Simple Value</a:t>
            </a:r>
            <a:br>
              <a:rPr lang="en-GB" dirty="0" smtClean="0"/>
            </a:br>
            <a:r>
              <a:rPr lang="en-GB" dirty="0" smtClean="0"/>
              <a:t>let </a:t>
            </a:r>
            <a:r>
              <a:rPr lang="en-GB" dirty="0" smtClean="0">
                <a:solidFill>
                  <a:srgbClr val="C00000"/>
                </a:solidFill>
              </a:rPr>
              <a:t>x</a:t>
            </a:r>
            <a:r>
              <a:rPr lang="en-GB" dirty="0" smtClean="0"/>
              <a:t> = 1</a:t>
            </a:r>
          </a:p>
          <a:p>
            <a:r>
              <a:rPr lang="en-GB" dirty="0" smtClean="0"/>
              <a:t>Function Value</a:t>
            </a:r>
            <a:br>
              <a:rPr lang="en-GB" dirty="0" smtClean="0"/>
            </a:br>
            <a:r>
              <a:rPr lang="en-GB" dirty="0" smtClean="0"/>
              <a:t>let </a:t>
            </a:r>
            <a:r>
              <a:rPr lang="en-GB" dirty="0" smtClean="0">
                <a:solidFill>
                  <a:srgbClr val="C00000"/>
                </a:solidFill>
              </a:rPr>
              <a:t>add1</a:t>
            </a:r>
            <a:r>
              <a:rPr lang="en-GB" dirty="0" smtClean="0"/>
              <a:t> x = x + 1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Values vs.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4525963"/>
          </a:xfrm>
        </p:spPr>
        <p:txBody>
          <a:bodyPr>
            <a:noAutofit/>
          </a:bodyPr>
          <a:lstStyle/>
          <a:p>
            <a:r>
              <a:rPr lang="en-US" sz="2600" dirty="0" smtClean="0"/>
              <a:t>A “value” is just a member of a domain or range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Values have no </a:t>
            </a:r>
            <a:r>
              <a:rPr lang="en-US" sz="2600" dirty="0" err="1" smtClean="0"/>
              <a:t>behaviour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Values are immutable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Changes done by external functions</a:t>
            </a:r>
          </a:p>
          <a:p>
            <a:endParaRPr lang="en-US" sz="2600" dirty="0" smtClean="0"/>
          </a:p>
          <a:p>
            <a:endParaRPr lang="en-GB" sz="2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1430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“object” is an encapsulation of a data structure 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600" dirty="0" smtClean="0"/>
              <a:t>…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its associated behavior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Objects are expected to have state (that is, be mutable)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operations that change the internal state must be provided by the object itself (via "dot" notation).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and values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0574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Simple values </a:t>
            </a:r>
            <a:br>
              <a:rPr lang="en-GB" sz="2400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let x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2076271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Simple types</a:t>
            </a:r>
            <a:br>
              <a:rPr lang="en-GB" sz="2400" dirty="0" smtClean="0"/>
            </a:b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</a:rPr>
              <a:t>aName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: type = constant </a:t>
            </a:r>
            <a:b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i="1" dirty="0" err="1" smtClean="0">
                <a:solidFill>
                  <a:srgbClr val="C00000"/>
                </a:solidFill>
              </a:rPr>
              <a:t>val</a:t>
            </a:r>
            <a:r>
              <a:rPr lang="en-US" sz="2400" i="1" dirty="0" smtClean="0">
                <a:solidFill>
                  <a:srgbClr val="C00000"/>
                </a:solidFill>
              </a:rPr>
              <a:t> x : </a:t>
            </a:r>
            <a:r>
              <a:rPr lang="en-US" sz="2400" i="1" dirty="0" err="1" smtClean="0">
                <a:solidFill>
                  <a:srgbClr val="C00000"/>
                </a:solidFill>
              </a:rPr>
              <a:t>int</a:t>
            </a:r>
            <a:r>
              <a:rPr lang="en-US" sz="2400" i="1" dirty="0" smtClean="0">
                <a:solidFill>
                  <a:srgbClr val="C00000"/>
                </a:solidFill>
              </a:rPr>
              <a:t> =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4290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Function values </a:t>
            </a:r>
            <a:br>
              <a:rPr lang="en-GB" sz="2400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let add1 x = x + 1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34290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Function types</a:t>
            </a:r>
            <a:br>
              <a:rPr lang="en-GB" sz="2400" dirty="0" smtClean="0"/>
            </a:b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</a:rPr>
              <a:t>functionName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 : domain -&gt; range 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US" sz="2400" i="1" dirty="0" err="1" smtClean="0">
                <a:solidFill>
                  <a:srgbClr val="C00000"/>
                </a:solidFill>
              </a:rPr>
              <a:t>val</a:t>
            </a:r>
            <a:r>
              <a:rPr lang="en-US" sz="2400" i="1" dirty="0" smtClean="0">
                <a:solidFill>
                  <a:srgbClr val="C00000"/>
                </a:solidFill>
              </a:rPr>
              <a:t> add1 : </a:t>
            </a:r>
            <a:r>
              <a:rPr lang="en-US" sz="2400" i="1" dirty="0" err="1" smtClean="0">
                <a:solidFill>
                  <a:srgbClr val="C00000"/>
                </a:solidFill>
              </a:rPr>
              <a:t>int</a:t>
            </a:r>
            <a:r>
              <a:rPr lang="en-US" sz="2400" i="1" dirty="0" smtClean="0">
                <a:solidFill>
                  <a:srgbClr val="C00000"/>
                </a:solidFill>
              </a:rPr>
              <a:t> -&gt; </a:t>
            </a:r>
            <a:r>
              <a:rPr lang="en-US" sz="2400" i="1" dirty="0" err="1" smtClean="0">
                <a:solidFill>
                  <a:srgbClr val="C00000"/>
                </a:solidFill>
              </a:rPr>
              <a:t>int</a:t>
            </a:r>
            <a:endParaRPr lang="en-GB" sz="2400" i="1" dirty="0" smtClean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All values have a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Signatures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let </a:t>
            </a:r>
            <a:r>
              <a:rPr lang="en-GB" dirty="0" smtClean="0">
                <a:solidFill>
                  <a:srgbClr val="C00000"/>
                </a:solidFill>
              </a:rPr>
              <a:t>add1</a:t>
            </a:r>
            <a:r>
              <a:rPr lang="en-GB" dirty="0" smtClean="0"/>
              <a:t> x = x + 1</a:t>
            </a:r>
          </a:p>
          <a:p>
            <a:r>
              <a:rPr lang="en-GB" dirty="0" smtClean="0"/>
              <a:t>let </a:t>
            </a:r>
            <a:r>
              <a:rPr lang="en-GB" dirty="0" err="1" smtClean="0">
                <a:solidFill>
                  <a:srgbClr val="C00000"/>
                </a:solidFill>
              </a:rPr>
              <a:t>intToString</a:t>
            </a:r>
            <a:r>
              <a:rPr lang="en-GB" dirty="0" smtClean="0"/>
              <a:t> x = </a:t>
            </a:r>
            <a:r>
              <a:rPr lang="en-GB" dirty="0" err="1" smtClean="0"/>
              <a:t>sprintf</a:t>
            </a:r>
            <a:r>
              <a:rPr lang="en-GB" dirty="0" smtClean="0"/>
              <a:t> "%</a:t>
            </a:r>
            <a:r>
              <a:rPr lang="en-GB" dirty="0" err="1" smtClean="0"/>
              <a:t>i</a:t>
            </a:r>
            <a:r>
              <a:rPr lang="en-GB" dirty="0" smtClean="0"/>
              <a:t>" x</a:t>
            </a:r>
          </a:p>
          <a:p>
            <a:r>
              <a:rPr lang="en-US" dirty="0" smtClean="0"/>
              <a:t>let </a:t>
            </a:r>
            <a:r>
              <a:rPr lang="en-US" dirty="0" err="1" smtClean="0">
                <a:solidFill>
                  <a:srgbClr val="C00000"/>
                </a:solidFill>
              </a:rPr>
              <a:t>stringToInt</a:t>
            </a:r>
            <a:r>
              <a:rPr lang="en-US" dirty="0" smtClean="0"/>
              <a:t> x = System.Int32.Parse(x)</a:t>
            </a:r>
            <a:endParaRPr lang="en-GB" dirty="0" smtClean="0"/>
          </a:p>
          <a:p>
            <a:r>
              <a:rPr lang="pt-BR" dirty="0" smtClean="0"/>
              <a:t>let </a:t>
            </a:r>
            <a:r>
              <a:rPr lang="pt-BR" dirty="0" smtClean="0">
                <a:solidFill>
                  <a:srgbClr val="C00000"/>
                </a:solidFill>
              </a:rPr>
              <a:t>isOdd</a:t>
            </a:r>
            <a:r>
              <a:rPr lang="pt-BR" dirty="0" smtClean="0"/>
              <a:t> n = (n%2 =1)</a:t>
            </a:r>
            <a:endParaRPr lang="en-GB" dirty="0" smtClean="0"/>
          </a:p>
          <a:p>
            <a:r>
              <a:rPr lang="en-GB" dirty="0" err="1" smtClean="0"/>
              <a:t>String.length</a:t>
            </a:r>
            <a:endParaRPr lang="en-GB" dirty="0" smtClean="0"/>
          </a:p>
          <a:p>
            <a:r>
              <a:rPr lang="en-GB" dirty="0" smtClean="0"/>
              <a:t>let </a:t>
            </a:r>
            <a:r>
              <a:rPr lang="en-GB" dirty="0" err="1" smtClean="0">
                <a:solidFill>
                  <a:srgbClr val="C00000"/>
                </a:solidFill>
              </a:rPr>
              <a:t>isTwoCharsLong</a:t>
            </a:r>
            <a:r>
              <a:rPr lang="en-GB" dirty="0" smtClean="0"/>
              <a:t> s = (</a:t>
            </a:r>
            <a:r>
              <a:rPr lang="en-GB" dirty="0" err="1" smtClean="0"/>
              <a:t>String.length</a:t>
            </a:r>
            <a:r>
              <a:rPr lang="en-GB" dirty="0" smtClean="0"/>
              <a:t> s = 2)</a:t>
            </a:r>
          </a:p>
          <a:p>
            <a:r>
              <a:rPr lang="en-US" dirty="0" smtClean="0"/>
              <a:t>let </a:t>
            </a:r>
            <a:r>
              <a:rPr lang="en-US" dirty="0" err="1" smtClean="0">
                <a:solidFill>
                  <a:srgbClr val="C00000"/>
                </a:solidFill>
              </a:rPr>
              <a:t>intToFloat</a:t>
            </a:r>
            <a:r>
              <a:rPr lang="en-US" dirty="0" smtClean="0"/>
              <a:t> x = float x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annotations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err="1" smtClean="0"/>
              <a:t>stringLength</a:t>
            </a:r>
            <a:r>
              <a:rPr lang="en-US" dirty="0" smtClean="0"/>
              <a:t> x = </a:t>
            </a:r>
            <a:r>
              <a:rPr lang="en-US" dirty="0" err="1" smtClean="0"/>
              <a:t>x.Length</a:t>
            </a:r>
            <a:r>
              <a:rPr lang="en-US" dirty="0" smtClean="0"/>
              <a:t>         </a:t>
            </a:r>
            <a:endParaRPr lang="en-GB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error FS0072: Lookup on object of indeterminate type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let </a:t>
            </a:r>
            <a:r>
              <a:rPr lang="en-US" dirty="0" err="1" smtClean="0"/>
              <a:t>stringLength</a:t>
            </a:r>
            <a:r>
              <a:rPr lang="en-US" dirty="0" smtClean="0"/>
              <a:t> (x:string) = </a:t>
            </a:r>
            <a:r>
              <a:rPr lang="en-US" dirty="0" err="1" smtClean="0"/>
              <a:t>x.Length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stringLengthAsInt</a:t>
            </a:r>
            <a:r>
              <a:rPr lang="en-US" dirty="0" smtClean="0"/>
              <a:t> (x:string) :</a:t>
            </a:r>
            <a:r>
              <a:rPr lang="en-US" dirty="0" err="1" smtClean="0"/>
              <a:t>int</a:t>
            </a:r>
            <a:r>
              <a:rPr lang="en-US" dirty="0" smtClean="0"/>
              <a:t> = </a:t>
            </a:r>
            <a:r>
              <a:rPr lang="en-US" dirty="0" err="1" smtClean="0"/>
              <a:t>x.Length</a:t>
            </a:r>
            <a:r>
              <a:rPr lang="en-US" dirty="0" smtClean="0"/>
              <a:t>         </a:t>
            </a:r>
            <a:endParaRPr lang="en-GB" dirty="0" smtClean="0"/>
          </a:p>
          <a:p>
            <a:pPr>
              <a:buNone/>
            </a:pPr>
            <a:r>
              <a:rPr lang="en-US" dirty="0" smtClean="0"/>
              <a:t>         </a:t>
            </a:r>
            <a:endParaRPr lang="en-GB" dirty="0" smtClean="0"/>
          </a:p>
          <a:p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types are available in F#?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Primitive types: </a:t>
            </a:r>
            <a:r>
              <a:rPr lang="en-GB" dirty="0" err="1" smtClean="0"/>
              <a:t>int</a:t>
            </a:r>
            <a:r>
              <a:rPr lang="en-GB" dirty="0" smtClean="0"/>
              <a:t>, float, </a:t>
            </a:r>
            <a:r>
              <a:rPr lang="en-GB" dirty="0" err="1" smtClean="0"/>
              <a:t>bool</a:t>
            </a:r>
            <a:r>
              <a:rPr lang="en-GB" dirty="0" smtClean="0"/>
              <a:t>, string, etc.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.NET classes: </a:t>
            </a:r>
            <a:r>
              <a:rPr lang="en-GB" dirty="0" err="1" smtClean="0"/>
              <a:t>DateTime</a:t>
            </a:r>
            <a:r>
              <a:rPr lang="en-GB" dirty="0" smtClean="0"/>
              <a:t>, </a:t>
            </a:r>
            <a:r>
              <a:rPr lang="en-GB" dirty="0" err="1" smtClean="0"/>
              <a:t>Enum</a:t>
            </a:r>
            <a:r>
              <a:rPr lang="en-GB" dirty="0" smtClean="0"/>
              <a:t>, etc.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Built-in F# collections: list, </a:t>
            </a:r>
            <a:r>
              <a:rPr lang="en-GB" dirty="0" err="1" smtClean="0">
                <a:solidFill>
                  <a:srgbClr val="C00000"/>
                </a:solidFill>
              </a:rPr>
              <a:t>seq</a:t>
            </a:r>
            <a:r>
              <a:rPr lang="en-GB" dirty="0" smtClean="0">
                <a:solidFill>
                  <a:srgbClr val="C00000"/>
                </a:solidFill>
              </a:rPr>
              <a:t>, map, etc.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Functions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Unit type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Generics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Algebraic types. </a:t>
            </a:r>
            <a:r>
              <a:rPr lang="en-GB" dirty="0" smtClean="0"/>
              <a:t>Combine existing types in various ways: Tuples, Records, Union types</a:t>
            </a:r>
          </a:p>
          <a:p>
            <a:endParaRPr lang="en-GB" dirty="0" smtClean="0">
              <a:solidFill>
                <a:srgbClr val="C00000"/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2226" name="Picture 2" descr="http://blogs.transparent.com/arabic/files/2013/04/new-150x1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810000"/>
            <a:ext cx="142875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types as parameters</a:t>
            </a:r>
            <a:endParaRPr lang="en-GB" dirty="0"/>
          </a:p>
        </p:txBody>
      </p:sp>
      <p:sp>
        <p:nvSpPr>
          <p:cNvPr id="4" name="Line Callout 1 (No Border) 3"/>
          <p:cNvSpPr/>
          <p:nvPr/>
        </p:nvSpPr>
        <p:spPr>
          <a:xfrm>
            <a:off x="6248400" y="2590800"/>
            <a:ext cx="1524000" cy="381000"/>
          </a:xfrm>
          <a:prstGeom prst="callout1">
            <a:avLst>
              <a:gd name="adj1" fmla="val 81607"/>
              <a:gd name="adj2" fmla="val 27381"/>
              <a:gd name="adj3" fmla="val 201071"/>
              <a:gd name="adj4" fmla="val -1261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Domain</a:t>
            </a:r>
            <a:endParaRPr lang="en-GB" dirty="0"/>
          </a:p>
        </p:txBody>
      </p:sp>
      <p:sp>
        <p:nvSpPr>
          <p:cNvPr id="5" name="Line Callout 1 (No Border) 4"/>
          <p:cNvSpPr/>
          <p:nvPr/>
        </p:nvSpPr>
        <p:spPr>
          <a:xfrm>
            <a:off x="6858000" y="3962400"/>
            <a:ext cx="1524000" cy="381000"/>
          </a:xfrm>
          <a:prstGeom prst="callout1">
            <a:avLst>
              <a:gd name="adj1" fmla="val 21607"/>
              <a:gd name="adj2" fmla="val 50952"/>
              <a:gd name="adj3" fmla="val -64643"/>
              <a:gd name="adj4" fmla="val 402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dk1"/>
                </a:solidFill>
              </a:rPr>
              <a:t>Range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7244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let add1 x = x + 1      // define a function of type (</a:t>
            </a:r>
            <a:r>
              <a:rPr lang="en-GB" sz="2400" dirty="0" err="1" smtClean="0"/>
              <a:t>int</a:t>
            </a:r>
            <a:r>
              <a:rPr lang="en-GB" sz="2400" dirty="0" smtClean="0"/>
              <a:t> -&gt; </a:t>
            </a:r>
            <a:r>
              <a:rPr lang="en-GB" sz="2400" dirty="0" err="1" smtClean="0"/>
              <a:t>int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evalWith5ThenAdd2 add1  // test it</a:t>
            </a:r>
          </a:p>
          <a:p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9050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let evalWith5ThenAdd2 fn = (fn 5) + 2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32004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>
                <a:solidFill>
                  <a:srgbClr val="C00000"/>
                </a:solidFill>
              </a:rPr>
              <a:t>val</a:t>
            </a:r>
            <a:r>
              <a:rPr lang="en-US" sz="3200" i="1" dirty="0" smtClean="0">
                <a:solidFill>
                  <a:srgbClr val="C00000"/>
                </a:solidFill>
              </a:rPr>
              <a:t> evalWith5ThenAdd2 : (</a:t>
            </a:r>
            <a:r>
              <a:rPr lang="en-US" sz="3200" i="1" dirty="0" err="1" smtClean="0">
                <a:solidFill>
                  <a:srgbClr val="C00000"/>
                </a:solidFill>
              </a:rPr>
              <a:t>int</a:t>
            </a:r>
            <a:r>
              <a:rPr lang="en-US" sz="3200" i="1" dirty="0" smtClean="0">
                <a:solidFill>
                  <a:srgbClr val="C00000"/>
                </a:solidFill>
              </a:rPr>
              <a:t> -&gt; </a:t>
            </a:r>
            <a:r>
              <a:rPr lang="en-US" sz="3200" i="1" dirty="0" err="1" smtClean="0">
                <a:solidFill>
                  <a:srgbClr val="C00000"/>
                </a:solidFill>
              </a:rPr>
              <a:t>int</a:t>
            </a:r>
            <a:r>
              <a:rPr lang="en-US" sz="3200" i="1" dirty="0" smtClean="0">
                <a:solidFill>
                  <a:srgbClr val="C00000"/>
                </a:solidFill>
              </a:rPr>
              <a:t>) -&gt; </a:t>
            </a:r>
            <a:r>
              <a:rPr lang="en-US" sz="3200" i="1" dirty="0" err="1" smtClean="0">
                <a:solidFill>
                  <a:srgbClr val="C00000"/>
                </a:solidFill>
              </a:rPr>
              <a:t>int</a:t>
            </a:r>
            <a:endParaRPr lang="en-GB" sz="3200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Functions as output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let </a:t>
            </a:r>
            <a:r>
              <a:rPr lang="en-US" sz="3200" dirty="0" err="1" smtClean="0">
                <a:solidFill>
                  <a:srgbClr val="0070C0"/>
                </a:solidFill>
              </a:rPr>
              <a:t>adderGenerator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numberToAdd</a:t>
            </a:r>
            <a:r>
              <a:rPr lang="en-US" sz="3200" dirty="0" smtClean="0">
                <a:solidFill>
                  <a:srgbClr val="0070C0"/>
                </a:solidFill>
              </a:rPr>
              <a:t> =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    fun x -&gt; x + </a:t>
            </a:r>
            <a:r>
              <a:rPr lang="en-US" sz="3200" dirty="0" err="1" smtClean="0">
                <a:solidFill>
                  <a:srgbClr val="0070C0"/>
                </a:solidFill>
              </a:rPr>
              <a:t>numberToAdd</a:t>
            </a:r>
            <a:endParaRPr lang="en-GB" sz="3200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754868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err="1" smtClean="0">
                <a:solidFill>
                  <a:srgbClr val="C00000"/>
                </a:solidFill>
              </a:rPr>
              <a:t>val</a:t>
            </a:r>
            <a:r>
              <a:rPr lang="en-GB" sz="3200" i="1" dirty="0" smtClean="0">
                <a:solidFill>
                  <a:srgbClr val="C00000"/>
                </a:solidFill>
              </a:rPr>
              <a:t> </a:t>
            </a:r>
            <a:r>
              <a:rPr lang="en-GB" sz="3200" i="1" dirty="0" err="1" smtClean="0">
                <a:solidFill>
                  <a:srgbClr val="C00000"/>
                </a:solidFill>
              </a:rPr>
              <a:t>adderGenerator</a:t>
            </a:r>
            <a:r>
              <a:rPr lang="en-GB" sz="3200" i="1" dirty="0" smtClean="0">
                <a:solidFill>
                  <a:srgbClr val="C00000"/>
                </a:solidFill>
              </a:rPr>
              <a:t> : </a:t>
            </a:r>
            <a:r>
              <a:rPr lang="en-GB" sz="3200" i="1" dirty="0" err="1" smtClean="0">
                <a:solidFill>
                  <a:srgbClr val="C00000"/>
                </a:solidFill>
              </a:rPr>
              <a:t>int</a:t>
            </a:r>
            <a:r>
              <a:rPr lang="en-GB" sz="3200" i="1" dirty="0" smtClean="0">
                <a:solidFill>
                  <a:srgbClr val="C00000"/>
                </a:solidFill>
              </a:rPr>
              <a:t> -&gt; </a:t>
            </a:r>
            <a:r>
              <a:rPr lang="en-GB" sz="3200" i="1" dirty="0" err="1" smtClean="0">
                <a:solidFill>
                  <a:srgbClr val="C00000"/>
                </a:solidFill>
              </a:rPr>
              <a:t>int</a:t>
            </a:r>
            <a:r>
              <a:rPr lang="en-GB" sz="3200" i="1" dirty="0" smtClean="0">
                <a:solidFill>
                  <a:srgbClr val="C00000"/>
                </a:solidFill>
              </a:rPr>
              <a:t> -&gt; </a:t>
            </a:r>
            <a:r>
              <a:rPr lang="en-GB" sz="3200" i="1" dirty="0" err="1" smtClean="0">
                <a:solidFill>
                  <a:srgbClr val="C00000"/>
                </a:solidFill>
              </a:rPr>
              <a:t>int</a:t>
            </a:r>
            <a:endParaRPr lang="en-GB" sz="3200" i="1" dirty="0" smtClean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7432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err="1" smtClean="0">
                <a:solidFill>
                  <a:srgbClr val="C00000"/>
                </a:solidFill>
              </a:rPr>
              <a:t>val</a:t>
            </a:r>
            <a:r>
              <a:rPr lang="en-GB" sz="3200" i="1" dirty="0" smtClean="0">
                <a:solidFill>
                  <a:srgbClr val="C00000"/>
                </a:solidFill>
              </a:rPr>
              <a:t> </a:t>
            </a:r>
            <a:r>
              <a:rPr lang="en-GB" sz="3200" i="1" dirty="0" err="1" smtClean="0">
                <a:solidFill>
                  <a:srgbClr val="C00000"/>
                </a:solidFill>
              </a:rPr>
              <a:t>adderGenerator</a:t>
            </a:r>
            <a:r>
              <a:rPr lang="en-GB" sz="3200" i="1" dirty="0" smtClean="0">
                <a:solidFill>
                  <a:srgbClr val="C00000"/>
                </a:solidFill>
              </a:rPr>
              <a:t> : </a:t>
            </a:r>
            <a:r>
              <a:rPr lang="en-GB" sz="3200" i="1" dirty="0" err="1" smtClean="0">
                <a:solidFill>
                  <a:srgbClr val="C00000"/>
                </a:solidFill>
              </a:rPr>
              <a:t>int</a:t>
            </a:r>
            <a:r>
              <a:rPr lang="en-GB" sz="3200" i="1" dirty="0" smtClean="0">
                <a:solidFill>
                  <a:srgbClr val="C00000"/>
                </a:solidFill>
              </a:rPr>
              <a:t> -&gt; (</a:t>
            </a:r>
            <a:r>
              <a:rPr lang="en-GB" sz="3200" i="1" dirty="0" err="1" smtClean="0">
                <a:solidFill>
                  <a:srgbClr val="C00000"/>
                </a:solidFill>
              </a:rPr>
              <a:t>int</a:t>
            </a:r>
            <a:r>
              <a:rPr lang="en-GB" sz="3200" i="1" dirty="0" smtClean="0">
                <a:solidFill>
                  <a:srgbClr val="C00000"/>
                </a:solidFill>
              </a:rPr>
              <a:t> -&gt; </a:t>
            </a:r>
            <a:r>
              <a:rPr lang="en-GB" sz="3200" i="1" dirty="0" err="1" smtClean="0">
                <a:solidFill>
                  <a:srgbClr val="C00000"/>
                </a:solidFill>
              </a:rPr>
              <a:t>int</a:t>
            </a:r>
            <a:r>
              <a:rPr lang="en-GB" sz="3200" i="1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733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 add1 = </a:t>
            </a:r>
            <a:r>
              <a:rPr lang="en-US" sz="2400" dirty="0" err="1" smtClean="0"/>
              <a:t>adderGenerator</a:t>
            </a:r>
            <a:r>
              <a:rPr lang="en-US" sz="2400" dirty="0" smtClean="0"/>
              <a:t> 1</a:t>
            </a:r>
            <a:endParaRPr lang="en-GB" sz="2400" dirty="0" smtClean="0"/>
          </a:p>
          <a:p>
            <a:r>
              <a:rPr lang="en-US" sz="2400" dirty="0" smtClean="0"/>
              <a:t>let add2 = </a:t>
            </a:r>
            <a:r>
              <a:rPr lang="en-US" sz="2400" dirty="0" err="1" smtClean="0"/>
              <a:t>adderGenerator</a:t>
            </a:r>
            <a:r>
              <a:rPr lang="en-US" sz="2400" dirty="0" smtClean="0"/>
              <a:t> 2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746171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val</a:t>
            </a:r>
            <a:r>
              <a:rPr lang="en-US" sz="2400" dirty="0" smtClean="0"/>
              <a:t> add1 : (</a:t>
            </a:r>
            <a:r>
              <a:rPr lang="en-US" sz="2400" dirty="0" err="1" smtClean="0"/>
              <a:t>int</a:t>
            </a:r>
            <a:r>
              <a:rPr lang="en-US" sz="2400" dirty="0" smtClean="0"/>
              <a:t> -&gt; 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  <a:endParaRPr lang="en-GB" sz="2400" dirty="0" smtClean="0"/>
          </a:p>
          <a:p>
            <a:r>
              <a:rPr lang="en-US" sz="2400" dirty="0" err="1" smtClean="0"/>
              <a:t>val</a:t>
            </a:r>
            <a:r>
              <a:rPr lang="en-US" sz="2400" dirty="0" smtClean="0"/>
              <a:t> add2 : (</a:t>
            </a:r>
            <a:r>
              <a:rPr lang="en-US" sz="2400" dirty="0" err="1" smtClean="0"/>
              <a:t>int</a:t>
            </a:r>
            <a:r>
              <a:rPr lang="en-US" sz="2400" dirty="0" smtClean="0"/>
              <a:t> -&gt; 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9"/>
          <p:cNvSpPr/>
          <p:nvPr/>
        </p:nvSpPr>
        <p:spPr>
          <a:xfrm>
            <a:off x="1828800" y="1371600"/>
            <a:ext cx="5410200" cy="54102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Four things that are very different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572000" y="1905000"/>
            <a:ext cx="2057400" cy="2057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Expressions</a:t>
            </a:r>
          </a:p>
          <a:p>
            <a:pPr algn="ctr"/>
            <a:r>
              <a:rPr lang="en-GB" sz="1400" dirty="0" smtClean="0"/>
              <a:t>rather than statements</a:t>
            </a:r>
            <a:endParaRPr lang="en-GB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4572000" y="4114800"/>
            <a:ext cx="2057400" cy="2057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Pattern matching</a:t>
            </a:r>
          </a:p>
          <a:p>
            <a:pPr algn="ctr"/>
            <a:r>
              <a:rPr lang="en-GB" sz="1400" dirty="0" smtClean="0"/>
              <a:t>for control flow</a:t>
            </a:r>
            <a:endParaRPr lang="en-GB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2362200" y="4114800"/>
            <a:ext cx="2057400" cy="2057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Algebraic Types</a:t>
            </a:r>
          </a:p>
          <a:p>
            <a:pPr algn="ctr"/>
            <a:r>
              <a:rPr lang="en-GB" sz="1400" dirty="0" smtClean="0"/>
              <a:t>for domain models</a:t>
            </a:r>
            <a:endParaRPr lang="en-GB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362200" y="1905000"/>
            <a:ext cx="2057400" cy="2057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Function-oriented</a:t>
            </a:r>
          </a:p>
          <a:p>
            <a:pPr algn="ctr"/>
            <a:r>
              <a:rPr lang="en-GB" sz="1400" dirty="0" smtClean="0"/>
              <a:t>Not object oriented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unit type</a:t>
            </a:r>
            <a:endParaRPr lang="en-GB" dirty="0"/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5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AutoShape 11"/>
            <p:cNvSpPr>
              <a:spLocks noChangeShapeType="1"/>
            </p:cNvSpPr>
            <p:nvPr/>
          </p:nvSpPr>
          <p:spPr bwMode="auto">
            <a:xfrm>
              <a:off x="2815" y="3486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AutoShape 10"/>
            <p:cNvSpPr>
              <a:spLocks noChangeArrowheads="1"/>
            </p:cNvSpPr>
            <p:nvPr/>
          </p:nvSpPr>
          <p:spPr bwMode="auto">
            <a:xfrm>
              <a:off x="3575" y="3562"/>
              <a:ext cx="3054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Function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PrintInt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(x)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input x       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maps to          ?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-1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 …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095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Domain (integers)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7607" y="1588"/>
              <a:ext cx="1128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Range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?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38200" y="48006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let </a:t>
            </a:r>
            <a:r>
              <a:rPr lang="en-US" sz="3200" dirty="0" err="1" smtClean="0">
                <a:solidFill>
                  <a:srgbClr val="0070C0"/>
                </a:solidFill>
              </a:rPr>
              <a:t>printInt</a:t>
            </a:r>
            <a:r>
              <a:rPr lang="en-US" sz="3200" dirty="0" smtClean="0">
                <a:solidFill>
                  <a:srgbClr val="0070C0"/>
                </a:solidFill>
              </a:rPr>
              <a:t> x = </a:t>
            </a:r>
            <a:r>
              <a:rPr lang="en-US" sz="3200" dirty="0" err="1" smtClean="0">
                <a:solidFill>
                  <a:srgbClr val="0070C0"/>
                </a:solidFill>
              </a:rPr>
              <a:t>printf</a:t>
            </a:r>
            <a:r>
              <a:rPr lang="en-US" sz="3200" dirty="0" smtClean="0">
                <a:solidFill>
                  <a:srgbClr val="0070C0"/>
                </a:solidFill>
              </a:rPr>
              <a:t> "x is %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" x</a:t>
            </a:r>
            <a:endParaRPr lang="en-GB" sz="3200" dirty="0" smtClean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5410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>
                <a:solidFill>
                  <a:srgbClr val="C00000"/>
                </a:solidFill>
              </a:rPr>
              <a:t>val</a:t>
            </a:r>
            <a:r>
              <a:rPr lang="en-US" sz="3200" i="1" dirty="0" smtClean="0">
                <a:solidFill>
                  <a:srgbClr val="C00000"/>
                </a:solidFill>
              </a:rPr>
              <a:t> </a:t>
            </a:r>
            <a:r>
              <a:rPr lang="en-US" sz="3200" i="1" dirty="0" err="1" smtClean="0">
                <a:solidFill>
                  <a:srgbClr val="C00000"/>
                </a:solidFill>
              </a:rPr>
              <a:t>printInt</a:t>
            </a:r>
            <a:r>
              <a:rPr lang="en-US" sz="3200" i="1" dirty="0" smtClean="0">
                <a:solidFill>
                  <a:srgbClr val="C00000"/>
                </a:solidFill>
              </a:rPr>
              <a:t> : </a:t>
            </a:r>
            <a:r>
              <a:rPr lang="en-US" sz="3200" i="1" dirty="0" err="1" smtClean="0">
                <a:solidFill>
                  <a:srgbClr val="C00000"/>
                </a:solidFill>
              </a:rPr>
              <a:t>int</a:t>
            </a:r>
            <a:r>
              <a:rPr lang="en-US" sz="3200" i="1" dirty="0" smtClean="0">
                <a:solidFill>
                  <a:srgbClr val="C00000"/>
                </a:solidFill>
              </a:rPr>
              <a:t> -&gt; unit</a:t>
            </a:r>
            <a:endParaRPr lang="en-GB" sz="3200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is not void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514600"/>
            <a:ext cx="5187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let </a:t>
            </a:r>
            <a:r>
              <a:rPr lang="en-US" sz="2800" dirty="0" err="1" smtClean="0">
                <a:solidFill>
                  <a:srgbClr val="0070C0"/>
                </a:solidFill>
              </a:rPr>
              <a:t>printHello</a:t>
            </a:r>
            <a:r>
              <a:rPr lang="en-US" sz="2800" dirty="0" smtClean="0">
                <a:solidFill>
                  <a:srgbClr val="0070C0"/>
                </a:solidFill>
              </a:rPr>
              <a:t> =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    </a:t>
            </a:r>
            <a:r>
              <a:rPr lang="en-US" sz="2800" dirty="0" err="1" smtClean="0">
                <a:solidFill>
                  <a:srgbClr val="0070C0"/>
                </a:solidFill>
              </a:rPr>
              <a:t>printfn</a:t>
            </a:r>
            <a:r>
              <a:rPr lang="en-US" sz="2800" dirty="0" smtClean="0">
                <a:solidFill>
                  <a:srgbClr val="0070C0"/>
                </a:solidFill>
              </a:rPr>
              <a:t> "hello world"</a:t>
            </a:r>
            <a:endParaRPr lang="en-GB" sz="2800" dirty="0" smtClean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600200"/>
            <a:ext cx="518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let </a:t>
            </a:r>
            <a:r>
              <a:rPr lang="en-US" sz="2800" dirty="0" err="1" smtClean="0">
                <a:solidFill>
                  <a:srgbClr val="0070C0"/>
                </a:solidFill>
              </a:rPr>
              <a:t>whatIsThis</a:t>
            </a:r>
            <a:r>
              <a:rPr lang="en-US" sz="2800" dirty="0" smtClean="0">
                <a:solidFill>
                  <a:srgbClr val="0070C0"/>
                </a:solidFill>
              </a:rPr>
              <a:t> = 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999" y="4429780"/>
            <a:ext cx="5369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70C0"/>
                </a:solidFill>
              </a:rPr>
              <a:t>printHelloFn</a:t>
            </a:r>
            <a:r>
              <a:rPr lang="en-US" sz="2400" dirty="0" smtClean="0"/>
              <a:t> ()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160020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val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whatIsThis</a:t>
            </a:r>
            <a:r>
              <a:rPr lang="en-US" sz="2800" dirty="0" smtClean="0">
                <a:solidFill>
                  <a:srgbClr val="C00000"/>
                </a:solidFill>
              </a:rPr>
              <a:t> : unit = ()</a:t>
            </a:r>
            <a:endParaRPr lang="en-GB" sz="2800" dirty="0" smtClean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3999" y="2514600"/>
            <a:ext cx="4430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val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printHello</a:t>
            </a:r>
            <a:r>
              <a:rPr lang="en-US" sz="2800" dirty="0" smtClean="0">
                <a:solidFill>
                  <a:srgbClr val="C00000"/>
                </a:solidFill>
              </a:rPr>
              <a:t> : unit</a:t>
            </a:r>
            <a:endParaRPr lang="en-GB" sz="2800" dirty="0" smtClean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3999" y="3505200"/>
            <a:ext cx="4974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val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printHelloFn</a:t>
            </a:r>
            <a:r>
              <a:rPr lang="en-US" sz="2800" dirty="0" smtClean="0">
                <a:solidFill>
                  <a:srgbClr val="C00000"/>
                </a:solidFill>
              </a:rPr>
              <a:t> : </a:t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C00000"/>
                </a:solidFill>
              </a:rPr>
              <a:t>   unit -&gt; unit</a:t>
            </a:r>
            <a:endParaRPr lang="en-GB" sz="2800" dirty="0" smtClean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999" y="3500735"/>
            <a:ext cx="5369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let </a:t>
            </a:r>
            <a:r>
              <a:rPr lang="en-US" sz="2800" dirty="0" err="1" smtClean="0">
                <a:solidFill>
                  <a:srgbClr val="0070C0"/>
                </a:solidFill>
              </a:rPr>
              <a:t>printHelloFn</a:t>
            </a:r>
            <a:r>
              <a:rPr lang="en-US" sz="2800" dirty="0" smtClean="0">
                <a:solidFill>
                  <a:srgbClr val="0070C0"/>
                </a:solidFill>
              </a:rPr>
              <a:t>() = 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`</a:t>
            </a:r>
            <a:r>
              <a:rPr lang="en-US" sz="2800" dirty="0" err="1" smtClean="0">
                <a:solidFill>
                  <a:srgbClr val="0070C0"/>
                </a:solidFill>
              </a:rPr>
              <a:t>printfn</a:t>
            </a:r>
            <a:r>
              <a:rPr lang="en-US" sz="2800" dirty="0" smtClean="0">
                <a:solidFill>
                  <a:srgbClr val="0070C0"/>
                </a:solidFill>
              </a:rPr>
              <a:t> "hello world"</a:t>
            </a:r>
            <a:endParaRPr lang="en-GB" sz="2800" dirty="0" smtClean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5191780"/>
            <a:ext cx="5369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let add1 x = (x+1) |&gt; ignore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3999" y="5191780"/>
            <a:ext cx="4974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val</a:t>
            </a:r>
            <a:r>
              <a:rPr lang="en-US" sz="2800" dirty="0" smtClean="0">
                <a:solidFill>
                  <a:srgbClr val="C00000"/>
                </a:solidFill>
              </a:rPr>
              <a:t> add1 : </a:t>
            </a:r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 smtClean="0">
                <a:solidFill>
                  <a:srgbClr val="C00000"/>
                </a:solidFill>
              </a:rPr>
              <a:t> -&gt; unit</a:t>
            </a:r>
            <a:endParaRPr lang="en-GB" sz="28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types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514600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let </a:t>
            </a:r>
            <a:r>
              <a:rPr lang="en-GB" sz="2800" dirty="0" err="1" smtClean="0">
                <a:solidFill>
                  <a:srgbClr val="0070C0"/>
                </a:solidFill>
              </a:rPr>
              <a:t>listCount</a:t>
            </a:r>
            <a:r>
              <a:rPr lang="en-GB" sz="2800" dirty="0" smtClean="0">
                <a:solidFill>
                  <a:srgbClr val="0070C0"/>
                </a:solidFill>
              </a:rPr>
              <a:t> list = </a:t>
            </a:r>
            <a:br>
              <a:rPr lang="en-GB" sz="2800" dirty="0" smtClean="0">
                <a:solidFill>
                  <a:srgbClr val="0070C0"/>
                </a:solidFill>
              </a:rPr>
            </a:br>
            <a:r>
              <a:rPr lang="en-GB" sz="2800" dirty="0" smtClean="0">
                <a:solidFill>
                  <a:srgbClr val="0070C0"/>
                </a:solidFill>
              </a:rPr>
              <a:t>   </a:t>
            </a:r>
            <a:r>
              <a:rPr lang="en-GB" sz="2800" dirty="0" err="1" smtClean="0">
                <a:solidFill>
                  <a:srgbClr val="0070C0"/>
                </a:solidFill>
              </a:rPr>
              <a:t>List.length</a:t>
            </a:r>
            <a:r>
              <a:rPr lang="en-GB" sz="2800" dirty="0" smtClean="0">
                <a:solidFill>
                  <a:srgbClr val="0070C0"/>
                </a:solidFill>
              </a:rPr>
              <a:t> 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6002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let same x = 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1600200"/>
            <a:ext cx="392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val</a:t>
            </a:r>
            <a:r>
              <a:rPr lang="en-US" sz="2800" dirty="0" smtClean="0">
                <a:solidFill>
                  <a:srgbClr val="C00000"/>
                </a:solidFill>
              </a:rPr>
              <a:t> same : 'a -&gt; 'a</a:t>
            </a:r>
            <a:endParaRPr lang="en-GB" sz="2800" dirty="0" smtClean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25146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val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listCount</a:t>
            </a:r>
            <a:r>
              <a:rPr lang="en-US" sz="2800" dirty="0" smtClean="0">
                <a:solidFill>
                  <a:srgbClr val="C00000"/>
                </a:solidFill>
              </a:rPr>
              <a:t> : 'a list -&gt; </a:t>
            </a:r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endParaRPr lang="en-GB" sz="2800" dirty="0" smtClean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359158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70C0"/>
                </a:solidFill>
              </a:rPr>
              <a:t>List.filter</a:t>
            </a:r>
            <a:endParaRPr lang="en-GB" sz="2800" dirty="0" smtClean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3591580"/>
            <a:ext cx="5127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</a:rPr>
              <a:t>('a -&gt; </a:t>
            </a:r>
            <a:r>
              <a:rPr lang="en-GB" sz="2800" dirty="0" err="1" smtClean="0">
                <a:solidFill>
                  <a:srgbClr val="C00000"/>
                </a:solidFill>
              </a:rPr>
              <a:t>bool</a:t>
            </a:r>
            <a:r>
              <a:rPr lang="en-GB" sz="2800" dirty="0" smtClean="0">
                <a:solidFill>
                  <a:srgbClr val="C00000"/>
                </a:solidFill>
              </a:rPr>
              <a:t>) -&gt; 'a list -&gt; 'a 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441067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let swap (</a:t>
            </a:r>
            <a:r>
              <a:rPr lang="en-US" sz="2800" dirty="0" err="1" smtClean="0">
                <a:solidFill>
                  <a:srgbClr val="0070C0"/>
                </a:solidFill>
              </a:rPr>
              <a:t>x,y</a:t>
            </a:r>
            <a:r>
              <a:rPr lang="en-US" sz="2800" dirty="0" smtClean="0">
                <a:solidFill>
                  <a:srgbClr val="0070C0"/>
                </a:solidFill>
              </a:rPr>
              <a:t>) = (</a:t>
            </a:r>
            <a:r>
              <a:rPr lang="en-US" sz="2800" dirty="0" err="1" smtClean="0">
                <a:solidFill>
                  <a:srgbClr val="0070C0"/>
                </a:solidFill>
              </a:rPr>
              <a:t>y,x</a:t>
            </a:r>
            <a:r>
              <a:rPr lang="en-US" sz="2800" dirty="0" smtClean="0">
                <a:solidFill>
                  <a:srgbClr val="0070C0"/>
                </a:solidFill>
              </a:rPr>
              <a:t>)</a:t>
            </a:r>
            <a:endParaRPr lang="en-GB" sz="2800" dirty="0" smtClean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4410670"/>
            <a:ext cx="5127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C00000"/>
                </a:solidFill>
              </a:rPr>
              <a:t>val swap : 'a * 'b -&gt; 'b * 'a</a:t>
            </a:r>
            <a:endParaRPr lang="en-GB" sz="2800" dirty="0" smtClean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519178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List.map</a:t>
            </a:r>
            <a:endParaRPr lang="en-GB" sz="2800" dirty="0" smtClean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000" y="5191780"/>
            <a:ext cx="5127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</a:rPr>
              <a:t>('a -&gt; 'b) -&gt; 'a list -&gt; 'b list</a:t>
            </a:r>
          </a:p>
        </p:txBody>
      </p:sp>
      <p:sp>
        <p:nvSpPr>
          <p:cNvPr id="15" name="Line Callout 1 (No Border) 14"/>
          <p:cNvSpPr/>
          <p:nvPr/>
        </p:nvSpPr>
        <p:spPr>
          <a:xfrm>
            <a:off x="7696200" y="1066800"/>
            <a:ext cx="1295400" cy="457200"/>
          </a:xfrm>
          <a:prstGeom prst="callout1">
            <a:avLst>
              <a:gd name="adj1" fmla="val 54464"/>
              <a:gd name="adj2" fmla="val 5953"/>
              <a:gd name="adj3" fmla="val 133929"/>
              <a:gd name="adj4" fmla="val -4589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Notice the tick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Generics are type-safe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List.filter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i="1" dirty="0" err="1" smtClean="0"/>
              <a:t>filterFn</a:t>
            </a:r>
            <a:r>
              <a:rPr lang="en-GB" i="1" dirty="0" smtClean="0"/>
              <a:t>  -&gt; input list -&gt; result list</a:t>
            </a:r>
            <a:br>
              <a:rPr lang="en-GB" i="1" dirty="0" smtClean="0"/>
            </a:br>
            <a:r>
              <a:rPr lang="en-GB" i="1" dirty="0" smtClean="0"/>
              <a:t>('a -&gt; </a:t>
            </a:r>
            <a:r>
              <a:rPr lang="en-GB" i="1" dirty="0" err="1" smtClean="0"/>
              <a:t>bool</a:t>
            </a:r>
            <a:r>
              <a:rPr lang="en-GB" i="1" dirty="0" smtClean="0"/>
              <a:t>) -&gt; 'a list    -&gt; 'a list</a:t>
            </a:r>
            <a:br>
              <a:rPr lang="en-GB" i="1" dirty="0" smtClean="0"/>
            </a:br>
            <a:endParaRPr lang="en-GB" dirty="0" smtClean="0"/>
          </a:p>
          <a:p>
            <a:r>
              <a:rPr lang="en-GB" dirty="0" smtClean="0"/>
              <a:t>let </a:t>
            </a:r>
            <a:r>
              <a:rPr lang="en-GB" dirty="0" err="1" smtClean="0"/>
              <a:t>isEven</a:t>
            </a:r>
            <a:r>
              <a:rPr lang="en-GB" dirty="0" smtClean="0"/>
              <a:t> x = (x%2=0)</a:t>
            </a:r>
          </a:p>
          <a:p>
            <a:r>
              <a:rPr lang="en-GB" dirty="0" err="1" smtClean="0"/>
              <a:t>List.filter</a:t>
            </a:r>
            <a:r>
              <a:rPr lang="en-GB" dirty="0" smtClean="0"/>
              <a:t> </a:t>
            </a:r>
            <a:r>
              <a:rPr lang="en-GB" dirty="0" err="1" smtClean="0"/>
              <a:t>isEven</a:t>
            </a:r>
            <a:r>
              <a:rPr lang="en-GB" dirty="0" smtClean="0"/>
              <a:t> [1..10]      // OK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err="1" smtClean="0"/>
              <a:t>List.filter</a:t>
            </a:r>
            <a:r>
              <a:rPr lang="en-GB" dirty="0" smtClean="0"/>
              <a:t> </a:t>
            </a:r>
            <a:r>
              <a:rPr lang="en-GB" dirty="0" err="1" smtClean="0"/>
              <a:t>isEven</a:t>
            </a:r>
            <a:r>
              <a:rPr lang="en-GB" dirty="0" smtClean="0"/>
              <a:t> ["hello";"bye"]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Generics are type-safe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List.filter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i="1" dirty="0" err="1" smtClean="0"/>
              <a:t>filterFn</a:t>
            </a:r>
            <a:r>
              <a:rPr lang="en-GB" i="1" dirty="0" smtClean="0"/>
              <a:t>  -&gt; input list -&gt; result list</a:t>
            </a:r>
            <a:br>
              <a:rPr lang="en-GB" i="1" dirty="0" smtClean="0"/>
            </a:br>
            <a:r>
              <a:rPr lang="en-GB" i="1" dirty="0" smtClean="0"/>
              <a:t>('a -&gt; </a:t>
            </a:r>
            <a:r>
              <a:rPr lang="en-GB" i="1" dirty="0" err="1" smtClean="0"/>
              <a:t>bool</a:t>
            </a:r>
            <a:r>
              <a:rPr lang="en-GB" i="1" dirty="0" smtClean="0"/>
              <a:t>) -&gt; 'a list    -&gt; 'a list </a:t>
            </a:r>
            <a:br>
              <a:rPr lang="en-GB" i="1" dirty="0" smtClean="0"/>
            </a:br>
            <a:endParaRPr lang="en-GB" i="1" dirty="0" smtClean="0"/>
          </a:p>
          <a:p>
            <a:r>
              <a:rPr lang="en-GB" dirty="0" smtClean="0"/>
              <a:t>let </a:t>
            </a:r>
            <a:r>
              <a:rPr lang="en-GB" dirty="0" err="1" smtClean="0"/>
              <a:t>containsH</a:t>
            </a:r>
            <a:r>
              <a:rPr lang="en-GB" dirty="0" smtClean="0"/>
              <a:t> = </a:t>
            </a:r>
            <a:r>
              <a:rPr lang="en-GB" dirty="0" err="1" smtClean="0"/>
              <a:t>String.exists</a:t>
            </a:r>
            <a:r>
              <a:rPr lang="en-GB" dirty="0" smtClean="0"/>
              <a:t> (fun c-&gt; c='h')</a:t>
            </a:r>
          </a:p>
          <a:p>
            <a:r>
              <a:rPr lang="en-GB" dirty="0" err="1" smtClean="0"/>
              <a:t>List.filter</a:t>
            </a:r>
            <a:r>
              <a:rPr lang="en-GB" dirty="0" smtClean="0"/>
              <a:t> </a:t>
            </a:r>
            <a:r>
              <a:rPr lang="en-GB" dirty="0" err="1" smtClean="0"/>
              <a:t>containsH</a:t>
            </a:r>
            <a:r>
              <a:rPr lang="en-GB" dirty="0" smtClean="0"/>
              <a:t> ["hello";"bye"]     // OK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err="1" smtClean="0"/>
              <a:t>List.filter</a:t>
            </a:r>
            <a:r>
              <a:rPr lang="en-GB" dirty="0" smtClean="0"/>
              <a:t> </a:t>
            </a:r>
            <a:r>
              <a:rPr lang="en-GB" dirty="0" err="1" smtClean="0"/>
              <a:t>containsH</a:t>
            </a:r>
            <a:r>
              <a:rPr lang="en-GB" dirty="0" smtClean="0"/>
              <a:t> [1..10]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 your understanding of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7150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let </a:t>
            </a:r>
            <a:r>
              <a:rPr lang="en-GB" dirty="0" err="1" smtClean="0"/>
              <a:t>testA</a:t>
            </a:r>
            <a:r>
              <a:rPr lang="en-GB" dirty="0" smtClean="0"/>
              <a:t>   = float 2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testB</a:t>
            </a:r>
            <a:r>
              <a:rPr lang="en-GB" dirty="0" smtClean="0"/>
              <a:t> x = float 2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testC</a:t>
            </a:r>
            <a:r>
              <a:rPr lang="en-GB" dirty="0" smtClean="0"/>
              <a:t> x = float 2 + x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testD</a:t>
            </a:r>
            <a:r>
              <a:rPr lang="en-GB" dirty="0" smtClean="0"/>
              <a:t> x = </a:t>
            </a:r>
            <a:r>
              <a:rPr lang="en-GB" dirty="0" err="1" smtClean="0"/>
              <a:t>x.ToString</a:t>
            </a:r>
            <a:r>
              <a:rPr lang="en-GB" dirty="0" smtClean="0"/>
              <a:t>().Length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testE</a:t>
            </a:r>
            <a:r>
              <a:rPr lang="en-GB" dirty="0" smtClean="0"/>
              <a:t> (x:float) = </a:t>
            </a:r>
            <a:r>
              <a:rPr lang="en-GB" dirty="0" err="1" smtClean="0"/>
              <a:t>x.ToString</a:t>
            </a:r>
            <a:r>
              <a:rPr lang="en-GB" dirty="0" smtClean="0"/>
              <a:t>().Length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testF</a:t>
            </a:r>
            <a:r>
              <a:rPr lang="en-GB" dirty="0" smtClean="0"/>
              <a:t> x = </a:t>
            </a:r>
            <a:r>
              <a:rPr lang="en-GB" dirty="0" err="1" smtClean="0"/>
              <a:t>printfn</a:t>
            </a:r>
            <a:r>
              <a:rPr lang="en-GB" dirty="0" smtClean="0"/>
              <a:t> "%s" x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testG</a:t>
            </a:r>
            <a:r>
              <a:rPr lang="en-GB" dirty="0" smtClean="0"/>
              <a:t> x = </a:t>
            </a:r>
            <a:r>
              <a:rPr lang="en-GB" dirty="0" err="1" smtClean="0"/>
              <a:t>printfn</a:t>
            </a:r>
            <a:r>
              <a:rPr lang="en-GB" dirty="0" smtClean="0"/>
              <a:t> "%f" x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testH</a:t>
            </a:r>
            <a:r>
              <a:rPr lang="en-GB" dirty="0" smtClean="0"/>
              <a:t>   = 2 * 2 |&gt; ignore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testI</a:t>
            </a:r>
            <a:r>
              <a:rPr lang="en-GB" dirty="0" smtClean="0"/>
              <a:t> x = 2 * 2 |&gt; ignore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testJ</a:t>
            </a:r>
            <a:r>
              <a:rPr lang="en-GB" dirty="0" smtClean="0"/>
              <a:t> (x:int) = 2 * 2 |&gt; ignore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testK</a:t>
            </a:r>
            <a:r>
              <a:rPr lang="en-GB" dirty="0" smtClean="0"/>
              <a:t>   = "hello"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testL</a:t>
            </a:r>
            <a:r>
              <a:rPr lang="en-GB" dirty="0" smtClean="0"/>
              <a:t>() = "hello"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testM</a:t>
            </a:r>
            <a:r>
              <a:rPr lang="en-GB" dirty="0" smtClean="0"/>
              <a:t> x = x=x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testN</a:t>
            </a:r>
            <a:r>
              <a:rPr lang="en-GB" dirty="0" smtClean="0"/>
              <a:t> x = x 1          // hint: what kind of thing is x?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testO</a:t>
            </a:r>
            <a:r>
              <a:rPr lang="en-GB" dirty="0" smtClean="0"/>
              <a:t> x:string = x 1   // hint: what does :string modify?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Using signatures to find a library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Say you have two lists and you are looking for a function to combine them into one. </a:t>
            </a:r>
            <a:br>
              <a:rPr lang="en-GB" dirty="0" smtClean="0"/>
            </a:br>
            <a:r>
              <a:rPr lang="en-GB" dirty="0" smtClean="0"/>
              <a:t>What is the signature?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'</a:t>
            </a:r>
            <a:r>
              <a:rPr lang="en-GB" dirty="0" smtClean="0">
                <a:solidFill>
                  <a:srgbClr val="0070C0"/>
                </a:solidFill>
              </a:rPr>
              <a:t>a list -&gt; </a:t>
            </a:r>
            <a:r>
              <a:rPr lang="en-GB" b="1" dirty="0" smtClean="0">
                <a:solidFill>
                  <a:srgbClr val="0070C0"/>
                </a:solidFill>
              </a:rPr>
              <a:t>'</a:t>
            </a:r>
            <a:r>
              <a:rPr lang="en-GB" dirty="0" smtClean="0">
                <a:solidFill>
                  <a:srgbClr val="0070C0"/>
                </a:solidFill>
              </a:rPr>
              <a:t>a list -&gt; </a:t>
            </a:r>
            <a:r>
              <a:rPr lang="en-GB" b="1" dirty="0" smtClean="0">
                <a:solidFill>
                  <a:srgbClr val="0070C0"/>
                </a:solidFill>
              </a:rPr>
              <a:t>'</a:t>
            </a:r>
            <a:r>
              <a:rPr lang="en-GB" dirty="0" smtClean="0">
                <a:solidFill>
                  <a:srgbClr val="0070C0"/>
                </a:solidFill>
              </a:rPr>
              <a:t>a list </a:t>
            </a:r>
          </a:p>
          <a:p>
            <a:r>
              <a:rPr lang="en-GB" dirty="0" smtClean="0"/>
              <a:t>Say you want to know if any element matches a condition. </a:t>
            </a:r>
            <a:br>
              <a:rPr lang="en-GB" dirty="0" smtClean="0"/>
            </a:br>
            <a:r>
              <a:rPr lang="en-GB" dirty="0" smtClean="0"/>
              <a:t>What is the signature?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 ('a -&gt; </a:t>
            </a:r>
            <a:r>
              <a:rPr lang="en-GB" dirty="0" err="1" smtClean="0">
                <a:solidFill>
                  <a:srgbClr val="0070C0"/>
                </a:solidFill>
              </a:rPr>
              <a:t>bool</a:t>
            </a:r>
            <a:r>
              <a:rPr lang="en-GB" dirty="0" smtClean="0">
                <a:solidFill>
                  <a:srgbClr val="0070C0"/>
                </a:solidFill>
              </a:rPr>
              <a:t>) -&gt; 'a list -&gt; </a:t>
            </a:r>
            <a:r>
              <a:rPr lang="en-GB" dirty="0" err="1" smtClean="0">
                <a:solidFill>
                  <a:srgbClr val="0070C0"/>
                </a:solidFill>
              </a:rPr>
              <a:t>bool</a:t>
            </a:r>
            <a:endParaRPr lang="en-GB" dirty="0" smtClean="0">
              <a:solidFill>
                <a:srgbClr val="0070C0"/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can a function have </a:t>
            </a:r>
            <a:br>
              <a:rPr lang="en-GB" dirty="0" smtClean="0"/>
            </a:br>
            <a:r>
              <a:rPr lang="en-GB" dirty="0" smtClean="0"/>
              <a:t>more than one </a:t>
            </a:r>
            <a:r>
              <a:rPr lang="en-GB" dirty="0" err="1" smtClean="0"/>
              <a:t>param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8109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let </a:t>
            </a:r>
            <a:r>
              <a:rPr lang="en-US" sz="2000" dirty="0" err="1" smtClean="0">
                <a:solidFill>
                  <a:srgbClr val="0070C0"/>
                </a:solidFill>
              </a:rPr>
              <a:t>printTwoParams</a:t>
            </a:r>
            <a:r>
              <a:rPr lang="en-US" sz="2000" dirty="0" smtClean="0">
                <a:solidFill>
                  <a:srgbClr val="0070C0"/>
                </a:solidFill>
              </a:rPr>
              <a:t> x y = 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    </a:t>
            </a:r>
            <a:r>
              <a:rPr lang="en-US" sz="2000" dirty="0" err="1" smtClean="0">
                <a:solidFill>
                  <a:srgbClr val="0070C0"/>
                </a:solidFill>
              </a:rPr>
              <a:t>printfn</a:t>
            </a:r>
            <a:r>
              <a:rPr lang="en-US" sz="2000" dirty="0" smtClean="0">
                <a:solidFill>
                  <a:srgbClr val="0070C0"/>
                </a:solidFill>
              </a:rPr>
              <a:t> "x=%</a:t>
            </a:r>
            <a:r>
              <a:rPr lang="en-US" sz="2000" dirty="0" err="1" smtClean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0070C0"/>
                </a:solidFill>
              </a:rPr>
              <a:t> y=%</a:t>
            </a:r>
            <a:r>
              <a:rPr lang="en-US" sz="2000" dirty="0" err="1" smtClean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0070C0"/>
                </a:solidFill>
              </a:rPr>
              <a:t>" x y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158109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C00000"/>
                </a:solidFill>
              </a:rPr>
              <a:t>val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</a:rPr>
              <a:t>printTwoParams</a:t>
            </a:r>
            <a:r>
              <a:rPr lang="en-GB" sz="2000" dirty="0" smtClean="0">
                <a:solidFill>
                  <a:srgbClr val="C00000"/>
                </a:solidFill>
              </a:rPr>
              <a:t> : </a:t>
            </a:r>
            <a:r>
              <a:rPr lang="en-GB" sz="2000" dirty="0" err="1" smtClean="0">
                <a:solidFill>
                  <a:srgbClr val="C00000"/>
                </a:solidFill>
              </a:rPr>
              <a:t>int</a:t>
            </a:r>
            <a:r>
              <a:rPr lang="en-GB" sz="2000" dirty="0" smtClean="0">
                <a:solidFill>
                  <a:srgbClr val="C00000"/>
                </a:solidFill>
              </a:rPr>
              <a:t> -&gt; </a:t>
            </a:r>
            <a:r>
              <a:rPr lang="en-GB" sz="2000" dirty="0" err="1" smtClean="0">
                <a:solidFill>
                  <a:srgbClr val="C00000"/>
                </a:solidFill>
              </a:rPr>
              <a:t>int</a:t>
            </a:r>
            <a:r>
              <a:rPr lang="en-GB" sz="2000" dirty="0" smtClean="0">
                <a:solidFill>
                  <a:srgbClr val="C00000"/>
                </a:solidFill>
              </a:rPr>
              <a:t> -&gt; unit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33369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let </a:t>
            </a:r>
            <a:r>
              <a:rPr lang="en-US" sz="2000" dirty="0" err="1" smtClean="0">
                <a:solidFill>
                  <a:srgbClr val="0070C0"/>
                </a:solidFill>
              </a:rPr>
              <a:t>printTwoParams</a:t>
            </a:r>
            <a:r>
              <a:rPr lang="en-US" sz="2000" dirty="0" smtClean="0">
                <a:solidFill>
                  <a:srgbClr val="0070C0"/>
                </a:solidFill>
              </a:rPr>
              <a:t> x = 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    fun y -&gt; </a:t>
            </a:r>
            <a:r>
              <a:rPr lang="en-US" sz="2000" dirty="0" err="1" smtClean="0">
                <a:solidFill>
                  <a:srgbClr val="0070C0"/>
                </a:solidFill>
              </a:rPr>
              <a:t>printfn</a:t>
            </a:r>
            <a:r>
              <a:rPr lang="en-US" sz="2000" dirty="0" smtClean="0">
                <a:solidFill>
                  <a:srgbClr val="0070C0"/>
                </a:solidFill>
              </a:rPr>
              <a:t> "x=%</a:t>
            </a:r>
            <a:r>
              <a:rPr lang="en-US" sz="2000" dirty="0" err="1" smtClean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0070C0"/>
                </a:solidFill>
              </a:rPr>
              <a:t> y=%</a:t>
            </a:r>
            <a:r>
              <a:rPr lang="en-US" sz="2000" dirty="0" err="1" smtClean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0070C0"/>
                </a:solidFill>
              </a:rPr>
              <a:t>" x y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333369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C00000"/>
                </a:solidFill>
              </a:rPr>
              <a:t>val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</a:rPr>
              <a:t>printTwoParams</a:t>
            </a:r>
            <a:r>
              <a:rPr lang="en-GB" sz="2000" dirty="0" smtClean="0">
                <a:solidFill>
                  <a:srgbClr val="C00000"/>
                </a:solidFill>
              </a:rPr>
              <a:t> : </a:t>
            </a:r>
            <a:r>
              <a:rPr lang="en-GB" sz="2000" dirty="0" err="1" smtClean="0">
                <a:solidFill>
                  <a:srgbClr val="C00000"/>
                </a:solidFill>
              </a:rPr>
              <a:t>int</a:t>
            </a:r>
            <a:r>
              <a:rPr lang="en-GB" sz="2000" dirty="0" smtClean="0">
                <a:solidFill>
                  <a:srgbClr val="C00000"/>
                </a:solidFill>
              </a:rPr>
              <a:t> -&gt; (</a:t>
            </a:r>
            <a:r>
              <a:rPr lang="en-GB" sz="2000" dirty="0" err="1" smtClean="0">
                <a:solidFill>
                  <a:srgbClr val="C00000"/>
                </a:solidFill>
              </a:rPr>
              <a:t>int</a:t>
            </a:r>
            <a:r>
              <a:rPr lang="en-GB" sz="2000" dirty="0" smtClean="0">
                <a:solidFill>
                  <a:srgbClr val="C00000"/>
                </a:solidFill>
              </a:rPr>
              <a:t> -&gt; unit)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34309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printTwoParams</a:t>
            </a:r>
            <a:r>
              <a:rPr lang="en-US" sz="2000" dirty="0" smtClean="0">
                <a:solidFill>
                  <a:srgbClr val="0070C0"/>
                </a:solidFill>
              </a:rPr>
              <a:t> 2 3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09569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printTwoParams</a:t>
            </a:r>
            <a:r>
              <a:rPr lang="en-US" sz="2000" dirty="0" smtClean="0">
                <a:solidFill>
                  <a:srgbClr val="0070C0"/>
                </a:solidFill>
              </a:rPr>
              <a:t> 2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470529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printTwoParams</a:t>
            </a:r>
            <a:r>
              <a:rPr lang="en-US" sz="2000" dirty="0" smtClean="0">
                <a:solidFill>
                  <a:srgbClr val="0070C0"/>
                </a:solidFill>
              </a:rPr>
              <a:t> 2) 3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can a function have </a:t>
            </a:r>
            <a:br>
              <a:rPr lang="en-GB" dirty="0" smtClean="0"/>
            </a:br>
            <a:r>
              <a:rPr lang="en-GB" dirty="0" smtClean="0"/>
              <a:t>more than one </a:t>
            </a:r>
            <a:r>
              <a:rPr lang="en-GB" dirty="0" err="1" smtClean="0"/>
              <a:t>param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81090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let </a:t>
            </a:r>
            <a:r>
              <a:rPr lang="en-US" sz="2800" dirty="0" err="1" smtClean="0">
                <a:solidFill>
                  <a:srgbClr val="0070C0"/>
                </a:solidFill>
              </a:rPr>
              <a:t>addTwoParams</a:t>
            </a:r>
            <a:r>
              <a:rPr lang="en-US" sz="2800" dirty="0" smtClean="0">
                <a:solidFill>
                  <a:srgbClr val="0070C0"/>
                </a:solidFill>
              </a:rPr>
              <a:t> x y =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x + y</a:t>
            </a:r>
            <a:endParaRPr lang="en-GB" sz="2800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158109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rgbClr val="C00000"/>
                </a:solidFill>
              </a:rPr>
              <a:t>val</a:t>
            </a:r>
            <a:r>
              <a:rPr lang="en-GB" sz="2800" dirty="0" smtClean="0">
                <a:solidFill>
                  <a:srgbClr val="C00000"/>
                </a:solidFill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</a:rPr>
              <a:t>addTwoParams</a:t>
            </a:r>
            <a:r>
              <a:rPr lang="en-GB" sz="2800" dirty="0" smtClean="0">
                <a:solidFill>
                  <a:srgbClr val="C00000"/>
                </a:solidFill>
              </a:rPr>
              <a:t> : </a:t>
            </a:r>
            <a:br>
              <a:rPr lang="en-GB" sz="2800" dirty="0" smtClean="0">
                <a:solidFill>
                  <a:srgbClr val="C00000"/>
                </a:solidFill>
              </a:rPr>
            </a:br>
            <a:r>
              <a:rPr lang="en-GB" sz="2800" dirty="0" smtClean="0">
                <a:solidFill>
                  <a:srgbClr val="C00000"/>
                </a:solidFill>
              </a:rPr>
              <a:t>   </a:t>
            </a:r>
            <a:r>
              <a:rPr lang="en-GB" sz="2800" dirty="0" err="1" smtClean="0">
                <a:solidFill>
                  <a:srgbClr val="C00000"/>
                </a:solidFill>
              </a:rPr>
              <a:t>int</a:t>
            </a:r>
            <a:r>
              <a:rPr lang="en-GB" sz="2800" dirty="0" smtClean="0">
                <a:solidFill>
                  <a:srgbClr val="C00000"/>
                </a:solidFill>
              </a:rPr>
              <a:t> -&gt; </a:t>
            </a:r>
            <a:r>
              <a:rPr lang="en-GB" sz="2800" dirty="0" err="1" smtClean="0">
                <a:solidFill>
                  <a:srgbClr val="C00000"/>
                </a:solidFill>
              </a:rPr>
              <a:t>int</a:t>
            </a:r>
            <a:r>
              <a:rPr lang="en-GB" sz="2800" dirty="0" smtClean="0">
                <a:solidFill>
                  <a:srgbClr val="C00000"/>
                </a:solidFill>
              </a:rPr>
              <a:t> -&gt; </a:t>
            </a:r>
            <a:r>
              <a:rPr lang="en-GB" sz="2800" dirty="0" err="1" smtClean="0">
                <a:solidFill>
                  <a:srgbClr val="C00000"/>
                </a:solidFill>
              </a:rPr>
              <a:t>int</a:t>
            </a:r>
            <a:endParaRPr lang="en-GB" sz="2800" dirty="0" smtClean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33369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let </a:t>
            </a:r>
            <a:r>
              <a:rPr lang="en-US" sz="2800" dirty="0" err="1" smtClean="0">
                <a:solidFill>
                  <a:srgbClr val="0070C0"/>
                </a:solidFill>
              </a:rPr>
              <a:t>addTwoParams</a:t>
            </a:r>
            <a:r>
              <a:rPr lang="en-US" sz="2800" dirty="0" smtClean="0">
                <a:solidFill>
                  <a:srgbClr val="0070C0"/>
                </a:solidFill>
              </a:rPr>
              <a:t> x = 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fun y -&gt; x + y</a:t>
            </a:r>
            <a:endParaRPr lang="en-GB" sz="2800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333369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rgbClr val="C00000"/>
                </a:solidFill>
              </a:rPr>
              <a:t>val</a:t>
            </a:r>
            <a:r>
              <a:rPr lang="en-GB" sz="2800" dirty="0" smtClean="0">
                <a:solidFill>
                  <a:srgbClr val="C00000"/>
                </a:solidFill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</a:rPr>
              <a:t>addTwoParams</a:t>
            </a:r>
            <a:r>
              <a:rPr lang="en-GB" sz="2800" dirty="0" smtClean="0">
                <a:solidFill>
                  <a:srgbClr val="C00000"/>
                </a:solidFill>
              </a:rPr>
              <a:t> : </a:t>
            </a:r>
            <a:br>
              <a:rPr lang="en-GB" sz="2800" dirty="0" smtClean="0">
                <a:solidFill>
                  <a:srgbClr val="C00000"/>
                </a:solidFill>
              </a:rPr>
            </a:br>
            <a:r>
              <a:rPr lang="en-GB" sz="2800" dirty="0" smtClean="0">
                <a:solidFill>
                  <a:srgbClr val="C00000"/>
                </a:solidFill>
              </a:rPr>
              <a:t>   </a:t>
            </a:r>
            <a:r>
              <a:rPr lang="en-GB" sz="2800" dirty="0" err="1" smtClean="0">
                <a:solidFill>
                  <a:srgbClr val="C00000"/>
                </a:solidFill>
              </a:rPr>
              <a:t>int</a:t>
            </a:r>
            <a:r>
              <a:rPr lang="en-GB" sz="2800" dirty="0" smtClean="0">
                <a:solidFill>
                  <a:srgbClr val="C00000"/>
                </a:solidFill>
              </a:rPr>
              <a:t> -&gt; (</a:t>
            </a:r>
            <a:r>
              <a:rPr lang="en-GB" sz="2800" dirty="0" err="1" smtClean="0">
                <a:solidFill>
                  <a:srgbClr val="C00000"/>
                </a:solidFill>
              </a:rPr>
              <a:t>int</a:t>
            </a:r>
            <a:r>
              <a:rPr lang="en-GB" sz="2800" dirty="0" smtClean="0">
                <a:solidFill>
                  <a:srgbClr val="C00000"/>
                </a:solidFill>
              </a:rPr>
              <a:t> -&gt; </a:t>
            </a:r>
            <a:r>
              <a:rPr lang="en-GB" sz="2800" dirty="0" err="1" smtClean="0">
                <a:solidFill>
                  <a:srgbClr val="C00000"/>
                </a:solidFill>
              </a:rPr>
              <a:t>int</a:t>
            </a:r>
            <a:r>
              <a:rPr lang="en-GB" sz="2800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5146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70C0"/>
                </a:solidFill>
              </a:rPr>
              <a:t>addTwoParams</a:t>
            </a:r>
            <a:r>
              <a:rPr lang="en-US" sz="2800" dirty="0" smtClean="0">
                <a:solidFill>
                  <a:srgbClr val="0070C0"/>
                </a:solidFill>
              </a:rPr>
              <a:t> 2 3</a:t>
            </a:r>
            <a:endParaRPr lang="en-GB" sz="2800" dirty="0" smtClean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20118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70C0"/>
                </a:solidFill>
              </a:rPr>
              <a:t>addTwoParams</a:t>
            </a:r>
            <a:r>
              <a:rPr lang="en-US" sz="2800" dirty="0" smtClean="0">
                <a:solidFill>
                  <a:srgbClr val="0070C0"/>
                </a:solidFill>
              </a:rPr>
              <a:t> 2</a:t>
            </a:r>
            <a:endParaRPr lang="en-GB" sz="2800" dirty="0" smtClean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503938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(</a:t>
            </a:r>
            <a:r>
              <a:rPr lang="en-US" sz="2800" dirty="0" err="1" smtClean="0">
                <a:solidFill>
                  <a:srgbClr val="0070C0"/>
                </a:solidFill>
              </a:rPr>
              <a:t>addTwoParams</a:t>
            </a:r>
            <a:r>
              <a:rPr lang="en-US" sz="2800" dirty="0" smtClean="0">
                <a:solidFill>
                  <a:srgbClr val="0070C0"/>
                </a:solidFill>
              </a:rPr>
              <a:t> 2) 3</a:t>
            </a:r>
            <a:endParaRPr lang="en-GB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i="1" dirty="0" smtClean="0"/>
              <a:t>Every </a:t>
            </a:r>
            <a:r>
              <a:rPr lang="en-GB" dirty="0" smtClean="0"/>
              <a:t>function is really a </a:t>
            </a:r>
            <a:br>
              <a:rPr lang="en-GB" dirty="0" smtClean="0"/>
            </a:br>
            <a:r>
              <a:rPr lang="en-GB" dirty="0" smtClean="0"/>
              <a:t>one parameter function!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81090"/>
            <a:ext cx="335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(+) </a:t>
            </a:r>
          </a:p>
          <a:p>
            <a:endParaRPr lang="en-GB" sz="3200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158109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>
                <a:solidFill>
                  <a:srgbClr val="C00000"/>
                </a:solidFill>
              </a:rPr>
              <a:t>val</a:t>
            </a:r>
            <a:r>
              <a:rPr lang="en-GB" sz="3200" dirty="0" smtClean="0">
                <a:solidFill>
                  <a:srgbClr val="C00000"/>
                </a:solidFill>
              </a:rPr>
              <a:t> (+) :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r>
              <a:rPr lang="en-GB" sz="3200" dirty="0" smtClean="0">
                <a:solidFill>
                  <a:srgbClr val="C00000"/>
                </a:solidFill>
              </a:rPr>
              <a:t> -&gt;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r>
              <a:rPr lang="en-GB" sz="3200" dirty="0" smtClean="0">
                <a:solidFill>
                  <a:srgbClr val="C00000"/>
                </a:solidFill>
              </a:rPr>
              <a:t> -&gt;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endParaRPr lang="en-GB" sz="3200" dirty="0" smtClean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682425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(    (+) 2    ) 3</a:t>
            </a:r>
            <a:endParaRPr lang="en-GB" sz="3200" dirty="0" smtClean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343090"/>
            <a:ext cx="335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2 + 3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(+) 2 3</a:t>
            </a:r>
            <a:endParaRPr lang="en-GB" sz="3200" dirty="0" smtClean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67302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let add2 = (+) 2</a:t>
            </a:r>
            <a:endParaRPr lang="en-GB" sz="3200" dirty="0" smtClean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28262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add2 3</a:t>
            </a:r>
            <a:endParaRPr lang="en-GB" sz="3200" dirty="0" smtClean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4673025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>
                <a:solidFill>
                  <a:srgbClr val="C00000"/>
                </a:solidFill>
              </a:rPr>
              <a:t>val</a:t>
            </a:r>
            <a:r>
              <a:rPr lang="en-GB" sz="3200" dirty="0" smtClean="0">
                <a:solidFill>
                  <a:srgbClr val="C00000"/>
                </a:solidFill>
              </a:rPr>
              <a:t> add2 :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r>
              <a:rPr lang="en-GB" sz="3200" dirty="0" smtClean="0">
                <a:solidFill>
                  <a:srgbClr val="C00000"/>
                </a:solidFill>
              </a:rPr>
              <a:t> -&gt;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endParaRPr lang="en-GB" sz="32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Mathematical Functions</a:t>
            </a:r>
            <a:endParaRPr lang="en-GB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2060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9" name="AutoShape 11"/>
            <p:cNvSpPr>
              <a:spLocks noChangeShapeType="1"/>
            </p:cNvSpPr>
            <p:nvPr/>
          </p:nvSpPr>
          <p:spPr bwMode="auto">
            <a:xfrm>
              <a:off x="2815" y="3486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>
              <a:off x="3575" y="3562"/>
              <a:ext cx="3054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Function Add1(x)</a:t>
              </a: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input x        </a:t>
              </a: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maps to          </a:t>
              </a:r>
              <a:r>
                <a:rPr kumimoji="0" lang="en-US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x+1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-1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 …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095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Domain (integers)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AutoShape 7"/>
            <p:cNvSpPr>
              <a:spLocks noChangeArrowheads="1"/>
            </p:cNvSpPr>
            <p:nvPr/>
          </p:nvSpPr>
          <p:spPr bwMode="auto">
            <a:xfrm>
              <a:off x="7276" y="1588"/>
              <a:ext cx="2286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Range (integers)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2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1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0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819400" y="44196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let add1 x = x + 1</a:t>
            </a:r>
            <a:endParaRPr lang="en-GB" dirty="0" smtClean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5600" y="49530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C00000"/>
                </a:solidFill>
              </a:rPr>
              <a:t>val</a:t>
            </a:r>
            <a:r>
              <a:rPr lang="en-US" i="1" dirty="0" smtClean="0">
                <a:solidFill>
                  <a:srgbClr val="C00000"/>
                </a:solidFill>
              </a:rPr>
              <a:t> add1 : </a:t>
            </a:r>
            <a:r>
              <a:rPr lang="en-US" i="1" dirty="0" err="1" smtClean="0">
                <a:solidFill>
                  <a:srgbClr val="C00000"/>
                </a:solidFill>
              </a:rPr>
              <a:t>int</a:t>
            </a:r>
            <a:r>
              <a:rPr lang="en-US" i="1" dirty="0" smtClean="0">
                <a:solidFill>
                  <a:srgbClr val="C00000"/>
                </a:solidFill>
              </a:rPr>
              <a:t> -&gt; </a:t>
            </a:r>
            <a:r>
              <a:rPr lang="en-US" i="1" dirty="0" err="1" smtClean="0">
                <a:solidFill>
                  <a:srgbClr val="C00000"/>
                </a:solidFill>
              </a:rPr>
              <a:t>int</a:t>
            </a:r>
            <a:endParaRPr lang="en-GB" i="1" dirty="0" smtClean="0">
              <a:solidFill>
                <a:srgbClr val="C00000"/>
              </a:solidFill>
            </a:endParaRPr>
          </a:p>
          <a:p>
            <a:endParaRPr lang="en-GB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with more than two parameters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</a:rPr>
              <a:t>let </a:t>
            </a:r>
            <a:r>
              <a:rPr lang="en-GB" sz="3200" dirty="0" err="1" smtClean="0">
                <a:solidFill>
                  <a:srgbClr val="0070C0"/>
                </a:solidFill>
              </a:rPr>
              <a:t>multiParamFn</a:t>
            </a:r>
            <a:r>
              <a:rPr lang="en-GB" sz="3200" dirty="0" smtClean="0">
                <a:solidFill>
                  <a:srgbClr val="0070C0"/>
                </a:solidFill>
              </a:rPr>
              <a:t> </a:t>
            </a:r>
            <a:r>
              <a:rPr lang="en-GB" sz="3200" dirty="0" err="1" smtClean="0">
                <a:solidFill>
                  <a:srgbClr val="0070C0"/>
                </a:solidFill>
              </a:rPr>
              <a:t>i</a:t>
            </a:r>
            <a:r>
              <a:rPr lang="en-GB" sz="3200" dirty="0" smtClean="0">
                <a:solidFill>
                  <a:srgbClr val="0070C0"/>
                </a:solidFill>
              </a:rPr>
              <a:t> b s f =</a:t>
            </a:r>
          </a:p>
          <a:p>
            <a:r>
              <a:rPr lang="en-GB" sz="3200" dirty="0" smtClean="0">
                <a:solidFill>
                  <a:srgbClr val="0070C0"/>
                </a:solidFill>
              </a:rPr>
              <a:t>     </a:t>
            </a:r>
            <a:r>
              <a:rPr lang="en-GB" sz="3200" dirty="0" err="1" smtClean="0">
                <a:solidFill>
                  <a:srgbClr val="0070C0"/>
                </a:solidFill>
              </a:rPr>
              <a:t>printfn</a:t>
            </a:r>
            <a:r>
              <a:rPr lang="en-GB" sz="3200" dirty="0" smtClean="0">
                <a:solidFill>
                  <a:srgbClr val="0070C0"/>
                </a:solidFill>
              </a:rPr>
              <a:t> "</a:t>
            </a:r>
            <a:r>
              <a:rPr lang="en-GB" sz="3200" dirty="0" err="1" smtClean="0">
                <a:solidFill>
                  <a:srgbClr val="0070C0"/>
                </a:solidFill>
              </a:rPr>
              <a:t>i</a:t>
            </a:r>
            <a:r>
              <a:rPr lang="en-GB" sz="3200" dirty="0" smtClean="0">
                <a:solidFill>
                  <a:srgbClr val="0070C0"/>
                </a:solidFill>
              </a:rPr>
              <a:t>=%</a:t>
            </a:r>
            <a:r>
              <a:rPr lang="en-GB" sz="3200" dirty="0" err="1" smtClean="0">
                <a:solidFill>
                  <a:srgbClr val="0070C0"/>
                </a:solidFill>
              </a:rPr>
              <a:t>i</a:t>
            </a:r>
            <a:r>
              <a:rPr lang="en-GB" sz="3200" dirty="0" smtClean="0">
                <a:solidFill>
                  <a:srgbClr val="0070C0"/>
                </a:solidFill>
              </a:rPr>
              <a:t>. b=%b. s=%s. f=%f" </a:t>
            </a:r>
            <a:r>
              <a:rPr lang="en-GB" sz="3200" dirty="0" err="1" smtClean="0">
                <a:solidFill>
                  <a:srgbClr val="0070C0"/>
                </a:solidFill>
              </a:rPr>
              <a:t>i</a:t>
            </a:r>
            <a:r>
              <a:rPr lang="en-GB" sz="3200" dirty="0" smtClean="0">
                <a:solidFill>
                  <a:srgbClr val="0070C0"/>
                </a:solidFill>
              </a:rPr>
              <a:t> b s 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902982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>
                <a:solidFill>
                  <a:srgbClr val="0070C0"/>
                </a:solidFill>
              </a:rPr>
              <a:t>multiParamFn</a:t>
            </a:r>
            <a:r>
              <a:rPr lang="en-GB" sz="3200" dirty="0" smtClean="0">
                <a:solidFill>
                  <a:srgbClr val="0070C0"/>
                </a:solidFill>
              </a:rPr>
              <a:t>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78952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>
                <a:solidFill>
                  <a:srgbClr val="0070C0"/>
                </a:solidFill>
              </a:rPr>
              <a:t>multiParamFn</a:t>
            </a:r>
            <a:r>
              <a:rPr lang="en-GB" sz="3200" dirty="0" smtClean="0">
                <a:solidFill>
                  <a:srgbClr val="0070C0"/>
                </a:solidFill>
              </a:rPr>
              <a:t> 1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67606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>
                <a:solidFill>
                  <a:srgbClr val="0070C0"/>
                </a:solidFill>
              </a:rPr>
              <a:t>multiParamFn</a:t>
            </a:r>
            <a:r>
              <a:rPr lang="en-GB" sz="3200" dirty="0" smtClean="0">
                <a:solidFill>
                  <a:srgbClr val="0070C0"/>
                </a:solidFill>
              </a:rPr>
              <a:t> 1 true "hello"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5626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 smtClean="0">
                <a:solidFill>
                  <a:srgbClr val="0070C0"/>
                </a:solidFill>
              </a:rPr>
              <a:t>multiParamFn</a:t>
            </a:r>
            <a:r>
              <a:rPr lang="en-GB" sz="3200" dirty="0" smtClean="0">
                <a:solidFill>
                  <a:srgbClr val="0070C0"/>
                </a:solidFill>
              </a:rPr>
              <a:t> 1 true "hello" 3.14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p"/>
      <p:bldP spid="6" grpId="0" build="p"/>
      <p:bldP spid="7" grpId="0" build="p"/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Partial application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447800"/>
            <a:ext cx="4789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let add1 = (+) 1</a:t>
            </a:r>
            <a:endParaRPr lang="en-GB" sz="3200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475012"/>
            <a:ext cx="4789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add1ToEach [1;2;3;4]</a:t>
            </a:r>
            <a:endParaRPr lang="en-GB" sz="3200" dirty="0" smtClean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61406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let add1ToEach = List.map add1</a:t>
            </a:r>
            <a:endParaRPr lang="en-GB" sz="3200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799" y="3826818"/>
            <a:ext cx="10014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let </a:t>
            </a:r>
            <a:r>
              <a:rPr lang="en-US" sz="3200" dirty="0" err="1" smtClean="0">
                <a:solidFill>
                  <a:srgbClr val="0070C0"/>
                </a:solidFill>
              </a:rPr>
              <a:t>filterEvens</a:t>
            </a:r>
            <a:r>
              <a:rPr lang="en-US" sz="3200" dirty="0" smtClean="0">
                <a:solidFill>
                  <a:srgbClr val="0070C0"/>
                </a:solidFill>
              </a:rPr>
              <a:t> = </a:t>
            </a:r>
            <a:endParaRPr lang="en-GB" sz="3200" dirty="0" smtClean="0">
              <a:solidFill>
                <a:srgbClr val="0070C0"/>
              </a:solidFill>
            </a:endParaRPr>
          </a:p>
          <a:p>
            <a:r>
              <a:rPr lang="en-US" sz="3200" dirty="0" smtClean="0">
                <a:solidFill>
                  <a:srgbClr val="0070C0"/>
                </a:solidFill>
              </a:rPr>
              <a:t>   </a:t>
            </a:r>
            <a:r>
              <a:rPr lang="en-US" sz="3200" dirty="0" err="1" smtClean="0">
                <a:solidFill>
                  <a:srgbClr val="0070C0"/>
                </a:solidFill>
              </a:rPr>
              <a:t>List.filter</a:t>
            </a:r>
            <a:r>
              <a:rPr lang="en-US" sz="3200" dirty="0" smtClean="0">
                <a:solidFill>
                  <a:srgbClr val="0070C0"/>
                </a:solidFill>
              </a:rPr>
              <a:t> (fun 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 -&gt; i%2 = 0) // fix the filter function</a:t>
            </a:r>
            <a:endParaRPr lang="en-GB" sz="3200" dirty="0" smtClean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5410200"/>
            <a:ext cx="4789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70C0"/>
                </a:solidFill>
              </a:rPr>
              <a:t>filterEvens</a:t>
            </a:r>
            <a:r>
              <a:rPr lang="en-US" sz="3200" dirty="0" smtClean="0">
                <a:solidFill>
                  <a:srgbClr val="0070C0"/>
                </a:solidFill>
              </a:rPr>
              <a:t> [1;2;3;4]</a:t>
            </a:r>
            <a:endParaRPr lang="en-GB" sz="32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Thinking Functionally: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Every function has one input and one output</a:t>
            </a:r>
          </a:p>
          <a:p>
            <a:r>
              <a:rPr lang="en-GB" dirty="0" smtClean="0"/>
              <a:t>Values are not variables</a:t>
            </a:r>
          </a:p>
          <a:p>
            <a:r>
              <a:rPr lang="en-GB" dirty="0" smtClean="0"/>
              <a:t>Functions are things!</a:t>
            </a:r>
          </a:p>
          <a:p>
            <a:pPr lvl="1"/>
            <a:r>
              <a:rPr lang="en-GB" dirty="0" smtClean="0"/>
              <a:t>Can be input to other functions</a:t>
            </a:r>
          </a:p>
          <a:p>
            <a:pPr lvl="1"/>
            <a:r>
              <a:rPr lang="en-GB" dirty="0" smtClean="0"/>
              <a:t>Can be output from other functions</a:t>
            </a:r>
          </a:p>
          <a:p>
            <a:r>
              <a:rPr lang="en-GB" dirty="0" smtClean="0"/>
              <a:t>Function signatures are important</a:t>
            </a:r>
          </a:p>
          <a:p>
            <a:r>
              <a:rPr lang="en-GB" dirty="0" smtClean="0"/>
              <a:t>Unit type is not the same as “void”</a:t>
            </a:r>
          </a:p>
          <a:p>
            <a:r>
              <a:rPr lang="en-GB" dirty="0" smtClean="0"/>
              <a:t>Generics are very common</a:t>
            </a:r>
          </a:p>
          <a:p>
            <a:r>
              <a:rPr lang="en-GB" dirty="0" smtClean="0"/>
              <a:t>Partial application for “baking in” parameters</a:t>
            </a:r>
          </a:p>
          <a:p>
            <a:r>
              <a:rPr lang="en-GB" dirty="0" smtClean="0"/>
              <a:t>Composition for combining functions</a:t>
            </a:r>
          </a:p>
          <a:p>
            <a:r>
              <a:rPr lang="en-GB" dirty="0" smtClean="0"/>
              <a:t>Composition for designing mini-languages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/>
              <a:t>Key properties of mathematical functions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9812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 function always gives the </a:t>
            </a:r>
            <a:r>
              <a:rPr lang="en-US" dirty="0" smtClean="0">
                <a:solidFill>
                  <a:srgbClr val="C00000"/>
                </a:solidFill>
              </a:rPr>
              <a:t>same output value </a:t>
            </a:r>
            <a:r>
              <a:rPr lang="en-US" dirty="0" smtClean="0"/>
              <a:t>for a given input value</a:t>
            </a:r>
            <a:endParaRPr lang="en-GB" dirty="0" smtClean="0"/>
          </a:p>
          <a:p>
            <a:pPr lvl="0"/>
            <a:r>
              <a:rPr lang="en-US" dirty="0" smtClean="0"/>
              <a:t>A function has </a:t>
            </a:r>
            <a:r>
              <a:rPr lang="en-US" dirty="0" smtClean="0">
                <a:solidFill>
                  <a:srgbClr val="C00000"/>
                </a:solidFill>
              </a:rPr>
              <a:t>no side effects</a:t>
            </a:r>
            <a:endParaRPr lang="en-GB" dirty="0">
              <a:solidFill>
                <a:srgbClr val="C00000"/>
              </a:solidFill>
            </a:endParaRPr>
          </a:p>
        </p:txBody>
      </p:sp>
      <p:grpSp>
        <p:nvGrpSpPr>
          <p:cNvPr id="28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29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AutoShape 11"/>
            <p:cNvSpPr>
              <a:spLocks noChangeShapeType="1"/>
            </p:cNvSpPr>
            <p:nvPr/>
          </p:nvSpPr>
          <p:spPr bwMode="auto">
            <a:xfrm>
              <a:off x="2815" y="3486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AutoShape 10"/>
            <p:cNvSpPr>
              <a:spLocks noChangeArrowheads="1"/>
            </p:cNvSpPr>
            <p:nvPr/>
          </p:nvSpPr>
          <p:spPr bwMode="auto">
            <a:xfrm>
              <a:off x="3575" y="3562"/>
              <a:ext cx="3054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Function Add1(x)</a:t>
              </a: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input x        </a:t>
              </a: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maps to          </a:t>
              </a:r>
              <a:r>
                <a:rPr kumimoji="0" lang="en-US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x+1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-1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 …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095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Domain (integers)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7276" y="1588"/>
              <a:ext cx="2286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Range (integers)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/>
              <a:t>Same output value for a given input value</a:t>
            </a:r>
            <a:endParaRPr lang="en-GB" dirty="0" smtClean="0"/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29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AutoShape 11"/>
            <p:cNvSpPr>
              <a:spLocks noChangeShapeType="1"/>
            </p:cNvSpPr>
            <p:nvPr/>
          </p:nvSpPr>
          <p:spPr bwMode="auto">
            <a:xfrm>
              <a:off x="2815" y="3486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AutoShape 10"/>
            <p:cNvSpPr>
              <a:spLocks noChangeArrowheads="1"/>
            </p:cNvSpPr>
            <p:nvPr/>
          </p:nvSpPr>
          <p:spPr bwMode="auto">
            <a:xfrm>
              <a:off x="3575" y="3562"/>
              <a:ext cx="3054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Function Add1(x)</a:t>
              </a: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input x        </a:t>
              </a: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maps to          </a:t>
              </a:r>
              <a:r>
                <a:rPr kumimoji="0" lang="en-US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x+1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-1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 …</a:t>
              </a:r>
              <a:endPara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095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Domain (integers)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7276" y="1588"/>
              <a:ext cx="2286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Range (integers)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438400" y="1524000"/>
            <a:ext cx="35052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/>
              <a:t>int</a:t>
            </a:r>
            <a:r>
              <a:rPr lang="en-GB" dirty="0" smtClean="0"/>
              <a:t> add1(</a:t>
            </a:r>
            <a:r>
              <a:rPr lang="en-GB" dirty="0" err="1" smtClean="0"/>
              <a:t>int</a:t>
            </a:r>
            <a:r>
              <a:rPr lang="en-GB" dirty="0" smtClean="0"/>
              <a:t> input)</a:t>
            </a:r>
          </a:p>
          <a:p>
            <a:r>
              <a:rPr lang="en-GB" dirty="0" smtClean="0"/>
              <a:t>{ </a:t>
            </a:r>
          </a:p>
          <a:p>
            <a:r>
              <a:rPr lang="en-GB" dirty="0" smtClean="0"/>
              <a:t>   switch (input)</a:t>
            </a:r>
          </a:p>
          <a:p>
            <a:r>
              <a:rPr lang="en-GB" dirty="0" smtClean="0"/>
              <a:t>   {</a:t>
            </a:r>
          </a:p>
          <a:p>
            <a:r>
              <a:rPr lang="en-GB" dirty="0" smtClean="0"/>
              <a:t>   case 0: return 1;</a:t>
            </a:r>
          </a:p>
          <a:p>
            <a:r>
              <a:rPr lang="en-GB" dirty="0" smtClean="0"/>
              <a:t>   case 1: return 2;</a:t>
            </a:r>
          </a:p>
          <a:p>
            <a:r>
              <a:rPr lang="en-GB" dirty="0" smtClean="0"/>
              <a:t>   case 2: return 3;</a:t>
            </a:r>
          </a:p>
          <a:p>
            <a:r>
              <a:rPr lang="en-GB" dirty="0" smtClean="0"/>
              <a:t>   case 3: return 4;</a:t>
            </a:r>
          </a:p>
          <a:p>
            <a:r>
              <a:rPr lang="en-GB" dirty="0" smtClean="0"/>
              <a:t>   etc ad infinitum</a:t>
            </a:r>
          </a:p>
          <a:p>
            <a:r>
              <a:rPr lang="en-GB" dirty="0" smtClean="0"/>
              <a:t>   }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from side effects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1752600"/>
            <a:ext cx="281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x = 5</a:t>
            </a:r>
            <a:endParaRPr lang="en-GB" sz="4000" dirty="0" smtClean="0"/>
          </a:p>
          <a:p>
            <a:r>
              <a:rPr lang="en-US" sz="4000" dirty="0" smtClean="0"/>
              <a:t>y = x+1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38862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y is 6 </a:t>
            </a:r>
            <a:br>
              <a:rPr lang="en-US" sz="4000" dirty="0" smtClean="0"/>
            </a:br>
            <a:r>
              <a:rPr lang="en-US" sz="4000" dirty="0" smtClean="0"/>
              <a:t>what is x now?</a:t>
            </a:r>
            <a:endParaRPr lang="en-GB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Other domains</a:t>
            </a:r>
            <a:endParaRPr lang="en-GB" dirty="0" smtClean="0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29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AutoShape 11"/>
            <p:cNvSpPr>
              <a:spLocks noChangeShapeType="1"/>
            </p:cNvSpPr>
            <p:nvPr/>
          </p:nvSpPr>
          <p:spPr bwMode="auto">
            <a:xfrm>
              <a:off x="2815" y="3486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AutoShape 10"/>
            <p:cNvSpPr>
              <a:spLocks noChangeArrowheads="1"/>
            </p:cNvSpPr>
            <p:nvPr/>
          </p:nvSpPr>
          <p:spPr bwMode="auto">
            <a:xfrm>
              <a:off x="3019" y="3562"/>
              <a:ext cx="4136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Function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WorkingHours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(x)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input Day      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maps to         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hours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1950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Sun</a:t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MonTue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Wed</a:t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 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977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Domain (days</a:t>
              </a:r>
              <a:r>
                <a:rPr kumimoji="0" lang="en-US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 of week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7276" y="1588"/>
              <a:ext cx="2286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Range (hours)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981200" y="1524000"/>
            <a:ext cx="42672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workingHours</a:t>
            </a:r>
            <a:r>
              <a:rPr lang="en-GB" dirty="0" smtClean="0"/>
              <a:t>(</a:t>
            </a:r>
            <a:r>
              <a:rPr lang="en-GB" dirty="0" err="1" smtClean="0"/>
              <a:t>int</a:t>
            </a:r>
            <a:r>
              <a:rPr lang="en-GB" dirty="0" smtClean="0"/>
              <a:t> input)</a:t>
            </a:r>
          </a:p>
          <a:p>
            <a:r>
              <a:rPr lang="en-GB" dirty="0" smtClean="0"/>
              <a:t>{ </a:t>
            </a:r>
          </a:p>
          <a:p>
            <a:r>
              <a:rPr lang="en-GB" dirty="0" smtClean="0"/>
              <a:t>   switch (input)</a:t>
            </a:r>
          </a:p>
          <a:p>
            <a:r>
              <a:rPr lang="en-GB" dirty="0" smtClean="0"/>
              <a:t>   {</a:t>
            </a:r>
            <a:br>
              <a:rPr lang="en-GB" dirty="0" smtClean="0"/>
            </a:br>
            <a:r>
              <a:rPr lang="en-GB" dirty="0" smtClean="0"/>
              <a:t>   case Sun: return 0;</a:t>
            </a:r>
          </a:p>
          <a:p>
            <a:r>
              <a:rPr lang="en-GB" dirty="0" smtClean="0"/>
              <a:t>   case Mon: return 8;</a:t>
            </a:r>
          </a:p>
          <a:p>
            <a:r>
              <a:rPr lang="en-GB" dirty="0" smtClean="0"/>
              <a:t>   case Tue: return 8;</a:t>
            </a:r>
          </a:p>
          <a:p>
            <a:r>
              <a:rPr lang="en-GB" dirty="0" smtClean="0"/>
              <a:t>   case Wed: return 8;</a:t>
            </a:r>
          </a:p>
          <a:p>
            <a:r>
              <a:rPr lang="en-GB" dirty="0" smtClean="0"/>
              <a:t>   etc</a:t>
            </a:r>
          </a:p>
          <a:p>
            <a:r>
              <a:rPr lang="en-GB" dirty="0" smtClean="0"/>
              <a:t>   }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Functions != mathematical</a:t>
            </a:r>
            <a:endParaRPr lang="en-GB" dirty="0" smtClean="0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381000" y="1219200"/>
            <a:ext cx="8351806" cy="2819400"/>
            <a:chOff x="1440" y="1588"/>
            <a:chExt cx="8243" cy="2782"/>
          </a:xfrm>
        </p:grpSpPr>
        <p:sp>
          <p:nvSpPr>
            <p:cNvPr id="29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588"/>
              <a:ext cx="8243" cy="278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AutoShape 11"/>
            <p:cNvSpPr>
              <a:spLocks noChangeShapeType="1"/>
            </p:cNvSpPr>
            <p:nvPr/>
          </p:nvSpPr>
          <p:spPr bwMode="auto">
            <a:xfrm>
              <a:off x="2815" y="3486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AutoShape 10"/>
            <p:cNvSpPr>
              <a:spLocks noChangeArrowheads="1"/>
            </p:cNvSpPr>
            <p:nvPr/>
          </p:nvSpPr>
          <p:spPr bwMode="auto">
            <a:xfrm>
              <a:off x="3019" y="3562"/>
              <a:ext cx="4136" cy="74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7F7F7F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Function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CustomerName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(x)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input Customer      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maps to          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string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1816" y="1888"/>
              <a:ext cx="864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Cust1</a:t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C</a:t>
              </a:r>
              <a:r>
                <a:rPr lang="en-US" dirty="0" smtClean="0"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ust2</a:t>
              </a:r>
              <a:br>
                <a:rPr lang="en-US" dirty="0" smtClean="0"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lang="en-US" dirty="0" smtClean="0"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Cust3</a:t>
              </a:r>
              <a:br>
                <a:rPr lang="en-US" dirty="0" smtClean="0"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lang="en-US" dirty="0" smtClean="0"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Cust3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AutoShape 8"/>
            <p:cNvSpPr>
              <a:spLocks noChangeArrowheads="1"/>
            </p:cNvSpPr>
            <p:nvPr/>
          </p:nvSpPr>
          <p:spPr bwMode="auto">
            <a:xfrm>
              <a:off x="1471" y="1588"/>
              <a:ext cx="2977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Domain (customer)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7276" y="1588"/>
              <a:ext cx="2286" cy="38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Name (string)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7574" y="1888"/>
              <a:ext cx="730" cy="2073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Alice</a:t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Bob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Sue</a:t>
              </a:r>
              <a:b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</a:b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John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tantia" pitchFamily="18" charset="0"/>
                  <a:ea typeface="Calibri" pitchFamily="34" charset="0"/>
                  <a:cs typeface="Times New Roman" pitchFamily="18" charset="0"/>
                </a:rPr>
                <a:t>Pam…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AutoShape 5"/>
            <p:cNvSpPr>
              <a:spLocks noChangeShapeType="1"/>
            </p:cNvSpPr>
            <p:nvPr/>
          </p:nvSpPr>
          <p:spPr bwMode="auto">
            <a:xfrm>
              <a:off x="2830" y="233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AutoShape 4"/>
            <p:cNvSpPr>
              <a:spLocks noChangeShapeType="1"/>
            </p:cNvSpPr>
            <p:nvPr/>
          </p:nvSpPr>
          <p:spPr bwMode="auto">
            <a:xfrm>
              <a:off x="2830" y="2644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AutoShape 3"/>
            <p:cNvSpPr>
              <a:spLocks noChangeShapeType="1"/>
            </p:cNvSpPr>
            <p:nvPr/>
          </p:nvSpPr>
          <p:spPr bwMode="auto">
            <a:xfrm>
              <a:off x="2830" y="2917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AutoShape 2"/>
            <p:cNvSpPr>
              <a:spLocks noChangeShapeType="1"/>
            </p:cNvSpPr>
            <p:nvPr/>
          </p:nvSpPr>
          <p:spPr bwMode="auto">
            <a:xfrm>
              <a:off x="2830" y="3230"/>
              <a:ext cx="460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905000" y="1524000"/>
            <a:ext cx="43434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CustomerName</a:t>
            </a:r>
            <a:r>
              <a:rPr lang="en-GB" dirty="0" smtClean="0"/>
              <a:t>(</a:t>
            </a:r>
            <a:r>
              <a:rPr lang="en-GB" dirty="0" err="1" smtClean="0"/>
              <a:t>int</a:t>
            </a:r>
            <a:r>
              <a:rPr lang="en-GB" dirty="0" smtClean="0"/>
              <a:t> input)</a:t>
            </a:r>
          </a:p>
          <a:p>
            <a:r>
              <a:rPr lang="en-GB" dirty="0" smtClean="0"/>
              <a:t>{ </a:t>
            </a:r>
          </a:p>
          <a:p>
            <a:r>
              <a:rPr lang="en-GB" dirty="0" smtClean="0"/>
              <a:t>   switch (input)</a:t>
            </a:r>
          </a:p>
          <a:p>
            <a:r>
              <a:rPr lang="en-GB" dirty="0" smtClean="0"/>
              <a:t>   {</a:t>
            </a:r>
            <a:br>
              <a:rPr lang="en-GB" dirty="0" smtClean="0"/>
            </a:br>
            <a:r>
              <a:rPr lang="en-GB" dirty="0" smtClean="0"/>
              <a:t>   case Cust1: return “Alice”;</a:t>
            </a:r>
          </a:p>
          <a:p>
            <a:r>
              <a:rPr lang="en-GB" dirty="0" smtClean="0"/>
              <a:t>   case Cust2: return “Bob”;</a:t>
            </a:r>
          </a:p>
          <a:p>
            <a:r>
              <a:rPr lang="en-GB" dirty="0" smtClean="0"/>
              <a:t>   case Cust3: return “Sue”;</a:t>
            </a:r>
          </a:p>
          <a:p>
            <a:r>
              <a:rPr lang="en-GB" dirty="0" smtClean="0"/>
              <a:t>   etc</a:t>
            </a:r>
          </a:p>
          <a:p>
            <a:r>
              <a:rPr lang="en-GB" dirty="0" smtClean="0"/>
              <a:t>   }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power of 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Trivially parallelizable</a:t>
            </a:r>
          </a:p>
          <a:p>
            <a:r>
              <a:rPr lang="en-US" dirty="0" smtClean="0"/>
              <a:t>Lazy - only evaluate it when I need the output</a:t>
            </a:r>
          </a:p>
          <a:p>
            <a:r>
              <a:rPr lang="en-US" dirty="0" smtClean="0"/>
              <a:t>Cacheable – same answer every time</a:t>
            </a:r>
          </a:p>
          <a:p>
            <a:r>
              <a:rPr lang="en-US" dirty="0" smtClean="0"/>
              <a:t>No dependencies – I can evaluate them in any order I like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1365</Words>
  <Application>Microsoft Office PowerPoint</Application>
  <PresentationFormat>On-screen Show (4:3)</PresentationFormat>
  <Paragraphs>355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Thinking Functionally</vt:lpstr>
      <vt:lpstr>Four things that are very different</vt:lpstr>
      <vt:lpstr>Mathematical Functions</vt:lpstr>
      <vt:lpstr>Key properties of mathematical functions</vt:lpstr>
      <vt:lpstr>Same output value for a given input value</vt:lpstr>
      <vt:lpstr>Free from side effects</vt:lpstr>
      <vt:lpstr>Other domains</vt:lpstr>
      <vt:lpstr>Functions != mathematical</vt:lpstr>
      <vt:lpstr>The power of pure functions</vt:lpstr>
      <vt:lpstr>"Unhelpful" properties  of mathematical functions</vt:lpstr>
      <vt:lpstr>Values vs. Variables</vt:lpstr>
      <vt:lpstr>Simple values and function values</vt:lpstr>
      <vt:lpstr>Values vs. Objects</vt:lpstr>
      <vt:lpstr>Types and values</vt:lpstr>
      <vt:lpstr>Function Signatures</vt:lpstr>
      <vt:lpstr>Type annotations</vt:lpstr>
      <vt:lpstr>What types are available in F#?</vt:lpstr>
      <vt:lpstr>Function types as parameters</vt:lpstr>
      <vt:lpstr>Functions as output</vt:lpstr>
      <vt:lpstr>The unit type</vt:lpstr>
      <vt:lpstr>Unit is not void</vt:lpstr>
      <vt:lpstr>Generic types</vt:lpstr>
      <vt:lpstr>Generics are type-safe</vt:lpstr>
      <vt:lpstr>Generics are type-safe</vt:lpstr>
      <vt:lpstr>Test your understanding of types</vt:lpstr>
      <vt:lpstr>Using signatures to find a library function</vt:lpstr>
      <vt:lpstr>How can a function have  more than one param?</vt:lpstr>
      <vt:lpstr>How can a function have  more than one param?</vt:lpstr>
      <vt:lpstr>Every function is really a  one parameter function!</vt:lpstr>
      <vt:lpstr>Functions with more than two parameters</vt:lpstr>
      <vt:lpstr>Partial application</vt:lpstr>
      <vt:lpstr>Thinking Functionally: Review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2014-06-20T12:24:19Z</dcterms:created>
  <dcterms:modified xsi:type="dcterms:W3CDTF">2014-06-20T12:24:22Z</dcterms:modified>
</cp:coreProperties>
</file>