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7" r:id="rId3"/>
    <p:sldId id="262" r:id="rId4"/>
    <p:sldId id="261" r:id="rId5"/>
    <p:sldId id="263" r:id="rId6"/>
    <p:sldId id="260" r:id="rId7"/>
    <p:sldId id="275" r:id="rId8"/>
    <p:sldId id="268" r:id="rId9"/>
    <p:sldId id="269" r:id="rId10"/>
    <p:sldId id="270" r:id="rId11"/>
    <p:sldId id="271" r:id="rId12"/>
    <p:sldId id="273" r:id="rId13"/>
    <p:sldId id="274" r:id="rId14"/>
    <p:sldId id="279" r:id="rId15"/>
    <p:sldId id="278" r:id="rId16"/>
    <p:sldId id="265" r:id="rId17"/>
    <p:sldId id="266" r:id="rId18"/>
    <p:sldId id="276" r:id="rId19"/>
    <p:sldId id="277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644519C-92E3-43DC-B819-12DBEC3E2C97}">
          <p14:sldIdLst>
            <p14:sldId id="259"/>
          </p14:sldIdLst>
        </p14:section>
        <p14:section name="Dashboard" id="{FA4F02C1-EDB2-4FCA-8306-11CF08BFC317}">
          <p14:sldIdLst>
            <p14:sldId id="267"/>
            <p14:sldId id="262"/>
            <p14:sldId id="261"/>
            <p14:sldId id="263"/>
            <p14:sldId id="260"/>
            <p14:sldId id="275"/>
          </p14:sldIdLst>
        </p14:section>
        <p14:section name="List processing" id="{BE953A5E-640C-46E7-A7A5-3E2D6AF1D747}">
          <p14:sldIdLst>
            <p14:sldId id="268"/>
            <p14:sldId id="269"/>
            <p14:sldId id="270"/>
            <p14:sldId id="271"/>
            <p14:sldId id="273"/>
            <p14:sldId id="274"/>
          </p14:sldIdLst>
        </p14:section>
        <p14:section name="Todo: Examples" id="{5CFE1672-B6E8-4F31-993A-5BF624AAD72E}">
          <p14:sldIdLst>
            <p14:sldId id="279"/>
            <p14:sldId id="278"/>
            <p14:sldId id="265"/>
            <p14:sldId id="266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>
      <p:cViewPr varScale="1">
        <p:scale>
          <a:sx n="81" d="100"/>
          <a:sy n="81" d="100"/>
        </p:scale>
        <p:origin x="127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CD032-D18A-45B0-9DD7-B41BA3BC6F41}" type="datetimeFigureOut">
              <a:rPr lang="en-GB" smtClean="0"/>
              <a:t>23/04/2013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76401-FA27-4B5A-93C8-73ADBAB62B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200800" cy="2232248"/>
          </a:xfrm>
        </p:spPr>
        <p:txBody>
          <a:bodyPr/>
          <a:lstStyle>
            <a:lvl1pPr>
              <a:defRPr b="1" cap="none" spc="0">
                <a:ln w="19050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060848"/>
            <a:ext cx="9144000" cy="14401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cap="small" spc="0" baseline="0">
                <a:ln w="18000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Picture 6" descr="http://appsforgood.org/wp-content/uploads/2012/06/NEW-SKILLS-MATTER-LOGO-outlined-hi-re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34" y="5635429"/>
            <a:ext cx="2723838" cy="101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ebmedia.eventbrite.com/s3-build/images/1117320/22139229324/1/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86" y="5406835"/>
            <a:ext cx="1988096" cy="145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205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255786"/>
            <a:ext cx="8219256" cy="10129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0"/>
              </a:spcBef>
              <a:defRPr/>
            </a:lvl1pPr>
            <a:lvl2pPr>
              <a:defRPr sz="2600"/>
            </a:lvl2pPr>
            <a:lvl3pPr marL="828000"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371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368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small" baseline="0">
                <a:ln w="28575">
                  <a:noFill/>
                </a:ln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21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1708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3648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title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5734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130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8B732-595A-4DB8-A49C-A37CD1CD1098}" type="datetimeFigureOut">
              <a:rPr lang="cs-CZ" smtClean="0"/>
              <a:t>23. 4. 2013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1FC-78AF-4077-8ABD-41926DAB3BD5}" type="slidenum">
              <a:rPr lang="cs-CZ" smtClean="0"/>
              <a:t>‹#›</a:t>
            </a:fld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55786"/>
            <a:ext cx="8219256" cy="1012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title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059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ln w="285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2000"/>
        </a:spcBef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linbul.wordpress.com/2013/02/23/f-end-to-e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 Track to F#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Point-of-sale dashboard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479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list?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List is either empty or contains head &amp; tail</a:t>
            </a:r>
          </a:p>
          <a:p>
            <a:pPr lvl="1"/>
            <a:r>
              <a:rPr lang="en-US" dirty="0" smtClean="0"/>
              <a:t>Head stores the value, tail is the rest of the list</a:t>
            </a:r>
          </a:p>
          <a:p>
            <a:r>
              <a:rPr lang="en-US" dirty="0" smtClean="0"/>
              <a:t>Creating lists in F#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320058"/>
              </p:ext>
            </p:extLst>
          </p:nvPr>
        </p:nvGraphicFramePr>
        <p:xfrm>
          <a:off x="971600" y="1484784"/>
          <a:ext cx="696567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3761910" imgH="311090" progId="Visio.Drawing.11">
                  <p:embed/>
                </p:oleObj>
              </mc:Choice>
              <mc:Fallback>
                <p:oleObj name="Visio" r:id="rId3" imgW="3761910" imgH="3110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600" y="1484784"/>
                        <a:ext cx="696567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7623" y="4365104"/>
            <a:ext cx="4500501" cy="1910880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empty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[]</a:t>
            </a:r>
          </a:p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nums1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4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[]</a:t>
            </a:r>
          </a:p>
          <a:p>
            <a:r>
              <a:rPr lang="da-DK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2200" dirty="0">
                <a:solidFill>
                  <a:srgbClr val="020002"/>
                </a:solidFill>
                <a:latin typeface="Consolas"/>
              </a:rPr>
              <a:t>nums2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2200" dirty="0">
                <a:solidFill>
                  <a:srgbClr val="008000"/>
                </a:solidFill>
                <a:latin typeface="Consolas"/>
              </a:rPr>
              <a:t>2</a:t>
            </a:r>
            <a:r>
              <a:rPr lang="da-DK" sz="2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da-DK" sz="2200" dirty="0">
                <a:solidFill>
                  <a:srgbClr val="008000"/>
                </a:solidFill>
                <a:latin typeface="Consolas"/>
              </a:rPr>
              <a:t>3</a:t>
            </a:r>
            <a:r>
              <a:rPr lang="da-DK" sz="2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da-DK" sz="2200" dirty="0">
                <a:solidFill>
                  <a:srgbClr val="008000"/>
                </a:solidFill>
                <a:latin typeface="Consolas"/>
              </a:rPr>
              <a:t>4</a:t>
            </a:r>
            <a:r>
              <a:rPr lang="da-DK" sz="2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[]</a:t>
            </a:r>
          </a:p>
          <a:p>
            <a:r>
              <a:rPr lang="da-DK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2200" dirty="0">
                <a:solidFill>
                  <a:srgbClr val="020002"/>
                </a:solidFill>
                <a:latin typeface="Consolas"/>
              </a:rPr>
              <a:t>nums3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da-DK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 [</a:t>
            </a:r>
            <a:r>
              <a:rPr lang="da-DK" sz="2200" dirty="0">
                <a:solidFill>
                  <a:srgbClr val="008000"/>
                </a:solidFill>
                <a:latin typeface="Consolas"/>
              </a:rPr>
              <a:t>2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da-DK" sz="2200" dirty="0">
                <a:solidFill>
                  <a:srgbClr val="008000"/>
                </a:solidFill>
                <a:latin typeface="Consolas"/>
              </a:rPr>
              <a:t>3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; </a:t>
            </a:r>
            <a:r>
              <a:rPr lang="da-DK" sz="2200" dirty="0">
                <a:solidFill>
                  <a:srgbClr val="008000"/>
                </a:solidFill>
                <a:latin typeface="Consolas"/>
              </a:rPr>
              <a:t>4</a:t>
            </a:r>
            <a:r>
              <a:rPr lang="da-DK" sz="22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nums4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[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1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..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10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]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644008" y="3861048"/>
            <a:ext cx="2232248" cy="720080"/>
          </a:xfrm>
          <a:prstGeom prst="wedgeRoundRectCallout">
            <a:avLst>
              <a:gd name="adj1" fmla="val -77889"/>
              <a:gd name="adj2" fmla="val 7761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 :: operator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takes head &amp; tail</a:t>
            </a:r>
            <a:endParaRPr lang="cs-CZ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364088" y="5076800"/>
            <a:ext cx="2583904" cy="512440"/>
          </a:xfrm>
          <a:prstGeom prst="wedgeRoundRectCallout">
            <a:avLst>
              <a:gd name="adj1" fmla="val -74518"/>
              <a:gd name="adj2" fmla="val 5425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Nicer syntax for lists</a:t>
            </a:r>
            <a:endParaRPr lang="cs-CZ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5363840" y="5953288"/>
            <a:ext cx="2583904" cy="512440"/>
          </a:xfrm>
          <a:prstGeom prst="wedgeRoundRectCallout">
            <a:avLst>
              <a:gd name="adj1" fmla="val -76624"/>
              <a:gd name="adj2" fmla="val -3921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Generating ranges</a:t>
            </a:r>
            <a:endParaRPr lang="cs-CZ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36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lists in C#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List is either </a:t>
            </a:r>
            <a:r>
              <a:rPr lang="en-US" i="1" dirty="0" smtClean="0"/>
              <a:t>empty (tail) </a:t>
            </a:r>
            <a:r>
              <a:rPr lang="en-US" dirty="0" smtClean="0"/>
              <a:t>or </a:t>
            </a:r>
            <a:r>
              <a:rPr lang="en-US" i="1" dirty="0" smtClean="0"/>
              <a:t>nonempty (cons)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pPr lvl="1"/>
            <a:r>
              <a:rPr lang="en-US" dirty="0" smtClean="0"/>
              <a:t>In C#, a class hierarchy with two classes</a:t>
            </a:r>
          </a:p>
          <a:p>
            <a:pPr lvl="1"/>
            <a:r>
              <a:rPr lang="en-US" dirty="0" smtClean="0"/>
              <a:t>In F#, a discriminated union with two cases (more later)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30262"/>
              </p:ext>
            </p:extLst>
          </p:nvPr>
        </p:nvGraphicFramePr>
        <p:xfrm>
          <a:off x="2267744" y="2492896"/>
          <a:ext cx="3545110" cy="169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2625210" imgH="1255683" progId="Visio.Drawing.11">
                  <p:embed/>
                </p:oleObj>
              </mc:Choice>
              <mc:Fallback>
                <p:oleObj name="Visio" r:id="rId3" imgW="2625210" imgH="1255683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7744" y="2492896"/>
                        <a:ext cx="3545110" cy="169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1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lists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Decomposed using pattern matching</a:t>
            </a:r>
          </a:p>
          <a:p>
            <a:pPr lvl="1"/>
            <a:r>
              <a:rPr lang="en-US" dirty="0" smtClean="0"/>
              <a:t>We can handle multiple cases using </a:t>
            </a:r>
            <a:r>
              <a:rPr lang="en-US" i="1" dirty="0" smtClean="0"/>
              <a:t>match</a:t>
            </a:r>
          </a:p>
          <a:p>
            <a:endParaRPr lang="en-US" b="1" dirty="0" smtClean="0"/>
          </a:p>
          <a:p>
            <a:endParaRPr lang="en-US" b="1" dirty="0"/>
          </a:p>
          <a:p>
            <a:pPr lvl="1"/>
            <a:r>
              <a:rPr lang="en-US" dirty="0" smtClean="0"/>
              <a:t>Compiler checks that we cover both cases</a:t>
            </a:r>
          </a:p>
          <a:p>
            <a:pPr lvl="1"/>
            <a:r>
              <a:rPr lang="en-US" dirty="0" smtClean="0"/>
              <a:t>In the second one we get:</a:t>
            </a:r>
          </a:p>
          <a:p>
            <a:pPr lvl="2"/>
            <a:r>
              <a:rPr lang="en-US" dirty="0" smtClean="0"/>
              <a:t>head 	– the first element of the list</a:t>
            </a:r>
          </a:p>
          <a:p>
            <a:pPr lvl="2"/>
            <a:r>
              <a:rPr lang="en-US" dirty="0" smtClean="0"/>
              <a:t>tail 	– the rest of the list (itself a list)</a:t>
            </a:r>
          </a:p>
          <a:p>
            <a:endParaRPr lang="en-US" b="1" dirty="0"/>
          </a:p>
          <a:p>
            <a:endParaRPr lang="cs-CZ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739934"/>
            <a:ext cx="7848872" cy="123377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list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with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| []     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printfn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8000"/>
                </a:solidFill>
                <a:latin typeface="Consolas"/>
              </a:rPr>
              <a:t>"Empty list"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|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head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tail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printfn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8000"/>
                </a:solidFill>
                <a:latin typeface="Consolas"/>
              </a:rPr>
              <a:t>"Starting with %d"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20002"/>
                </a:solidFill>
                <a:latin typeface="Consolas"/>
              </a:rPr>
              <a:t>head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253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&amp; Imperative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 smtClean="0"/>
              <a:t>Sum list – imperative way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Sum list – functional way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5127231"/>
            <a:ext cx="7920880" cy="1572326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sumList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list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match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list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with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| []       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0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|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head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::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tail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-&gt;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head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srgbClr val="020002"/>
                </a:solidFill>
                <a:latin typeface="Consolas"/>
              </a:rPr>
              <a:t>sumList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tail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7920880" cy="1910880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rec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sumListImperative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list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let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00FF"/>
                </a:solidFill>
                <a:latin typeface="Consolas"/>
              </a:rPr>
              <a:t>mutable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count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=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0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en-US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20002"/>
                </a:solidFill>
                <a:latin typeface="Consolas"/>
              </a:rPr>
              <a:t>list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do</a:t>
            </a:r>
            <a:endParaRPr lang="en-US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count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&lt;-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20002"/>
                </a:solidFill>
                <a:latin typeface="Consolas"/>
              </a:rPr>
              <a:t>count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800080"/>
                </a:solidFill>
                <a:latin typeface="Consolas"/>
              </a:rPr>
              <a:t>+</a:t>
            </a:r>
            <a:r>
              <a:rPr lang="cs-CZ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cs-CZ" sz="2200" dirty="0">
                <a:solidFill>
                  <a:srgbClr val="008000"/>
                </a:solidFill>
                <a:latin typeface="Consolas"/>
              </a:rPr>
              <a:t>1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  <a:p>
            <a:r>
              <a:rPr lang="cs-CZ" sz="22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cs-CZ" sz="2200" dirty="0" smtClean="0">
                <a:solidFill>
                  <a:srgbClr val="020002"/>
                </a:solidFill>
                <a:latin typeface="Consolas"/>
              </a:rPr>
              <a:t>count</a:t>
            </a:r>
            <a:endParaRPr lang="cs-CZ" sz="2200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043608" y="4519803"/>
            <a:ext cx="2736304" cy="421365"/>
          </a:xfrm>
          <a:prstGeom prst="wedgeRoundRectCallout">
            <a:avLst>
              <a:gd name="adj1" fmla="val -27731"/>
              <a:gd name="adj2" fmla="val 12153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Recursion explicit</a:t>
            </a:r>
            <a:endParaRPr lang="cs-CZ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084168" y="5702711"/>
            <a:ext cx="2127650" cy="421365"/>
          </a:xfrm>
          <a:prstGeom prst="wedgeRoundRectCallout">
            <a:avLst>
              <a:gd name="adj1" fmla="val -75312"/>
              <a:gd name="adj2" fmla="val 621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Recursive call</a:t>
            </a:r>
            <a:endParaRPr lang="cs-CZ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843737" y="3140968"/>
            <a:ext cx="2880320" cy="633267"/>
          </a:xfrm>
          <a:prstGeom prst="wedgeRoundRectCallout">
            <a:avLst>
              <a:gd name="adj1" fmla="val -66444"/>
              <a:gd name="adj2" fmla="val -3402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Common mistake: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7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let count = count + 1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220072" y="2450907"/>
            <a:ext cx="2127650" cy="421365"/>
          </a:xfrm>
          <a:prstGeom prst="wedgeRoundRectCallout">
            <a:avLst>
              <a:gd name="adj1" fmla="val -70707"/>
              <a:gd name="adj2" fmla="val -1280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Mutation explicit</a:t>
            </a:r>
            <a:endParaRPr lang="cs-CZ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1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 </a:t>
            </a:r>
            <a:r>
              <a:rPr lang="en-US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Model.&lt;…&gt;</a:t>
            </a:r>
            <a:r>
              <a:rPr lang="en-US" dirty="0" smtClean="0"/>
              <a:t> and find what you need!</a:t>
            </a:r>
          </a:p>
          <a:p>
            <a:r>
              <a:rPr lang="en-US" dirty="0" smtClean="0"/>
              <a:t>Grouping data</a:t>
            </a:r>
          </a:p>
          <a:p>
            <a:pPr lvl="1"/>
            <a:r>
              <a:rPr lang="en-US" dirty="0" err="1" smtClean="0"/>
              <a:t>groupHistoryByOperator</a:t>
            </a:r>
            <a:r>
              <a:rPr lang="en-US" dirty="0" smtClean="0"/>
              <a:t>, </a:t>
            </a:r>
            <a:r>
              <a:rPr lang="en-US" dirty="0" err="1" smtClean="0"/>
              <a:t>groupAllSalesBy</a:t>
            </a:r>
            <a:endParaRPr lang="en-US" dirty="0" smtClean="0"/>
          </a:p>
          <a:p>
            <a:r>
              <a:rPr lang="en-US" dirty="0" smtClean="0"/>
              <a:t>Products &amp; sales</a:t>
            </a:r>
          </a:p>
          <a:p>
            <a:pPr lvl="1"/>
            <a:r>
              <a:rPr lang="en-US" dirty="0" err="1" smtClean="0"/>
              <a:t>containsProduct</a:t>
            </a:r>
            <a:r>
              <a:rPr lang="en-US" dirty="0" smtClean="0"/>
              <a:t>, </a:t>
            </a:r>
            <a:r>
              <a:rPr lang="en-US" dirty="0" err="1" smtClean="0"/>
              <a:t>findCategory</a:t>
            </a:r>
            <a:r>
              <a:rPr lang="en-US" dirty="0" smtClean="0"/>
              <a:t>, </a:t>
            </a:r>
            <a:r>
              <a:rPr lang="en-US" dirty="0" err="1" smtClean="0"/>
              <a:t>collectAllSales</a:t>
            </a:r>
            <a:endParaRPr lang="en-US" dirty="0"/>
          </a:p>
          <a:p>
            <a:r>
              <a:rPr lang="en-US" dirty="0" smtClean="0"/>
              <a:t>General purpose</a:t>
            </a:r>
          </a:p>
          <a:p>
            <a:pPr lvl="1"/>
            <a:r>
              <a:rPr lang="en-US" dirty="0" err="1" smtClean="0"/>
              <a:t>mapList</a:t>
            </a:r>
            <a:r>
              <a:rPr lang="en-US" dirty="0" smtClean="0"/>
              <a:t>, length, </a:t>
            </a:r>
            <a:r>
              <a:rPr lang="en-US" dirty="0" err="1" smtClean="0"/>
              <a:t>sumList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0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F# dashboard</a:t>
            </a:r>
            <a:r>
              <a:rPr lang="en-US" b="1" smtClean="0"/>
              <a:t>: </a:t>
            </a:r>
            <a:r>
              <a:rPr lang="en-US" smtClean="0"/>
              <a:t>Examples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30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Products by categories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98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DEMO:</a:t>
            </a:r>
            <a:r>
              <a:rPr lang="en-US" dirty="0" smtClean="0"/>
              <a:t> Sales by operator</a:t>
            </a:r>
            <a:endParaRPr lang="cs-CZ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78904" y="5157192"/>
            <a:ext cx="8085584" cy="1080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6000" indent="-2520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217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Purchased products by category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820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/>
          <a:lstStyle/>
          <a:p>
            <a:r>
              <a:rPr lang="en-US" b="1" dirty="0" smtClean="0"/>
              <a:t>DEMO: </a:t>
            </a:r>
            <a:r>
              <a:rPr lang="en-US" dirty="0" smtClean="0"/>
              <a:t>Money spent by category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1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F# dashboard: </a:t>
            </a:r>
            <a:r>
              <a:rPr lang="en-US" dirty="0" smtClean="0"/>
              <a:t>Introduction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36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applications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F# for the domain &amp; tools</a:t>
            </a:r>
          </a:p>
          <a:p>
            <a:pPr lvl="1"/>
            <a:r>
              <a:rPr lang="en-US" dirty="0" smtClean="0"/>
              <a:t>Domain model exposed as .NET library</a:t>
            </a:r>
          </a:p>
          <a:p>
            <a:pPr lvl="1"/>
            <a:r>
              <a:rPr lang="en-US" dirty="0" smtClean="0"/>
              <a:t>Plumbing implemented in C#</a:t>
            </a:r>
          </a:p>
          <a:p>
            <a:pPr lvl="1"/>
            <a:r>
              <a:rPr lang="en-US" dirty="0" smtClean="0"/>
              <a:t>Testing (</a:t>
            </a:r>
            <a:r>
              <a:rPr lang="en-US" dirty="0" err="1" smtClean="0"/>
              <a:t>FsUnit</a:t>
            </a:r>
            <a:r>
              <a:rPr lang="en-US" dirty="0" smtClean="0"/>
              <a:t>, </a:t>
            </a:r>
            <a:r>
              <a:rPr lang="en-US" dirty="0" err="1" smtClean="0"/>
              <a:t>FsCheck</a:t>
            </a:r>
            <a:r>
              <a:rPr lang="en-US" dirty="0" smtClean="0"/>
              <a:t>) &amp; tools (FAKE)</a:t>
            </a:r>
          </a:p>
          <a:p>
            <a:r>
              <a:rPr lang="en-US" dirty="0" smtClean="0"/>
              <a:t>F# end-to-end</a:t>
            </a:r>
          </a:p>
          <a:p>
            <a:pPr lvl="1"/>
            <a:r>
              <a:rPr lang="en-US" dirty="0" smtClean="0"/>
              <a:t>Can be useful on the UI side too</a:t>
            </a:r>
          </a:p>
          <a:p>
            <a:pPr lvl="1"/>
            <a:r>
              <a:rPr lang="en-US" dirty="0" smtClean="0"/>
              <a:t>Asynchronous computations, </a:t>
            </a:r>
            <a:r>
              <a:rPr lang="en-US" dirty="0" err="1" smtClean="0"/>
              <a:t>WebSharper</a:t>
            </a:r>
            <a:endParaRPr lang="en-US" dirty="0" smtClean="0"/>
          </a:p>
          <a:p>
            <a:pPr lvl="1"/>
            <a:r>
              <a:rPr lang="cs-CZ" sz="2200" dirty="0" smtClean="0">
                <a:hlinkClick r:id="rId2"/>
              </a:rPr>
              <a:t>http</a:t>
            </a:r>
            <a:r>
              <a:rPr lang="cs-CZ" sz="2200" dirty="0">
                <a:hlinkClick r:id="rId2"/>
              </a:rPr>
              <a:t>://</a:t>
            </a:r>
            <a:r>
              <a:rPr lang="cs-CZ" sz="2200" dirty="0" smtClean="0">
                <a:hlinkClick r:id="rId2"/>
              </a:rPr>
              <a:t>colinbul.wordpress.com/2013/02/23/f-end-to-end</a:t>
            </a:r>
            <a:r>
              <a:rPr lang="en-US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916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Dashboard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Backend </a:t>
            </a:r>
            <a:r>
              <a:rPr lang="en-US" b="1" dirty="0" smtClean="0">
                <a:solidFill>
                  <a:schemeClr val="accent3"/>
                </a:solidFill>
              </a:rPr>
              <a:t>REST service in F#</a:t>
            </a:r>
          </a:p>
          <a:p>
            <a:pPr lvl="1"/>
            <a:r>
              <a:rPr lang="en-US" dirty="0" smtClean="0"/>
              <a:t>Using ASP.NET </a:t>
            </a:r>
            <a:r>
              <a:rPr lang="en-US" dirty="0" err="1" smtClean="0"/>
              <a:t>WebAPI</a:t>
            </a:r>
            <a:endParaRPr lang="en-US" dirty="0" smtClean="0"/>
          </a:p>
          <a:p>
            <a:pPr lvl="1"/>
            <a:r>
              <a:rPr lang="en-US" dirty="0" smtClean="0"/>
              <a:t>Loads data using type providers (tomorrow)</a:t>
            </a:r>
          </a:p>
          <a:p>
            <a:pPr lvl="1"/>
            <a:r>
              <a:rPr lang="en-US" dirty="0" smtClean="0"/>
              <a:t>Implements computations</a:t>
            </a:r>
          </a:p>
          <a:p>
            <a:r>
              <a:rPr lang="en-US" dirty="0" smtClean="0"/>
              <a:t>Frontend </a:t>
            </a:r>
            <a:r>
              <a:rPr lang="en-US" b="1" dirty="0" smtClean="0">
                <a:solidFill>
                  <a:schemeClr val="accent3"/>
                </a:solidFill>
              </a:rPr>
              <a:t>web application</a:t>
            </a:r>
          </a:p>
          <a:p>
            <a:pPr lvl="1"/>
            <a:r>
              <a:rPr lang="en-US" dirty="0" smtClean="0"/>
              <a:t>Standard ASP.NET MVC using C# (not much)</a:t>
            </a:r>
          </a:p>
          <a:p>
            <a:pPr lvl="1"/>
            <a:r>
              <a:rPr lang="en-US" dirty="0" smtClean="0"/>
              <a:t>jQuery and Google Charts for </a:t>
            </a:r>
            <a:r>
              <a:rPr lang="en-US" dirty="0" smtClean="0"/>
              <a:t>UI</a:t>
            </a:r>
          </a:p>
          <a:p>
            <a:r>
              <a:rPr lang="en-US" dirty="0" smtClean="0"/>
              <a:t>See the </a:t>
            </a:r>
            <a:r>
              <a:rPr lang="en-US" b="1" dirty="0" smtClean="0">
                <a:solidFill>
                  <a:schemeClr val="accent2"/>
                </a:solidFill>
              </a:rPr>
              <a:t>Demo</a:t>
            </a:r>
            <a:r>
              <a:rPr lang="en-US" dirty="0" smtClean="0"/>
              <a:t>! For testing, we use simpler…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35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Dashboard in F#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93149" cy="4722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85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the domain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A sale is a list of line items (sale + tender)</a:t>
            </a:r>
          </a:p>
          <a:p>
            <a:pPr lvl="1"/>
            <a:r>
              <a:rPr lang="en-US" dirty="0" smtClean="0"/>
              <a:t>Entire history is just a list of sales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971600" y="2561652"/>
            <a:ext cx="7056784" cy="3603652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err="1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UnitPrice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Category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list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</a:b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SaleLineItem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SaleLineItem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</a:b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|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TenderLineItem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of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TenderKind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Amount</a:t>
            </a:r>
            <a:endParaRPr lang="cs-CZ" sz="2000" dirty="0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Aft>
                <a:spcPts val="1200"/>
              </a:spcAft>
            </a:pPr>
            <a:r>
              <a:rPr lang="cs-CZ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Sale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Operator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option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SaleLineItem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list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spcAft>
                <a:spcPts val="1200"/>
              </a:spcAft>
            </a:pP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History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=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/>
            </a:r>
            <a:b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Sale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list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126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available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5318051"/>
          </a:xfrm>
        </p:spPr>
        <p:txBody>
          <a:bodyPr>
            <a:normAutofit/>
          </a:bodyPr>
          <a:lstStyle/>
          <a:p>
            <a:r>
              <a:rPr lang="en-US" dirty="0" smtClean="0"/>
              <a:t>Values loaded from XML files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Categories </a:t>
            </a:r>
            <a:r>
              <a:rPr lang="en-US" i="1" dirty="0" smtClean="0"/>
              <a:t>contain </a:t>
            </a:r>
            <a:r>
              <a:rPr lang="en-US" dirty="0" smtClean="0"/>
              <a:t>products</a:t>
            </a:r>
          </a:p>
          <a:p>
            <a:pPr lvl="1"/>
            <a:r>
              <a:rPr lang="en-US" i="1" dirty="0" smtClean="0"/>
              <a:t>History </a:t>
            </a:r>
            <a:r>
              <a:rPr lang="en-US" dirty="0" smtClean="0"/>
              <a:t>contains product values</a:t>
            </a:r>
          </a:p>
          <a:p>
            <a:pPr lvl="1"/>
            <a:r>
              <a:rPr lang="en-US" dirty="0" smtClean="0"/>
              <a:t>Lookup category by product using </a:t>
            </a:r>
            <a:r>
              <a:rPr lang="en-US" i="1" dirty="0" smtClean="0"/>
              <a:t>categories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when needed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2071537"/>
            <a:ext cx="7056784" cy="1141439"/>
          </a:xfrm>
          <a:prstGeom prst="rect">
            <a:avLst/>
          </a:prstGeom>
          <a:noFill/>
          <a:ln w="63500">
            <a:noFill/>
          </a:ln>
        </p:spPr>
        <p:txBody>
          <a:bodyPr wrap="square" lIns="144000" tIns="108000" rIns="144000" bIns="108000" rtlCol="0">
            <a:spAutoFit/>
          </a:bodyPr>
          <a:lstStyle/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categories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Category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list</a:t>
            </a:r>
            <a:endParaRPr lang="en-US" sz="2000" dirty="0" smtClean="0">
              <a:solidFill>
                <a:srgbClr val="02000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products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Product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list</a:t>
            </a:r>
            <a:endParaRPr lang="en-US" sz="2000" dirty="0">
              <a:solidFill>
                <a:srgbClr val="020002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val</a:t>
            </a:r>
            <a:r>
              <a:rPr lang="cs-CZ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history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>
                <a:solidFill>
                  <a:srgbClr val="800080"/>
                </a:solidFill>
                <a:highlight>
                  <a:srgbClr val="FFFFFF"/>
                </a:highlight>
                <a:latin typeface="Consolas"/>
              </a:rPr>
              <a:t>: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cs-CZ" sz="2000" dirty="0" smtClean="0">
                <a:solidFill>
                  <a:srgbClr val="020002"/>
                </a:solidFill>
                <a:highlight>
                  <a:srgbClr val="FFFFFF"/>
                </a:highlight>
                <a:latin typeface="Consolas"/>
              </a:rPr>
              <a:t>History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375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F# dashboard: </a:t>
            </a:r>
            <a:r>
              <a:rPr lang="en-US" dirty="0" smtClean="0"/>
              <a:t>Working with lists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23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Cutting the caterpillar</a:t>
            </a:r>
            <a:endParaRPr lang="cs-CZ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46820"/>
            <a:ext cx="63484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39" y="1546820"/>
            <a:ext cx="63484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56792"/>
            <a:ext cx="63484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46820"/>
            <a:ext cx="63484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46820"/>
            <a:ext cx="63484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46820"/>
            <a:ext cx="6348413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6"/>
          <p:cNvSpPr/>
          <p:nvPr/>
        </p:nvSpPr>
        <p:spPr>
          <a:xfrm>
            <a:off x="7494782" y="3429000"/>
            <a:ext cx="1224136" cy="72008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Head</a:t>
            </a:r>
            <a:endParaRPr lang="cs-CZ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Cloud 15"/>
          <p:cNvSpPr/>
          <p:nvPr/>
        </p:nvSpPr>
        <p:spPr>
          <a:xfrm>
            <a:off x="7133345" y="2348880"/>
            <a:ext cx="1224136" cy="72008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Head</a:t>
            </a:r>
            <a:endParaRPr lang="cs-CZ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Cloud 16"/>
          <p:cNvSpPr/>
          <p:nvPr/>
        </p:nvSpPr>
        <p:spPr>
          <a:xfrm>
            <a:off x="6336196" y="1355102"/>
            <a:ext cx="1224136" cy="72008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Head</a:t>
            </a:r>
            <a:endParaRPr lang="cs-CZ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Cloud 17"/>
          <p:cNvSpPr/>
          <p:nvPr/>
        </p:nvSpPr>
        <p:spPr>
          <a:xfrm>
            <a:off x="539552" y="1340768"/>
            <a:ext cx="1224136" cy="72008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Head</a:t>
            </a:r>
            <a:endParaRPr lang="cs-CZ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Cloud 18"/>
          <p:cNvSpPr/>
          <p:nvPr/>
        </p:nvSpPr>
        <p:spPr>
          <a:xfrm>
            <a:off x="1979712" y="2586980"/>
            <a:ext cx="1224136" cy="720080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Head</a:t>
            </a:r>
            <a:endParaRPr lang="cs-CZ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Cloud 19"/>
          <p:cNvSpPr/>
          <p:nvPr/>
        </p:nvSpPr>
        <p:spPr>
          <a:xfrm>
            <a:off x="2267744" y="5013176"/>
            <a:ext cx="1224136" cy="72008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End!</a:t>
            </a:r>
            <a:endParaRPr lang="cs-CZ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ambridg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3CF"/>
      </a:accent1>
      <a:accent2>
        <a:srgbClr val="E37222"/>
      </a:accent2>
      <a:accent3>
        <a:srgbClr val="58A618"/>
      </a:accent3>
      <a:accent4>
        <a:srgbClr val="8E258D"/>
      </a:accent4>
      <a:accent5>
        <a:srgbClr val="00B3BE"/>
      </a:accent5>
      <a:accent6>
        <a:srgbClr val="000000"/>
      </a:accent6>
      <a:hlink>
        <a:srgbClr val="0000FF"/>
      </a:hlink>
      <a:folHlink>
        <a:srgbClr val="800080"/>
      </a:folHlink>
    </a:clrScheme>
    <a:fontScheme name="Metro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4637</TotalTime>
  <Words>516</Words>
  <Application>Microsoft Office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Wingdings</vt:lpstr>
      <vt:lpstr>Office Theme</vt:lpstr>
      <vt:lpstr>Visio</vt:lpstr>
      <vt:lpstr>Fast Track to F#</vt:lpstr>
      <vt:lpstr>F# dashboard: Introduction</vt:lpstr>
      <vt:lpstr>Developing applications in F#</vt:lpstr>
      <vt:lpstr>Web Dashboard in F#</vt:lpstr>
      <vt:lpstr>Web Dashboard in F#</vt:lpstr>
      <vt:lpstr>Revisiting the domain</vt:lpstr>
      <vt:lpstr>Values available</vt:lpstr>
      <vt:lpstr>F# dashboard: Working with lists</vt:lpstr>
      <vt:lpstr>Cutting the caterpillar</vt:lpstr>
      <vt:lpstr>What is a list?</vt:lpstr>
      <vt:lpstr>Functional lists in C#</vt:lpstr>
      <vt:lpstr>Functional lists in F#</vt:lpstr>
      <vt:lpstr>Functional &amp; Imperative</vt:lpstr>
      <vt:lpstr>Helper functions</vt:lpstr>
      <vt:lpstr>F# dashboard: Examples</vt:lpstr>
      <vt:lpstr>DEMO: Products by categories </vt:lpstr>
      <vt:lpstr>DEMO: Sales by operator</vt:lpstr>
      <vt:lpstr>DEMO: Purchased products by category</vt:lpstr>
      <vt:lpstr>DEMO: Money spent by category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Tomas Petricek</dc:creator>
  <cp:lastModifiedBy>Tomas Petricek</cp:lastModifiedBy>
  <cp:revision>239</cp:revision>
  <dcterms:created xsi:type="dcterms:W3CDTF">2011-07-24T17:44:13Z</dcterms:created>
  <dcterms:modified xsi:type="dcterms:W3CDTF">2013-04-23T02:43:38Z</dcterms:modified>
</cp:coreProperties>
</file>