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344" r:id="rId3"/>
    <p:sldId id="345" r:id="rId4"/>
    <p:sldId id="346" r:id="rId5"/>
    <p:sldId id="286" r:id="rId6"/>
    <p:sldId id="347" r:id="rId7"/>
    <p:sldId id="348" r:id="rId8"/>
    <p:sldId id="349" r:id="rId9"/>
    <p:sldId id="350" r:id="rId10"/>
    <p:sldId id="351" r:id="rId11"/>
    <p:sldId id="324" r:id="rId12"/>
    <p:sldId id="391" r:id="rId13"/>
    <p:sldId id="393" r:id="rId14"/>
    <p:sldId id="394" r:id="rId15"/>
    <p:sldId id="396" r:id="rId16"/>
    <p:sldId id="398" r:id="rId17"/>
    <p:sldId id="399" r:id="rId18"/>
    <p:sldId id="395" r:id="rId19"/>
    <p:sldId id="354" r:id="rId20"/>
    <p:sldId id="356" r:id="rId21"/>
    <p:sldId id="357" r:id="rId22"/>
    <p:sldId id="358" r:id="rId23"/>
    <p:sldId id="359" r:id="rId24"/>
    <p:sldId id="381" r:id="rId25"/>
    <p:sldId id="361" r:id="rId26"/>
    <p:sldId id="362" r:id="rId27"/>
    <p:sldId id="363" r:id="rId28"/>
    <p:sldId id="382" r:id="rId29"/>
    <p:sldId id="364" r:id="rId30"/>
    <p:sldId id="365" r:id="rId31"/>
    <p:sldId id="383" r:id="rId32"/>
    <p:sldId id="384" r:id="rId33"/>
    <p:sldId id="368" r:id="rId34"/>
    <p:sldId id="369" r:id="rId35"/>
    <p:sldId id="387" r:id="rId36"/>
    <p:sldId id="370" r:id="rId37"/>
    <p:sldId id="373" r:id="rId38"/>
    <p:sldId id="385" r:id="rId39"/>
    <p:sldId id="374" r:id="rId40"/>
    <p:sldId id="375" r:id="rId41"/>
    <p:sldId id="377" r:id="rId42"/>
    <p:sldId id="389" r:id="rId43"/>
    <p:sldId id="390" r:id="rId44"/>
    <p:sldId id="341" r:id="rId4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31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D032-D18A-45B0-9DD7-B41BA3BC6F41}" type="datetimeFigureOut">
              <a:rPr lang="en-GB" smtClean="0"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6401-FA27-4B5A-93C8-73ADBAB62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912F16-98E3-46A3-A7EA-78435FA24AEC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633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6DE9F1-DEE3-4A76-844C-1364383AF4FE}" type="slidenum">
              <a:rPr lang="cs-CZ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679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200800" cy="2232248"/>
          </a:xfrm>
        </p:spPr>
        <p:txBody>
          <a:bodyPr/>
          <a:lstStyle>
            <a:lvl1pPr>
              <a:defRPr b="1" cap="none" spc="0">
                <a:ln w="19050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914400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0" cap="small" spc="0" baseline="0">
                <a:ln w="18000">
                  <a:noFill/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Picture 6" descr="http://appsforgood.org/wp-content/uploads/2012/06/NEW-SKILLS-MATTER-LOGO-outlined-hi-re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34" y="5635429"/>
            <a:ext cx="2723838" cy="10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ebmedia.eventbrite.com/s3-build/images/1117320/22139229324/1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6" y="5406835"/>
            <a:ext cx="1988096" cy="14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0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55786"/>
            <a:ext cx="8219256" cy="10129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0"/>
              </a:spcBef>
              <a:defRPr/>
            </a:lvl1pPr>
            <a:lvl2pPr>
              <a:defRPr sz="2600"/>
            </a:lvl2pPr>
            <a:lvl3pPr marL="828000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371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36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42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364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573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130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55786"/>
            <a:ext cx="8219256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05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ln w="285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7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blog/fsharp-parallel-plinq.asp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fusion.com/profile/tomasp/" TargetMode="External"/><Relationship Id="rId2" Type="http://schemas.openxmlformats.org/officeDocument/2006/relationships/hyperlink" Target="http://functional-programming.net/msd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masp.net/blog/parallel-extra-image-pipeline.aspx" TargetMode="External"/><Relationship Id="rId4" Type="http://schemas.openxmlformats.org/officeDocument/2006/relationships/hyperlink" Target="http://tomasp.net/blog/fsharp-parallel-samples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emf"/><Relationship Id="rId21" Type="http://schemas.openxmlformats.org/officeDocument/2006/relationships/image" Target="../media/image21.emf"/><Relationship Id="rId34" Type="http://schemas.openxmlformats.org/officeDocument/2006/relationships/image" Target="../media/image34.emf"/><Relationship Id="rId42" Type="http://schemas.openxmlformats.org/officeDocument/2006/relationships/image" Target="../media/image42.emf"/><Relationship Id="rId47" Type="http://schemas.openxmlformats.org/officeDocument/2006/relationships/image" Target="../media/image47.emf"/><Relationship Id="rId50" Type="http://schemas.openxmlformats.org/officeDocument/2006/relationships/image" Target="../media/image50.emf"/><Relationship Id="rId55" Type="http://schemas.openxmlformats.org/officeDocument/2006/relationships/image" Target="../media/image55.emf"/><Relationship Id="rId63" Type="http://schemas.openxmlformats.org/officeDocument/2006/relationships/image" Target="../media/image6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emf"/><Relationship Id="rId29" Type="http://schemas.openxmlformats.org/officeDocument/2006/relationships/image" Target="../media/image29.e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32" Type="http://schemas.openxmlformats.org/officeDocument/2006/relationships/image" Target="../media/image32.emf"/><Relationship Id="rId37" Type="http://schemas.openxmlformats.org/officeDocument/2006/relationships/image" Target="../media/image37.emf"/><Relationship Id="rId40" Type="http://schemas.openxmlformats.org/officeDocument/2006/relationships/image" Target="../media/image40.emf"/><Relationship Id="rId45" Type="http://schemas.openxmlformats.org/officeDocument/2006/relationships/image" Target="../media/image45.emf"/><Relationship Id="rId53" Type="http://schemas.openxmlformats.org/officeDocument/2006/relationships/image" Target="../media/image53.emf"/><Relationship Id="rId58" Type="http://schemas.openxmlformats.org/officeDocument/2006/relationships/image" Target="../media/image58.emf"/><Relationship Id="rId5" Type="http://schemas.openxmlformats.org/officeDocument/2006/relationships/image" Target="../media/image5.emf"/><Relationship Id="rId61" Type="http://schemas.openxmlformats.org/officeDocument/2006/relationships/image" Target="../media/image61.emf"/><Relationship Id="rId19" Type="http://schemas.openxmlformats.org/officeDocument/2006/relationships/image" Target="../media/image1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Relationship Id="rId27" Type="http://schemas.openxmlformats.org/officeDocument/2006/relationships/image" Target="../media/image27.emf"/><Relationship Id="rId30" Type="http://schemas.openxmlformats.org/officeDocument/2006/relationships/image" Target="../media/image30.emf"/><Relationship Id="rId35" Type="http://schemas.openxmlformats.org/officeDocument/2006/relationships/image" Target="../media/image35.emf"/><Relationship Id="rId43" Type="http://schemas.openxmlformats.org/officeDocument/2006/relationships/image" Target="../media/image43.emf"/><Relationship Id="rId48" Type="http://schemas.openxmlformats.org/officeDocument/2006/relationships/image" Target="../media/image48.emf"/><Relationship Id="rId56" Type="http://schemas.openxmlformats.org/officeDocument/2006/relationships/image" Target="../media/image56.emf"/><Relationship Id="rId64" Type="http://schemas.openxmlformats.org/officeDocument/2006/relationships/image" Target="../media/image64.emf"/><Relationship Id="rId8" Type="http://schemas.openxmlformats.org/officeDocument/2006/relationships/image" Target="../media/image8.emf"/><Relationship Id="rId51" Type="http://schemas.openxmlformats.org/officeDocument/2006/relationships/image" Target="../media/image51.emf"/><Relationship Id="rId3" Type="http://schemas.openxmlformats.org/officeDocument/2006/relationships/image" Target="../media/image3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emf"/><Relationship Id="rId33" Type="http://schemas.openxmlformats.org/officeDocument/2006/relationships/image" Target="../media/image33.emf"/><Relationship Id="rId38" Type="http://schemas.openxmlformats.org/officeDocument/2006/relationships/image" Target="../media/image38.emf"/><Relationship Id="rId46" Type="http://schemas.openxmlformats.org/officeDocument/2006/relationships/image" Target="../media/image46.emf"/><Relationship Id="rId59" Type="http://schemas.openxmlformats.org/officeDocument/2006/relationships/image" Target="../media/image59.emf"/><Relationship Id="rId20" Type="http://schemas.openxmlformats.org/officeDocument/2006/relationships/image" Target="../media/image20.emf"/><Relationship Id="rId41" Type="http://schemas.openxmlformats.org/officeDocument/2006/relationships/image" Target="../media/image41.emf"/><Relationship Id="rId54" Type="http://schemas.openxmlformats.org/officeDocument/2006/relationships/image" Target="../media/image54.emf"/><Relationship Id="rId62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28" Type="http://schemas.openxmlformats.org/officeDocument/2006/relationships/image" Target="../media/image28.emf"/><Relationship Id="rId36" Type="http://schemas.openxmlformats.org/officeDocument/2006/relationships/image" Target="../media/image36.emf"/><Relationship Id="rId49" Type="http://schemas.openxmlformats.org/officeDocument/2006/relationships/image" Target="../media/image49.emf"/><Relationship Id="rId57" Type="http://schemas.openxmlformats.org/officeDocument/2006/relationships/image" Target="../media/image57.emf"/><Relationship Id="rId10" Type="http://schemas.openxmlformats.org/officeDocument/2006/relationships/image" Target="../media/image10.emf"/><Relationship Id="rId31" Type="http://schemas.openxmlformats.org/officeDocument/2006/relationships/image" Target="../media/image31.emf"/><Relationship Id="rId44" Type="http://schemas.openxmlformats.org/officeDocument/2006/relationships/image" Target="../media/image44.emf"/><Relationship Id="rId52" Type="http://schemas.openxmlformats.org/officeDocument/2006/relationships/image" Target="../media/image52.emf"/><Relationship Id="rId60" Type="http://schemas.openxmlformats.org/officeDocument/2006/relationships/image" Target="../media/image60.emf"/><Relationship Id="rId65" Type="http://schemas.openxmlformats.org/officeDocument/2006/relationships/image" Target="../media/image65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9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18" Type="http://schemas.openxmlformats.org/officeDocument/2006/relationships/image" Target="../media/image8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17" Type="http://schemas.openxmlformats.org/officeDocument/2006/relationships/image" Target="../media/image80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Track to F#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Asynchronous &amp; Concurrent programming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79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584" y="1598839"/>
            <a:ext cx="7056784" cy="1449216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getLength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WebClient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data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AsyncDownloadString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data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Length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workflows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9" y="1642044"/>
            <a:ext cx="7703885" cy="46612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Easy transition from synchronous</a:t>
            </a:r>
          </a:p>
          <a:p>
            <a:pPr lvl="1"/>
            <a:r>
              <a:rPr lang="en-US" dirty="0" smtClean="0"/>
              <a:t>Wrap in asynchronous workflow</a:t>
            </a:r>
          </a:p>
          <a:p>
            <a:pPr lvl="1"/>
            <a:r>
              <a:rPr lang="en-US" dirty="0" smtClean="0"/>
              <a:t>Call </a:t>
            </a:r>
            <a:r>
              <a:rPr lang="en-US" b="1" dirty="0" smtClean="0"/>
              <a:t>Async</a:t>
            </a:r>
            <a:r>
              <a:rPr lang="en-US" dirty="0" smtClean="0"/>
              <a:t> versions of methods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let!</a:t>
            </a:r>
            <a:r>
              <a:rPr lang="en-US" dirty="0" smtClean="0"/>
              <a:t> for async calls and add </a:t>
            </a:r>
            <a:r>
              <a:rPr lang="en-US" b="1" dirty="0" smtClean="0"/>
              <a:t>return</a:t>
            </a:r>
          </a:p>
          <a:p>
            <a:r>
              <a:rPr lang="en-US" dirty="0" smtClean="0"/>
              <a:t>Supports loops, recursion, exceptions, etc.</a:t>
            </a:r>
          </a:p>
        </p:txBody>
      </p:sp>
      <p:pic>
        <p:nvPicPr>
          <p:cNvPr id="6" name="Ink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08" y="1708197"/>
            <a:ext cx="88979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nk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" y="2300362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nk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92995"/>
            <a:ext cx="85124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nk 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" y="2636912"/>
            <a:ext cx="1041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3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Making code asynchronous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697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Async: </a:t>
            </a:r>
            <a:r>
              <a:rPr lang="en-US" dirty="0" smtClean="0"/>
              <a:t>Asynchronous GUIs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57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510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</a:t>
            </a:r>
            <a:r>
              <a:rPr lang="en-US" b="1" dirty="0" smtClean="0">
                <a:solidFill>
                  <a:schemeClr val="accent3"/>
                </a:solidFill>
              </a:rPr>
              <a:t>server side</a:t>
            </a:r>
            <a:endParaRPr lang="cs-CZ" b="1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951037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 the </a:t>
            </a:r>
            <a:r>
              <a:rPr lang="en-US" b="1" dirty="0" smtClean="0">
                <a:solidFill>
                  <a:schemeClr val="accent1"/>
                </a:solidFill>
              </a:rPr>
              <a:t>client side</a:t>
            </a:r>
            <a:endParaRPr lang="cs-CZ" b="1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2322"/>
            <a:ext cx="3048000" cy="264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http://www.elakiri.com/forum/picture.php?albumid=1561&amp;pictureid=63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48026"/>
            <a:ext cx="34861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6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GUI programming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5001" y="1930077"/>
            <a:ext cx="8089900" cy="433625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Controlling </a:t>
            </a:r>
            <a:r>
              <a:rPr lang="en-US" dirty="0" smtClean="0"/>
              <a:t>traffic light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>
                <a:solidFill>
                  <a:schemeClr val="accent2"/>
                </a:solidFill>
              </a:rPr>
              <a:t>int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chemeClr val="accent2"/>
                </a:solidFill>
              </a:rPr>
              <a:t>enum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to keep current state?</a:t>
            </a:r>
          </a:p>
          <a:p>
            <a:pPr lvl="1"/>
            <a:r>
              <a:rPr lang="en-US" dirty="0" smtClean="0"/>
              <a:t>But – what does the state represent?</a:t>
            </a:r>
          </a:p>
          <a:p>
            <a:r>
              <a:rPr lang="en-US" dirty="0" smtClean="0"/>
              <a:t>Better using </a:t>
            </a:r>
            <a:r>
              <a:rPr lang="en-US" b="1" dirty="0" smtClean="0">
                <a:solidFill>
                  <a:schemeClr val="accent1"/>
                </a:solidFill>
              </a:rPr>
              <a:t>asynchronous waiting</a:t>
            </a:r>
          </a:p>
          <a:p>
            <a:pPr lvl="1"/>
            <a:r>
              <a:rPr lang="en-US" dirty="0" smtClean="0"/>
              <a:t>Loop that </a:t>
            </a:r>
            <a:r>
              <a:rPr lang="en-US" i="1" dirty="0" smtClean="0">
                <a:solidFill>
                  <a:schemeClr val="accent2"/>
                </a:solidFill>
              </a:rPr>
              <a:t>asynchronously waits </a:t>
            </a:r>
            <a:r>
              <a:rPr lang="en-US" dirty="0" smtClean="0"/>
              <a:t>for transitions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24184" r="82672" b="24719"/>
          <a:stretch/>
        </p:blipFill>
        <p:spPr bwMode="auto">
          <a:xfrm>
            <a:off x="7912324" y="1904738"/>
            <a:ext cx="614264" cy="2000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48954"/>
              </p:ext>
            </p:extLst>
          </p:nvPr>
        </p:nvGraphicFramePr>
        <p:xfrm>
          <a:off x="1429708" y="5329077"/>
          <a:ext cx="4279041" cy="93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2101950" imgH="459626" progId="Visio.Drawing.11">
                  <p:embed/>
                </p:oleObj>
              </mc:Choice>
              <mc:Fallback>
                <p:oleObj name="Visio" r:id="rId4" imgW="2101950" imgH="45962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9708" y="5329077"/>
                        <a:ext cx="4279041" cy="937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53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Controlling traffic lights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96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loops using workflows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03515" y="1930077"/>
            <a:ext cx="7703885" cy="4336252"/>
          </a:xfrm>
        </p:spPr>
        <p:txBody>
          <a:bodyPr>
            <a:normAutofit/>
          </a:bodyPr>
          <a:lstStyle/>
          <a:p>
            <a:r>
              <a:rPr lang="en-US" dirty="0" smtClean="0"/>
              <a:t>Using standard language constructs</a:t>
            </a:r>
            <a:endParaRPr lang="cs-CZ" dirty="0" smtClean="0"/>
          </a:p>
          <a:p>
            <a:pPr lvl="6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Key idea – asynchronous waiting</a:t>
            </a:r>
          </a:p>
          <a:p>
            <a:pPr lvl="1"/>
            <a:r>
              <a:rPr lang="en-US" dirty="0" smtClean="0"/>
              <a:t>C# – events are not first-class values</a:t>
            </a:r>
          </a:p>
          <a:p>
            <a:pPr lvl="1"/>
            <a:r>
              <a:rPr lang="en-US" dirty="0" smtClean="0"/>
              <a:t>F# – can use functional style (recursion)</a:t>
            </a:r>
            <a:endParaRPr lang="cs-CZ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2" y="2594795"/>
            <a:ext cx="7086598" cy="1603104"/>
          </a:xfrm>
          <a:prstGeom prst="rect">
            <a:avLst/>
          </a:prstGeom>
          <a:noFill/>
          <a:ln w="79375" cap="rnd" cmpd="sng">
            <a:solidFill>
              <a:schemeClr val="accent1">
                <a:alpha val="32000"/>
              </a:schemeClr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semaphoreStates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do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green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orange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red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]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md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Await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Event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this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020002"/>
                </a:solidFill>
                <a:latin typeface="Consolas"/>
              </a:rPr>
              <a:t>MouseDown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display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current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 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19168" y="2454143"/>
            <a:ext cx="2088232" cy="498109"/>
          </a:xfrm>
          <a:prstGeom prst="wedgeRoundRectCallout">
            <a:avLst>
              <a:gd name="adj1" fmla="val -78461"/>
              <a:gd name="adj2" fmla="val 665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Infinite loop!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698581" y="4110952"/>
            <a:ext cx="2088232" cy="498109"/>
          </a:xfrm>
          <a:prstGeom prst="wedgeRoundRectCallout">
            <a:avLst>
              <a:gd name="adj1" fmla="val -40146"/>
              <a:gd name="adj2" fmla="val -940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Wait for click</a:t>
            </a:r>
            <a:endParaRPr lang="cs-CZ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6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cs-CZ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19050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Describes how </a:t>
            </a:r>
            <a:r>
              <a:rPr lang="en-US" b="1" dirty="0" smtClean="0">
                <a:solidFill>
                  <a:schemeClr val="accent2"/>
                </a:solidFill>
              </a:rPr>
              <a:t>drag &amp; drop </a:t>
            </a:r>
            <a:r>
              <a:rPr lang="en-US" dirty="0" smtClean="0"/>
              <a:t>works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26" name="Oval 25"/>
          <p:cNvSpPr/>
          <p:nvPr/>
        </p:nvSpPr>
        <p:spPr>
          <a:xfrm>
            <a:off x="3997530" y="3514130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Box 26"/>
          <p:cNvSpPr txBox="1"/>
          <p:nvPr/>
        </p:nvSpPr>
        <p:spPr>
          <a:xfrm>
            <a:off x="3683824" y="2971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waiting</a:t>
            </a:r>
            <a:endParaRPr lang="cs-CZ" sz="2400" b="1" dirty="0"/>
          </a:p>
        </p:txBody>
      </p:sp>
      <p:cxnSp>
        <p:nvCxnSpPr>
          <p:cNvPr id="29" name="Curved Connector 28"/>
          <p:cNvCxnSpPr>
            <a:stCxn id="26" idx="6"/>
            <a:endCxn id="30" idx="6"/>
          </p:cNvCxnSpPr>
          <p:nvPr/>
        </p:nvCxnSpPr>
        <p:spPr>
          <a:xfrm>
            <a:off x="4454730" y="3742730"/>
            <a:ext cx="12700" cy="1293167"/>
          </a:xfrm>
          <a:prstGeom prst="curvedConnector3">
            <a:avLst>
              <a:gd name="adj1" fmla="val 3857142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997530" y="480729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3" name="Curved Connector 32"/>
          <p:cNvCxnSpPr>
            <a:stCxn id="30" idx="2"/>
            <a:endCxn id="26" idx="2"/>
          </p:cNvCxnSpPr>
          <p:nvPr/>
        </p:nvCxnSpPr>
        <p:spPr>
          <a:xfrm rot="10800000">
            <a:off x="3997530" y="3742731"/>
            <a:ext cx="12700" cy="1293167"/>
          </a:xfrm>
          <a:prstGeom prst="curvedConnector3">
            <a:avLst>
              <a:gd name="adj1" fmla="val 4137661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57600" y="52533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drawing</a:t>
            </a:r>
            <a:endParaRPr lang="cs-CZ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29200" y="41103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down</a:t>
            </a:r>
            <a:endParaRPr lang="cs-CZ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971800" y="4114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</a:t>
            </a:r>
            <a:endParaRPr lang="cs-CZ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0" y="5943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move</a:t>
            </a:r>
            <a:endParaRPr lang="cs-CZ" sz="2400" dirty="0"/>
          </a:p>
        </p:txBody>
      </p:sp>
      <p:cxnSp>
        <p:nvCxnSpPr>
          <p:cNvPr id="41" name="Curved Connector 40"/>
          <p:cNvCxnSpPr>
            <a:stCxn id="30" idx="6"/>
            <a:endCxn id="30" idx="2"/>
          </p:cNvCxnSpPr>
          <p:nvPr/>
        </p:nvCxnSpPr>
        <p:spPr>
          <a:xfrm flipH="1">
            <a:off x="3997530" y="5035897"/>
            <a:ext cx="457200" cy="12700"/>
          </a:xfrm>
          <a:prstGeom prst="curvedConnector5">
            <a:avLst>
              <a:gd name="adj1" fmla="val -104545"/>
              <a:gd name="adj2" fmla="val 7153252"/>
              <a:gd name="adj3" fmla="val 212338"/>
            </a:avLst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Drawing rectangles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98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Actor-based programming model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90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and concurrent F#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Parallel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Task Parallel Library (TPL), F# async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Asynchronous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F# asynchronous workflows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Reactive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F# async, F# events, Reactive Extensions (Rx)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Concurrent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F# Agents, Reactive Extensions (Rx)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55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Sequential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2216226" y="2360782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/>
          <p:cNvSpPr/>
          <p:nvPr/>
        </p:nvSpPr>
        <p:spPr>
          <a:xfrm>
            <a:off x="4791381" y="2561932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318219" y="2915482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4791381" y="3708345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>
          <a:xfrm>
            <a:off x="7318219" y="4219157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4791927" y="4927322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2216226" y="5585926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07831" y="2533710"/>
            <a:ext cx="1495778" cy="20115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7342" y="2814907"/>
            <a:ext cx="1495778" cy="20115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87342" y="4034846"/>
            <a:ext cx="1495778" cy="368621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87342" y="3203222"/>
            <a:ext cx="1495778" cy="663222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87342" y="4564027"/>
            <a:ext cx="1495778" cy="462072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07831" y="5227249"/>
            <a:ext cx="1495778" cy="604704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07755" y="2159632"/>
            <a:ext cx="911524" cy="20115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007755" y="5839071"/>
            <a:ext cx="911524" cy="14915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5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based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2274333" y="2675277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/>
          <p:cNvSpPr/>
          <p:nvPr/>
        </p:nvSpPr>
        <p:spPr>
          <a:xfrm>
            <a:off x="4849488" y="2272977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376326" y="3681853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4802263" y="3778495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4802263" y="4876727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2274333" y="5409624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65938" y="2474127"/>
            <a:ext cx="1592556" cy="26363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65938" y="2991342"/>
            <a:ext cx="1592557" cy="787153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65939" y="4180795"/>
            <a:ext cx="1592555" cy="1159799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45449" y="2474127"/>
            <a:ext cx="1594555" cy="1304368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42005" y="4028238"/>
            <a:ext cx="1697999" cy="95259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65938" y="5138190"/>
            <a:ext cx="1592557" cy="491514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65862" y="2474127"/>
            <a:ext cx="911524" cy="20115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65862" y="5629704"/>
            <a:ext cx="911524" cy="18222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Agent-based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 useBgFill="1">
        <p:nvSpPr>
          <p:cNvPr id="4" name="Rectangle 3"/>
          <p:cNvSpPr/>
          <p:nvPr/>
        </p:nvSpPr>
        <p:spPr>
          <a:xfrm>
            <a:off x="2911186" y="2388393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/>
          <p:cNvSpPr/>
          <p:nvPr/>
        </p:nvSpPr>
        <p:spPr>
          <a:xfrm>
            <a:off x="5686512" y="2720889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2213898" y="4715094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5686512" y="5262329"/>
            <a:ext cx="400341" cy="402300"/>
          </a:xfrm>
          <a:prstGeom prst="rect">
            <a:avLst/>
          </a:prstGeom>
          <a:ln w="114300">
            <a:solidFill>
              <a:schemeClr val="accent4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3856820" y="5788975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17926" y="3859749"/>
            <a:ext cx="1902206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60882" y="2922039"/>
            <a:ext cx="796279" cy="67408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45156" y="3416422"/>
            <a:ext cx="1" cy="160312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86923" y="4360261"/>
            <a:ext cx="700369" cy="757133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86582" y="5514883"/>
            <a:ext cx="1027046" cy="443259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911186" y="4074785"/>
            <a:ext cx="1351032" cy="640309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58136" y="2287818"/>
            <a:ext cx="911524" cy="20115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389671" y="5475020"/>
            <a:ext cx="891396" cy="18222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/>
          <p:nvPr/>
        </p:nvSpPr>
        <p:spPr>
          <a:xfrm>
            <a:off x="4486582" y="3709192"/>
            <a:ext cx="400341" cy="402300"/>
          </a:xfrm>
          <a:prstGeom prst="rect">
            <a:avLst/>
          </a:prstGeom>
          <a:ln w="1143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/>
          <p:cNvSpPr/>
          <p:nvPr/>
        </p:nvSpPr>
        <p:spPr>
          <a:xfrm>
            <a:off x="7281067" y="3596119"/>
            <a:ext cx="400341" cy="402300"/>
          </a:xfrm>
          <a:prstGeom prst="rect">
            <a:avLst/>
          </a:prstGeom>
          <a:ln w="114300">
            <a:solidFill>
              <a:schemeClr val="accent1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437711" y="2589543"/>
            <a:ext cx="243697" cy="826879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43156" y="1797960"/>
            <a:ext cx="1" cy="721779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316171" y="5026284"/>
            <a:ext cx="703619" cy="488599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003412" y="4360262"/>
            <a:ext cx="483170" cy="1154621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Agent-based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Programs </a:t>
            </a:r>
            <a:r>
              <a:rPr lang="en-US" b="1" dirty="0" smtClean="0">
                <a:solidFill>
                  <a:schemeClr val="accent2"/>
                </a:solidFill>
              </a:rPr>
              <a:t>compose</a:t>
            </a:r>
            <a:r>
              <a:rPr lang="en-US" dirty="0" smtClean="0"/>
              <a:t> from agents</a:t>
            </a:r>
          </a:p>
          <a:p>
            <a:pPr lvl="1"/>
            <a:r>
              <a:rPr lang="en-US" dirty="0" smtClean="0"/>
              <a:t>Agents can be viewed as “running” objects</a:t>
            </a:r>
          </a:p>
          <a:p>
            <a:r>
              <a:rPr lang="en-US" dirty="0" smtClean="0"/>
              <a:t>Agents </a:t>
            </a:r>
            <a:r>
              <a:rPr lang="en-US" b="1" dirty="0" smtClean="0">
                <a:solidFill>
                  <a:schemeClr val="accent3"/>
                </a:solidFill>
              </a:rPr>
              <a:t>exchange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Receive message and react</a:t>
            </a:r>
          </a:p>
          <a:p>
            <a:pPr lvl="1"/>
            <a:r>
              <a:rPr lang="en-US" dirty="0" smtClean="0"/>
              <a:t>Trigger event when work is done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Reactive system</a:t>
            </a:r>
          </a:p>
          <a:p>
            <a:pPr lvl="1"/>
            <a:r>
              <a:rPr lang="en-US" dirty="0" smtClean="0"/>
              <a:t>Handle inputs while running</a:t>
            </a:r>
          </a:p>
          <a:p>
            <a:pPr lvl="1"/>
            <a:r>
              <a:rPr lang="en-US" dirty="0" smtClean="0"/>
              <a:t>Emit results while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agents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99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agent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Receive message and say “Hello”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Single instance of the body is running</a:t>
            </a:r>
          </a:p>
          <a:p>
            <a:pPr lvl="1"/>
            <a:r>
              <a:rPr lang="en-US" dirty="0" smtClean="0"/>
              <a:t>Waiting for message is asynchronous</a:t>
            </a:r>
          </a:p>
          <a:p>
            <a:pPr lvl="1"/>
            <a:r>
              <a:rPr lang="en-US" dirty="0" smtClean="0"/>
              <a:t>Messages are queued by the agent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4152" y="2060848"/>
            <a:ext cx="8042344" cy="1910880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hello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do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Receive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printfn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8000"/>
                </a:solidFill>
                <a:latin typeface="Consolas"/>
              </a:rPr>
              <a:t>"Hello %s"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name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do!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Sleep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500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})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4152" y="4005064"/>
            <a:ext cx="5472608" cy="556664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20002"/>
                </a:solidFill>
                <a:latin typeface="Consolas"/>
              </a:rPr>
              <a:t>hello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Post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808000"/>
                </a:solidFill>
                <a:latin typeface="Consolas"/>
              </a:rPr>
              <a:t>"Tomas</a:t>
            </a:r>
            <a:r>
              <a:rPr lang="cs-CZ" sz="2200" dirty="0" smtClean="0">
                <a:solidFill>
                  <a:srgbClr val="808000"/>
                </a:solidFill>
                <a:latin typeface="Consolas"/>
              </a:rPr>
              <a:t>"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6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agents can do?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 </a:t>
            </a:r>
            <a:r>
              <a:rPr lang="en-US" b="1" dirty="0" smtClean="0">
                <a:solidFill>
                  <a:schemeClr val="accent1"/>
                </a:solidFill>
              </a:rPr>
              <a:t>private state</a:t>
            </a:r>
          </a:p>
          <a:p>
            <a:pPr lvl="1"/>
            <a:r>
              <a:rPr lang="en-US" dirty="0" smtClean="0"/>
              <a:t>Accessed safely, can mutable or immutable</a:t>
            </a:r>
          </a:p>
          <a:p>
            <a:pPr lvl="1"/>
            <a:r>
              <a:rPr lang="en-US" dirty="0" smtClean="0"/>
              <a:t>React to messages differently in different states</a:t>
            </a:r>
          </a:p>
          <a:p>
            <a:r>
              <a:rPr lang="en-US" dirty="0" smtClean="0"/>
              <a:t>Agents </a:t>
            </a:r>
            <a:r>
              <a:rPr lang="en-US" b="1" dirty="0" smtClean="0">
                <a:solidFill>
                  <a:schemeClr val="accent2"/>
                </a:solidFill>
              </a:rPr>
              <a:t>perform actions</a:t>
            </a:r>
          </a:p>
          <a:p>
            <a:pPr lvl="1"/>
            <a:r>
              <a:rPr lang="en-US" dirty="0" smtClean="0"/>
              <a:t>Do calculations and update state</a:t>
            </a:r>
          </a:p>
          <a:p>
            <a:pPr lvl="1"/>
            <a:r>
              <a:rPr lang="en-US" dirty="0" smtClean="0"/>
              <a:t>Notify other agents</a:t>
            </a:r>
          </a:p>
          <a:p>
            <a:pPr lvl="1"/>
            <a:r>
              <a:rPr lang="en-US" dirty="0" smtClean="0"/>
              <a:t>Expose events that others can listen to</a:t>
            </a:r>
          </a:p>
          <a:p>
            <a:pPr lvl="1"/>
            <a:r>
              <a:rPr lang="en-US" dirty="0" smtClean="0"/>
              <a:t>Send reply to the sender of a message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4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19256" cy="1012974"/>
          </a:xfrm>
        </p:spPr>
        <p:txBody>
          <a:bodyPr/>
          <a:lstStyle/>
          <a:p>
            <a:r>
              <a:rPr lang="en-US" dirty="0" smtClean="0"/>
              <a:t>Replying to the sender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478539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Message </a:t>
            </a:r>
            <a:r>
              <a:rPr lang="en-US" dirty="0" smtClean="0"/>
              <a:t>carries input and a callback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Reply </a:t>
            </a:r>
            <a:r>
              <a:rPr lang="en-US" dirty="0" smtClean="0"/>
              <a:t>using the callback object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Asynchronous </a:t>
            </a:r>
            <a:r>
              <a:rPr lang="en-US" dirty="0" smtClean="0"/>
              <a:t>communication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902970"/>
            <a:ext cx="7935466" cy="556664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Message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string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AsyncReplyChannel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string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&gt;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7014" y="3429000"/>
            <a:ext cx="7935466" cy="1572326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echo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Message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&gt;.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20002"/>
                </a:solidFill>
                <a:latin typeface="Consolas"/>
              </a:rPr>
              <a:t>async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{ </a:t>
            </a:r>
            <a:r>
              <a:rPr lang="cs-CZ" sz="22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do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rchan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Receive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rchan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Reply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808000"/>
                </a:solidFill>
                <a:latin typeface="Consolas"/>
              </a:rPr>
              <a:t>"Hello "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})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5642" y="5702134"/>
            <a:ext cx="8382902" cy="895218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echo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PostAndAsyncReply</a:t>
            </a:r>
            <a:endParaRPr lang="en-US" sz="2200" dirty="0" smtClean="0">
              <a:solidFill>
                <a:srgbClr val="020002"/>
              </a:solidFill>
              <a:latin typeface="Consolas"/>
            </a:endParaRPr>
          </a:p>
          <a:p>
            <a:r>
              <a:rPr lang="en-US" sz="2200" dirty="0">
                <a:solidFill>
                  <a:srgbClr val="020002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20002"/>
                </a:solidFill>
                <a:latin typeface="Consolas"/>
              </a:rPr>
              <a:t>           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ch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8000"/>
                </a:solidFill>
                <a:latin typeface="Consolas"/>
              </a:rPr>
              <a:t>"Tomas"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ch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2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Writing hello agent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53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</a:t>
            </a:r>
            <a:r>
              <a:rPr lang="en-US" dirty="0"/>
              <a:t>m</a:t>
            </a:r>
            <a:r>
              <a:rPr lang="en-US" dirty="0" smtClean="0"/>
              <a:t>essages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Agents handle multiple messages</a:t>
            </a:r>
          </a:p>
          <a:p>
            <a:pPr lvl="1"/>
            <a:r>
              <a:rPr lang="en-US" dirty="0" smtClean="0"/>
              <a:t>Message type using discriminated union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Safety guarantees</a:t>
            </a:r>
          </a:p>
          <a:p>
            <a:pPr lvl="1"/>
            <a:r>
              <a:rPr lang="en-US" dirty="0" smtClean="0"/>
              <a:t>Agent will be able to handle all messages</a:t>
            </a:r>
          </a:p>
          <a:p>
            <a:pPr marL="1440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924944"/>
            <a:ext cx="8208912" cy="1572326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CacheMessage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Add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string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T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Get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AsyncReplyChannel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option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&gt;&gt;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4546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LINQ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Data parallel </a:t>
            </a:r>
            <a:r>
              <a:rPr lang="en-US" dirty="0" smtClean="0"/>
              <a:t>programming on CPU</a:t>
            </a:r>
          </a:p>
          <a:p>
            <a:pPr lvl="1"/>
            <a:r>
              <a:rPr lang="en-US" dirty="0" smtClean="0"/>
              <a:t>Fast even for very complex operations</a:t>
            </a:r>
          </a:p>
          <a:p>
            <a:pPr lvl="1"/>
            <a:r>
              <a:rPr lang="en-US" dirty="0" smtClean="0"/>
              <a:t>Relatively limited scenario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Wrapper in F# </a:t>
            </a:r>
            <a:r>
              <a:rPr lang="en-US" dirty="0" err="1" smtClean="0"/>
              <a:t>PowerPack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PSeq.fs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30664" y="3294656"/>
            <a:ext cx="6205632" cy="1910880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prices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Seq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windowed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size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PSeq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ordered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PSeq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map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calculateAvgAndSdv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size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|&gt;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PSeq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toArray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05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and immutable state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038600" cy="45259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Mutable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Accessed from the body</a:t>
            </a:r>
          </a:p>
          <a:p>
            <a:pPr lvl="1"/>
            <a:r>
              <a:rPr lang="en-US" dirty="0" smtClean="0"/>
              <a:t>Used in loops or recursion</a:t>
            </a:r>
          </a:p>
          <a:p>
            <a:pPr lvl="1"/>
            <a:r>
              <a:rPr lang="en-US" dirty="0" smtClean="0"/>
              <a:t>Mutable variables (ref)</a:t>
            </a:r>
          </a:p>
          <a:p>
            <a:pPr lvl="1"/>
            <a:r>
              <a:rPr lang="en-US" dirty="0" smtClean="0"/>
              <a:t>Fast mutable collections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37856" y="1600200"/>
            <a:ext cx="4038600" cy="4525963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Immutable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Passed as an argument</a:t>
            </a:r>
          </a:p>
          <a:p>
            <a:pPr lvl="1"/>
            <a:r>
              <a:rPr lang="en-US" dirty="0" smtClean="0"/>
              <a:t>Using recursion (</a:t>
            </a:r>
            <a:r>
              <a:rPr lang="en-US" b="1" dirty="0" smtClean="0"/>
              <a:t>return!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Immutable types</a:t>
            </a:r>
          </a:p>
          <a:p>
            <a:pPr lvl="1"/>
            <a:r>
              <a:rPr lang="en-US" dirty="0" smtClean="0"/>
              <a:t>Can be returned </a:t>
            </a:r>
            <a:br>
              <a:rPr lang="en-US" dirty="0" smtClean="0"/>
            </a:br>
            <a:r>
              <a:rPr lang="en-US" dirty="0" smtClean="0"/>
              <a:t>from the agent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4711152"/>
            <a:ext cx="4140968" cy="1526160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1700" dirty="0" smtClean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1700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1700" dirty="0" smtClean="0">
                <a:solidFill>
                  <a:srgbClr val="020002"/>
                </a:solidFill>
                <a:latin typeface="Consolas"/>
              </a:rPr>
              <a:t>Start</a:t>
            </a:r>
            <a:r>
              <a:rPr lang="cs-CZ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1700" dirty="0" smtClean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rec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20002"/>
                </a:solidFill>
                <a:latin typeface="Consolas"/>
              </a:rPr>
              <a:t>loop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20002"/>
                </a:solidFill>
                <a:latin typeface="Consolas"/>
              </a:rPr>
              <a:t>names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1700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17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Receive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sz="17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1700" dirty="0">
                <a:solidFill>
                  <a:srgbClr val="0000FF"/>
                </a:solidFill>
                <a:latin typeface="Consolas"/>
              </a:rPr>
              <a:t>return!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loop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sz="17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names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) }</a:t>
            </a:r>
          </a:p>
          <a:p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 smtClean="0">
                <a:solidFill>
                  <a:srgbClr val="020002"/>
                </a:solidFill>
                <a:latin typeface="Consolas"/>
              </a:rPr>
              <a:t>loop</a:t>
            </a:r>
            <a:r>
              <a:rPr lang="cs-C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[])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040" y="4711152"/>
            <a:ext cx="4104456" cy="1526160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1700" dirty="0" smtClean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1700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1700" dirty="0" smtClean="0">
                <a:solidFill>
                  <a:srgbClr val="020002"/>
                </a:solidFill>
                <a:latin typeface="Consolas"/>
              </a:rPr>
              <a:t>Start</a:t>
            </a:r>
            <a:r>
              <a:rPr lang="cs-CZ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1700" dirty="0" smtClean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17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names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ResizeArray</a:t>
            </a:r>
            <a:r>
              <a:rPr lang="cs-CZ" sz="17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_</a:t>
            </a:r>
            <a:r>
              <a:rPr lang="cs-CZ" sz="17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sz="17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17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000FF"/>
                </a:solidFill>
                <a:latin typeface="Consolas"/>
              </a:rPr>
              <a:t>do</a:t>
            </a:r>
            <a:endParaRPr lang="cs-CZ" sz="1700" dirty="0">
              <a:solidFill>
                <a:prstClr val="black"/>
              </a:solidFill>
              <a:latin typeface="Consolas"/>
            </a:endParaRPr>
          </a:p>
          <a:p>
            <a:r>
              <a:rPr lang="cs-CZ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1700" dirty="0">
                <a:solidFill>
                  <a:srgbClr val="0000FF"/>
                </a:solidFill>
                <a:latin typeface="Consolas"/>
              </a:rPr>
              <a:t>let!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17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Receive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names</a:t>
            </a:r>
            <a:r>
              <a:rPr lang="cs-CZ" sz="17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Add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1700" dirty="0">
                <a:solidFill>
                  <a:srgbClr val="020002"/>
                </a:solidFill>
                <a:latin typeface="Consolas"/>
              </a:rPr>
              <a:t>name</a:t>
            </a:r>
            <a:r>
              <a:rPr lang="cs-CZ" sz="17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sz="1700" dirty="0" smtClean="0">
                <a:solidFill>
                  <a:prstClr val="black"/>
                </a:solidFill>
                <a:latin typeface="Consolas"/>
              </a:rPr>
              <a:t>})</a:t>
            </a:r>
            <a:endParaRPr lang="cs-CZ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44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Writing chat server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53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with multiple states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9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vs. multiple states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Single-state agent</a:t>
            </a:r>
          </a:p>
          <a:p>
            <a:pPr lvl="1"/>
            <a:r>
              <a:rPr lang="en-US" dirty="0" smtClean="0"/>
              <a:t>Can always react to all messages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Examples:</a:t>
            </a:r>
            <a:r>
              <a:rPr lang="en-US" dirty="0" smtClean="0"/>
              <a:t> hello agent, caching, etc.</a:t>
            </a:r>
          </a:p>
          <a:p>
            <a:r>
              <a:rPr lang="en-US" dirty="0" smtClean="0"/>
              <a:t>Multi-state agent</a:t>
            </a:r>
          </a:p>
          <a:p>
            <a:pPr lvl="1"/>
            <a:r>
              <a:rPr lang="en-US" dirty="0" smtClean="0"/>
              <a:t>Cannot reply to request in certain state</a:t>
            </a:r>
          </a:p>
          <a:p>
            <a:pPr lvl="1"/>
            <a:r>
              <a:rPr lang="en-US" dirty="0" smtClean="0"/>
              <a:t>Typically cannot reply – caller waits asynchronously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Examples: </a:t>
            </a:r>
            <a:r>
              <a:rPr lang="en-US" dirty="0" smtClean="0"/>
              <a:t>queue (empty/nonempty)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89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Inside agent’s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1338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Receiving status updates with pause</a:t>
            </a:r>
          </a:p>
          <a:p>
            <a:pPr lvl="1"/>
            <a:r>
              <a:rPr lang="en-US" dirty="0" smtClean="0"/>
              <a:t>Handle all messages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i="1" dirty="0" smtClean="0"/>
              <a:t>Running</a:t>
            </a:r>
          </a:p>
          <a:p>
            <a:pPr lvl="1"/>
            <a:r>
              <a:rPr lang="en-US" dirty="0" smtClean="0"/>
              <a:t>Does not handle </a:t>
            </a:r>
            <a:br>
              <a:rPr lang="en-US" dirty="0" smtClean="0"/>
            </a:br>
            <a:r>
              <a:rPr lang="en-US" b="1" dirty="0" smtClean="0"/>
              <a:t>Status</a:t>
            </a:r>
            <a:r>
              <a:rPr lang="en-US" i="1" dirty="0" smtClean="0"/>
              <a:t> </a:t>
            </a:r>
            <a:r>
              <a:rPr lang="en-US" dirty="0" smtClean="0"/>
              <a:t>when </a:t>
            </a:r>
            <a:r>
              <a:rPr lang="en-US" i="1" dirty="0" smtClean="0"/>
              <a:t>Paused</a:t>
            </a:r>
          </a:p>
          <a:p>
            <a:pPr lvl="4"/>
            <a:endParaRPr lang="en-US" i="1" dirty="0" smtClean="0"/>
          </a:p>
          <a:p>
            <a:r>
              <a:rPr lang="en-US" dirty="0" smtClean="0"/>
              <a:t>Multi-state agents use state machines</a:t>
            </a:r>
          </a:p>
          <a:p>
            <a:pPr lvl="1"/>
            <a:r>
              <a:rPr lang="en-US" dirty="0" smtClean="0"/>
              <a:t>Easy to implement as recursive functions</a:t>
            </a:r>
          </a:p>
          <a:p>
            <a:pPr lvl="1"/>
            <a:r>
              <a:rPr lang="en-US" dirty="0" smtClean="0"/>
              <a:t>Some states may leave messages in the queue</a:t>
            </a:r>
          </a:p>
        </p:txBody>
      </p:sp>
      <p:sp useBgFill="1">
        <p:nvSpPr>
          <p:cNvPr id="4" name="Rectangle 3"/>
          <p:cNvSpPr/>
          <p:nvPr/>
        </p:nvSpPr>
        <p:spPr>
          <a:xfrm>
            <a:off x="4869220" y="2978603"/>
            <a:ext cx="298666" cy="300127"/>
          </a:xfrm>
          <a:prstGeom prst="rect">
            <a:avLst/>
          </a:prstGeom>
          <a:ln w="889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420414" y="3011261"/>
            <a:ext cx="298666" cy="300127"/>
          </a:xfrm>
          <a:prstGeom prst="rect">
            <a:avLst/>
          </a:prstGeom>
          <a:ln w="88900">
            <a:solidFill>
              <a:schemeClr val="accent3">
                <a:lumMod val="75000"/>
              </a:schemeClr>
            </a:solidFill>
          </a:ln>
          <a:scene3d>
            <a:camera prst="obliqueTopRight"/>
            <a:lightRig rig="threePt" dir="tl"/>
          </a:scene3d>
          <a:sp3d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137496" y="3435668"/>
            <a:ext cx="2068287" cy="251379"/>
          </a:xfrm>
          <a:custGeom>
            <a:avLst/>
            <a:gdLst>
              <a:gd name="connsiteX0" fmla="*/ 0 w 1502229"/>
              <a:gd name="connsiteY0" fmla="*/ 0 h 231557"/>
              <a:gd name="connsiteX1" fmla="*/ 391886 w 1502229"/>
              <a:gd name="connsiteY1" fmla="*/ 195943 h 231557"/>
              <a:gd name="connsiteX2" fmla="*/ 1088572 w 1502229"/>
              <a:gd name="connsiteY2" fmla="*/ 217714 h 231557"/>
              <a:gd name="connsiteX3" fmla="*/ 1502229 w 1502229"/>
              <a:gd name="connsiteY3" fmla="*/ 43543 h 2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9" h="231557">
                <a:moveTo>
                  <a:pt x="0" y="0"/>
                </a:moveTo>
                <a:cubicBezTo>
                  <a:pt x="105228" y="79828"/>
                  <a:pt x="210457" y="159657"/>
                  <a:pt x="391886" y="195943"/>
                </a:cubicBezTo>
                <a:cubicBezTo>
                  <a:pt x="573315" y="232229"/>
                  <a:pt x="903515" y="243114"/>
                  <a:pt x="1088572" y="217714"/>
                </a:cubicBezTo>
                <a:cubicBezTo>
                  <a:pt x="1273629" y="192314"/>
                  <a:pt x="1387929" y="117928"/>
                  <a:pt x="1502229" y="43543"/>
                </a:cubicBezTo>
              </a:path>
            </a:pathLst>
          </a:cu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Freeform 23"/>
          <p:cNvSpPr/>
          <p:nvPr/>
        </p:nvSpPr>
        <p:spPr>
          <a:xfrm rot="10800000">
            <a:off x="5137497" y="2629382"/>
            <a:ext cx="2261979" cy="257596"/>
          </a:xfrm>
          <a:custGeom>
            <a:avLst/>
            <a:gdLst>
              <a:gd name="connsiteX0" fmla="*/ 0 w 1502229"/>
              <a:gd name="connsiteY0" fmla="*/ 0 h 231557"/>
              <a:gd name="connsiteX1" fmla="*/ 391886 w 1502229"/>
              <a:gd name="connsiteY1" fmla="*/ 195943 h 231557"/>
              <a:gd name="connsiteX2" fmla="*/ 1088572 w 1502229"/>
              <a:gd name="connsiteY2" fmla="*/ 217714 h 231557"/>
              <a:gd name="connsiteX3" fmla="*/ 1502229 w 1502229"/>
              <a:gd name="connsiteY3" fmla="*/ 43543 h 2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29" h="231557">
                <a:moveTo>
                  <a:pt x="0" y="0"/>
                </a:moveTo>
                <a:cubicBezTo>
                  <a:pt x="105228" y="79828"/>
                  <a:pt x="210457" y="159657"/>
                  <a:pt x="391886" y="195943"/>
                </a:cubicBezTo>
                <a:cubicBezTo>
                  <a:pt x="573315" y="232229"/>
                  <a:pt x="903515" y="243114"/>
                  <a:pt x="1088572" y="217714"/>
                </a:cubicBezTo>
                <a:cubicBezTo>
                  <a:pt x="1273629" y="192314"/>
                  <a:pt x="1387929" y="117928"/>
                  <a:pt x="1502229" y="43543"/>
                </a:cubicBezTo>
              </a:path>
            </a:pathLst>
          </a:cu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extBox 24"/>
          <p:cNvSpPr txBox="1"/>
          <p:nvPr/>
        </p:nvSpPr>
        <p:spPr>
          <a:xfrm>
            <a:off x="5198144" y="3738518"/>
            <a:ext cx="1184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Resume</a:t>
            </a:r>
            <a:endParaRPr lang="cs-CZ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95859" y="2563960"/>
            <a:ext cx="86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Paused</a:t>
            </a:r>
            <a:endParaRPr lang="cs-CZ" sz="16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7236215" y="2394683"/>
            <a:ext cx="1118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Running</a:t>
            </a:r>
            <a:endParaRPr lang="cs-CZ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667004" y="2981161"/>
            <a:ext cx="1117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Resume</a:t>
            </a:r>
            <a:endParaRPr lang="cs-CZ" sz="1600" b="1" dirty="0"/>
          </a:p>
        </p:txBody>
      </p:sp>
      <p:sp>
        <p:nvSpPr>
          <p:cNvPr id="30" name="Freeform 29"/>
          <p:cNvSpPr/>
          <p:nvPr/>
        </p:nvSpPr>
        <p:spPr>
          <a:xfrm rot="10800000">
            <a:off x="6788230" y="2957558"/>
            <a:ext cx="511389" cy="407530"/>
          </a:xfrm>
          <a:custGeom>
            <a:avLst/>
            <a:gdLst>
              <a:gd name="connsiteX0" fmla="*/ 0 w 511389"/>
              <a:gd name="connsiteY0" fmla="*/ 503648 h 548689"/>
              <a:gd name="connsiteX1" fmla="*/ 468085 w 511389"/>
              <a:gd name="connsiteY1" fmla="*/ 503648 h 548689"/>
              <a:gd name="connsiteX2" fmla="*/ 446314 w 511389"/>
              <a:gd name="connsiteY2" fmla="*/ 35562 h 548689"/>
              <a:gd name="connsiteX3" fmla="*/ 76200 w 511389"/>
              <a:gd name="connsiteY3" fmla="*/ 68220 h 54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89" h="548689">
                <a:moveTo>
                  <a:pt x="0" y="503648"/>
                </a:moveTo>
                <a:cubicBezTo>
                  <a:pt x="196849" y="542655"/>
                  <a:pt x="393699" y="581662"/>
                  <a:pt x="468085" y="503648"/>
                </a:cubicBezTo>
                <a:cubicBezTo>
                  <a:pt x="542471" y="425634"/>
                  <a:pt x="511628" y="108133"/>
                  <a:pt x="446314" y="35562"/>
                </a:cubicBezTo>
                <a:cubicBezTo>
                  <a:pt x="381000" y="-37009"/>
                  <a:pt x="228600" y="15605"/>
                  <a:pt x="76200" y="68220"/>
                </a:cubicBezTo>
              </a:path>
            </a:pathLst>
          </a:cu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Box 30"/>
          <p:cNvSpPr txBox="1"/>
          <p:nvPr/>
        </p:nvSpPr>
        <p:spPr>
          <a:xfrm>
            <a:off x="7722990" y="3575932"/>
            <a:ext cx="953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Status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799" y="2266958"/>
            <a:ext cx="1244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Pause</a:t>
            </a:r>
          </a:p>
        </p:txBody>
      </p:sp>
      <p:sp>
        <p:nvSpPr>
          <p:cNvPr id="43" name="Freeform 42"/>
          <p:cNvSpPr/>
          <p:nvPr/>
        </p:nvSpPr>
        <p:spPr>
          <a:xfrm>
            <a:off x="7825618" y="2878866"/>
            <a:ext cx="560299" cy="595767"/>
          </a:xfrm>
          <a:custGeom>
            <a:avLst/>
            <a:gdLst>
              <a:gd name="connsiteX0" fmla="*/ 0 w 511389"/>
              <a:gd name="connsiteY0" fmla="*/ 503648 h 548689"/>
              <a:gd name="connsiteX1" fmla="*/ 468085 w 511389"/>
              <a:gd name="connsiteY1" fmla="*/ 503648 h 548689"/>
              <a:gd name="connsiteX2" fmla="*/ 446314 w 511389"/>
              <a:gd name="connsiteY2" fmla="*/ 35562 h 548689"/>
              <a:gd name="connsiteX3" fmla="*/ 76200 w 511389"/>
              <a:gd name="connsiteY3" fmla="*/ 68220 h 54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89" h="548689">
                <a:moveTo>
                  <a:pt x="0" y="503648"/>
                </a:moveTo>
                <a:cubicBezTo>
                  <a:pt x="196849" y="542655"/>
                  <a:pt x="393699" y="581662"/>
                  <a:pt x="468085" y="503648"/>
                </a:cubicBezTo>
                <a:cubicBezTo>
                  <a:pt x="542471" y="425634"/>
                  <a:pt x="511628" y="108133"/>
                  <a:pt x="446314" y="35562"/>
                </a:cubicBezTo>
                <a:cubicBezTo>
                  <a:pt x="381000" y="-37009"/>
                  <a:pt x="228600" y="15605"/>
                  <a:pt x="76200" y="68220"/>
                </a:cubicBezTo>
              </a:path>
            </a:pathLst>
          </a:cu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3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Working with </a:t>
            </a:r>
            <a:r>
              <a:rPr lang="en-US" b="1" smtClean="0"/>
              <a:t>live prices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2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and state transitions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4525963"/>
          </a:xfrm>
        </p:spPr>
        <p:txBody>
          <a:bodyPr/>
          <a:lstStyle/>
          <a:p>
            <a:r>
              <a:rPr lang="en-US" dirty="0" smtClean="0"/>
              <a:t>Accepting </a:t>
            </a:r>
            <a:r>
              <a:rPr lang="en-US" b="1" dirty="0" smtClean="0">
                <a:solidFill>
                  <a:schemeClr val="accent3"/>
                </a:solidFill>
              </a:rPr>
              <a:t>all messages</a:t>
            </a:r>
          </a:p>
          <a:p>
            <a:pPr lvl="1"/>
            <a:r>
              <a:rPr lang="en-US" dirty="0" smtClean="0"/>
              <a:t>Asynchronously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Receive</a:t>
            </a:r>
            <a:r>
              <a:rPr lang="en-US" dirty="0" smtClean="0"/>
              <a:t> and use pattern matching</a:t>
            </a:r>
          </a:p>
          <a:p>
            <a:r>
              <a:rPr lang="en-US" dirty="0" smtClean="0"/>
              <a:t>Waiting for a </a:t>
            </a:r>
            <a:r>
              <a:rPr lang="en-US" b="1" dirty="0" smtClean="0">
                <a:solidFill>
                  <a:schemeClr val="accent2"/>
                </a:solidFill>
              </a:rPr>
              <a:t>specific message</a:t>
            </a:r>
          </a:p>
          <a:p>
            <a:pPr lvl="1"/>
            <a:r>
              <a:rPr lang="en-US" dirty="0" smtClean="0"/>
              <a:t>Other messages stay in the queue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4081371"/>
            <a:ext cx="7704856" cy="258798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rec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blocked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agent</a:t>
            </a:r>
            <a:r>
              <a:rPr lang="en-US" sz="22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Scan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function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  |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Resume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Some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printfn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8000"/>
                </a:solidFill>
                <a:latin typeface="Consolas"/>
              </a:rPr>
              <a:t>"Resumed!"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return!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running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})</a:t>
            </a: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  | _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None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and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running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(* ... *)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456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agents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consists of numerous agents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Agents communicate </a:t>
            </a:r>
            <a:r>
              <a:rPr lang="en-US" dirty="0" smtClean="0"/>
              <a:t>by sending messages</a:t>
            </a:r>
          </a:p>
          <a:p>
            <a:pPr lvl="1"/>
            <a:r>
              <a:rPr lang="en-US" dirty="0" smtClean="0"/>
              <a:t>Direct references are wrong!</a:t>
            </a:r>
          </a:p>
          <a:p>
            <a:pPr lvl="1"/>
            <a:r>
              <a:rPr lang="en-US" dirty="0" smtClean="0"/>
              <a:t>Difficult to follow, reuse and reconfigure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Decoupling of agents</a:t>
            </a:r>
          </a:p>
          <a:p>
            <a:pPr lvl="1"/>
            <a:r>
              <a:rPr lang="en-US" dirty="0" smtClean="0"/>
              <a:t>Expose events instead of sending messages</a:t>
            </a:r>
          </a:p>
          <a:p>
            <a:pPr lvl="1"/>
            <a:r>
              <a:rPr lang="en-US" dirty="0" smtClean="0"/>
              <a:t>Connect agents when creating them</a:t>
            </a:r>
          </a:p>
          <a:p>
            <a:pPr lvl="1"/>
            <a:r>
              <a:rPr lang="en-US" dirty="0" smtClean="0"/>
              <a:t>Use agent repository for dynamic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566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Async: </a:t>
            </a:r>
            <a:r>
              <a:rPr lang="en-US" dirty="0" smtClean="0"/>
              <a:t>Agent-based architectures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9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Encapsulating agents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24" y="1412776"/>
            <a:ext cx="8229600" cy="52174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type and expose messages as members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Ordinary methods for encapsulating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Post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Asynchronous methods when waiting for a reply</a:t>
            </a:r>
            <a:endParaRPr lang="cs-CZ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2278048"/>
            <a:ext cx="7920880" cy="2680322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internal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OnePlaceMessage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Put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T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Get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of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AsyncReplyChannel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&gt;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endParaRPr lang="en-US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type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OnePlaceAgent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 smtClean="0">
                <a:solidFill>
                  <a:srgbClr val="008000"/>
                </a:solidFill>
                <a:latin typeface="Consolas"/>
              </a:rPr>
              <a:t>(* </a:t>
            </a:r>
            <a:r>
              <a:rPr lang="cs-CZ" sz="2000" dirty="0">
                <a:solidFill>
                  <a:srgbClr val="008000"/>
                </a:solidFill>
                <a:latin typeface="Consolas"/>
              </a:rPr>
              <a:t>... </a:t>
            </a:r>
            <a:r>
              <a:rPr lang="cs-CZ" sz="2000" dirty="0" smtClean="0">
                <a:solidFill>
                  <a:srgbClr val="008000"/>
                </a:solidFill>
                <a:latin typeface="Consolas"/>
              </a:rPr>
              <a:t>*)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member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x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Put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Post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Put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value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member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x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AsyncGet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agent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PostAndAsyncReply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Get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01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Task&lt;T&gt; directly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Gives </a:t>
            </a:r>
            <a:r>
              <a:rPr lang="en-US" b="1" dirty="0" smtClean="0">
                <a:solidFill>
                  <a:schemeClr val="accent2"/>
                </a:solidFill>
              </a:rPr>
              <a:t>fine-grained </a:t>
            </a:r>
            <a:r>
              <a:rPr lang="en-US" dirty="0" smtClean="0"/>
              <a:t>control over parallelism</a:t>
            </a:r>
          </a:p>
          <a:p>
            <a:pPr lvl="1"/>
            <a:r>
              <a:rPr lang="en-US" dirty="0" smtClean="0"/>
              <a:t>Task represents small work item, scales very well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See: </a:t>
            </a:r>
            <a:r>
              <a:rPr lang="en-US" sz="2400" dirty="0" smtClean="0">
                <a:hlinkClick r:id="rId2"/>
              </a:rPr>
              <a:t>http://tomasp.net/blog/fsharp-parallel-plinq.aspx</a:t>
            </a:r>
            <a:r>
              <a:rPr lang="en-US" sz="2400" dirty="0" smtClean="0"/>
              <a:t> </a:t>
            </a:r>
            <a:endParaRPr lang="cs-CZ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852936"/>
            <a:ext cx="7560840" cy="258798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toGray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Task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Factory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StartNew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()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setToGray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source1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layer1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rotate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Task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Factory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StartNew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()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rotate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source2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layer2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2200" dirty="0" smtClean="0">
              <a:solidFill>
                <a:prstClr val="black"/>
              </a:solidFill>
              <a:latin typeface="Consolas"/>
            </a:endParaRPr>
          </a:p>
          <a:p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Task</a:t>
            </a:r>
            <a:r>
              <a:rPr lang="cs-CZ" sz="2200" dirty="0" smtClean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WaitAll</a:t>
            </a:r>
            <a:r>
              <a:rPr lang="cs-CZ" sz="2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toGray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rotate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sz="2200" dirty="0">
                <a:solidFill>
                  <a:srgbClr val="020002"/>
                </a:solidFill>
                <a:latin typeface="Consolas"/>
              </a:rPr>
              <a:t>blendTo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layer1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layer2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blended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90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agent’s members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4561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Send non-blocking message to agent</a:t>
            </a:r>
          </a:p>
          <a:p>
            <a:endParaRPr lang="en-US" dirty="0" smtClean="0"/>
          </a:p>
          <a:p>
            <a:r>
              <a:rPr lang="en-US" dirty="0" smtClean="0"/>
              <a:t>Notifications from the agent </a:t>
            </a:r>
          </a:p>
          <a:p>
            <a:pPr lvl="1"/>
            <a:r>
              <a:rPr lang="en-US" dirty="0" smtClean="0"/>
              <a:t>No synchronization and no thread guarantees </a:t>
            </a:r>
          </a:p>
          <a:p>
            <a:endParaRPr lang="en-US" dirty="0" smtClean="0"/>
          </a:p>
          <a:p>
            <a:r>
              <a:rPr lang="en-US" dirty="0" smtClean="0"/>
              <a:t>Send and asynchronously wait for a reply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8672" y="2224264"/>
            <a:ext cx="5697584" cy="556664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200" dirty="0" err="1">
                <a:solidFill>
                  <a:srgbClr val="020002"/>
                </a:solidFill>
                <a:latin typeface="Consolas"/>
              </a:rPr>
              <a:t>EnqueueValue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: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 -&gt;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unit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8672" y="4168480"/>
            <a:ext cx="5697584" cy="556664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200" dirty="0" err="1">
                <a:solidFill>
                  <a:srgbClr val="020002"/>
                </a:solidFill>
                <a:latin typeface="Consolas"/>
              </a:rPr>
              <a:t>ValueProduced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IObservable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&gt;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8672" y="5896672"/>
            <a:ext cx="5697584" cy="556664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200" dirty="0" err="1">
                <a:solidFill>
                  <a:srgbClr val="020002"/>
                </a:solidFill>
                <a:latin typeface="Consolas"/>
              </a:rPr>
              <a:t>AsyncGet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: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unit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 -&gt;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&gt;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55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Agent-based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Lots of things going on!</a:t>
            </a:r>
          </a:p>
          <a:p>
            <a:pPr lvl="1"/>
            <a:r>
              <a:rPr lang="en-US" dirty="0" smtClean="0"/>
              <a:t>How to keep a big picture?</a:t>
            </a:r>
          </a:p>
          <a:p>
            <a:r>
              <a:rPr lang="en-US" dirty="0" smtClean="0"/>
              <a:t>Using loosely coupled connections</a:t>
            </a:r>
          </a:p>
          <a:p>
            <a:pPr lvl="1"/>
            <a:r>
              <a:rPr lang="en-US" dirty="0" smtClean="0"/>
              <a:t>Agents don’t reference each other directly</a:t>
            </a:r>
          </a:p>
          <a:p>
            <a:r>
              <a:rPr lang="en-US" dirty="0" smtClean="0"/>
              <a:t>Common ways of organizing agents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Worker agent </a:t>
            </a:r>
            <a:r>
              <a:rPr lang="en-US" dirty="0" smtClean="0"/>
              <a:t>– Single agent does work in background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Layered network </a:t>
            </a:r>
            <a:r>
              <a:rPr lang="en-US" dirty="0" smtClean="0"/>
              <a:t>– Agent uses agents from lower level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Pipeline processing </a:t>
            </a:r>
            <a:r>
              <a:rPr lang="en-US" dirty="0" smtClean="0"/>
              <a:t>– Step-by-step processing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Async: </a:t>
            </a:r>
            <a:r>
              <a:rPr lang="en-US" dirty="0" smtClean="0"/>
              <a:t>Parallel F# workflows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3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Parallelizing &amp; running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Parallel composition of workflows</a:t>
            </a:r>
          </a:p>
          <a:p>
            <a:pPr lvl="1"/>
            <a:endParaRPr lang="en-US" sz="3200" dirty="0" smtClean="0"/>
          </a:p>
          <a:p>
            <a:r>
              <a:rPr lang="en-US" dirty="0" smtClean="0"/>
              <a:t>Task-based parallelism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Running/starting workflows on a thread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928" y="5599929"/>
            <a:ext cx="6743700" cy="1141439"/>
          </a:xfrm>
          <a:prstGeom prst="rect">
            <a:avLst/>
          </a:prstGeom>
          <a:noFill/>
          <a:ln w="79375" cap="rnd" cmpd="sng">
            <a:noFill/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cs-CZ" sz="20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Start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cs-CZ" sz="2000" dirty="0" smtClean="0">
                <a:solidFill>
                  <a:srgbClr val="800080"/>
                </a:solidFill>
                <a:latin typeface="Consolas"/>
              </a:rPr>
              <a:t>: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unit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unit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StartImmediate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 smtClean="0">
                <a:solidFill>
                  <a:srgbClr val="800080"/>
                </a:solidFill>
                <a:latin typeface="Consolas"/>
              </a:rPr>
              <a:t>: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unit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unit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RunSynchronously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&lt;'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 smtClean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'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898" y="3385592"/>
            <a:ext cx="6845298" cy="1449216"/>
          </a:xfrm>
          <a:prstGeom prst="rect">
            <a:avLst/>
          </a:prstGeom>
          <a:noFill/>
          <a:ln w="79375" cap="rnd" cmpd="sng">
            <a:noFill/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sz="2000" dirty="0"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dl</a:t>
            </a:r>
            <a:r>
              <a:rPr lang="cs-CZ" sz="2000" dirty="0">
                <a:latin typeface="Consolas"/>
              </a:rPr>
              <a:t>1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latin typeface="Consolas"/>
              </a:rPr>
              <a:t> Async.StartChild</a:t>
            </a:r>
            <a:r>
              <a:rPr lang="en-US" sz="2000" dirty="0" smtClean="0">
                <a:latin typeface="Consolas"/>
              </a:rPr>
              <a:t>(</a:t>
            </a:r>
            <a:r>
              <a:rPr lang="en-US" sz="2000" dirty="0" err="1" smtClean="0">
                <a:latin typeface="Consolas"/>
              </a:rPr>
              <a:t>downloadPage</a:t>
            </a:r>
            <a:r>
              <a:rPr lang="en-US" sz="2000" dirty="0" smtClean="0">
                <a:latin typeface="Consolas"/>
              </a:rPr>
              <a:t>(url1</a:t>
            </a:r>
            <a:r>
              <a:rPr lang="en-US" sz="2000" dirty="0">
                <a:latin typeface="Consolas"/>
              </a:rPr>
              <a:t>))</a:t>
            </a:r>
            <a:endParaRPr lang="cs-CZ" sz="2000" dirty="0"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sz="2000" dirty="0"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dl</a:t>
            </a:r>
            <a:r>
              <a:rPr lang="cs-CZ" sz="2000" dirty="0">
                <a:latin typeface="Consolas"/>
              </a:rPr>
              <a:t>2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latin typeface="Consolas"/>
              </a:rPr>
              <a:t> Async.StartChild</a:t>
            </a:r>
            <a:r>
              <a:rPr lang="en-US" sz="2000" dirty="0" smtClean="0">
                <a:latin typeface="Consolas"/>
              </a:rPr>
              <a:t>(</a:t>
            </a:r>
            <a:r>
              <a:rPr lang="en-US" sz="2000" dirty="0" err="1" smtClean="0">
                <a:latin typeface="Consolas"/>
              </a:rPr>
              <a:t>downloadPage</a:t>
            </a:r>
            <a:r>
              <a:rPr lang="en-US" sz="2000" dirty="0" smtClean="0">
                <a:latin typeface="Consolas"/>
              </a:rPr>
              <a:t>(url2</a:t>
            </a:r>
            <a:r>
              <a:rPr lang="en-US" sz="2000" dirty="0">
                <a:latin typeface="Consolas"/>
              </a:rPr>
              <a:t>))</a:t>
            </a:r>
            <a:endParaRPr lang="cs-CZ" sz="2000" dirty="0"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sz="2000" dirty="0"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html</a:t>
            </a:r>
            <a:r>
              <a:rPr lang="cs-CZ" sz="2000" dirty="0">
                <a:latin typeface="Consolas"/>
              </a:rPr>
              <a:t>1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dl</a:t>
            </a:r>
            <a:r>
              <a:rPr lang="cs-CZ" sz="2000" dirty="0">
                <a:latin typeface="Consolas"/>
              </a:rPr>
              <a:t>1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!</a:t>
            </a:r>
            <a:r>
              <a:rPr lang="cs-CZ" sz="2000" dirty="0"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html</a:t>
            </a:r>
            <a:r>
              <a:rPr lang="cs-CZ" sz="2000" dirty="0">
                <a:latin typeface="Consolas"/>
              </a:rPr>
              <a:t>2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dl</a:t>
            </a:r>
            <a:r>
              <a:rPr lang="cs-CZ" sz="2000" dirty="0" smtClean="0">
                <a:latin typeface="Consolas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928" y="1873424"/>
            <a:ext cx="7365998" cy="833663"/>
          </a:xfrm>
          <a:prstGeom prst="rect">
            <a:avLst/>
          </a:prstGeom>
          <a:noFill/>
          <a:ln w="79375" cap="rnd" cmpd="sng">
            <a:noFill/>
          </a:ln>
        </p:spPr>
        <p:txBody>
          <a:bodyPr wrap="square" lIns="108000" tIns="108000" rIns="108000" bIns="108000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let! </a:t>
            </a:r>
            <a:r>
              <a:rPr lang="en-US" sz="2000" dirty="0" smtClean="0">
                <a:latin typeface="Consolas"/>
              </a:rPr>
              <a:t>docs = [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url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 </a:t>
            </a:r>
            <a:r>
              <a:rPr lang="en-US" sz="2000" dirty="0" err="1">
                <a:latin typeface="Consolas"/>
              </a:rPr>
              <a:t>urls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-&gt; </a:t>
            </a:r>
            <a:r>
              <a:rPr lang="en-US" sz="2000" dirty="0" err="1" smtClean="0">
                <a:latin typeface="Consolas"/>
              </a:rPr>
              <a:t>downloadPage</a:t>
            </a:r>
            <a:r>
              <a:rPr lang="en-US" sz="2000" dirty="0" smtClean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url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]</a:t>
            </a:r>
          </a:p>
          <a:p>
            <a:r>
              <a:rPr lang="en-US" sz="2000" dirty="0" smtClean="0">
                <a:latin typeface="Consolas"/>
              </a:rPr>
              <a:t>            |&gt; </a:t>
            </a:r>
            <a:r>
              <a:rPr lang="en-US" sz="2000" dirty="0" err="1">
                <a:latin typeface="Consolas"/>
              </a:rPr>
              <a:t>Async.Parallel</a:t>
            </a:r>
            <a:endParaRPr lang="en-US" sz="20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24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online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29937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More about agents</a:t>
            </a:r>
          </a:p>
          <a:p>
            <a:pPr lvl="1"/>
            <a:r>
              <a:rPr lang="cs-CZ" sz="2200" dirty="0">
                <a:hlinkClick r:id="rId2"/>
              </a:rPr>
              <a:t>http://</a:t>
            </a:r>
            <a:r>
              <a:rPr lang="cs-CZ" sz="2200" dirty="0" smtClean="0">
                <a:hlinkClick r:id="rId2"/>
              </a:rPr>
              <a:t>functional-programming.net/msdn</a:t>
            </a:r>
            <a:endParaRPr lang="en-US" sz="2200" dirty="0" smtClean="0"/>
          </a:p>
          <a:p>
            <a:pPr lvl="1"/>
            <a:r>
              <a:rPr lang="cs-CZ" sz="2200" dirty="0">
                <a:hlinkClick r:id="rId3"/>
              </a:rPr>
              <a:t>http://www.developerfusion.com/profile/tomasp</a:t>
            </a:r>
            <a:r>
              <a:rPr lang="cs-CZ" sz="2200" dirty="0" smtClean="0">
                <a:hlinkClick r:id="rId3"/>
              </a:rPr>
              <a:t>/</a:t>
            </a:r>
            <a:r>
              <a:rPr lang="en-US" sz="2200" dirty="0" smtClean="0"/>
              <a:t> </a:t>
            </a:r>
          </a:p>
          <a:p>
            <a:r>
              <a:rPr lang="en-US" dirty="0" smtClean="0"/>
              <a:t>Parallel programming</a:t>
            </a:r>
          </a:p>
          <a:p>
            <a:pPr lvl="1"/>
            <a:r>
              <a:rPr lang="cs-CZ" sz="2200" dirty="0">
                <a:hlinkClick r:id="rId4"/>
              </a:rPr>
              <a:t>http://</a:t>
            </a:r>
            <a:r>
              <a:rPr lang="cs-CZ" sz="2200" dirty="0" smtClean="0">
                <a:hlinkClick r:id="rId4"/>
              </a:rPr>
              <a:t>tomasp.net/blog/fsharp-parallel-samples.aspx</a:t>
            </a:r>
            <a:r>
              <a:rPr lang="en-US" sz="2200" dirty="0" smtClean="0"/>
              <a:t> </a:t>
            </a:r>
          </a:p>
          <a:p>
            <a:r>
              <a:rPr lang="en-US" dirty="0" smtClean="0"/>
              <a:t>Pipeline pattern</a:t>
            </a:r>
          </a:p>
          <a:p>
            <a:pPr lvl="1"/>
            <a:r>
              <a:rPr lang="cs-CZ" sz="2200" dirty="0">
                <a:hlinkClick r:id="rId5"/>
              </a:rPr>
              <a:t>http://</a:t>
            </a:r>
            <a:r>
              <a:rPr lang="cs-CZ" sz="2200" dirty="0" smtClean="0">
                <a:hlinkClick r:id="rId5"/>
              </a:rPr>
              <a:t>tomasp.net/blog/parallel-extra-image-pipeline.aspx</a:t>
            </a:r>
            <a:r>
              <a:rPr lang="en-US" sz="2200" dirty="0" smtClean="0"/>
              <a:t> </a:t>
            </a:r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22679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asynchronous workflows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34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Synchronous</a:t>
            </a:r>
            <a:endParaRPr lang="cs-CZ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smtClean="0"/>
          </a:p>
        </p:txBody>
      </p:sp>
      <p:pic>
        <p:nvPicPr>
          <p:cNvPr id="73" name="Ink 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460625"/>
            <a:ext cx="6327775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Ink 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3376613"/>
            <a:ext cx="62309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Ink 1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4173538"/>
            <a:ext cx="61309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Ink 1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5275263"/>
            <a:ext cx="61404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Ink 13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1550988"/>
            <a:ext cx="11113" cy="1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Ink 1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2403475"/>
            <a:ext cx="11557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Ink 16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5106988"/>
            <a:ext cx="52197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Ink 17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3328988"/>
            <a:ext cx="476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" name="Ink 19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2028825"/>
            <a:ext cx="438626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Ink 20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325688"/>
            <a:ext cx="2552700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Ink 20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110038"/>
            <a:ext cx="23431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Ink 2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2667000"/>
            <a:ext cx="660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Ink 2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4065588"/>
            <a:ext cx="43862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Ink 2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005138"/>
            <a:ext cx="4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Ink 2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3205163"/>
            <a:ext cx="1460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Ink 2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8" y="3116263"/>
            <a:ext cx="47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Ink 21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3068638"/>
            <a:ext cx="19526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Ink 21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3074988"/>
            <a:ext cx="47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Ink 21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3225800"/>
            <a:ext cx="1968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Ink 21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3643313"/>
            <a:ext cx="425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Ink 22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3770313"/>
            <a:ext cx="2492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Ink 22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3859213"/>
            <a:ext cx="41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Ink 22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3836988"/>
            <a:ext cx="250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Ink 22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781425"/>
            <a:ext cx="34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Ink 224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3971925"/>
            <a:ext cx="1825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Ink 225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3805238"/>
            <a:ext cx="476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Ink 226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3794125"/>
            <a:ext cx="96838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Ink 227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3767138"/>
            <a:ext cx="12541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Ink 228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8" y="3821113"/>
            <a:ext cx="349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Ink 229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4017963"/>
            <a:ext cx="1746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" name="Ink 230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3867150"/>
            <a:ext cx="3651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Ink 231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3865563"/>
            <a:ext cx="873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Ink 232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3860800"/>
            <a:ext cx="15557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Ink 23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3902075"/>
            <a:ext cx="5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Ink 234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4083050"/>
            <a:ext cx="2079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" name="Ink 235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3" y="4392613"/>
            <a:ext cx="27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" name="Ink 236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4627563"/>
            <a:ext cx="2159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Ink 238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4876800"/>
            <a:ext cx="571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" name="Ink 239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67275"/>
            <a:ext cx="968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Ink 240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4867275"/>
            <a:ext cx="1301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" name="Ink 241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4948238"/>
            <a:ext cx="698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" name="Ink 242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5089525"/>
            <a:ext cx="1666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" name="Ink 243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4913313"/>
            <a:ext cx="460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" name="Ink 244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4891088"/>
            <a:ext cx="5873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" name="Ink 245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4860925"/>
            <a:ext cx="141288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" name="Ink 246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4887913"/>
            <a:ext cx="650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" name="Ink 247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5037138"/>
            <a:ext cx="2143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" name="Ink 248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25" y="5459413"/>
            <a:ext cx="3333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" name="Ink 249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741988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Ink 250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5618163"/>
            <a:ext cx="152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" name="Ink 257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2478088"/>
            <a:ext cx="976312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Ink 258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2422525"/>
            <a:ext cx="140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" name="Ink 259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322638"/>
            <a:ext cx="463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" name="Ink 260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3352800"/>
            <a:ext cx="1108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Ink 261"/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3435350"/>
            <a:ext cx="15875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Ink 262"/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4159250"/>
            <a:ext cx="11525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Ink 263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4135438"/>
            <a:ext cx="8604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Ink 264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4162425"/>
            <a:ext cx="1584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Ink 266"/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5181600"/>
            <a:ext cx="4079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Ink 267"/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5199063"/>
            <a:ext cx="13620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Ink 268"/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24463"/>
            <a:ext cx="968375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nk 11"/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349500"/>
            <a:ext cx="255746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Ink 67"/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3424238"/>
            <a:ext cx="8810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1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pic>
        <p:nvPicPr>
          <p:cNvPr id="24" name="Ink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2935288"/>
            <a:ext cx="58896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nk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4529138"/>
            <a:ext cx="60102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nk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554288"/>
            <a:ext cx="5341937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Ink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2890838"/>
            <a:ext cx="942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Ink 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486275"/>
            <a:ext cx="7572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Ink 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322763"/>
            <a:ext cx="38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Ink 5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4289425"/>
            <a:ext cx="128588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Ink 6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2640013"/>
            <a:ext cx="714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Ink 8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4287838"/>
            <a:ext cx="1016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Ink 8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605088"/>
            <a:ext cx="60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Ink 8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2579688"/>
            <a:ext cx="9048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Ink 8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2579688"/>
            <a:ext cx="144462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Ink 8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2752725"/>
            <a:ext cx="1063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Ink 8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4313238"/>
            <a:ext cx="111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nk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284663"/>
            <a:ext cx="19621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nk 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819400"/>
            <a:ext cx="295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8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Synchronous I/O or user-interface code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Blocks thread while waiting</a:t>
            </a:r>
          </a:p>
          <a:p>
            <a:pPr lvl="1"/>
            <a:r>
              <a:rPr lang="en-US" dirty="0" smtClean="0"/>
              <a:t>Does not scale – cannot create 10000 threads</a:t>
            </a:r>
          </a:p>
          <a:p>
            <a:pPr lvl="1"/>
            <a:r>
              <a:rPr lang="en-US" dirty="0" smtClean="0"/>
              <a:t>Blocking user interface – when run on GUI thread</a:t>
            </a:r>
          </a:p>
          <a:p>
            <a:pPr lvl="1"/>
            <a:r>
              <a:rPr lang="en-US" dirty="0" smtClean="0"/>
              <a:t>Simple to write – loops, exception handling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2379894"/>
            <a:ext cx="6205632" cy="114143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WebClient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data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DownloadData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cs-CZ" sz="2000" dirty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Write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data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000" dirty="0">
                <a:solidFill>
                  <a:srgbClr val="008000"/>
                </a:solidFill>
                <a:latin typeface="Consolas"/>
              </a:rPr>
              <a:t>0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data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Length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10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.NET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different programming models</a:t>
            </a:r>
          </a:p>
          <a:p>
            <a:pPr lvl="1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BeginFoo</a:t>
            </a:r>
            <a:r>
              <a:rPr lang="en-US" sz="2200" dirty="0"/>
              <a:t> </a:t>
            </a:r>
            <a:r>
              <a:rPr lang="en-US" dirty="0" smtClean="0"/>
              <a:t>&amp;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EndFoo</a:t>
            </a:r>
            <a:r>
              <a:rPr lang="en-US" sz="2200" dirty="0" smtClean="0"/>
              <a:t> </a:t>
            </a:r>
            <a:r>
              <a:rPr lang="en-US" dirty="0" smtClean="0"/>
              <a:t>methods</a:t>
            </a:r>
          </a:p>
          <a:p>
            <a:pPr lvl="1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FooCompleted</a:t>
            </a:r>
            <a:r>
              <a:rPr lang="en-US" sz="2200" dirty="0" smtClean="0"/>
              <a:t> </a:t>
            </a:r>
            <a:r>
              <a:rPr lang="en-US" dirty="0" smtClean="0"/>
              <a:t>&amp;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FooAsync</a:t>
            </a:r>
            <a:r>
              <a:rPr lang="en-US" sz="2200" dirty="0" smtClean="0"/>
              <a:t> </a:t>
            </a:r>
            <a:r>
              <a:rPr lang="en-US" dirty="0" smtClean="0"/>
              <a:t>using events</a:t>
            </a:r>
          </a:p>
          <a:p>
            <a:r>
              <a:rPr lang="en-US" dirty="0" smtClean="0"/>
              <a:t>Operation completes in different scope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548897"/>
            <a:ext cx="7704856" cy="206476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WebClient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cs-CZ" sz="2000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DownloadDataCompleted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Add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000" dirty="0">
                <a:solidFill>
                  <a:srgbClr val="0000FF"/>
                </a:solidFill>
                <a:latin typeface="Consolas"/>
              </a:rPr>
              <a:t>-&gt;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BeginWrite</a:t>
            </a:r>
            <a:endParaRPr lang="cs-CZ" sz="2000" dirty="0">
              <a:solidFill>
                <a:prstClr val="black"/>
              </a:solidFill>
              <a:latin typeface="Consolas"/>
            </a:endParaRPr>
          </a:p>
          <a:p>
            <a:r>
              <a:rPr lang="cs-CZ" sz="2000" dirty="0">
                <a:solidFill>
                  <a:prstClr val="black"/>
                </a:solidFill>
                <a:latin typeface="Consolas"/>
              </a:rPr>
              <a:t>    (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Result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000" dirty="0">
                <a:solidFill>
                  <a:srgbClr val="008000"/>
                </a:solidFill>
                <a:latin typeface="Consolas"/>
              </a:rPr>
              <a:t>0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e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Result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Length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fun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20002"/>
                </a:solidFill>
                <a:latin typeface="Consolas"/>
              </a:rPr>
              <a:t>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20002"/>
                </a:solidFill>
                <a:latin typeface="Consolas"/>
              </a:rPr>
              <a:t>outputStream</a:t>
            </a:r>
            <a:r>
              <a:rPr lang="en-US" sz="20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20002"/>
                </a:solidFill>
                <a:latin typeface="Consolas"/>
              </a:rPr>
              <a:t>EndRead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20002"/>
                </a:solidFill>
                <a:latin typeface="Consolas"/>
              </a:rPr>
              <a:t>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cs-CZ" sz="2000" dirty="0">
                <a:solidFill>
                  <a:srgbClr val="020002"/>
                </a:solidFill>
                <a:latin typeface="Consolas"/>
              </a:rPr>
              <a:t>wc</a:t>
            </a:r>
            <a:r>
              <a:rPr lang="cs-CZ" sz="2000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DownloadDataAsync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sz="2000" dirty="0">
                <a:solidFill>
                  <a:srgbClr val="020002"/>
                </a:solidFill>
                <a:latin typeface="Consolas"/>
              </a:rPr>
              <a:t>url</a:t>
            </a:r>
            <a:r>
              <a:rPr lang="cs-CZ" sz="2000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89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Metro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1336</Words>
  <Application>Microsoft Office PowerPoint</Application>
  <PresentationFormat>On-screen Show (4:3)</PresentationFormat>
  <Paragraphs>321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Segoe UI</vt:lpstr>
      <vt:lpstr>Segoe UI Light</vt:lpstr>
      <vt:lpstr>Wingdings</vt:lpstr>
      <vt:lpstr>Office Theme</vt:lpstr>
      <vt:lpstr>Visio</vt:lpstr>
      <vt:lpstr>Fast Track to F#</vt:lpstr>
      <vt:lpstr>Parallel and concurrent F#</vt:lpstr>
      <vt:lpstr>Parallel LINQ</vt:lpstr>
      <vt:lpstr>Using Task&lt;T&gt; directly</vt:lpstr>
      <vt:lpstr>F# asynchronous workflows</vt:lpstr>
      <vt:lpstr>Synchronous</vt:lpstr>
      <vt:lpstr>Asynchronous</vt:lpstr>
      <vt:lpstr>What is the problem?</vt:lpstr>
      <vt:lpstr>Asynchronous .NET API</vt:lpstr>
      <vt:lpstr>Asynchronous workflows in F#</vt:lpstr>
      <vt:lpstr>Demo: Making code asynchronous</vt:lpstr>
      <vt:lpstr>Async: Asynchronous GUIs</vt:lpstr>
      <vt:lpstr>Asynchronous programming</vt:lpstr>
      <vt:lpstr>Async GUI programming</vt:lpstr>
      <vt:lpstr>Demo: Controlling traffic lights</vt:lpstr>
      <vt:lpstr>Writing loops using workflows</vt:lpstr>
      <vt:lpstr>Drawing rectangles</vt:lpstr>
      <vt:lpstr>Demo: Drawing rectangles</vt:lpstr>
      <vt:lpstr>Actor-based programming model</vt:lpstr>
      <vt:lpstr>Sequential programs</vt:lpstr>
      <vt:lpstr>Task based parallelism</vt:lpstr>
      <vt:lpstr>Agent-based concurrency</vt:lpstr>
      <vt:lpstr>Agent-based concurrency</vt:lpstr>
      <vt:lpstr>Introducing agents</vt:lpstr>
      <vt:lpstr>Simple agent in F#</vt:lpstr>
      <vt:lpstr>What agents can do?</vt:lpstr>
      <vt:lpstr>Replying to the sender</vt:lpstr>
      <vt:lpstr>Demo: Writing hello agent</vt:lpstr>
      <vt:lpstr>Declaring messages</vt:lpstr>
      <vt:lpstr>Mutable and immutable state</vt:lpstr>
      <vt:lpstr>Demo: Writing chat server</vt:lpstr>
      <vt:lpstr>Agents with multiple states</vt:lpstr>
      <vt:lpstr>Single vs. multiple states</vt:lpstr>
      <vt:lpstr>Inside agent’s brain</vt:lpstr>
      <vt:lpstr>Demo: Working with live prices</vt:lpstr>
      <vt:lpstr>State and state transitions</vt:lpstr>
      <vt:lpstr>Connecting agents</vt:lpstr>
      <vt:lpstr>Async: Agent-based architectures</vt:lpstr>
      <vt:lpstr>Encapsulating agents</vt:lpstr>
      <vt:lpstr>Types of agent’s members</vt:lpstr>
      <vt:lpstr>Agent-based architecture</vt:lpstr>
      <vt:lpstr>Async: Parallel F# workflows</vt:lpstr>
      <vt:lpstr>Parallelizing &amp; running</vt:lpstr>
      <vt:lpstr>More information online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Tomas Petricek</dc:creator>
  <cp:lastModifiedBy>Tomas Petricek</cp:lastModifiedBy>
  <cp:revision>264</cp:revision>
  <dcterms:created xsi:type="dcterms:W3CDTF">2011-07-24T17:44:13Z</dcterms:created>
  <dcterms:modified xsi:type="dcterms:W3CDTF">2014-06-20T06:26:28Z</dcterms:modified>
</cp:coreProperties>
</file>