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92" r:id="rId2"/>
    <p:sldId id="274" r:id="rId3"/>
    <p:sldId id="298" r:id="rId4"/>
    <p:sldId id="294" r:id="rId5"/>
    <p:sldId id="295" r:id="rId6"/>
    <p:sldId id="299" r:id="rId7"/>
    <p:sldId id="300" r:id="rId8"/>
    <p:sldId id="302" r:id="rId9"/>
    <p:sldId id="332" r:id="rId10"/>
    <p:sldId id="303" r:id="rId11"/>
    <p:sldId id="342" r:id="rId12"/>
    <p:sldId id="340" r:id="rId13"/>
    <p:sldId id="334" r:id="rId14"/>
    <p:sldId id="329" r:id="rId15"/>
    <p:sldId id="336" r:id="rId16"/>
    <p:sldId id="337" r:id="rId17"/>
    <p:sldId id="305" r:id="rId18"/>
    <p:sldId id="306" r:id="rId19"/>
    <p:sldId id="326" r:id="rId20"/>
    <p:sldId id="335" r:id="rId21"/>
    <p:sldId id="366" r:id="rId22"/>
    <p:sldId id="367" r:id="rId23"/>
    <p:sldId id="368" r:id="rId24"/>
    <p:sldId id="350" r:id="rId25"/>
    <p:sldId id="309" r:id="rId26"/>
    <p:sldId id="352" r:id="rId27"/>
    <p:sldId id="351" r:id="rId28"/>
    <p:sldId id="353" r:id="rId29"/>
    <p:sldId id="345" r:id="rId30"/>
    <p:sldId id="324" r:id="rId31"/>
    <p:sldId id="325" r:id="rId32"/>
    <p:sldId id="369" r:id="rId33"/>
    <p:sldId id="355" r:id="rId34"/>
    <p:sldId id="357" r:id="rId35"/>
    <p:sldId id="361" r:id="rId36"/>
    <p:sldId id="362" r:id="rId37"/>
    <p:sldId id="363" r:id="rId38"/>
    <p:sldId id="375" r:id="rId39"/>
    <p:sldId id="291" r:id="rId40"/>
    <p:sldId id="373" r:id="rId41"/>
    <p:sldId id="374" r:id="rId42"/>
    <p:sldId id="272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444"/>
    <a:srgbClr val="5ABEBE"/>
    <a:srgbClr val="F1C853"/>
    <a:srgbClr val="F7E9AA"/>
    <a:srgbClr val="5F5E60"/>
    <a:srgbClr val="FDFBDB"/>
    <a:srgbClr val="F9EBAD"/>
    <a:srgbClr val="00D63B"/>
    <a:srgbClr val="007C3B"/>
    <a:srgbClr val="00B05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2" autoAdjust="0"/>
    <p:restoredTop sz="94645" autoAdjust="0"/>
  </p:normalViewPr>
  <p:slideViewPr>
    <p:cSldViewPr>
      <p:cViewPr>
        <p:scale>
          <a:sx n="90" d="100"/>
          <a:sy n="90" d="100"/>
        </p:scale>
        <p:origin x="-696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6A585-50DA-490A-A6C9-D4CC0C6289BE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15502-9397-4B73-82E9-44692EB4B8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502-9397-4B73-82E9-44692EB4B82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502-9397-4B73-82E9-44692EB4B820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502-9397-4B73-82E9-44692EB4B820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502-9397-4B73-82E9-44692EB4B82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502-9397-4B73-82E9-44692EB4B820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502-9397-4B73-82E9-44692EB4B820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502-9397-4B73-82E9-44692EB4B820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502-9397-4B73-82E9-44692EB4B820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502-9397-4B73-82E9-44692EB4B820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502-9397-4B73-82E9-44692EB4B820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502-9397-4B73-82E9-44692EB4B820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E495-8E51-4597-9BA0-EEC5E14A2FE8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D77A-603E-4BF6-89DD-40C94D7496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E495-8E51-4597-9BA0-EEC5E14A2FE8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D77A-603E-4BF6-89DD-40C94D7496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E495-8E51-4597-9BA0-EEC5E14A2FE8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D77A-603E-4BF6-89DD-40C94D7496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E495-8E51-4597-9BA0-EEC5E14A2FE8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D77A-603E-4BF6-89DD-40C94D7496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E495-8E51-4597-9BA0-EEC5E14A2FE8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D77A-603E-4BF6-89DD-40C94D7496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E495-8E51-4597-9BA0-EEC5E14A2FE8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D77A-603E-4BF6-89DD-40C94D7496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E495-8E51-4597-9BA0-EEC5E14A2FE8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D77A-603E-4BF6-89DD-40C94D7496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E495-8E51-4597-9BA0-EEC5E14A2FE8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D77A-603E-4BF6-89DD-40C94D7496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E495-8E51-4597-9BA0-EEC5E14A2FE8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D77A-603E-4BF6-89DD-40C94D7496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E495-8E51-4597-9BA0-EEC5E14A2FE8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D77A-603E-4BF6-89DD-40C94D7496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E495-8E51-4597-9BA0-EEC5E14A2FE8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D77A-603E-4BF6-89DD-40C94D7496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DE495-8E51-4597-9BA0-EEC5E14A2FE8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D77A-603E-4BF6-89DD-40C94D7496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7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6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7.png"/><Relationship Id="rId5" Type="http://schemas.openxmlformats.org/officeDocument/2006/relationships/image" Target="../media/image54.png"/><Relationship Id="rId10" Type="http://schemas.openxmlformats.org/officeDocument/2006/relationships/image" Target="../media/image65.png"/><Relationship Id="rId4" Type="http://schemas.openxmlformats.org/officeDocument/2006/relationships/image" Target="../media/image63.png"/><Relationship Id="rId9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68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7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0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73.png"/><Relationship Id="rId5" Type="http://schemas.openxmlformats.org/officeDocument/2006/relationships/image" Target="../media/image54.png"/><Relationship Id="rId10" Type="http://schemas.openxmlformats.org/officeDocument/2006/relationships/image" Target="../media/image69.png"/><Relationship Id="rId4" Type="http://schemas.openxmlformats.org/officeDocument/2006/relationships/image" Target="../media/image71.png"/><Relationship Id="rId9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74.png"/><Relationship Id="rId7" Type="http://schemas.openxmlformats.org/officeDocument/2006/relationships/image" Target="../media/image56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73.png"/><Relationship Id="rId5" Type="http://schemas.openxmlformats.org/officeDocument/2006/relationships/image" Target="../media/image55.png"/><Relationship Id="rId10" Type="http://schemas.openxmlformats.org/officeDocument/2006/relationships/image" Target="../media/image75.png"/><Relationship Id="rId4" Type="http://schemas.openxmlformats.org/officeDocument/2006/relationships/image" Target="../media/image54.png"/><Relationship Id="rId9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77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73.png"/><Relationship Id="rId5" Type="http://schemas.openxmlformats.org/officeDocument/2006/relationships/image" Target="../media/image58.png"/><Relationship Id="rId10" Type="http://schemas.openxmlformats.org/officeDocument/2006/relationships/image" Target="../media/image69.png"/><Relationship Id="rId4" Type="http://schemas.openxmlformats.org/officeDocument/2006/relationships/image" Target="../media/image55.png"/><Relationship Id="rId9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43508" y="134634"/>
            <a:ext cx="8856984" cy="6588732"/>
          </a:xfrm>
          <a:prstGeom prst="roundRect">
            <a:avLst>
              <a:gd name="adj" fmla="val 1428"/>
            </a:avLst>
          </a:prstGeom>
          <a:noFill/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555776" y="6165304"/>
            <a:ext cx="4450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00D63B"/>
                </a:solidFill>
                <a:latin typeface="카카오 Regular" pitchFamily="50" charset="-127"/>
                <a:ea typeface="카카오 Regular" pitchFamily="50" charset="-127"/>
              </a:rPr>
              <a:t>Meloonfive</a:t>
            </a:r>
            <a:r>
              <a:rPr lang="en-US" altLang="ko-KR" sz="1400" dirty="0" smtClean="0">
                <a:solidFill>
                  <a:srgbClr val="00D63B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r>
              <a:rPr lang="en-US" altLang="ko-KR" sz="1400" dirty="0" smtClean="0">
                <a:solidFill>
                  <a:srgbClr val="4AE47A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r>
              <a:rPr lang="en-US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=  [‘</a:t>
            </a:r>
            <a:r>
              <a:rPr lang="ko-KR" altLang="en-US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전효진</a:t>
            </a:r>
            <a:r>
              <a:rPr lang="en-US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’, ‘</a:t>
            </a:r>
            <a:r>
              <a:rPr lang="ko-KR" altLang="en-US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장태홍</a:t>
            </a:r>
            <a:r>
              <a:rPr lang="en-US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’, ‘</a:t>
            </a:r>
            <a:r>
              <a:rPr lang="ko-KR" altLang="en-US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이채영</a:t>
            </a:r>
            <a:r>
              <a:rPr lang="en-US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’, ‘</a:t>
            </a:r>
            <a:r>
              <a:rPr lang="ko-KR" altLang="en-US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조민희</a:t>
            </a:r>
            <a:r>
              <a:rPr lang="en-US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’, ‘</a:t>
            </a:r>
            <a:r>
              <a:rPr lang="ko-KR" altLang="en-US" sz="14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옥윤지</a:t>
            </a:r>
            <a:r>
              <a:rPr lang="en-US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’]</a:t>
            </a:r>
            <a:endParaRPr lang="ko-KR" altLang="en-US" sz="14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2559546" y="4425689"/>
            <a:ext cx="4024909" cy="670918"/>
            <a:chOff x="2559546" y="4461693"/>
            <a:chExt cx="4024909" cy="670918"/>
          </a:xfrm>
        </p:grpSpPr>
        <p:sp>
          <p:nvSpPr>
            <p:cNvPr id="12" name="TextBox 11"/>
            <p:cNvSpPr txBox="1"/>
            <p:nvPr/>
          </p:nvSpPr>
          <p:spPr>
            <a:xfrm>
              <a:off x="3236618" y="4619618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00D63B"/>
                  </a:solidFill>
                  <a:latin typeface="카카오 OTF Bold" pitchFamily="34" charset="-127"/>
                  <a:ea typeface="카카오 OTF Bold" pitchFamily="34" charset="-127"/>
                </a:rPr>
                <a:t>Melon </a:t>
              </a:r>
              <a:endParaRPr lang="ko-KR" altLang="en-US" dirty="0">
                <a:solidFill>
                  <a:srgbClr val="00D63B"/>
                </a:solidFill>
                <a:latin typeface="카카오 OTF Bold" pitchFamily="34" charset="-127"/>
                <a:ea typeface="카카오 OTF Bold" pitchFamily="34" charset="-127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4137569" y="4696272"/>
              <a:ext cx="0" cy="216024"/>
            </a:xfrm>
            <a:prstGeom prst="line">
              <a:avLst/>
            </a:prstGeom>
            <a:ln w="2540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143722" y="4628555"/>
              <a:ext cx="2440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5F5E60"/>
                  </a:solidFill>
                  <a:latin typeface="카카오 OTF Bold" pitchFamily="34" charset="-127"/>
                  <a:ea typeface="카카오 OTF Bold" pitchFamily="34" charset="-127"/>
                </a:rPr>
                <a:t>Playlist Continuation</a:t>
              </a:r>
              <a:endParaRPr lang="ko-KR" altLang="en-US" dirty="0">
                <a:solidFill>
                  <a:srgbClr val="5F5E60"/>
                </a:solidFill>
                <a:latin typeface="카카오 OTF Bold" pitchFamily="34" charset="-127"/>
                <a:ea typeface="카카오 OTF Bold" pitchFamily="34" charset="-127"/>
              </a:endParaRPr>
            </a:p>
          </p:txBody>
        </p:sp>
        <p:pic>
          <p:nvPicPr>
            <p:cNvPr id="5124" name="Picture 4" descr="C:\Users\KITCOOP\Desktop\메룬\999. Z\melon_hj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59546" y="4461693"/>
              <a:ext cx="670918" cy="670918"/>
            </a:xfrm>
            <a:prstGeom prst="rect">
              <a:avLst/>
            </a:prstGeom>
            <a:noFill/>
          </p:spPr>
        </p:pic>
      </p:grpSp>
      <p:pic>
        <p:nvPicPr>
          <p:cNvPr id="5122" name="Picture 2" descr="C:\Users\KITCOOP\Desktop\메룬\999. Z\test1.png"/>
          <p:cNvPicPr>
            <a:picLocks noChangeAspect="1" noChangeArrowheads="1"/>
          </p:cNvPicPr>
          <p:nvPr/>
        </p:nvPicPr>
        <p:blipFill>
          <a:blip r:embed="rId3" cstate="print"/>
          <a:srcRect t="51783"/>
          <a:stretch>
            <a:fillRect/>
          </a:stretch>
        </p:blipFill>
        <p:spPr bwMode="auto">
          <a:xfrm>
            <a:off x="827584" y="-27384"/>
            <a:ext cx="7644617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616514" y="3212976"/>
            <a:ext cx="1910973" cy="432048"/>
            <a:chOff x="4139952" y="3140968"/>
            <a:chExt cx="1910973" cy="432048"/>
          </a:xfrm>
        </p:grpSpPr>
        <p:sp>
          <p:nvSpPr>
            <p:cNvPr id="4" name="직사각형 3"/>
            <p:cNvSpPr/>
            <p:nvPr/>
          </p:nvSpPr>
          <p:spPr>
            <a:xfrm>
              <a:off x="4139952" y="3356992"/>
              <a:ext cx="1152128" cy="216024"/>
            </a:xfrm>
            <a:prstGeom prst="rect">
              <a:avLst/>
            </a:prstGeom>
            <a:solidFill>
              <a:srgbClr val="FFCD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84444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11960" y="3140968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data preprocess</a:t>
              </a:r>
              <a:endParaRPr lang="en-US" altLang="ko-KR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43508" y="134634"/>
            <a:ext cx="8856984" cy="6588732"/>
          </a:xfrm>
          <a:prstGeom prst="roundRect">
            <a:avLst>
              <a:gd name="adj" fmla="val 1428"/>
            </a:avLst>
          </a:prstGeom>
          <a:noFill/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8864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data preprocess</a:t>
            </a:r>
            <a:endParaRPr lang="en-US" altLang="ko-KR" dirty="0" smtClean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87524" y="1484784"/>
            <a:ext cx="8568952" cy="4104456"/>
            <a:chOff x="287524" y="1412776"/>
            <a:chExt cx="8568952" cy="4104456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287524" y="1412776"/>
              <a:ext cx="8568952" cy="4104456"/>
            </a:xfrm>
            <a:prstGeom prst="roundRect">
              <a:avLst>
                <a:gd name="adj" fmla="val 2179"/>
              </a:avLst>
            </a:prstGeom>
            <a:noFill/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4932040" y="1412776"/>
              <a:ext cx="0" cy="4104000"/>
            </a:xfrm>
            <a:prstGeom prst="line">
              <a:avLst/>
            </a:prstGeom>
            <a:ln>
              <a:solidFill>
                <a:srgbClr val="FFCD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b="51153"/>
            <a:stretch>
              <a:fillRect/>
            </a:stretch>
          </p:blipFill>
          <p:spPr bwMode="auto">
            <a:xfrm>
              <a:off x="384505" y="1916832"/>
              <a:ext cx="4446694" cy="309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51154" r="15297"/>
            <a:stretch>
              <a:fillRect/>
            </a:stretch>
          </p:blipFill>
          <p:spPr bwMode="auto">
            <a:xfrm>
              <a:off x="4993016" y="1916832"/>
              <a:ext cx="3766480" cy="309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직사각형 37"/>
            <p:cNvSpPr/>
            <p:nvPr/>
          </p:nvSpPr>
          <p:spPr>
            <a:xfrm>
              <a:off x="6804312" y="2240876"/>
              <a:ext cx="576000" cy="144000"/>
            </a:xfrm>
            <a:prstGeom prst="rect">
              <a:avLst/>
            </a:prstGeom>
            <a:solidFill>
              <a:srgbClr val="FFCD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59832" y="2276888"/>
              <a:ext cx="576000" cy="144000"/>
            </a:xfrm>
            <a:prstGeom prst="rect">
              <a:avLst/>
            </a:prstGeom>
            <a:solidFill>
              <a:srgbClr val="FFCD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840304" y="2924944"/>
              <a:ext cx="468000" cy="144000"/>
            </a:xfrm>
            <a:prstGeom prst="rect">
              <a:avLst/>
            </a:prstGeom>
            <a:solidFill>
              <a:srgbClr val="FFCD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383856" y="2960956"/>
              <a:ext cx="468000" cy="144000"/>
            </a:xfrm>
            <a:prstGeom prst="rect">
              <a:avLst/>
            </a:prstGeom>
            <a:solidFill>
              <a:srgbClr val="FFCD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452320" y="3068960"/>
              <a:ext cx="216000" cy="144000"/>
            </a:xfrm>
            <a:prstGeom prst="rect">
              <a:avLst/>
            </a:prstGeom>
            <a:solidFill>
              <a:srgbClr val="FFCD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35896" y="3104972"/>
              <a:ext cx="216000" cy="144000"/>
            </a:xfrm>
            <a:prstGeom prst="rect">
              <a:avLst/>
            </a:prstGeom>
            <a:solidFill>
              <a:srgbClr val="FFCD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699792" y="3897060"/>
              <a:ext cx="432000" cy="144000"/>
            </a:xfrm>
            <a:prstGeom prst="rect">
              <a:avLst/>
            </a:prstGeom>
            <a:solidFill>
              <a:srgbClr val="FFCD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524376" y="3897060"/>
              <a:ext cx="432000" cy="144000"/>
            </a:xfrm>
            <a:prstGeom prst="rect">
              <a:avLst/>
            </a:prstGeom>
            <a:solidFill>
              <a:srgbClr val="FFCD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488352" y="4041068"/>
              <a:ext cx="252000" cy="144000"/>
            </a:xfrm>
            <a:prstGeom prst="rect">
              <a:avLst/>
            </a:prstGeom>
            <a:solidFill>
              <a:srgbClr val="FFCD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987824" y="4041068"/>
              <a:ext cx="252000" cy="144000"/>
            </a:xfrm>
            <a:prstGeom prst="rect">
              <a:avLst/>
            </a:prstGeom>
            <a:solidFill>
              <a:srgbClr val="FFCD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563888" y="4473124"/>
              <a:ext cx="360000" cy="144000"/>
            </a:xfrm>
            <a:prstGeom prst="rect">
              <a:avLst/>
            </a:prstGeom>
            <a:solidFill>
              <a:srgbClr val="FFCD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884408" y="4473124"/>
              <a:ext cx="360000" cy="144000"/>
            </a:xfrm>
            <a:prstGeom prst="rect">
              <a:avLst/>
            </a:prstGeom>
            <a:solidFill>
              <a:srgbClr val="FFCD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635936" y="4869176"/>
              <a:ext cx="252000" cy="144000"/>
            </a:xfrm>
            <a:prstGeom prst="rect">
              <a:avLst/>
            </a:prstGeom>
            <a:solidFill>
              <a:srgbClr val="FFCD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660232" y="4869176"/>
              <a:ext cx="252000" cy="144000"/>
            </a:xfrm>
            <a:prstGeom prst="rect">
              <a:avLst/>
            </a:prstGeom>
            <a:solidFill>
              <a:srgbClr val="FFCD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635896" y="4725144"/>
              <a:ext cx="252000" cy="144000"/>
            </a:xfrm>
            <a:prstGeom prst="rect">
              <a:avLst/>
            </a:prstGeom>
            <a:solidFill>
              <a:srgbClr val="FFCD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995936" y="4725144"/>
              <a:ext cx="252000" cy="144000"/>
            </a:xfrm>
            <a:prstGeom prst="rect">
              <a:avLst/>
            </a:prstGeom>
            <a:solidFill>
              <a:srgbClr val="FFCD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372200" y="4725144"/>
              <a:ext cx="252000" cy="144000"/>
            </a:xfrm>
            <a:prstGeom prst="rect">
              <a:avLst/>
            </a:prstGeom>
            <a:solidFill>
              <a:srgbClr val="FFCD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452320" y="4725144"/>
              <a:ext cx="252000" cy="144000"/>
            </a:xfrm>
            <a:prstGeom prst="rect">
              <a:avLst/>
            </a:prstGeom>
            <a:solidFill>
              <a:srgbClr val="FFCD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23528" y="6011996"/>
            <a:ext cx="5832648" cy="369332"/>
            <a:chOff x="323528" y="5949280"/>
            <a:chExt cx="5832648" cy="369332"/>
          </a:xfrm>
        </p:grpSpPr>
        <p:sp>
          <p:nvSpPr>
            <p:cNvPr id="30" name="직사각형 29"/>
            <p:cNvSpPr/>
            <p:nvPr/>
          </p:nvSpPr>
          <p:spPr>
            <a:xfrm>
              <a:off x="395536" y="6202179"/>
              <a:ext cx="3816000" cy="72008"/>
            </a:xfrm>
            <a:prstGeom prst="rect">
              <a:avLst/>
            </a:prstGeom>
            <a:solidFill>
              <a:srgbClr val="FFCD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528" y="5949280"/>
              <a:ext cx="5832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태그와 플레이리스트 타이틀과의 연관성 확인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5536" y="188640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Tokenization   -   </a:t>
            </a:r>
            <a:r>
              <a:rPr lang="en-US" altLang="ko-KR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keras</a:t>
            </a:r>
            <a:endParaRPr lang="en-US" altLang="ko-KR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87524" y="1484784"/>
            <a:ext cx="8568952" cy="4104456"/>
            <a:chOff x="287524" y="1700808"/>
            <a:chExt cx="8568952" cy="410445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287524" y="1700808"/>
              <a:ext cx="8568952" cy="4104456"/>
            </a:xfrm>
            <a:prstGeom prst="roundRect">
              <a:avLst>
                <a:gd name="adj" fmla="val 2179"/>
              </a:avLst>
            </a:prstGeom>
            <a:noFill/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t="51149"/>
            <a:stretch>
              <a:fillRect/>
            </a:stretch>
          </p:blipFill>
          <p:spPr bwMode="auto">
            <a:xfrm>
              <a:off x="4716016" y="2060848"/>
              <a:ext cx="3922768" cy="3417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50596"/>
            <a:stretch>
              <a:fillRect/>
            </a:stretch>
          </p:blipFill>
          <p:spPr bwMode="auto">
            <a:xfrm>
              <a:off x="467544" y="2060848"/>
              <a:ext cx="3923414" cy="3456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/>
            <p:cNvSpPr/>
            <p:nvPr/>
          </p:nvSpPr>
          <p:spPr>
            <a:xfrm>
              <a:off x="5796136" y="4725144"/>
              <a:ext cx="2664000" cy="180000"/>
            </a:xfrm>
            <a:prstGeom prst="rect">
              <a:avLst/>
            </a:prstGeom>
            <a:solidFill>
              <a:srgbClr val="FFCD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36096" y="5085184"/>
              <a:ext cx="3204000" cy="180000"/>
            </a:xfrm>
            <a:prstGeom prst="rect">
              <a:avLst/>
            </a:prstGeom>
            <a:solidFill>
              <a:srgbClr val="FFCD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508104" y="4005064"/>
              <a:ext cx="3060000" cy="180000"/>
            </a:xfrm>
            <a:prstGeom prst="rect">
              <a:avLst/>
            </a:prstGeom>
            <a:solidFill>
              <a:srgbClr val="FFCD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868288" y="2564904"/>
              <a:ext cx="2088000" cy="18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624392" y="3284984"/>
              <a:ext cx="1512000" cy="18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355976" y="1700808"/>
              <a:ext cx="0" cy="4104000"/>
            </a:xfrm>
            <a:prstGeom prst="line">
              <a:avLst/>
            </a:prstGeom>
            <a:ln>
              <a:solidFill>
                <a:srgbClr val="FFCD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6048176" y="1160748"/>
            <a:ext cx="2844304" cy="261610"/>
            <a:chOff x="5976168" y="1340768"/>
            <a:chExt cx="2844304" cy="261610"/>
          </a:xfrm>
        </p:grpSpPr>
        <p:sp>
          <p:nvSpPr>
            <p:cNvPr id="33" name="직사각형 32"/>
            <p:cNvSpPr/>
            <p:nvPr/>
          </p:nvSpPr>
          <p:spPr>
            <a:xfrm>
              <a:off x="5976168" y="1417573"/>
              <a:ext cx="108000" cy="108000"/>
            </a:xfrm>
            <a:prstGeom prst="rect">
              <a:avLst/>
            </a:prstGeom>
            <a:solidFill>
              <a:srgbClr val="FFCD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`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88098" y="1340768"/>
              <a:ext cx="1220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토큰화가 잘 된 경우</a:t>
              </a:r>
              <a:endParaRPr lang="ko-KR" altLang="en-US" sz="11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0312" y="1417573"/>
              <a:ext cx="108000" cy="10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`</a:t>
              </a:r>
              <a:endParaRPr lang="ko-KR" alt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81644" y="1340768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토큰화가 잘못된 경우</a:t>
              </a:r>
              <a:endParaRPr lang="ko-KR" altLang="en-US" sz="11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23528" y="6011996"/>
            <a:ext cx="5832648" cy="369332"/>
            <a:chOff x="323528" y="5949280"/>
            <a:chExt cx="5832648" cy="369332"/>
          </a:xfrm>
        </p:grpSpPr>
        <p:sp>
          <p:nvSpPr>
            <p:cNvPr id="39" name="직사각형 38"/>
            <p:cNvSpPr/>
            <p:nvPr/>
          </p:nvSpPr>
          <p:spPr>
            <a:xfrm>
              <a:off x="395536" y="6202179"/>
              <a:ext cx="4716000" cy="72008"/>
            </a:xfrm>
            <a:prstGeom prst="rect">
              <a:avLst/>
            </a:prstGeom>
            <a:solidFill>
              <a:srgbClr val="FFCD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3528" y="5949280"/>
              <a:ext cx="5832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플레이리스트 제목을 태그 예측에 사용하기 위해 토큰화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652" y="810076"/>
            <a:ext cx="6264696" cy="420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395536" y="5410091"/>
            <a:ext cx="3708000" cy="72008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8864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data preprocess</a:t>
            </a:r>
            <a:endParaRPr lang="en-US" altLang="ko-KR" dirty="0" smtClean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515719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앨범발매일    ≤    플레이리스트 최종 수정일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87524" y="5661248"/>
            <a:ext cx="8568952" cy="1008112"/>
            <a:chOff x="287524" y="5589240"/>
            <a:chExt cx="8568952" cy="1008112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87524" y="5589240"/>
              <a:ext cx="8568952" cy="1008112"/>
            </a:xfrm>
            <a:prstGeom prst="roundRect">
              <a:avLst>
                <a:gd name="adj" fmla="val 3249"/>
              </a:avLst>
            </a:prstGeom>
            <a:noFill/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5888880"/>
              <a:ext cx="8208912" cy="408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535288" y="3212976"/>
            <a:ext cx="4073424" cy="432048"/>
            <a:chOff x="4139952" y="3140968"/>
            <a:chExt cx="4073424" cy="432048"/>
          </a:xfrm>
        </p:grpSpPr>
        <p:sp>
          <p:nvSpPr>
            <p:cNvPr id="4" name="직사각형 3"/>
            <p:cNvSpPr/>
            <p:nvPr/>
          </p:nvSpPr>
          <p:spPr>
            <a:xfrm>
              <a:off x="4139952" y="3356992"/>
              <a:ext cx="1152128" cy="216024"/>
            </a:xfrm>
            <a:prstGeom prst="rect">
              <a:avLst/>
            </a:prstGeom>
            <a:solidFill>
              <a:srgbClr val="FFCD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11960" y="3140968"/>
              <a:ext cx="4001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5F5E60"/>
                  </a:solidFill>
                  <a:latin typeface="카카오 Regular" pitchFamily="50" charset="-127"/>
                  <a:ea typeface="카카오 Regular" pitchFamily="50" charset="-127"/>
                </a:rPr>
                <a:t>Model [1]   </a:t>
              </a:r>
              <a:r>
                <a:rPr lang="en-US" altLang="ko-KR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-   </a:t>
              </a:r>
              <a:r>
                <a:rPr lang="en-US" altLang="ko-KR" dirty="0" smtClean="0">
                  <a:solidFill>
                    <a:srgbClr val="484444"/>
                  </a:solidFill>
                  <a:latin typeface="카카오 Bold" pitchFamily="50" charset="-127"/>
                  <a:ea typeface="카카오 Bold" pitchFamily="50" charset="-127"/>
                </a:rPr>
                <a:t>Market Basket Analysis</a:t>
              </a: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43508" y="134634"/>
            <a:ext cx="8856984" cy="6588732"/>
          </a:xfrm>
          <a:prstGeom prst="roundRect">
            <a:avLst>
              <a:gd name="adj" fmla="val 1428"/>
            </a:avLst>
          </a:prstGeom>
          <a:noFill/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88640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Market Basket Analysis</a:t>
            </a:r>
            <a:endParaRPr lang="en-US" altLang="ko-KR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grpSp>
        <p:nvGrpSpPr>
          <p:cNvPr id="2" name="그룹 13"/>
          <p:cNvGrpSpPr/>
          <p:nvPr/>
        </p:nvGrpSpPr>
        <p:grpSpPr>
          <a:xfrm>
            <a:off x="1410613" y="2312876"/>
            <a:ext cx="6322775" cy="1296144"/>
            <a:chOff x="1547664" y="1556792"/>
            <a:chExt cx="6322775" cy="1296144"/>
          </a:xfrm>
        </p:grpSpPr>
        <p:pic>
          <p:nvPicPr>
            <p:cNvPr id="2050" name="Picture 2" descr="C:\Users\KITCOOP\Desktop\메룬\999. Z\icon\groceries (2)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76256" y="1952936"/>
              <a:ext cx="900000" cy="900000"/>
            </a:xfrm>
            <a:prstGeom prst="rect">
              <a:avLst/>
            </a:prstGeom>
            <a:noFill/>
          </p:spPr>
        </p:pic>
        <p:pic>
          <p:nvPicPr>
            <p:cNvPr id="2052" name="Picture 4" descr="C:\Users\KITCOOP\Desktop\메룬\999. Z\icon\groceries (3)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1960" y="1952936"/>
              <a:ext cx="900000" cy="900000"/>
            </a:xfrm>
            <a:prstGeom prst="rect">
              <a:avLst/>
            </a:prstGeom>
            <a:noFill/>
          </p:spPr>
        </p:pic>
        <p:pic>
          <p:nvPicPr>
            <p:cNvPr id="2053" name="Picture 5" descr="C:\Users\KITCOOP\Desktop\메룬\999. Z\icon\groceries (4)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47664" y="1952936"/>
              <a:ext cx="900000" cy="90000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561593" y="1556792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3399FF"/>
                  </a:solidFill>
                  <a:latin typeface="카카오 Bold" pitchFamily="50" charset="-127"/>
                  <a:ea typeface="카카오 Bold" pitchFamily="50" charset="-127"/>
                </a:rPr>
                <a:t>A</a:t>
              </a:r>
              <a:r>
                <a:rPr lang="en-US" altLang="ko-KR" dirty="0" smtClean="0">
                  <a:latin typeface="카카오 Bold" pitchFamily="50" charset="-127"/>
                  <a:ea typeface="카카오 Bold" pitchFamily="50" charset="-127"/>
                </a:rPr>
                <a:t>    </a:t>
              </a:r>
              <a:r>
                <a:rPr lang="en-US" altLang="ko-KR" dirty="0" smtClean="0">
                  <a:solidFill>
                    <a:srgbClr val="EAEAEA"/>
                  </a:solidFill>
                  <a:latin typeface="카카오 Bold" pitchFamily="50" charset="-127"/>
                  <a:ea typeface="카카오 Bold" pitchFamily="50" charset="-127"/>
                </a:rPr>
                <a:t>B    C</a:t>
              </a:r>
              <a:endParaRPr lang="ko-KR" altLang="en-US" dirty="0">
                <a:solidFill>
                  <a:srgbClr val="EAEAEA"/>
                </a:solidFill>
                <a:latin typeface="카카오 Bold" pitchFamily="50" charset="-127"/>
                <a:ea typeface="카카오 Bold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11960" y="1556792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3399FF"/>
                  </a:solidFill>
                  <a:latin typeface="카카오 Bold" pitchFamily="50" charset="-127"/>
                  <a:ea typeface="카카오 Bold" pitchFamily="50" charset="-127"/>
                </a:rPr>
                <a:t>A</a:t>
              </a:r>
              <a:r>
                <a:rPr lang="en-US" altLang="ko-KR" dirty="0" smtClean="0">
                  <a:latin typeface="카카오 Bold" pitchFamily="50" charset="-127"/>
                  <a:ea typeface="카카오 Bold" pitchFamily="50" charset="-127"/>
                </a:rPr>
                <a:t>    </a:t>
              </a:r>
              <a:r>
                <a:rPr lang="en-US" altLang="ko-KR" dirty="0" smtClean="0">
                  <a:solidFill>
                    <a:srgbClr val="00B050"/>
                  </a:solidFill>
                  <a:latin typeface="카카오 Bold" pitchFamily="50" charset="-127"/>
                  <a:ea typeface="카카오 Bold" pitchFamily="50" charset="-127"/>
                </a:rPr>
                <a:t>B</a:t>
              </a:r>
              <a:r>
                <a:rPr lang="en-US" altLang="ko-KR" dirty="0" smtClean="0">
                  <a:latin typeface="카카오 Bold" pitchFamily="50" charset="-127"/>
                  <a:ea typeface="카카오 Bold" pitchFamily="50" charset="-127"/>
                </a:rPr>
                <a:t>    </a:t>
              </a:r>
              <a:r>
                <a:rPr lang="en-US" altLang="ko-KR" dirty="0" smtClean="0">
                  <a:solidFill>
                    <a:srgbClr val="EAEAEA"/>
                  </a:solidFill>
                  <a:latin typeface="카카오 Bold" pitchFamily="50" charset="-127"/>
                  <a:ea typeface="카카오 Bold" pitchFamily="50" charset="-127"/>
                </a:rPr>
                <a:t>C</a:t>
              </a:r>
              <a:endParaRPr lang="ko-KR" altLang="en-US" dirty="0">
                <a:solidFill>
                  <a:srgbClr val="EAEAEA"/>
                </a:solidFill>
                <a:latin typeface="카카오 Bold" pitchFamily="50" charset="-127"/>
                <a:ea typeface="카카오 Bold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1556792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3399FF"/>
                  </a:solidFill>
                  <a:latin typeface="카카오 Bold" pitchFamily="50" charset="-127"/>
                  <a:ea typeface="카카오 Bold" pitchFamily="50" charset="-127"/>
                </a:rPr>
                <a:t>A</a:t>
              </a:r>
              <a:r>
                <a:rPr lang="en-US" altLang="ko-KR" dirty="0" smtClean="0">
                  <a:latin typeface="카카오 Bold" pitchFamily="50" charset="-127"/>
                  <a:ea typeface="카카오 Bold" pitchFamily="50" charset="-127"/>
                </a:rPr>
                <a:t>    </a:t>
              </a:r>
              <a:r>
                <a:rPr lang="en-US" altLang="ko-KR" dirty="0" smtClean="0">
                  <a:solidFill>
                    <a:srgbClr val="00B050"/>
                  </a:solidFill>
                  <a:latin typeface="카카오 Bold" pitchFamily="50" charset="-127"/>
                  <a:ea typeface="카카오 Bold" pitchFamily="50" charset="-127"/>
                </a:rPr>
                <a:t>B</a:t>
              </a:r>
              <a:r>
                <a:rPr lang="en-US" altLang="ko-KR" dirty="0" smtClean="0">
                  <a:latin typeface="카카오 Bold" pitchFamily="50" charset="-127"/>
                  <a:ea typeface="카카오 Bold" pitchFamily="50" charset="-127"/>
                </a:rPr>
                <a:t>    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카카오 Bold" pitchFamily="50" charset="-127"/>
                  <a:ea typeface="카카오 Bold" pitchFamily="50" charset="-127"/>
                </a:rPr>
                <a:t>C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카카오 Bold" pitchFamily="50" charset="-127"/>
                <a:ea typeface="카카오 Bold" pitchFamily="50" charset="-127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3131840" y="2348880"/>
              <a:ext cx="432048" cy="0"/>
            </a:xfrm>
            <a:prstGeom prst="straightConnector1">
              <a:avLst/>
            </a:prstGeom>
            <a:ln w="19050">
              <a:solidFill>
                <a:srgbClr val="FFCD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5868144" y="2348880"/>
              <a:ext cx="432048" cy="0"/>
            </a:xfrm>
            <a:prstGeom prst="straightConnector1">
              <a:avLst/>
            </a:prstGeom>
            <a:ln w="19050">
              <a:solidFill>
                <a:srgbClr val="FFCD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64096" y="4438853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smtClean="0">
                <a:latin typeface="카카오 Regular" pitchFamily="50" charset="-127"/>
                <a:ea typeface="카카오 Regular" pitchFamily="50" charset="-127"/>
              </a:rPr>
              <a:t>동시에 구매될 가능성이 큰 상품들을 찾아냄으로써 시장바구니 안의 구매물품 사이의 관계를 </a:t>
            </a:r>
            <a:endParaRPr lang="en-US" altLang="ko-KR" dirty="0" smtClean="0">
              <a:latin typeface="카카오 Regular" pitchFamily="50" charset="-127"/>
              <a:ea typeface="카카오 Regular" pitchFamily="50" charset="-127"/>
            </a:endParaRPr>
          </a:p>
          <a:p>
            <a:pPr fontAlgn="base"/>
            <a:r>
              <a:rPr lang="ko-KR" altLang="en-US" dirty="0" smtClean="0">
                <a:latin typeface="카카오 Regular" pitchFamily="50" charset="-127"/>
                <a:ea typeface="카카오 Regular" pitchFamily="50" charset="-127"/>
              </a:rPr>
              <a:t>알아본다는 뜻에서 장바구니 분석이라고도 함</a:t>
            </a:r>
            <a:endParaRPr lang="en-US" altLang="ko-KR" sz="500" dirty="0" smtClean="0"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64096" y="5951021"/>
            <a:ext cx="8460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smtClean="0">
                <a:latin typeface="카카오 Regular" pitchFamily="50" charset="-127"/>
                <a:ea typeface="카카오 Regular" pitchFamily="50" charset="-127"/>
              </a:rPr>
              <a:t>상품 혹은 서비스의 거래기록 데이터로부터 상품 간의 연관성 정도를 측정하여</a:t>
            </a:r>
            <a:r>
              <a:rPr lang="en-US" altLang="ko-KR" dirty="0" smtClean="0">
                <a:latin typeface="카카오 Regular" pitchFamily="50" charset="-127"/>
                <a:ea typeface="카카오 Regular" pitchFamily="50" charset="-127"/>
              </a:rPr>
              <a:t>, </a:t>
            </a:r>
          </a:p>
          <a:p>
            <a:pPr fontAlgn="base"/>
            <a:r>
              <a:rPr lang="ko-KR" altLang="en-US" dirty="0" smtClean="0">
                <a:latin typeface="카카오 Regular" pitchFamily="50" charset="-127"/>
                <a:ea typeface="카카오 Regular" pitchFamily="50" charset="-127"/>
              </a:rPr>
              <a:t>연관성이 많은 상품들을 그룹화하는</a:t>
            </a:r>
            <a:r>
              <a:rPr lang="en-US" altLang="ko-KR" dirty="0" smtClean="0">
                <a:latin typeface="카카오 Regular" pitchFamily="50" charset="-127"/>
                <a:ea typeface="카카오 Regular" pitchFamily="50" charset="-127"/>
              </a:rPr>
              <a:t> </a:t>
            </a:r>
            <a:r>
              <a:rPr lang="ko-KR" altLang="en-US" dirty="0" err="1" smtClean="0">
                <a:latin typeface="카카오 Regular" pitchFamily="50" charset="-127"/>
                <a:ea typeface="카카오 Regular" pitchFamily="50" charset="-127"/>
              </a:rPr>
              <a:t>클러스터링의</a:t>
            </a:r>
            <a:r>
              <a:rPr lang="ko-KR" altLang="en-US" dirty="0" smtClean="0">
                <a:latin typeface="카카오 Regular" pitchFamily="50" charset="-127"/>
                <a:ea typeface="카카오 Regular" pitchFamily="50" charset="-127"/>
              </a:rPr>
              <a:t> 일종</a:t>
            </a:r>
            <a:endParaRPr lang="ko-KR" altLang="en-US" dirty="0">
              <a:latin typeface="카카오 Regular" pitchFamily="50" charset="-127"/>
              <a:ea typeface="카카오 Regular" pitchFamily="50" charset="-127"/>
            </a:endParaRPr>
          </a:p>
        </p:txBody>
      </p:sp>
      <p:grpSp>
        <p:nvGrpSpPr>
          <p:cNvPr id="3" name="그룹 22"/>
          <p:cNvGrpSpPr/>
          <p:nvPr/>
        </p:nvGrpSpPr>
        <p:grpSpPr>
          <a:xfrm>
            <a:off x="539552" y="1052736"/>
            <a:ext cx="7526602" cy="369332"/>
            <a:chOff x="323528" y="1052736"/>
            <a:chExt cx="752660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323528" y="1052736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dirty="0" smtClean="0">
                  <a:solidFill>
                    <a:srgbClr val="484444"/>
                  </a:solidFill>
                  <a:latin typeface="카카오 Bold" pitchFamily="50" charset="-127"/>
                  <a:ea typeface="카카오 Bold" pitchFamily="50" charset="-127"/>
                </a:rPr>
                <a:t>연관분석</a:t>
              </a:r>
              <a:r>
                <a:rPr lang="ko-KR" altLang="en-US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카카오 Regular" pitchFamily="50" charset="-127"/>
                  <a:ea typeface="카카오 Regular" pitchFamily="50" charset="-127"/>
                </a:rPr>
                <a:t>[Association Analysis] 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07904" y="1129390"/>
              <a:ext cx="0" cy="216024"/>
            </a:xfrm>
            <a:prstGeom prst="line">
              <a:avLst/>
            </a:prstGeom>
            <a:ln w="2540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851920" y="1052736"/>
              <a:ext cx="3998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ko-KR" altLang="en-US" b="1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장바구니 분석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카카오 Regular" pitchFamily="50" charset="-127"/>
                  <a:ea typeface="카카오 Regular" pitchFamily="50" charset="-127"/>
                </a:rPr>
                <a:t>[Market Basket Analysis]</a:t>
              </a: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683568" y="4581128"/>
            <a:ext cx="108000" cy="108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83568" y="6091555"/>
            <a:ext cx="108000" cy="108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64096" y="5194937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latin typeface="카카오 Regular" pitchFamily="50" charset="-127"/>
                <a:ea typeface="카카오 Regular" pitchFamily="50" charset="-127"/>
              </a:rPr>
              <a:t>A</a:t>
            </a:r>
            <a:r>
              <a:rPr lang="ko-KR" altLang="en-US" dirty="0" smtClean="0">
                <a:latin typeface="카카오 Regular" pitchFamily="50" charset="-127"/>
                <a:ea typeface="카카오 Regular" pitchFamily="50" charset="-127"/>
              </a:rPr>
              <a:t>를 구매한 사람이 </a:t>
            </a:r>
            <a:r>
              <a:rPr lang="en-US" altLang="ko-KR" dirty="0" smtClean="0">
                <a:latin typeface="카카오 Regular" pitchFamily="50" charset="-127"/>
                <a:ea typeface="카카오 Regular" pitchFamily="50" charset="-127"/>
              </a:rPr>
              <a:t>B</a:t>
            </a:r>
            <a:r>
              <a:rPr lang="ko-KR" altLang="en-US" dirty="0" smtClean="0">
                <a:latin typeface="카카오 Regular" pitchFamily="50" charset="-127"/>
                <a:ea typeface="카카오 Regular" pitchFamily="50" charset="-127"/>
              </a:rPr>
              <a:t>와 </a:t>
            </a:r>
            <a:r>
              <a:rPr lang="en-US" altLang="ko-KR" dirty="0" smtClean="0">
                <a:latin typeface="카카오 Regular" pitchFamily="50" charset="-127"/>
                <a:ea typeface="카카오 Regular" pitchFamily="50" charset="-127"/>
              </a:rPr>
              <a:t>C</a:t>
            </a:r>
            <a:r>
              <a:rPr lang="ko-KR" altLang="en-US" dirty="0" smtClean="0">
                <a:latin typeface="카카오 Regular" pitchFamily="50" charset="-127"/>
                <a:ea typeface="카카오 Regular" pitchFamily="50" charset="-127"/>
              </a:rPr>
              <a:t>를 사는 경향이 있음을 발견</a:t>
            </a:r>
            <a:r>
              <a:rPr lang="en-US" altLang="ko-KR" dirty="0" smtClean="0">
                <a:latin typeface="카카오 Regular" pitchFamily="50" charset="-127"/>
                <a:ea typeface="카카오 Regular" pitchFamily="50" charset="-127"/>
              </a:rPr>
              <a:t> </a:t>
            </a:r>
          </a:p>
          <a:p>
            <a:pPr fontAlgn="base"/>
            <a:r>
              <a:rPr lang="ko-KR" altLang="en-US" dirty="0" smtClean="0">
                <a:latin typeface="카카오 Regular" pitchFamily="50" charset="-127"/>
                <a:ea typeface="카카오 Regular" pitchFamily="50" charset="-127"/>
              </a:rPr>
              <a:t>맥주를 구매한 사람이 기저귀도 같이 산다는 </a:t>
            </a:r>
            <a:r>
              <a:rPr lang="ko-KR" altLang="en-US" dirty="0" err="1" smtClean="0">
                <a:latin typeface="카카오 Regular" pitchFamily="50" charset="-127"/>
                <a:ea typeface="카카오 Regular" pitchFamily="50" charset="-127"/>
              </a:rPr>
              <a:t>월마트의</a:t>
            </a:r>
            <a:r>
              <a:rPr lang="ko-KR" altLang="en-US" dirty="0" smtClean="0">
                <a:latin typeface="카카오 Regular" pitchFamily="50" charset="-127"/>
                <a:ea typeface="카카오 Regular" pitchFamily="50" charset="-127"/>
              </a:rPr>
              <a:t> 분석이 이러한 사례 </a:t>
            </a:r>
            <a:endParaRPr lang="ko-KR" altLang="en-US" dirty="0"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3568" y="5299467"/>
            <a:ext cx="108000" cy="108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51520" y="1772816"/>
            <a:ext cx="8640960" cy="2448272"/>
          </a:xfrm>
          <a:prstGeom prst="roundRect">
            <a:avLst>
              <a:gd name="adj" fmla="val 3249"/>
            </a:avLst>
          </a:prstGeom>
          <a:noFill/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88640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Market Basket Analysis</a:t>
            </a:r>
            <a:endParaRPr lang="en-US" altLang="ko-KR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pic>
        <p:nvPicPr>
          <p:cNvPr id="2050" name="Picture 2" descr="C:\Users\KITCOOP\Desktop\메룬\999. Z\icon\groceries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9205" y="2709020"/>
            <a:ext cx="900000" cy="900000"/>
          </a:xfrm>
          <a:prstGeom prst="rect">
            <a:avLst/>
          </a:prstGeom>
          <a:noFill/>
        </p:spPr>
      </p:pic>
      <p:pic>
        <p:nvPicPr>
          <p:cNvPr id="2052" name="Picture 4" descr="C:\Users\KITCOOP\Desktop\메룬\999. Z\icon\groceries (3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4909" y="2709020"/>
            <a:ext cx="900000" cy="900000"/>
          </a:xfrm>
          <a:prstGeom prst="rect">
            <a:avLst/>
          </a:prstGeom>
          <a:noFill/>
        </p:spPr>
      </p:pic>
      <p:pic>
        <p:nvPicPr>
          <p:cNvPr id="2053" name="Picture 5" descr="C:\Users\KITCOOP\Desktop\메룬\999. Z\icon\groceries (4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0613" y="2709020"/>
            <a:ext cx="900000" cy="900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424542" y="231287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99FF"/>
                </a:solidFill>
                <a:latin typeface="카카오 Bold" pitchFamily="50" charset="-127"/>
                <a:ea typeface="카카오 Bold" pitchFamily="50" charset="-127"/>
              </a:rPr>
              <a:t>A</a:t>
            </a:r>
            <a:r>
              <a:rPr lang="en-US" altLang="ko-KR" dirty="0" smtClean="0">
                <a:latin typeface="카카오 Bold" pitchFamily="50" charset="-127"/>
                <a:ea typeface="카카오 Bold" pitchFamily="50" charset="-127"/>
              </a:rPr>
              <a:t>    </a:t>
            </a:r>
            <a:r>
              <a:rPr lang="en-US" altLang="ko-KR" dirty="0" smtClean="0">
                <a:solidFill>
                  <a:srgbClr val="EAEAEA"/>
                </a:solidFill>
                <a:latin typeface="카카오 Bold" pitchFamily="50" charset="-127"/>
                <a:ea typeface="카카오 Bold" pitchFamily="50" charset="-127"/>
              </a:rPr>
              <a:t>B    C</a:t>
            </a:r>
            <a:endParaRPr lang="ko-KR" altLang="en-US" dirty="0">
              <a:solidFill>
                <a:srgbClr val="EAEAEA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4909" y="231287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99FF"/>
                </a:solidFill>
                <a:latin typeface="카카오 Bold" pitchFamily="50" charset="-127"/>
                <a:ea typeface="카카오 Bold" pitchFamily="50" charset="-127"/>
              </a:rPr>
              <a:t>A</a:t>
            </a:r>
            <a:r>
              <a:rPr lang="en-US" altLang="ko-KR" dirty="0" smtClean="0">
                <a:latin typeface="카카오 Bold" pitchFamily="50" charset="-127"/>
                <a:ea typeface="카카오 Bold" pitchFamily="50" charset="-127"/>
              </a:rPr>
              <a:t>    </a:t>
            </a:r>
            <a:r>
              <a:rPr lang="en-US" altLang="ko-KR" dirty="0" smtClean="0">
                <a:solidFill>
                  <a:srgbClr val="00B050"/>
                </a:solidFill>
                <a:latin typeface="카카오 Bold" pitchFamily="50" charset="-127"/>
                <a:ea typeface="카카오 Bold" pitchFamily="50" charset="-127"/>
              </a:rPr>
              <a:t>B</a:t>
            </a:r>
            <a:r>
              <a:rPr lang="en-US" altLang="ko-KR" dirty="0" smtClean="0">
                <a:latin typeface="카카오 Bold" pitchFamily="50" charset="-127"/>
                <a:ea typeface="카카오 Bold" pitchFamily="50" charset="-127"/>
              </a:rPr>
              <a:t>    </a:t>
            </a:r>
            <a:r>
              <a:rPr lang="en-US" altLang="ko-KR" dirty="0" smtClean="0">
                <a:solidFill>
                  <a:srgbClr val="EAEAEA"/>
                </a:solidFill>
                <a:latin typeface="카카오 Bold" pitchFamily="50" charset="-127"/>
                <a:ea typeface="카카오 Bold" pitchFamily="50" charset="-127"/>
              </a:rPr>
              <a:t>C</a:t>
            </a:r>
            <a:endParaRPr lang="ko-KR" altLang="en-US" dirty="0">
              <a:solidFill>
                <a:srgbClr val="EAEAEA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9205" y="231287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99FF"/>
                </a:solidFill>
                <a:latin typeface="카카오 Bold" pitchFamily="50" charset="-127"/>
                <a:ea typeface="카카오 Bold" pitchFamily="50" charset="-127"/>
              </a:rPr>
              <a:t>A</a:t>
            </a:r>
            <a:r>
              <a:rPr lang="en-US" altLang="ko-KR" dirty="0" smtClean="0">
                <a:latin typeface="카카오 Bold" pitchFamily="50" charset="-127"/>
                <a:ea typeface="카카오 Bold" pitchFamily="50" charset="-127"/>
              </a:rPr>
              <a:t>    </a:t>
            </a:r>
            <a:r>
              <a:rPr lang="en-US" altLang="ko-KR" dirty="0" smtClean="0">
                <a:solidFill>
                  <a:srgbClr val="00B050"/>
                </a:solidFill>
                <a:latin typeface="카카오 Bold" pitchFamily="50" charset="-127"/>
                <a:ea typeface="카카오 Bold" pitchFamily="50" charset="-127"/>
              </a:rPr>
              <a:t>B</a:t>
            </a:r>
            <a:r>
              <a:rPr lang="en-US" altLang="ko-KR" dirty="0" smtClean="0">
                <a:latin typeface="카카오 Bold" pitchFamily="50" charset="-127"/>
                <a:ea typeface="카카오 Bold" pitchFamily="50" charset="-127"/>
              </a:rPr>
              <a:t>   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카카오 Bold" pitchFamily="50" charset="-127"/>
                <a:ea typeface="카카오 Bold" pitchFamily="50" charset="-127"/>
              </a:rPr>
              <a:t>C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994789" y="3104964"/>
            <a:ext cx="432048" cy="0"/>
          </a:xfrm>
          <a:prstGeom prst="straightConnector1">
            <a:avLst/>
          </a:prstGeom>
          <a:ln w="19050">
            <a:solidFill>
              <a:srgbClr val="FFCD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731093" y="3104964"/>
            <a:ext cx="432048" cy="0"/>
          </a:xfrm>
          <a:prstGeom prst="straightConnector1">
            <a:avLst/>
          </a:prstGeom>
          <a:ln w="19050">
            <a:solidFill>
              <a:srgbClr val="FFCD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2"/>
          <p:cNvGrpSpPr/>
          <p:nvPr/>
        </p:nvGrpSpPr>
        <p:grpSpPr>
          <a:xfrm>
            <a:off x="539552" y="1052736"/>
            <a:ext cx="7526602" cy="369332"/>
            <a:chOff x="323528" y="1052736"/>
            <a:chExt cx="752660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323528" y="1052736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dirty="0" smtClean="0">
                  <a:solidFill>
                    <a:srgbClr val="484444"/>
                  </a:solidFill>
                  <a:latin typeface="카카오 Bold" pitchFamily="50" charset="-127"/>
                  <a:ea typeface="카카오 Bold" pitchFamily="50" charset="-127"/>
                </a:rPr>
                <a:t>연관분석</a:t>
              </a:r>
              <a:r>
                <a:rPr lang="ko-KR" altLang="en-US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카카오 Regular" pitchFamily="50" charset="-127"/>
                  <a:ea typeface="카카오 Regular" pitchFamily="50" charset="-127"/>
                </a:rPr>
                <a:t>[Association Analysis] 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07904" y="1129390"/>
              <a:ext cx="0" cy="216024"/>
            </a:xfrm>
            <a:prstGeom prst="line">
              <a:avLst/>
            </a:prstGeom>
            <a:ln w="2540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851920" y="1052736"/>
              <a:ext cx="3998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ko-KR" altLang="en-US" b="1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장바구니 분석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카카오 Regular" pitchFamily="50" charset="-127"/>
                  <a:ea typeface="카카오 Regular" pitchFamily="50" charset="-127"/>
                </a:rPr>
                <a:t>[Market Basket Analysis]</a:t>
              </a:r>
            </a:p>
          </p:txBody>
        </p:sp>
      </p:grpSp>
      <p:cxnSp>
        <p:nvCxnSpPr>
          <p:cNvPr id="33" name="직선 화살표 연결선 32"/>
          <p:cNvCxnSpPr/>
          <p:nvPr/>
        </p:nvCxnSpPr>
        <p:spPr>
          <a:xfrm>
            <a:off x="2994789" y="5517232"/>
            <a:ext cx="432048" cy="0"/>
          </a:xfrm>
          <a:prstGeom prst="straightConnector1">
            <a:avLst/>
          </a:prstGeom>
          <a:ln w="19050">
            <a:solidFill>
              <a:srgbClr val="FFCD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731093" y="5517232"/>
            <a:ext cx="432048" cy="0"/>
          </a:xfrm>
          <a:prstGeom prst="straightConnector1">
            <a:avLst/>
          </a:prstGeom>
          <a:ln w="19050">
            <a:solidFill>
              <a:srgbClr val="FFCD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819650" y="5085184"/>
            <a:ext cx="1836104" cy="936104"/>
            <a:chOff x="819650" y="5085184"/>
            <a:chExt cx="1836104" cy="936104"/>
          </a:xfrm>
        </p:grpSpPr>
        <p:pic>
          <p:nvPicPr>
            <p:cNvPr id="1026" name="Picture 2" descr="C:\Users\KITCOOP\Desktop\메룬\999. Z\icon\car (1)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55754" y="5121288"/>
              <a:ext cx="900000" cy="900000"/>
            </a:xfrm>
            <a:prstGeom prst="rect">
              <a:avLst/>
            </a:prstGeom>
            <a:noFill/>
          </p:spPr>
        </p:pic>
        <p:pic>
          <p:nvPicPr>
            <p:cNvPr id="1028" name="Picture 4" descr="C:\Users\KITCOOP\Desktop\메룬\999. Z\icon\camping-tent (3)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19650" y="5085184"/>
              <a:ext cx="900000" cy="900000"/>
            </a:xfrm>
            <a:prstGeom prst="rect">
              <a:avLst/>
            </a:prstGeom>
            <a:noFill/>
          </p:spPr>
        </p:pic>
      </p:grpSp>
      <p:sp>
        <p:nvSpPr>
          <p:cNvPr id="36" name="TextBox 35"/>
          <p:cNvSpPr txBox="1"/>
          <p:nvPr/>
        </p:nvSpPr>
        <p:spPr>
          <a:xfrm>
            <a:off x="807547" y="4581128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3399FF"/>
                </a:solidFill>
                <a:latin typeface="카카오 Bold" pitchFamily="50" charset="-127"/>
                <a:ea typeface="카카오 Bold" pitchFamily="50" charset="-127"/>
              </a:rPr>
              <a:t>휴식</a:t>
            </a:r>
            <a:r>
              <a:rPr lang="en-US" altLang="ko-KR" dirty="0" smtClean="0">
                <a:latin typeface="카카오 Bold" pitchFamily="50" charset="-127"/>
                <a:ea typeface="카카오 Bold" pitchFamily="50" charset="-127"/>
              </a:rPr>
              <a:t>    </a:t>
            </a:r>
            <a:r>
              <a:rPr lang="ko-KR" altLang="en-US" dirty="0" err="1" smtClean="0">
                <a:solidFill>
                  <a:srgbClr val="EAEAEA"/>
                </a:solidFill>
                <a:latin typeface="카카오 Bold" pitchFamily="50" charset="-127"/>
                <a:ea typeface="카카오 Bold" pitchFamily="50" charset="-127"/>
              </a:rPr>
              <a:t>힐링</a:t>
            </a:r>
            <a:r>
              <a:rPr lang="en-US" altLang="ko-KR" dirty="0" smtClean="0">
                <a:solidFill>
                  <a:srgbClr val="EAEAEA"/>
                </a:solidFill>
                <a:latin typeface="카카오 Bold" pitchFamily="50" charset="-127"/>
                <a:ea typeface="카카오 Bold" pitchFamily="50" charset="-127"/>
              </a:rPr>
              <a:t>    </a:t>
            </a:r>
            <a:r>
              <a:rPr lang="ko-KR" altLang="en-US" dirty="0" smtClean="0">
                <a:solidFill>
                  <a:srgbClr val="EAEAEA"/>
                </a:solidFill>
                <a:latin typeface="카카오 Bold" pitchFamily="50" charset="-127"/>
                <a:ea typeface="카카오 Bold" pitchFamily="50" charset="-127"/>
              </a:rPr>
              <a:t>드라이브</a:t>
            </a:r>
            <a:endParaRPr lang="ko-KR" altLang="en-US" dirty="0">
              <a:solidFill>
                <a:srgbClr val="EAEAEA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87867" y="4581128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3399FF"/>
                </a:solidFill>
                <a:latin typeface="카카오 Bold" pitchFamily="50" charset="-127"/>
                <a:ea typeface="카카오 Bold" pitchFamily="50" charset="-127"/>
              </a:rPr>
              <a:t>휴식</a:t>
            </a:r>
            <a:r>
              <a:rPr lang="en-US" altLang="ko-KR" dirty="0" smtClean="0">
                <a:latin typeface="카카오 Bold" pitchFamily="50" charset="-127"/>
                <a:ea typeface="카카오 Bold" pitchFamily="50" charset="-127"/>
              </a:rPr>
              <a:t>    </a:t>
            </a:r>
            <a:r>
              <a:rPr lang="ko-KR" altLang="en-US" dirty="0" err="1" smtClean="0">
                <a:solidFill>
                  <a:srgbClr val="00B050"/>
                </a:solidFill>
                <a:latin typeface="카카오 Bold" pitchFamily="50" charset="-127"/>
                <a:ea typeface="카카오 Bold" pitchFamily="50" charset="-127"/>
              </a:rPr>
              <a:t>힐링</a:t>
            </a:r>
            <a:r>
              <a:rPr lang="en-US" altLang="ko-KR" dirty="0" smtClean="0">
                <a:solidFill>
                  <a:srgbClr val="EAEAEA"/>
                </a:solidFill>
                <a:latin typeface="카카오 Bold" pitchFamily="50" charset="-127"/>
                <a:ea typeface="카카오 Bold" pitchFamily="50" charset="-127"/>
              </a:rPr>
              <a:t>    </a:t>
            </a:r>
            <a:r>
              <a:rPr lang="ko-KR" altLang="en-US" dirty="0" smtClean="0">
                <a:solidFill>
                  <a:srgbClr val="EAEAEA"/>
                </a:solidFill>
                <a:latin typeface="카카오 Bold" pitchFamily="50" charset="-127"/>
                <a:ea typeface="카카오 Bold" pitchFamily="50" charset="-127"/>
              </a:rPr>
              <a:t>드라이브</a:t>
            </a:r>
            <a:endParaRPr lang="ko-KR" altLang="en-US" dirty="0">
              <a:solidFill>
                <a:srgbClr val="EAEAEA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68187" y="4581128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3399FF"/>
                </a:solidFill>
                <a:latin typeface="카카오 Bold" pitchFamily="50" charset="-127"/>
                <a:ea typeface="카카오 Bold" pitchFamily="50" charset="-127"/>
              </a:rPr>
              <a:t>휴식</a:t>
            </a:r>
            <a:r>
              <a:rPr lang="en-US" altLang="ko-KR" dirty="0" smtClean="0">
                <a:latin typeface="카카오 Bold" pitchFamily="50" charset="-127"/>
                <a:ea typeface="카카오 Bold" pitchFamily="50" charset="-127"/>
              </a:rPr>
              <a:t>    </a:t>
            </a:r>
            <a:r>
              <a:rPr lang="ko-KR" altLang="en-US" dirty="0" err="1" smtClean="0">
                <a:solidFill>
                  <a:srgbClr val="00B050"/>
                </a:solidFill>
                <a:latin typeface="카카오 Bold" pitchFamily="50" charset="-127"/>
                <a:ea typeface="카카오 Bold" pitchFamily="50" charset="-127"/>
              </a:rPr>
              <a:t>힐링</a:t>
            </a:r>
            <a:r>
              <a:rPr lang="en-US" altLang="ko-KR" dirty="0" smtClean="0">
                <a:solidFill>
                  <a:srgbClr val="EAEAEA"/>
                </a:solidFill>
                <a:latin typeface="카카오 Bold" pitchFamily="50" charset="-127"/>
                <a:ea typeface="카카오 Bold" pitchFamily="50" charset="-127"/>
              </a:rPr>
              <a:t>    </a:t>
            </a:r>
            <a:r>
              <a:rPr lang="ko-KR" altLang="en-US" dirty="0" smtClean="0">
                <a:solidFill>
                  <a:srgbClr val="E46C0A"/>
                </a:solidFill>
                <a:latin typeface="카카오 Bold" pitchFamily="50" charset="-127"/>
                <a:ea typeface="카카오 Bold" pitchFamily="50" charset="-127"/>
              </a:rPr>
              <a:t>드라이브</a:t>
            </a:r>
            <a:endParaRPr lang="ko-KR" altLang="en-US" dirty="0">
              <a:solidFill>
                <a:srgbClr val="E46C0A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3712811" y="5085184"/>
            <a:ext cx="1808337" cy="936104"/>
            <a:chOff x="-620713" y="-747464"/>
            <a:chExt cx="1808337" cy="936104"/>
          </a:xfrm>
        </p:grpSpPr>
        <p:pic>
          <p:nvPicPr>
            <p:cNvPr id="1029" name="Picture 5" descr="C:\Users\KITCOOP\Desktop\메룬\999. Z\icon\camping-ten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620713" y="-747464"/>
              <a:ext cx="900000" cy="900000"/>
            </a:xfrm>
            <a:prstGeom prst="rect">
              <a:avLst/>
            </a:prstGeom>
            <a:noFill/>
          </p:spPr>
        </p:pic>
        <p:pic>
          <p:nvPicPr>
            <p:cNvPr id="1030" name="Picture 6" descr="C:\Users\KITCOOP\Desktop\메룬\999. Z\icon\car (2)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87624" y="-711360"/>
              <a:ext cx="900000" cy="900000"/>
            </a:xfrm>
            <a:prstGeom prst="rect">
              <a:avLst/>
            </a:prstGeom>
            <a:noFill/>
          </p:spPr>
        </p:pic>
      </p:grpSp>
      <p:grpSp>
        <p:nvGrpSpPr>
          <p:cNvPr id="43" name="그룹 42"/>
          <p:cNvGrpSpPr/>
          <p:nvPr/>
        </p:nvGrpSpPr>
        <p:grpSpPr>
          <a:xfrm>
            <a:off x="6578205" y="5085184"/>
            <a:ext cx="1800200" cy="936104"/>
            <a:chOff x="1835696" y="-1323528"/>
            <a:chExt cx="1800200" cy="936104"/>
          </a:xfrm>
        </p:grpSpPr>
        <p:pic>
          <p:nvPicPr>
            <p:cNvPr id="1032" name="Picture 8" descr="C:\Users\KITCOOP\Desktop\메룬\999. Z\icon\camping-ten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35696" y="-1323528"/>
              <a:ext cx="900000" cy="900000"/>
            </a:xfrm>
            <a:prstGeom prst="rect">
              <a:avLst/>
            </a:prstGeom>
            <a:noFill/>
          </p:spPr>
        </p:pic>
        <p:pic>
          <p:nvPicPr>
            <p:cNvPr id="1033" name="Picture 9" descr="C:\Users\KITCOOP\Desktop\메룬\999. Z\icon\car (3)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717896" y="-1305424"/>
              <a:ext cx="918000" cy="918000"/>
            </a:xfrm>
            <a:prstGeom prst="rect">
              <a:avLst/>
            </a:prstGeom>
            <a:noFill/>
          </p:spPr>
        </p:pic>
      </p:grpSp>
      <p:sp>
        <p:nvSpPr>
          <p:cNvPr id="31" name="모서리가 둥근 직사각형 30"/>
          <p:cNvSpPr/>
          <p:nvPr/>
        </p:nvSpPr>
        <p:spPr>
          <a:xfrm>
            <a:off x="251520" y="1772816"/>
            <a:ext cx="8640960" cy="4896544"/>
          </a:xfrm>
          <a:prstGeom prst="roundRect">
            <a:avLst>
              <a:gd name="adj" fmla="val 1418"/>
            </a:avLst>
          </a:prstGeom>
          <a:noFill/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88640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Market Basket Analysis</a:t>
            </a:r>
            <a:endParaRPr lang="en-US" altLang="ko-KR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grpSp>
        <p:nvGrpSpPr>
          <p:cNvPr id="2" name="그룹 18"/>
          <p:cNvGrpSpPr/>
          <p:nvPr/>
        </p:nvGrpSpPr>
        <p:grpSpPr>
          <a:xfrm>
            <a:off x="539552" y="1952836"/>
            <a:ext cx="8064896" cy="3744416"/>
            <a:chOff x="539552" y="2060848"/>
            <a:chExt cx="8064896" cy="3744416"/>
          </a:xfrm>
        </p:grpSpPr>
        <p:pic>
          <p:nvPicPr>
            <p:cNvPr id="2050" name="Picture 2" descr="C:\Users\KITCOOP\Desktop\메룬\8.캡쳐\장바구니분석_01_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1231" y="2400102"/>
              <a:ext cx="7221538" cy="3209925"/>
            </a:xfrm>
            <a:prstGeom prst="rect">
              <a:avLst/>
            </a:prstGeom>
            <a:noFill/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539552" y="2060848"/>
              <a:ext cx="8064896" cy="3744416"/>
            </a:xfrm>
            <a:prstGeom prst="roundRect">
              <a:avLst>
                <a:gd name="adj" fmla="val 3249"/>
              </a:avLst>
            </a:prstGeom>
            <a:noFill/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2699792" y="6246604"/>
            <a:ext cx="1872000" cy="72008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9552" y="6011996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태그의 수가 너무 많아서 규칙이 발견되지 않음 </a:t>
            </a:r>
            <a:endParaRPr lang="ko-KR" altLang="en-US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611560" y="1124744"/>
            <a:ext cx="5184576" cy="369332"/>
            <a:chOff x="611560" y="1268760"/>
            <a:chExt cx="5184576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3347864" y="1268760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dirty="0" smtClean="0">
                  <a:solidFill>
                    <a:srgbClr val="484444"/>
                  </a:solidFill>
                  <a:latin typeface="카카오 Bold" pitchFamily="50" charset="-127"/>
                  <a:ea typeface="카카오 Bold" pitchFamily="50" charset="-127"/>
                </a:rPr>
                <a:t>R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267084" y="1345414"/>
              <a:ext cx="0" cy="216024"/>
            </a:xfrm>
            <a:prstGeom prst="line">
              <a:avLst/>
            </a:prstGeom>
            <a:ln w="2540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11560" y="1268760"/>
              <a:ext cx="2574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5F5E60"/>
                  </a:solidFill>
                  <a:latin typeface="카카오 Regular" pitchFamily="50" charset="-127"/>
                  <a:ea typeface="카카오 Regular" pitchFamily="50" charset="-127"/>
                </a:rPr>
                <a:t>Market Basket Analysis</a:t>
              </a:r>
              <a:endParaRPr lang="en-US" altLang="ko-KR" dirty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88640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Market Basket Analysis</a:t>
            </a:r>
            <a:endParaRPr lang="en-US" altLang="ko-KR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grpSp>
        <p:nvGrpSpPr>
          <p:cNvPr id="2" name="그룹 29"/>
          <p:cNvGrpSpPr/>
          <p:nvPr/>
        </p:nvGrpSpPr>
        <p:grpSpPr>
          <a:xfrm>
            <a:off x="611560" y="1124744"/>
            <a:ext cx="5184576" cy="369332"/>
            <a:chOff x="611560" y="1268760"/>
            <a:chExt cx="51845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3347864" y="1268760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dirty="0" smtClean="0">
                  <a:solidFill>
                    <a:srgbClr val="484444"/>
                  </a:solidFill>
                  <a:latin typeface="카카오 Bold" pitchFamily="50" charset="-127"/>
                  <a:ea typeface="카카오 Bold" pitchFamily="50" charset="-127"/>
                </a:rPr>
                <a:t>Python</a:t>
              </a: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267084" y="1345414"/>
              <a:ext cx="0" cy="216024"/>
            </a:xfrm>
            <a:prstGeom prst="line">
              <a:avLst/>
            </a:prstGeom>
            <a:ln w="2540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11560" y="1268760"/>
              <a:ext cx="2574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5F5E60"/>
                  </a:solidFill>
                  <a:latin typeface="카카오 Regular" pitchFamily="50" charset="-127"/>
                  <a:ea typeface="카카오 Regular" pitchFamily="50" charset="-127"/>
                </a:rPr>
                <a:t>Market Basket Analysis</a:t>
              </a:r>
              <a:endParaRPr lang="en-US" altLang="ko-KR" dirty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1620" y="2245180"/>
            <a:ext cx="6840760" cy="3159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모서리가 둥근 직사각형 24"/>
          <p:cNvSpPr/>
          <p:nvPr/>
        </p:nvSpPr>
        <p:spPr>
          <a:xfrm>
            <a:off x="539552" y="1952836"/>
            <a:ext cx="8064896" cy="3744416"/>
          </a:xfrm>
          <a:prstGeom prst="roundRect">
            <a:avLst>
              <a:gd name="adj" fmla="val 3249"/>
            </a:avLst>
          </a:prstGeom>
          <a:noFill/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1560" y="6246604"/>
            <a:ext cx="1656000" cy="72008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39552" y="6011996"/>
            <a:ext cx="665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태그</a:t>
            </a:r>
            <a:r>
              <a:rPr lang="ko-KR" altLang="en-US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의 </a:t>
            </a:r>
            <a:r>
              <a:rPr lang="ko-KR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규칙</a:t>
            </a:r>
            <a:r>
              <a:rPr lang="ko-KR" altLang="en-US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은</a:t>
            </a:r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r>
              <a:rPr lang="ko-KR" altLang="en-US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발견되었지만</a:t>
            </a:r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train</a:t>
            </a:r>
            <a:r>
              <a:rPr lang="ko-KR" altLang="en-US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의 곡 수가</a:t>
            </a:r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60</a:t>
            </a:r>
            <a:r>
              <a:rPr lang="ko-KR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만개가 넘어 실행 되지</a:t>
            </a:r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r>
              <a:rPr lang="ko-KR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않음</a:t>
            </a:r>
            <a:endParaRPr lang="ko-KR" altLang="en-US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1933361" y="3212976"/>
            <a:ext cx="5277279" cy="432048"/>
            <a:chOff x="4139952" y="3140968"/>
            <a:chExt cx="5277279" cy="432048"/>
          </a:xfrm>
        </p:grpSpPr>
        <p:sp>
          <p:nvSpPr>
            <p:cNvPr id="4" name="직사각형 3"/>
            <p:cNvSpPr/>
            <p:nvPr/>
          </p:nvSpPr>
          <p:spPr>
            <a:xfrm>
              <a:off x="4139952" y="3356992"/>
              <a:ext cx="1152128" cy="216024"/>
            </a:xfrm>
            <a:prstGeom prst="rect">
              <a:avLst/>
            </a:prstGeom>
            <a:solidFill>
              <a:srgbClr val="FFCD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11960" y="3140968"/>
              <a:ext cx="5205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5F5E60"/>
                  </a:solidFill>
                  <a:latin typeface="카카오 Regular" pitchFamily="50" charset="-127"/>
                  <a:ea typeface="카카오 Regular" pitchFamily="50" charset="-127"/>
                </a:rPr>
                <a:t>Model [2]   </a:t>
              </a:r>
              <a:r>
                <a:rPr lang="en-US" altLang="ko-KR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-   </a:t>
              </a:r>
              <a:r>
                <a:rPr lang="en-US" altLang="ko-KR" dirty="0" smtClean="0">
                  <a:solidFill>
                    <a:srgbClr val="484444"/>
                  </a:solidFill>
                  <a:latin typeface="카카오 Bold" pitchFamily="50" charset="-127"/>
                  <a:ea typeface="카카오 Bold" pitchFamily="50" charset="-127"/>
                </a:rPr>
                <a:t>User-based Collaborative Filtering</a:t>
              </a:r>
              <a:endParaRPr lang="en-US" altLang="ko-KR" dirty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143508" y="134634"/>
            <a:ext cx="8856984" cy="6588732"/>
          </a:xfrm>
          <a:prstGeom prst="roundRect">
            <a:avLst>
              <a:gd name="adj" fmla="val 1428"/>
            </a:avLst>
          </a:prstGeom>
          <a:noFill/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8444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8864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theme</a:t>
            </a:r>
            <a:endParaRPr lang="ko-KR" altLang="en-US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47664" y="1998132"/>
            <a:ext cx="2934000" cy="72008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547664" y="1494076"/>
            <a:ext cx="1188000" cy="72008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75656" y="1268760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카카오 아레나 플레이그라운드 </a:t>
            </a:r>
            <a:endParaRPr lang="ko-KR" altLang="en-US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75656" y="1782108"/>
            <a:ext cx="358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D63B"/>
                </a:solidFill>
                <a:latin typeface="카카오 Regular" pitchFamily="50" charset="-127"/>
                <a:ea typeface="카카오 Regular" pitchFamily="50" charset="-127"/>
              </a:rPr>
              <a:t>Melon</a:t>
            </a:r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Playlist Continuation </a:t>
            </a:r>
            <a:r>
              <a:rPr lang="ko-KR" altLang="en-US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선택</a:t>
            </a:r>
            <a:endParaRPr lang="ko-KR" altLang="en-US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47564" y="2736304"/>
            <a:ext cx="7848872" cy="3501008"/>
            <a:chOff x="683568" y="2664296"/>
            <a:chExt cx="7848872" cy="3501008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683568" y="2664296"/>
              <a:ext cx="7848872" cy="3501008"/>
            </a:xfrm>
            <a:prstGeom prst="roundRect">
              <a:avLst>
                <a:gd name="adj" fmla="val 3488"/>
              </a:avLst>
            </a:prstGeom>
            <a:solidFill>
              <a:srgbClr val="FDFDFD"/>
            </a:solidFill>
            <a:ln w="25400"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5636" y="2916004"/>
              <a:ext cx="6624736" cy="2997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1403648" y="3356992"/>
              <a:ext cx="6336704" cy="792088"/>
            </a:xfrm>
            <a:prstGeom prst="rect">
              <a:avLst/>
            </a:prstGeom>
            <a:noFill/>
            <a:ln w="31750">
              <a:solidFill>
                <a:srgbClr val="00D6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88640"/>
            <a:ext cx="371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User-based Collaborative Filtering</a:t>
            </a:r>
            <a:endParaRPr lang="en-US" altLang="ko-KR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539552" y="1124744"/>
            <a:ext cx="6102091" cy="369332"/>
            <a:chOff x="467544" y="908720"/>
            <a:chExt cx="6102091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467544" y="908720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dirty="0" smtClean="0">
                  <a:solidFill>
                    <a:srgbClr val="484444"/>
                  </a:solidFill>
                  <a:latin typeface="카카오 Bold" pitchFamily="50" charset="-127"/>
                  <a:ea typeface="카카오 Bold" pitchFamily="50" charset="-127"/>
                </a:rPr>
                <a:t>사용자 기반 </a:t>
              </a:r>
              <a:r>
                <a:rPr lang="ko-KR" altLang="en-US" dirty="0" err="1" smtClean="0">
                  <a:solidFill>
                    <a:srgbClr val="484444"/>
                  </a:solidFill>
                  <a:latin typeface="카카오 Bold" pitchFamily="50" charset="-127"/>
                  <a:ea typeface="카카오 Bold" pitchFamily="50" charset="-127"/>
                </a:rPr>
                <a:t>협업필터링</a:t>
              </a:r>
              <a:endParaRPr lang="en-US" altLang="ko-KR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2735796" y="980728"/>
              <a:ext cx="0" cy="216024"/>
            </a:xfrm>
            <a:prstGeom prst="line">
              <a:avLst/>
            </a:prstGeom>
            <a:ln w="2540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771800" y="908720"/>
              <a:ext cx="379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카카오 Regular" pitchFamily="50" charset="-127"/>
                  <a:ea typeface="카카오 Regular" pitchFamily="50" charset="-127"/>
                </a:rPr>
                <a:t>User-based Collaborative Filtering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39552" y="1988840"/>
            <a:ext cx="8064896" cy="4464496"/>
            <a:chOff x="539552" y="1988840"/>
            <a:chExt cx="8064896" cy="4464496"/>
          </a:xfrm>
        </p:grpSpPr>
        <p:pic>
          <p:nvPicPr>
            <p:cNvPr id="1026" name="Picture 2" descr="C:\Users\KITCOOP\Desktop\메룬\999. Z\icon\musicia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7624" y="544522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28" name="Picture 4" descr="C:\Users\KITCOOP\Desktop\메룬\999. Z\icon\listening (6)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87624" y="234888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29" name="Picture 5" descr="C:\Users\KITCOOP\Desktop\메룬\999. Z\icon\music (0)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87624" y="441311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0" name="Picture 6" descr="C:\Users\KITCOOP\Desktop\메룬\999. Z\icon\dance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87624" y="3380995"/>
              <a:ext cx="720000" cy="720000"/>
            </a:xfrm>
            <a:prstGeom prst="rect">
              <a:avLst/>
            </a:prstGeom>
            <a:noFill/>
          </p:spPr>
        </p:pic>
        <p:grpSp>
          <p:nvGrpSpPr>
            <p:cNvPr id="39" name="그룹 38"/>
            <p:cNvGrpSpPr/>
            <p:nvPr/>
          </p:nvGrpSpPr>
          <p:grpSpPr>
            <a:xfrm>
              <a:off x="4428064" y="2348880"/>
              <a:ext cx="3600320" cy="720000"/>
              <a:chOff x="4428064" y="2348880"/>
              <a:chExt cx="3600320" cy="720000"/>
            </a:xfrm>
          </p:grpSpPr>
          <p:pic>
            <p:nvPicPr>
              <p:cNvPr id="1031" name="Picture 7" descr="C:\Users\KITCOOP\Desktop\메룬\999. Z\icon\dance (4)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428064" y="2348880"/>
                <a:ext cx="720000" cy="720000"/>
              </a:xfrm>
              <a:prstGeom prst="rect">
                <a:avLst/>
              </a:prstGeom>
              <a:noFill/>
            </p:spPr>
          </p:pic>
          <p:pic>
            <p:nvPicPr>
              <p:cNvPr id="1032" name="Picture 8" descr="C:\Users\KITCOOP\Desktop\메룬\999. Z\icon\dance (1)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308384" y="2348880"/>
                <a:ext cx="720000" cy="720000"/>
              </a:xfrm>
              <a:prstGeom prst="rect">
                <a:avLst/>
              </a:prstGeom>
              <a:noFill/>
            </p:spPr>
          </p:pic>
          <p:pic>
            <p:nvPicPr>
              <p:cNvPr id="1033" name="Picture 9" descr="C:\Users\KITCOOP\Desktop\메룬\999. Z\icon\dance (2)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6348278" y="2348880"/>
                <a:ext cx="720000" cy="720000"/>
              </a:xfrm>
              <a:prstGeom prst="rect">
                <a:avLst/>
              </a:prstGeom>
              <a:noFill/>
            </p:spPr>
          </p:pic>
          <p:pic>
            <p:nvPicPr>
              <p:cNvPr id="1034" name="Picture 10" descr="C:\Users\KITCOOP\Desktop\메룬\999. Z\icon\dance (3)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388171" y="2348880"/>
                <a:ext cx="720000" cy="720000"/>
              </a:xfrm>
              <a:prstGeom prst="rect">
                <a:avLst/>
              </a:prstGeom>
              <a:noFill/>
            </p:spPr>
          </p:pic>
        </p:grpSp>
        <p:grpSp>
          <p:nvGrpSpPr>
            <p:cNvPr id="4" name="그룹 63"/>
            <p:cNvGrpSpPr/>
            <p:nvPr/>
          </p:nvGrpSpPr>
          <p:grpSpPr>
            <a:xfrm>
              <a:off x="4428064" y="4413162"/>
              <a:ext cx="3600320" cy="720000"/>
              <a:chOff x="4212040" y="2132856"/>
              <a:chExt cx="3600320" cy="720000"/>
            </a:xfrm>
          </p:grpSpPr>
          <p:pic>
            <p:nvPicPr>
              <p:cNvPr id="1035" name="Picture 11" descr="C:\Users\KITCOOP\Desktop\메룬\999. Z\icon\listening (1)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132254" y="2132856"/>
                <a:ext cx="720000" cy="720000"/>
              </a:xfrm>
              <a:prstGeom prst="rect">
                <a:avLst/>
              </a:prstGeom>
              <a:noFill/>
            </p:spPr>
          </p:pic>
          <p:pic>
            <p:nvPicPr>
              <p:cNvPr id="1036" name="Picture 12" descr="C:\Users\KITCOOP\Desktop\메룬\999. Z\icon\listening (3)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4212040" y="2132856"/>
                <a:ext cx="720000" cy="720000"/>
              </a:xfrm>
              <a:prstGeom prst="rect">
                <a:avLst/>
              </a:prstGeom>
              <a:noFill/>
            </p:spPr>
          </p:pic>
          <p:pic>
            <p:nvPicPr>
              <p:cNvPr id="1037" name="Picture 13" descr="C:\Users\KITCOOP\Desktop\메룬\999. Z\icon\listening (4).png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5172147" y="2132856"/>
                <a:ext cx="720000" cy="720000"/>
              </a:xfrm>
              <a:prstGeom prst="rect">
                <a:avLst/>
              </a:prstGeom>
              <a:noFill/>
            </p:spPr>
          </p:pic>
          <p:pic>
            <p:nvPicPr>
              <p:cNvPr id="1038" name="Picture 14" descr="C:\Users\KITCOOP\Desktop\메룬\999. Z\icon\listening (5).png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092360" y="2132856"/>
                <a:ext cx="720000" cy="720000"/>
              </a:xfrm>
              <a:prstGeom prst="rect">
                <a:avLst/>
              </a:prstGeom>
              <a:noFill/>
            </p:spPr>
          </p:pic>
        </p:grpSp>
        <p:grpSp>
          <p:nvGrpSpPr>
            <p:cNvPr id="5" name="그룹 65"/>
            <p:cNvGrpSpPr/>
            <p:nvPr/>
          </p:nvGrpSpPr>
          <p:grpSpPr>
            <a:xfrm>
              <a:off x="4427984" y="5445304"/>
              <a:ext cx="3600320" cy="720000"/>
              <a:chOff x="4212040" y="4197086"/>
              <a:chExt cx="3600320" cy="720000"/>
            </a:xfrm>
          </p:grpSpPr>
          <p:pic>
            <p:nvPicPr>
              <p:cNvPr id="1039" name="Picture 15" descr="C:\Users\KITCOOP\Desktop\메룬\999. Z\icon\music (5).png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7092360" y="4197086"/>
                <a:ext cx="720000" cy="720000"/>
              </a:xfrm>
              <a:prstGeom prst="rect">
                <a:avLst/>
              </a:prstGeom>
              <a:noFill/>
            </p:spPr>
          </p:pic>
          <p:pic>
            <p:nvPicPr>
              <p:cNvPr id="1040" name="Picture 16" descr="C:\Users\KITCOOP\Desktop\메룬\999. Z\icon\music (2).png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6132254" y="4197086"/>
                <a:ext cx="720000" cy="720000"/>
              </a:xfrm>
              <a:prstGeom prst="rect">
                <a:avLst/>
              </a:prstGeom>
              <a:noFill/>
            </p:spPr>
          </p:pic>
          <p:pic>
            <p:nvPicPr>
              <p:cNvPr id="1041" name="Picture 17" descr="C:\Users\KITCOOP\Desktop\메룬\999. Z\icon\music (3).png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4212040" y="4197086"/>
                <a:ext cx="720000" cy="720000"/>
              </a:xfrm>
              <a:prstGeom prst="rect">
                <a:avLst/>
              </a:prstGeom>
              <a:noFill/>
            </p:spPr>
          </p:pic>
          <p:pic>
            <p:nvPicPr>
              <p:cNvPr id="1042" name="Picture 18" descr="C:\Users\KITCOOP\Desktop\메룬\999. Z\icon\music (4).png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5172147" y="4197086"/>
                <a:ext cx="720000" cy="720000"/>
              </a:xfrm>
              <a:prstGeom prst="rect">
                <a:avLst/>
              </a:prstGeom>
              <a:noFill/>
            </p:spPr>
          </p:pic>
        </p:grpSp>
        <p:cxnSp>
          <p:nvCxnSpPr>
            <p:cNvPr id="69" name="직선 연결선 68"/>
            <p:cNvCxnSpPr/>
            <p:nvPr/>
          </p:nvCxnSpPr>
          <p:spPr>
            <a:xfrm>
              <a:off x="2339752" y="2780928"/>
              <a:ext cx="1800200" cy="2016224"/>
            </a:xfrm>
            <a:prstGeom prst="line">
              <a:avLst/>
            </a:prstGeom>
            <a:ln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2339752" y="2708920"/>
              <a:ext cx="1800200" cy="1152128"/>
            </a:xfrm>
            <a:prstGeom prst="line">
              <a:avLst/>
            </a:prstGeom>
            <a:ln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2339752" y="4797152"/>
              <a:ext cx="1800200" cy="1080120"/>
            </a:xfrm>
            <a:prstGeom prst="line">
              <a:avLst/>
            </a:prstGeom>
            <a:ln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2339752" y="3717032"/>
              <a:ext cx="1800200" cy="2160240"/>
            </a:xfrm>
            <a:prstGeom prst="line">
              <a:avLst/>
            </a:prstGeom>
            <a:ln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모서리가 둥근 직사각형 36"/>
            <p:cNvSpPr/>
            <p:nvPr/>
          </p:nvSpPr>
          <p:spPr>
            <a:xfrm>
              <a:off x="539552" y="1988840"/>
              <a:ext cx="8064896" cy="4464496"/>
            </a:xfrm>
            <a:prstGeom prst="roundRect">
              <a:avLst>
                <a:gd name="adj" fmla="val 2296"/>
              </a:avLst>
            </a:prstGeom>
            <a:noFill/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4428064" y="3381021"/>
              <a:ext cx="3600320" cy="720000"/>
              <a:chOff x="4428064" y="3381021"/>
              <a:chExt cx="3600320" cy="720000"/>
            </a:xfrm>
          </p:grpSpPr>
          <p:pic>
            <p:nvPicPr>
              <p:cNvPr id="1044" name="Picture 20" descr="C:\Users\KITCOOP\Desktop\메룬\999. Z\icon\musician (2).png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6348278" y="3381021"/>
                <a:ext cx="720000" cy="720000"/>
              </a:xfrm>
              <a:prstGeom prst="rect">
                <a:avLst/>
              </a:prstGeom>
              <a:noFill/>
            </p:spPr>
          </p:pic>
          <p:pic>
            <p:nvPicPr>
              <p:cNvPr id="1045" name="Picture 21" descr="C:\Users\KITCOOP\Desktop\메룬\999. Z\icon\musician (3).png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4428064" y="3381021"/>
                <a:ext cx="720000" cy="720000"/>
              </a:xfrm>
              <a:prstGeom prst="rect">
                <a:avLst/>
              </a:prstGeom>
              <a:noFill/>
            </p:spPr>
          </p:pic>
          <p:pic>
            <p:nvPicPr>
              <p:cNvPr id="1046" name="Picture 22" descr="C:\Users\KITCOOP\Desktop\메룬\999. Z\icon\musician (4).png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5388171" y="3381021"/>
                <a:ext cx="720000" cy="720000"/>
              </a:xfrm>
              <a:prstGeom prst="rect">
                <a:avLst/>
              </a:prstGeom>
              <a:noFill/>
            </p:spPr>
          </p:pic>
          <p:pic>
            <p:nvPicPr>
              <p:cNvPr id="3074" name="Picture 2" descr="C:\Users\KITCOOP\Desktop\메룬\999. Z\icon\musician (5).png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7308384" y="3381021"/>
                <a:ext cx="720000" cy="720000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5796136" y="2132858"/>
            <a:ext cx="936104" cy="1656184"/>
          </a:xfrm>
          <a:prstGeom prst="roundRect">
            <a:avLst>
              <a:gd name="adj" fmla="val 6480"/>
            </a:avLst>
          </a:prstGeom>
          <a:noFill/>
          <a:ln w="444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6948264" y="2375171"/>
            <a:ext cx="864096" cy="45719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48264" y="2663203"/>
            <a:ext cx="1008000" cy="45719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88640"/>
            <a:ext cx="371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User-based Collaborative Filtering</a:t>
            </a:r>
            <a:endParaRPr lang="en-US" altLang="ko-KR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51621" y="2132857"/>
          <a:ext cx="2808310" cy="1656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545"/>
                <a:gridCol w="477153"/>
                <a:gridCol w="477153"/>
                <a:gridCol w="477153"/>
                <a:gridCol w="477153"/>
                <a:gridCol w="477153"/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S4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S5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PL4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445881" y="2132856"/>
          <a:ext cx="882203" cy="1656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203"/>
              </a:tblGrid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PL1</a:t>
                      </a:r>
                      <a:endParaRPr lang="ko-KR" altLang="en-US" sz="1000" dirty="0" smtClean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832140" y="2132858"/>
          <a:ext cx="864096" cy="1656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가중치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796136" y="4077075"/>
          <a:ext cx="2088232" cy="1656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232"/>
              </a:tblGrid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플레이리스트</a:t>
                      </a: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의 노래별 추천 점수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9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8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151621" y="4077075"/>
          <a:ext cx="2808310" cy="1656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</a:tblGrid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PL1</a:t>
                      </a:r>
                      <a:endParaRPr lang="ko-KR" altLang="en-US" sz="1000" dirty="0" smtClean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PL2</a:t>
                      </a:r>
                      <a:endParaRPr lang="ko-KR" altLang="en-US" sz="1000" dirty="0" smtClean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PL3</a:t>
                      </a:r>
                      <a:endParaRPr lang="ko-KR" altLang="en-US" sz="1000" dirty="0" smtClean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PL4</a:t>
                      </a:r>
                      <a:endParaRPr lang="ko-KR" altLang="en-US" sz="1000" dirty="0" smtClean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S4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S5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4418930" y="2132857"/>
            <a:ext cx="936104" cy="1656184"/>
          </a:xfrm>
          <a:prstGeom prst="roundRect">
            <a:avLst>
              <a:gd name="adj" fmla="val 8797"/>
            </a:avLst>
          </a:prstGeom>
          <a:noFill/>
          <a:ln w="444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876256" y="2204866"/>
            <a:ext cx="1199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유사도 가중치</a:t>
            </a:r>
            <a:endParaRPr lang="en-US" altLang="ko-KR" sz="12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endParaRPr lang="en-US" altLang="ko-KR" sz="6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PL1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과 같은 곡 수 </a:t>
            </a:r>
            <a:endParaRPr lang="ko-KR" altLang="en-US" sz="12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15616" y="2132857"/>
            <a:ext cx="2880320" cy="1656184"/>
          </a:xfrm>
          <a:prstGeom prst="roundRect">
            <a:avLst>
              <a:gd name="adj" fmla="val 4992"/>
            </a:avLst>
          </a:prstGeom>
          <a:noFill/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15616" y="4077076"/>
            <a:ext cx="2880320" cy="1656184"/>
          </a:xfrm>
          <a:prstGeom prst="roundRect">
            <a:avLst>
              <a:gd name="adj" fmla="val 5100"/>
            </a:avLst>
          </a:prstGeom>
          <a:noFill/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796136" y="4077075"/>
            <a:ext cx="2088232" cy="1656184"/>
          </a:xfrm>
          <a:prstGeom prst="roundRect">
            <a:avLst>
              <a:gd name="adj" fmla="val 4871"/>
            </a:avLst>
          </a:prstGeom>
          <a:noFill/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6"/>
          <p:cNvGrpSpPr/>
          <p:nvPr/>
        </p:nvGrpSpPr>
        <p:grpSpPr>
          <a:xfrm>
            <a:off x="251520" y="836712"/>
            <a:ext cx="8640960" cy="936104"/>
            <a:chOff x="251520" y="908720"/>
            <a:chExt cx="8640960" cy="936104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251520" y="908720"/>
              <a:ext cx="8640960" cy="93610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67544" y="1052736"/>
              <a:ext cx="12410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플레이리스트 집합</a:t>
              </a:r>
              <a:endParaRPr lang="ko-KR" altLang="en-US" sz="12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907704" y="1052736"/>
              <a:ext cx="388843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{</a:t>
              </a:r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플레이리스트</a:t>
              </a:r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1, </a:t>
              </a:r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플레이리스트</a:t>
              </a:r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2, </a:t>
              </a:r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플레이리스트</a:t>
              </a:r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3, </a:t>
              </a:r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플레이리스트</a:t>
              </a:r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4}</a:t>
              </a:r>
              <a:endParaRPr lang="ko-KR" altLang="en-US" sz="12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1808146" y="1083223"/>
              <a:ext cx="0" cy="216024"/>
            </a:xfrm>
            <a:prstGeom prst="line">
              <a:avLst/>
            </a:prstGeom>
            <a:ln w="2540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467544" y="1412776"/>
              <a:ext cx="14302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추천 가능한 노래 집합</a:t>
              </a:r>
              <a:endParaRPr lang="ko-KR" altLang="en-US" sz="12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51720" y="1412776"/>
              <a:ext cx="22894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{</a:t>
              </a:r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노래</a:t>
              </a:r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1, </a:t>
              </a:r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노래</a:t>
              </a:r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2, </a:t>
              </a:r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노래</a:t>
              </a:r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3, </a:t>
              </a:r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노래</a:t>
              </a:r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4, </a:t>
              </a:r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노래</a:t>
              </a:r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5}</a:t>
              </a:r>
              <a:endParaRPr lang="ko-KR" altLang="en-US" sz="12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084168" y="1052736"/>
              <a:ext cx="20329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유사도 점수 </a:t>
              </a:r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(similarity score)</a:t>
              </a:r>
              <a:endParaRPr lang="ko-KR" altLang="en-US" sz="12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316416" y="1052736"/>
              <a:ext cx="5068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0 ~ 5</a:t>
              </a:r>
              <a:endParaRPr lang="ko-KR" altLang="en-US" sz="12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84168" y="1412776"/>
              <a:ext cx="10134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노래 포함 여부</a:t>
              </a:r>
              <a:endParaRPr lang="ko-KR" altLang="en-US" sz="12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1974732" y="1443263"/>
              <a:ext cx="0" cy="216024"/>
            </a:xfrm>
            <a:prstGeom prst="line">
              <a:avLst/>
            </a:prstGeom>
            <a:ln w="2540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7380312" y="1412776"/>
              <a:ext cx="12763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있음</a:t>
              </a:r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(1)  /  </a:t>
              </a:r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없음</a:t>
              </a:r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(0) </a:t>
              </a:r>
              <a:endParaRPr lang="ko-KR" altLang="en-US" sz="12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8216756" y="1083223"/>
              <a:ext cx="0" cy="216024"/>
            </a:xfrm>
            <a:prstGeom prst="line">
              <a:avLst/>
            </a:prstGeom>
            <a:ln w="2540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7238950" y="1443263"/>
              <a:ext cx="0" cy="216024"/>
            </a:xfrm>
            <a:prstGeom prst="line">
              <a:avLst/>
            </a:prstGeom>
            <a:ln w="2540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모서리가 둥근 직사각형 51"/>
          <p:cNvSpPr/>
          <p:nvPr/>
        </p:nvSpPr>
        <p:spPr>
          <a:xfrm>
            <a:off x="4427984" y="4077076"/>
            <a:ext cx="936104" cy="1656184"/>
          </a:xfrm>
          <a:prstGeom prst="roundRect">
            <a:avLst>
              <a:gd name="adj" fmla="val 6480"/>
            </a:avLst>
          </a:prstGeom>
          <a:noFill/>
          <a:ln w="444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4463988" y="4077072"/>
          <a:ext cx="864096" cy="1656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가중치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115616" y="1844824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[train data]</a:t>
            </a:r>
            <a:endParaRPr lang="ko-KR" altLang="en-US" sz="1200" dirty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984" y="1855857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카카오 Bold" pitchFamily="50" charset="-127"/>
                <a:ea typeface="카카오 Bold" pitchFamily="50" charset="-127"/>
              </a:rPr>
              <a:t>[test data]</a:t>
            </a:r>
            <a:endParaRPr lang="ko-KR" altLang="en-US" sz="1200" dirty="0">
              <a:solidFill>
                <a:schemeClr val="accent3">
                  <a:lumMod val="60000"/>
                  <a:lumOff val="40000"/>
                </a:schemeClr>
              </a:solidFill>
              <a:latin typeface="카카오 Bold" pitchFamily="50" charset="-127"/>
              <a:ea typeface="카카오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/>
          <p:cNvCxnSpPr/>
          <p:nvPr/>
        </p:nvCxnSpPr>
        <p:spPr>
          <a:xfrm>
            <a:off x="4572000" y="5974515"/>
            <a:ext cx="0" cy="26280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5796136" y="2132858"/>
            <a:ext cx="936104" cy="1656184"/>
          </a:xfrm>
          <a:prstGeom prst="roundRect">
            <a:avLst>
              <a:gd name="adj" fmla="val 6480"/>
            </a:avLst>
          </a:prstGeom>
          <a:noFill/>
          <a:ln w="444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84444"/>
              </a:solidFill>
            </a:endParaRPr>
          </a:p>
        </p:txBody>
      </p:sp>
      <p:cxnSp>
        <p:nvCxnSpPr>
          <p:cNvPr id="57" name="꺾인 연결선 56"/>
          <p:cNvCxnSpPr/>
          <p:nvPr/>
        </p:nvCxnSpPr>
        <p:spPr>
          <a:xfrm>
            <a:off x="3995936" y="5301211"/>
            <a:ext cx="900100" cy="432048"/>
          </a:xfrm>
          <a:prstGeom prst="bentConnector4">
            <a:avLst>
              <a:gd name="adj1" fmla="val 24000"/>
              <a:gd name="adj2" fmla="val 152911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48264" y="2375171"/>
            <a:ext cx="864096" cy="45719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84444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48264" y="2663203"/>
            <a:ext cx="1080120" cy="45719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84444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88640"/>
            <a:ext cx="371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User-based Collaborative Filtering</a:t>
            </a:r>
            <a:endParaRPr lang="en-US" altLang="ko-KR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51621" y="2132857"/>
          <a:ext cx="2808310" cy="1656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545"/>
                <a:gridCol w="477153"/>
                <a:gridCol w="477153"/>
                <a:gridCol w="477153"/>
                <a:gridCol w="477153"/>
                <a:gridCol w="477153"/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S4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S5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PL4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445881" y="2132856"/>
          <a:ext cx="882203" cy="1656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203"/>
              </a:tblGrid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PL1</a:t>
                      </a:r>
                      <a:endParaRPr lang="ko-KR" altLang="en-US" sz="1000" dirty="0" smtClean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832140" y="2132858"/>
          <a:ext cx="864096" cy="1656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가중치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796136" y="4077075"/>
          <a:ext cx="2088232" cy="1656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232"/>
              </a:tblGrid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플레이리스트</a:t>
                      </a: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의 노래별 추천 점수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9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8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151621" y="4077075"/>
          <a:ext cx="2808310" cy="1656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</a:tblGrid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PL1</a:t>
                      </a:r>
                      <a:endParaRPr lang="ko-KR" altLang="en-US" sz="1000" dirty="0" smtClean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PL2</a:t>
                      </a:r>
                      <a:endParaRPr lang="ko-KR" altLang="en-US" sz="1000" dirty="0" smtClean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PL3</a:t>
                      </a:r>
                      <a:endParaRPr lang="ko-KR" altLang="en-US" sz="1000" dirty="0" smtClean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PL4</a:t>
                      </a:r>
                      <a:endParaRPr lang="ko-KR" altLang="en-US" sz="1000" dirty="0" smtClean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S4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S5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4418930" y="2132857"/>
            <a:ext cx="936104" cy="1656184"/>
          </a:xfrm>
          <a:prstGeom prst="roundRect">
            <a:avLst>
              <a:gd name="adj" fmla="val 8797"/>
            </a:avLst>
          </a:prstGeom>
          <a:noFill/>
          <a:ln w="444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8444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6256" y="2204866"/>
            <a:ext cx="1199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유사도 가중치</a:t>
            </a:r>
            <a:endParaRPr lang="en-US" altLang="ko-KR" sz="12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endParaRPr lang="en-US" altLang="ko-KR" sz="6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PL1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과 같은 곡 수 </a:t>
            </a:r>
            <a:endParaRPr lang="ko-KR" altLang="en-US" sz="12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15616" y="2132857"/>
            <a:ext cx="2880320" cy="1656184"/>
          </a:xfrm>
          <a:prstGeom prst="roundRect">
            <a:avLst>
              <a:gd name="adj" fmla="val 4992"/>
            </a:avLst>
          </a:prstGeom>
          <a:noFill/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84444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15616" y="4077076"/>
            <a:ext cx="2880320" cy="1656184"/>
          </a:xfrm>
          <a:prstGeom prst="roundRect">
            <a:avLst>
              <a:gd name="adj" fmla="val 5100"/>
            </a:avLst>
          </a:prstGeom>
          <a:noFill/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84444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796136" y="4077075"/>
            <a:ext cx="2088232" cy="1656184"/>
          </a:xfrm>
          <a:prstGeom prst="roundRect">
            <a:avLst>
              <a:gd name="adj" fmla="val 4871"/>
            </a:avLst>
          </a:prstGeom>
          <a:noFill/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84444"/>
              </a:solidFill>
            </a:endParaRPr>
          </a:p>
        </p:txBody>
      </p:sp>
      <p:grpSp>
        <p:nvGrpSpPr>
          <p:cNvPr id="2" name="그룹 36"/>
          <p:cNvGrpSpPr/>
          <p:nvPr/>
        </p:nvGrpSpPr>
        <p:grpSpPr>
          <a:xfrm>
            <a:off x="251520" y="836712"/>
            <a:ext cx="8640960" cy="936104"/>
            <a:chOff x="251520" y="908720"/>
            <a:chExt cx="8640960" cy="936104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251520" y="908720"/>
              <a:ext cx="8640960" cy="93610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67544" y="1052736"/>
              <a:ext cx="12410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플레이리스트 집합</a:t>
              </a:r>
              <a:endParaRPr lang="ko-KR" altLang="en-US" sz="12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907704" y="1052736"/>
              <a:ext cx="388843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{</a:t>
              </a:r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플레이리스트</a:t>
              </a:r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1, </a:t>
              </a:r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플레이리스트</a:t>
              </a:r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2, </a:t>
              </a:r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플레이리스트</a:t>
              </a:r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3, </a:t>
              </a:r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플레이리스트</a:t>
              </a:r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4}</a:t>
              </a:r>
              <a:endParaRPr lang="ko-KR" altLang="en-US" sz="12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1808146" y="1083223"/>
              <a:ext cx="0" cy="216024"/>
            </a:xfrm>
            <a:prstGeom prst="line">
              <a:avLst/>
            </a:prstGeom>
            <a:ln w="2540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467544" y="1412776"/>
              <a:ext cx="14302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추천 가능한 노래 집합</a:t>
              </a:r>
              <a:endParaRPr lang="ko-KR" altLang="en-US" sz="12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51720" y="1412776"/>
              <a:ext cx="22894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{</a:t>
              </a:r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노래</a:t>
              </a:r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1, </a:t>
              </a:r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노래</a:t>
              </a:r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2, </a:t>
              </a:r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노래</a:t>
              </a:r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3, </a:t>
              </a:r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노래</a:t>
              </a:r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4, </a:t>
              </a:r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노래</a:t>
              </a:r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5}</a:t>
              </a:r>
              <a:endParaRPr lang="ko-KR" altLang="en-US" sz="12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084168" y="1052736"/>
              <a:ext cx="20329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유사도 점수 </a:t>
              </a:r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(similarity score)</a:t>
              </a:r>
              <a:endParaRPr lang="ko-KR" altLang="en-US" sz="12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316416" y="1052736"/>
              <a:ext cx="5068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0 ~ 5</a:t>
              </a:r>
              <a:endParaRPr lang="ko-KR" altLang="en-US" sz="12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84168" y="1412776"/>
              <a:ext cx="10134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노래 포함 여부</a:t>
              </a:r>
              <a:endParaRPr lang="ko-KR" altLang="en-US" sz="12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1974732" y="1443263"/>
              <a:ext cx="0" cy="216024"/>
            </a:xfrm>
            <a:prstGeom prst="line">
              <a:avLst/>
            </a:prstGeom>
            <a:ln w="2540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7380312" y="1412776"/>
              <a:ext cx="12763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있음</a:t>
              </a:r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(1)  /  </a:t>
              </a:r>
              <a:r>
                <a:rPr lang="ko-KR" altLang="en-US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없음</a:t>
              </a:r>
              <a:r>
                <a:rPr lang="en-US" altLang="ko-KR" sz="12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(0) </a:t>
              </a:r>
              <a:endParaRPr lang="ko-KR" altLang="en-US" sz="12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8216756" y="1083223"/>
              <a:ext cx="0" cy="216024"/>
            </a:xfrm>
            <a:prstGeom prst="line">
              <a:avLst/>
            </a:prstGeom>
            <a:ln w="2540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7238950" y="1443263"/>
              <a:ext cx="0" cy="216024"/>
            </a:xfrm>
            <a:prstGeom prst="line">
              <a:avLst/>
            </a:prstGeom>
            <a:ln w="2540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모서리가 둥근 직사각형 63"/>
          <p:cNvSpPr/>
          <p:nvPr/>
        </p:nvSpPr>
        <p:spPr>
          <a:xfrm>
            <a:off x="2018151" y="6237315"/>
            <a:ext cx="5184576" cy="360040"/>
          </a:xfrm>
          <a:prstGeom prst="roundRect">
            <a:avLst>
              <a:gd name="adj" fmla="val 10889"/>
            </a:avLst>
          </a:prstGeom>
          <a:solidFill>
            <a:schemeClr val="accent4">
              <a:lumMod val="20000"/>
              <a:lumOff val="80000"/>
            </a:schemeClr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230621" y="6263447"/>
            <a:ext cx="47596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4</a:t>
            </a:r>
            <a:r>
              <a:rPr lang="ko-KR" altLang="en-US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번 곡에 대한 추천 점수   </a:t>
            </a:r>
            <a:r>
              <a:rPr lang="en-US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:   (1 X 3) + (0 X 1) + (1 X 2) + (1 X 3) = 8</a:t>
            </a:r>
            <a:endParaRPr lang="ko-KR" altLang="en-US" sz="14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427984" y="4077076"/>
            <a:ext cx="936104" cy="1656184"/>
          </a:xfrm>
          <a:prstGeom prst="roundRect">
            <a:avLst>
              <a:gd name="adj" fmla="val 6480"/>
            </a:avLst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84444"/>
              </a:solidFill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4463988" y="4077075"/>
          <a:ext cx="864096" cy="1656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가중치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115616" y="1844824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[train data]</a:t>
            </a:r>
            <a:endParaRPr lang="ko-KR" altLang="en-US" sz="1200" dirty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27984" y="1855857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카카오 Bold" pitchFamily="50" charset="-127"/>
                <a:ea typeface="카카오 Bold" pitchFamily="50" charset="-127"/>
              </a:rPr>
              <a:t>[test data]</a:t>
            </a:r>
            <a:endParaRPr lang="ko-KR" altLang="en-US" sz="1200" dirty="0">
              <a:solidFill>
                <a:schemeClr val="accent3">
                  <a:lumMod val="60000"/>
                  <a:lumOff val="40000"/>
                </a:schemeClr>
              </a:solidFill>
              <a:latin typeface="카카오 Bold" pitchFamily="50" charset="-127"/>
              <a:ea typeface="카카오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2662" y="1160748"/>
            <a:ext cx="449466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88640"/>
            <a:ext cx="371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User-based Collaborative Filtering</a:t>
            </a:r>
            <a:endParaRPr lang="en-US" altLang="ko-KR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467544" y="4221088"/>
            <a:ext cx="8640960" cy="2158499"/>
            <a:chOff x="395536" y="4221088"/>
            <a:chExt cx="8856984" cy="2158499"/>
          </a:xfrm>
        </p:grpSpPr>
        <p:sp>
          <p:nvSpPr>
            <p:cNvPr id="48" name="직사각형 47"/>
            <p:cNvSpPr/>
            <p:nvPr/>
          </p:nvSpPr>
          <p:spPr>
            <a:xfrm>
              <a:off x="539552" y="4221088"/>
              <a:ext cx="84969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플레이리스트</a:t>
              </a:r>
              <a:r>
                <a:rPr lang="en-US" altLang="ko-KR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1</a:t>
              </a:r>
              <a:r>
                <a:rPr lang="ko-KR" altLang="en-US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과 가장 유사한</a:t>
              </a:r>
              <a:r>
                <a:rPr lang="en-US" altLang="ko-KR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(</a:t>
              </a:r>
              <a:r>
                <a:rPr lang="ko-KR" altLang="en-US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본인 제외</a:t>
              </a:r>
              <a:r>
                <a:rPr lang="en-US" altLang="ko-KR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) </a:t>
              </a:r>
              <a:r>
                <a:rPr lang="ko-KR" altLang="en-US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플레이리스트는 </a:t>
              </a:r>
              <a:r>
                <a:rPr lang="en-US" altLang="ko-KR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4</a:t>
              </a:r>
              <a:r>
                <a:rPr lang="ko-KR" altLang="en-US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번으로 계산</a:t>
              </a:r>
              <a:endParaRPr lang="ko-KR" altLang="en-US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39552" y="4838673"/>
              <a:ext cx="871296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유사한 플레이리스트에 높은 가중치가 부여된 행렬</a:t>
              </a:r>
              <a:r>
                <a:rPr lang="en-US" altLang="ko-KR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(</a:t>
              </a:r>
              <a:r>
                <a:rPr lang="ko-KR" altLang="en-US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유사도 가중치</a:t>
              </a:r>
              <a:r>
                <a:rPr lang="en-US" altLang="ko-KR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)</a:t>
              </a:r>
              <a:r>
                <a:rPr lang="ko-KR" altLang="en-US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을 곱해주면</a:t>
              </a:r>
              <a:endPara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  <a:p>
              <a:r>
                <a:rPr lang="ko-KR" altLang="en-US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각 노래에 플레이리스트의 가중치를 곱한 후 더해진 값이 출력되어</a:t>
              </a:r>
              <a:r>
                <a:rPr lang="en-US" altLang="ko-KR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 </a:t>
              </a:r>
              <a:r>
                <a:rPr lang="ko-KR" altLang="en-US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노래 별로 추천 점수를 얻음</a:t>
              </a:r>
              <a:endParaRPr lang="ko-KR" altLang="en-US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39552" y="5733256"/>
              <a:ext cx="871296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노래 추천 점수에 의해 노래</a:t>
              </a:r>
              <a:r>
                <a:rPr lang="en-US" altLang="ko-KR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3 &gt; </a:t>
              </a:r>
              <a:r>
                <a:rPr lang="ko-KR" altLang="en-US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노래</a:t>
              </a:r>
              <a:r>
                <a:rPr lang="en-US" altLang="ko-KR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4 &gt; </a:t>
              </a:r>
              <a:r>
                <a:rPr lang="ko-KR" altLang="en-US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노래</a:t>
              </a:r>
              <a:r>
                <a:rPr lang="en-US" altLang="ko-KR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1 &gt; </a:t>
              </a:r>
              <a:r>
                <a:rPr lang="ko-KR" altLang="en-US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노래</a:t>
              </a:r>
              <a:r>
                <a:rPr lang="en-US" altLang="ko-KR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5&gt; </a:t>
              </a:r>
              <a:r>
                <a:rPr lang="ko-KR" altLang="en-US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노래</a:t>
              </a:r>
              <a:r>
                <a:rPr lang="en-US" altLang="ko-KR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2 </a:t>
              </a:r>
              <a:r>
                <a:rPr lang="ko-KR" altLang="en-US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순으로 추천되며</a:t>
              </a:r>
              <a:r>
                <a:rPr lang="en-US" altLang="ko-KR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,</a:t>
              </a:r>
            </a:p>
            <a:p>
              <a:r>
                <a:rPr lang="ko-KR" altLang="en-US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플레이리스트</a:t>
              </a:r>
              <a:r>
                <a:rPr lang="en-US" altLang="ko-KR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1</a:t>
              </a:r>
              <a:r>
                <a:rPr lang="ko-KR" altLang="en-US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에 이미 가지고 있는 노래 </a:t>
              </a:r>
              <a:r>
                <a:rPr lang="en-US" altLang="ko-KR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3, 4, 1</a:t>
              </a:r>
              <a:r>
                <a:rPr lang="ko-KR" altLang="en-US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을 제외하면 노래</a:t>
              </a:r>
              <a:r>
                <a:rPr lang="en-US" altLang="ko-KR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5</a:t>
              </a:r>
              <a:r>
                <a:rPr lang="ko-KR" altLang="en-US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를 가장 먼저 추천할 수 있음</a:t>
              </a:r>
              <a:r>
                <a:rPr lang="en-US" altLang="ko-KR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 </a:t>
              </a:r>
              <a:endParaRPr lang="ko-KR" altLang="en-US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5536" y="4329112"/>
              <a:ext cx="108000" cy="108000"/>
            </a:xfrm>
            <a:prstGeom prst="rect">
              <a:avLst/>
            </a:prstGeom>
            <a:solidFill>
              <a:srgbClr val="FF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5536" y="5841280"/>
              <a:ext cx="108000" cy="108000"/>
            </a:xfrm>
            <a:prstGeom prst="rect">
              <a:avLst/>
            </a:prstGeom>
            <a:solidFill>
              <a:srgbClr val="FF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5536" y="4941168"/>
              <a:ext cx="108000" cy="108000"/>
            </a:xfrm>
            <a:prstGeom prst="rect">
              <a:avLst/>
            </a:prstGeom>
            <a:solidFill>
              <a:srgbClr val="FF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1763688" y="1052736"/>
            <a:ext cx="5472608" cy="2808312"/>
          </a:xfrm>
          <a:prstGeom prst="roundRect">
            <a:avLst>
              <a:gd name="adj" fmla="val 4079"/>
            </a:avLst>
          </a:prstGeom>
          <a:noFill/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" descr="C:\Users\KITCOOP\Desktop\메룬\8.캡쳐\1번_초기모델.png"/>
          <p:cNvPicPr>
            <a:picLocks noChangeAspect="1" noChangeArrowheads="1"/>
          </p:cNvPicPr>
          <p:nvPr/>
        </p:nvPicPr>
        <p:blipFill>
          <a:blip r:embed="rId3" cstate="print"/>
          <a:srcRect b="12315"/>
          <a:stretch>
            <a:fillRect/>
          </a:stretch>
        </p:blipFill>
        <p:spPr bwMode="auto">
          <a:xfrm>
            <a:off x="323527" y="1196752"/>
            <a:ext cx="6264697" cy="5456348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88640"/>
            <a:ext cx="371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User-based Collaborative Filtering</a:t>
            </a:r>
            <a:endParaRPr lang="en-US" altLang="ko-KR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729571"/>
            <a:ext cx="41312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1)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사</a:t>
            </a:r>
            <a:r>
              <a:rPr lang="ko-KR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용자기반 </a:t>
            </a:r>
            <a:r>
              <a:rPr lang="ko-KR" altLang="ko-KR" sz="15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협업필터링의</a:t>
            </a:r>
            <a:r>
              <a:rPr lang="ko-KR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기본적인 모델로 점수 확인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endParaRPr lang="ko-KR" altLang="en-US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652120" y="764704"/>
            <a:ext cx="3312368" cy="1224136"/>
            <a:chOff x="755576" y="1772816"/>
            <a:chExt cx="3312368" cy="1224136"/>
          </a:xfrm>
        </p:grpSpPr>
        <p:pic>
          <p:nvPicPr>
            <p:cNvPr id="27" name="Picture 6" descr="C:\Users\KITCOOP\Desktop\메룬\999. Z\icon\compact-disc (1)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71640" y="2492896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28" name="Picture 7" descr="C:\Users\KITCOOP\Desktop\메룬\999. Z\icon\hashtag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71640" y="1916832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29" name="Picture 8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47704" y="2492896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30" name="Picture 8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47704" y="1916832"/>
              <a:ext cx="360000" cy="360000"/>
            </a:xfrm>
            <a:prstGeom prst="rect">
              <a:avLst/>
            </a:prstGeom>
            <a:noFill/>
          </p:spPr>
        </p:pic>
        <p:sp>
          <p:nvSpPr>
            <p:cNvPr id="31" name="모서리가 둥근 직사각형 30"/>
            <p:cNvSpPr/>
            <p:nvPr/>
          </p:nvSpPr>
          <p:spPr>
            <a:xfrm>
              <a:off x="755576" y="1772816"/>
              <a:ext cx="3312368" cy="1224136"/>
            </a:xfrm>
            <a:prstGeom prst="roundRect">
              <a:avLst>
                <a:gd name="adj" fmla="val 6801"/>
              </a:avLst>
            </a:prstGeom>
            <a:noFill/>
            <a:ln w="12700">
              <a:solidFill>
                <a:srgbClr val="F1C85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940152" y="2132856"/>
            <a:ext cx="3024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5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협업필터링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사용 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fontAlgn="base"/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(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전체 플레이리스트 수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X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전체 곡 수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759624" y="2240880"/>
            <a:ext cx="108000" cy="108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940152" y="2730986"/>
            <a:ext cx="3024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노래 유무에 따라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1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과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0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부여  →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p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행렬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fontAlgn="base"/>
            <a:r>
              <a:rPr lang="ko-KR" altLang="en-US" sz="15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유사도를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구한 후 </a:t>
            </a:r>
            <a:r>
              <a:rPr lang="en-US" altLang="ko-KR" sz="15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val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을 가중치로 사용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59624" y="2839010"/>
            <a:ext cx="108000" cy="108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7236296" y="5670540"/>
            <a:ext cx="0" cy="1008112"/>
          </a:xfrm>
          <a:prstGeom prst="line">
            <a:avLst/>
          </a:prstGeom>
          <a:ln>
            <a:solidFill>
              <a:srgbClr val="F1C85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6840252" y="5391800"/>
            <a:ext cx="792088" cy="360040"/>
          </a:xfrm>
          <a:prstGeom prst="roundRect">
            <a:avLst/>
          </a:prstGeom>
          <a:solidFill>
            <a:srgbClr val="F1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652120" y="5607824"/>
            <a:ext cx="3240360" cy="1080120"/>
          </a:xfrm>
          <a:prstGeom prst="roundRect">
            <a:avLst>
              <a:gd name="adj" fmla="val 2567"/>
            </a:avLst>
          </a:prstGeom>
          <a:noFill/>
          <a:ln>
            <a:solidFill>
              <a:srgbClr val="F1C8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828973" y="537321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score </a:t>
            </a:r>
            <a:endParaRPr lang="ko-KR" altLang="en-US" dirty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38439" y="5859852"/>
            <a:ext cx="8915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F1C853"/>
                </a:solidFill>
                <a:latin typeface="카카오 Bold" pitchFamily="50" charset="-127"/>
                <a:ea typeface="카카오 Bold" pitchFamily="50" charset="-127"/>
              </a:rPr>
              <a:t>곡 </a:t>
            </a:r>
            <a:r>
              <a:rPr lang="en-US" altLang="ko-KR" sz="1500" dirty="0" err="1" smtClean="0">
                <a:solidFill>
                  <a:srgbClr val="F1C853"/>
                </a:solidFill>
                <a:latin typeface="카카오 Bold" pitchFamily="50" charset="-127"/>
                <a:ea typeface="카카오 Bold" pitchFamily="50" charset="-127"/>
              </a:rPr>
              <a:t>nDCG</a:t>
            </a:r>
            <a:endParaRPr lang="ko-KR" altLang="en-US" sz="1500" dirty="0">
              <a:solidFill>
                <a:srgbClr val="F1C853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08304" y="5859852"/>
            <a:ext cx="10534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F1C853"/>
                </a:solidFill>
                <a:latin typeface="카카오 Bold" pitchFamily="50" charset="-127"/>
                <a:ea typeface="카카오 Bold" pitchFamily="50" charset="-127"/>
              </a:rPr>
              <a:t>태그 </a:t>
            </a:r>
            <a:r>
              <a:rPr lang="en-US" altLang="ko-KR" sz="1500" dirty="0" err="1" smtClean="0">
                <a:solidFill>
                  <a:srgbClr val="F1C853"/>
                </a:solidFill>
                <a:latin typeface="카카오 Bold" pitchFamily="50" charset="-127"/>
                <a:ea typeface="카카오 Bold" pitchFamily="50" charset="-127"/>
              </a:rPr>
              <a:t>nDCG</a:t>
            </a:r>
            <a:endParaRPr lang="ko-KR" altLang="en-US" sz="1500" dirty="0">
              <a:solidFill>
                <a:srgbClr val="F1C853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76162" y="6157496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카카오 Bold" pitchFamily="50" charset="-127"/>
                <a:ea typeface="카카오 Bold" pitchFamily="50" charset="-127"/>
              </a:rPr>
              <a:t>0.159643</a:t>
            </a:r>
            <a:endParaRPr lang="ko-KR" altLang="en-US" sz="1400" dirty="0"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58082" y="6157496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카카오 Bold" pitchFamily="50" charset="-127"/>
                <a:ea typeface="카카오 Bold" pitchFamily="50" charset="-127"/>
              </a:rPr>
              <a:t>0.340179</a:t>
            </a:r>
            <a:endParaRPr lang="ko-KR" altLang="en-US" sz="1400" dirty="0"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1560" y="2150868"/>
            <a:ext cx="2232000" cy="180000"/>
          </a:xfrm>
          <a:prstGeom prst="rect">
            <a:avLst/>
          </a:prstGeom>
          <a:solidFill>
            <a:srgbClr val="F1C85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11560" y="2420888"/>
            <a:ext cx="2664000" cy="180000"/>
          </a:xfrm>
          <a:prstGeom prst="rect">
            <a:avLst/>
          </a:prstGeom>
          <a:solidFill>
            <a:srgbClr val="F1C85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4427984" y="4581125"/>
          <a:ext cx="936104" cy="1656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/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가중치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6948264" y="2879222"/>
            <a:ext cx="864096" cy="45719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48264" y="3167254"/>
            <a:ext cx="1008000" cy="45719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88640"/>
            <a:ext cx="371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User-based Collaborative Filtering</a:t>
            </a:r>
            <a:endParaRPr lang="en-US" altLang="ko-KR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3618" y="2636908"/>
          <a:ext cx="2844317" cy="1656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962"/>
                <a:gridCol w="483271"/>
                <a:gridCol w="483271"/>
                <a:gridCol w="483271"/>
                <a:gridCol w="483271"/>
                <a:gridCol w="483271"/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…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T1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T2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…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…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…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PL4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…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445881" y="2636907"/>
          <a:ext cx="882203" cy="1656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203"/>
              </a:tblGrid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PL1</a:t>
                      </a:r>
                      <a:endParaRPr lang="ko-KR" altLang="en-US" sz="1000" dirty="0" smtClean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…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796136" y="4581126"/>
          <a:ext cx="2088232" cy="1656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232"/>
              </a:tblGrid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플레이리스트</a:t>
                      </a: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의 노래별 추천 점수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8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…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133619" y="4581126"/>
          <a:ext cx="2844315" cy="1656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863"/>
                <a:gridCol w="568863"/>
                <a:gridCol w="568863"/>
                <a:gridCol w="568863"/>
                <a:gridCol w="568863"/>
              </a:tblGrid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PL1</a:t>
                      </a:r>
                      <a:endParaRPr lang="ko-KR" altLang="en-US" sz="1000" dirty="0" smtClean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PL2</a:t>
                      </a:r>
                      <a:endParaRPr lang="ko-KR" altLang="en-US" sz="1000" dirty="0" smtClean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PL3</a:t>
                      </a:r>
                      <a:endParaRPr lang="ko-KR" altLang="en-US" sz="1000" dirty="0" smtClean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PL4</a:t>
                      </a:r>
                      <a:endParaRPr lang="ko-KR" altLang="en-US" sz="1000" dirty="0" smtClean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…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…</a:t>
                      </a:r>
                      <a:endParaRPr lang="en-US" altLang="ko-KR" sz="1000" b="0" i="0" u="none" strike="noStrike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S4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4418930" y="2636908"/>
            <a:ext cx="936104" cy="1656184"/>
          </a:xfrm>
          <a:prstGeom prst="roundRect">
            <a:avLst>
              <a:gd name="adj" fmla="val 8797"/>
            </a:avLst>
          </a:prstGeom>
          <a:noFill/>
          <a:ln w="444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876256" y="2708917"/>
            <a:ext cx="1199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유사도 가중치</a:t>
            </a:r>
            <a:endParaRPr lang="en-US" altLang="ko-KR" sz="12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endParaRPr lang="en-US" altLang="ko-KR" sz="6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PL1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과 같은 곡 수 </a:t>
            </a:r>
            <a:endParaRPr lang="ko-KR" altLang="en-US" sz="12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15616" y="2636908"/>
            <a:ext cx="2880320" cy="1656184"/>
          </a:xfrm>
          <a:prstGeom prst="roundRect">
            <a:avLst>
              <a:gd name="adj" fmla="val 4992"/>
            </a:avLst>
          </a:prstGeom>
          <a:noFill/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15616" y="4581127"/>
            <a:ext cx="2880320" cy="1656184"/>
          </a:xfrm>
          <a:prstGeom prst="roundRect">
            <a:avLst>
              <a:gd name="adj" fmla="val 5100"/>
            </a:avLst>
          </a:prstGeom>
          <a:noFill/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796136" y="4581126"/>
            <a:ext cx="2088232" cy="1656184"/>
          </a:xfrm>
          <a:prstGeom prst="roundRect">
            <a:avLst>
              <a:gd name="adj" fmla="val 4871"/>
            </a:avLst>
          </a:prstGeom>
          <a:noFill/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1520" y="980728"/>
            <a:ext cx="8640960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67544" y="1124744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플레이리스트 집합</a:t>
            </a:r>
            <a:endParaRPr lang="ko-KR" altLang="en-US" sz="12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07704" y="1124744"/>
            <a:ext cx="3888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{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플레이리스트</a:t>
            </a:r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1, 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플레이리스트</a:t>
            </a:r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2, 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플레이리스트</a:t>
            </a:r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3, 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플레이리스트</a:t>
            </a:r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4}</a:t>
            </a:r>
            <a:endParaRPr lang="ko-KR" altLang="en-US" sz="12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808146" y="1155231"/>
            <a:ext cx="0" cy="216024"/>
          </a:xfrm>
          <a:prstGeom prst="line">
            <a:avLst/>
          </a:prstGeom>
          <a:ln w="25400">
            <a:solidFill>
              <a:srgbClr val="FF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67544" y="1484784"/>
            <a:ext cx="14302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추천 가능한 노래 집합</a:t>
            </a:r>
            <a:endParaRPr lang="ko-KR" altLang="en-US" sz="12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051720" y="1484784"/>
            <a:ext cx="2124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{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노래</a:t>
            </a:r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1, 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노래</a:t>
            </a:r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2, …, 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태그</a:t>
            </a:r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1, 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태그</a:t>
            </a:r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2}</a:t>
            </a:r>
            <a:endParaRPr lang="ko-KR" altLang="en-US" sz="12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68144" y="1484784"/>
            <a:ext cx="14590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노래  및 태그포함 여부</a:t>
            </a:r>
            <a:endParaRPr lang="ko-KR" altLang="en-US" sz="12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974732" y="1515271"/>
            <a:ext cx="0" cy="216024"/>
          </a:xfrm>
          <a:prstGeom prst="line">
            <a:avLst/>
          </a:prstGeom>
          <a:ln w="25400">
            <a:solidFill>
              <a:srgbClr val="FF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472153" y="1484784"/>
            <a:ext cx="1276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있음</a:t>
            </a:r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(1)  /  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없음</a:t>
            </a:r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(0) </a:t>
            </a:r>
            <a:endParaRPr lang="ko-KR" altLang="en-US" sz="12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7399676" y="1515271"/>
            <a:ext cx="0" cy="216024"/>
          </a:xfrm>
          <a:prstGeom prst="line">
            <a:avLst/>
          </a:prstGeom>
          <a:ln w="25400">
            <a:solidFill>
              <a:srgbClr val="FF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5832140" y="2636912"/>
          <a:ext cx="900100" cy="1656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100"/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가중치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" name="모서리가 둥근 직사각형 43"/>
          <p:cNvSpPr/>
          <p:nvPr/>
        </p:nvSpPr>
        <p:spPr>
          <a:xfrm>
            <a:off x="5796136" y="2636912"/>
            <a:ext cx="936104" cy="1656184"/>
          </a:xfrm>
          <a:prstGeom prst="roundRect">
            <a:avLst>
              <a:gd name="adj" fmla="val 6480"/>
            </a:avLst>
          </a:prstGeom>
          <a:noFill/>
          <a:ln w="444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427984" y="4581125"/>
            <a:ext cx="936104" cy="1656184"/>
          </a:xfrm>
          <a:prstGeom prst="roundRect">
            <a:avLst>
              <a:gd name="adj" fmla="val 6480"/>
            </a:avLst>
          </a:prstGeom>
          <a:noFill/>
          <a:ln w="444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99714" y="2348880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[train data]</a:t>
            </a:r>
            <a:endParaRPr lang="ko-KR" altLang="en-US" sz="1200" dirty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19599" y="2359913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카카오 Bold" pitchFamily="50" charset="-127"/>
                <a:ea typeface="카카오 Bold" pitchFamily="50" charset="-127"/>
              </a:rPr>
              <a:t>[test data]</a:t>
            </a:r>
            <a:endParaRPr lang="ko-KR" altLang="en-US" sz="1200" dirty="0">
              <a:solidFill>
                <a:schemeClr val="accent3">
                  <a:lumMod val="60000"/>
                  <a:lumOff val="40000"/>
                </a:schemeClr>
              </a:solidFill>
              <a:latin typeface="카카오 Bold" pitchFamily="50" charset="-127"/>
              <a:ea typeface="카카오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3" descr="C:\Users\KITCOOP\Desktop\메룬\8.캡쳐\2번_모델.png"/>
          <p:cNvPicPr>
            <a:picLocks noChangeAspect="1" noChangeArrowheads="1"/>
          </p:cNvPicPr>
          <p:nvPr/>
        </p:nvPicPr>
        <p:blipFill>
          <a:blip r:embed="rId3" cstate="print"/>
          <a:srcRect l="637" r="56381" b="75697"/>
          <a:stretch>
            <a:fillRect/>
          </a:stretch>
        </p:blipFill>
        <p:spPr bwMode="auto">
          <a:xfrm>
            <a:off x="353763" y="1124744"/>
            <a:ext cx="4218237" cy="2232248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88640"/>
            <a:ext cx="371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User-based Collaborative Filtering</a:t>
            </a:r>
            <a:endParaRPr lang="en-US" altLang="ko-KR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729571"/>
            <a:ext cx="33666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2) [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태그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+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곡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]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합쳐서 각각 태그와 곡을 예측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endParaRPr lang="ko-KR" altLang="en-US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0152" y="2132856"/>
            <a:ext cx="30243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[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태그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+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곡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]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행렬을 이용하여 태그 또는 곡이 겹치는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플레이리스트를 </a:t>
            </a:r>
            <a:r>
              <a:rPr lang="ko-KR" altLang="en-US" sz="15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후보군으로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사용한 예측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59624" y="2240880"/>
            <a:ext cx="108000" cy="108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940152" y="3046601"/>
            <a:ext cx="30243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태그 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:  6%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상승 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fontAlgn="base"/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곡     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:  1 %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하락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fontAlgn="base"/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fontAlgn="base"/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→  플레이리스트 간 유사도 구할 경우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fontAlgn="base"/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    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태그는 곡과 함께 사용하는 것이 좋음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59624" y="3154625"/>
            <a:ext cx="108000" cy="108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7"/>
          <p:cNvGrpSpPr/>
          <p:nvPr/>
        </p:nvGrpSpPr>
        <p:grpSpPr>
          <a:xfrm>
            <a:off x="5652120" y="764704"/>
            <a:ext cx="3312368" cy="1224136"/>
            <a:chOff x="755576" y="3140968"/>
            <a:chExt cx="3312368" cy="1224136"/>
          </a:xfrm>
        </p:grpSpPr>
        <p:pic>
          <p:nvPicPr>
            <p:cNvPr id="19" name="Picture 6" descr="C:\Users\KITCOOP\Desktop\메룬\999. Z\icon\compact-disc (1)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71640" y="3861048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20" name="Picture 7" descr="C:\Users\KITCOOP\Desktop\메룬\999. Z\icon\hashtag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71640" y="3284984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21" name="Picture 8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23728" y="3861048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22" name="Picture 8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23728" y="3284984"/>
              <a:ext cx="360000" cy="360000"/>
            </a:xfrm>
            <a:prstGeom prst="rect">
              <a:avLst/>
            </a:prstGeom>
            <a:noFill/>
          </p:spPr>
        </p:pic>
        <p:sp>
          <p:nvSpPr>
            <p:cNvPr id="24" name="모서리가 둥근 직사각형 23"/>
            <p:cNvSpPr/>
            <p:nvPr/>
          </p:nvSpPr>
          <p:spPr>
            <a:xfrm>
              <a:off x="755576" y="3140968"/>
              <a:ext cx="3312368" cy="1224136"/>
            </a:xfrm>
            <a:prstGeom prst="roundRect">
              <a:avLst>
                <a:gd name="adj" fmla="val 6801"/>
              </a:avLst>
            </a:prstGeom>
            <a:noFill/>
            <a:ln w="12700">
              <a:solidFill>
                <a:srgbClr val="F1C85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Picture 4" descr="C:\Users\KITCOOP\Desktop\메룬\999. Z\icon\hashtag (1)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47684" y="3284984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34" name="Picture 4" descr="C:\Users\KITCOOP\Desktop\메룬\999. Z\icon\hashtag (1)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47684" y="3861048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27" name="TextBox 26"/>
          <p:cNvSpPr txBox="1"/>
          <p:nvPr/>
        </p:nvSpPr>
        <p:spPr>
          <a:xfrm>
            <a:off x="5769325" y="6490211"/>
            <a:ext cx="30059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이전 점수 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: 0.159643   |   0.340179 </a:t>
            </a:r>
            <a:endParaRPr lang="ko-KR" altLang="en-US" sz="15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652120" y="5112767"/>
            <a:ext cx="3240360" cy="1314728"/>
            <a:chOff x="5652120" y="4787860"/>
            <a:chExt cx="3240360" cy="13147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652120" y="5022468"/>
              <a:ext cx="3240360" cy="1080120"/>
            </a:xfrm>
            <a:prstGeom prst="roundRect">
              <a:avLst>
                <a:gd name="adj" fmla="val 2567"/>
              </a:avLst>
            </a:prstGeom>
            <a:noFill/>
            <a:ln>
              <a:solidFill>
                <a:srgbClr val="F1C8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840252" y="4806444"/>
              <a:ext cx="792088" cy="360040"/>
            </a:xfrm>
            <a:prstGeom prst="roundRect">
              <a:avLst/>
            </a:prstGeom>
            <a:solidFill>
              <a:srgbClr val="F1C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28973" y="478786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484444"/>
                  </a:solidFill>
                  <a:latin typeface="카카오 Bold" pitchFamily="50" charset="-127"/>
                  <a:ea typeface="카카오 Bold" pitchFamily="50" charset="-127"/>
                </a:rPr>
                <a:t>score </a:t>
              </a:r>
              <a:endParaRPr lang="ko-KR" altLang="en-US" dirty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7236296" y="5085184"/>
              <a:ext cx="0" cy="1008112"/>
            </a:xfrm>
            <a:prstGeom prst="line">
              <a:avLst/>
            </a:prstGeom>
            <a:ln>
              <a:solidFill>
                <a:srgbClr val="F1C85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2" descr="C:\Users\KITCOOP\Desktop\메룬\999. Z\icon\arrow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8443382" y="540922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39" name="Picture 2" descr="C:\Users\KITCOOP\Desktop\메룬\999. Z\icon\arrow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16200000">
              <a:off x="5796136" y="5409221"/>
              <a:ext cx="360000" cy="360000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6238439" y="5274496"/>
              <a:ext cx="89159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 smtClean="0">
                  <a:solidFill>
                    <a:srgbClr val="F1C853"/>
                  </a:solidFill>
                  <a:latin typeface="카카오 Bold" pitchFamily="50" charset="-127"/>
                  <a:ea typeface="카카오 Bold" pitchFamily="50" charset="-127"/>
                </a:rPr>
                <a:t>곡 </a:t>
              </a:r>
              <a:r>
                <a:rPr lang="en-US" altLang="ko-KR" sz="1500" dirty="0" err="1" smtClean="0">
                  <a:solidFill>
                    <a:srgbClr val="F1C853"/>
                  </a:solidFill>
                  <a:latin typeface="카카오 Bold" pitchFamily="50" charset="-127"/>
                  <a:ea typeface="카카오 Bold" pitchFamily="50" charset="-127"/>
                </a:rPr>
                <a:t>nDCG</a:t>
              </a:r>
              <a:endParaRPr lang="ko-KR" altLang="en-US" sz="1500" dirty="0">
                <a:solidFill>
                  <a:srgbClr val="F1C853"/>
                </a:solidFill>
                <a:latin typeface="카카오 Bold" pitchFamily="50" charset="-127"/>
                <a:ea typeface="카카오 Bold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08304" y="5274496"/>
              <a:ext cx="105349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 smtClean="0">
                  <a:solidFill>
                    <a:srgbClr val="F1C853"/>
                  </a:solidFill>
                  <a:latin typeface="카카오 Bold" pitchFamily="50" charset="-127"/>
                  <a:ea typeface="카카오 Bold" pitchFamily="50" charset="-127"/>
                </a:rPr>
                <a:t>태그 </a:t>
              </a:r>
              <a:r>
                <a:rPr lang="en-US" altLang="ko-KR" sz="1500" dirty="0" err="1" smtClean="0">
                  <a:solidFill>
                    <a:srgbClr val="F1C853"/>
                  </a:solidFill>
                  <a:latin typeface="카카오 Bold" pitchFamily="50" charset="-127"/>
                  <a:ea typeface="카카오 Bold" pitchFamily="50" charset="-127"/>
                </a:rPr>
                <a:t>nDCG</a:t>
              </a:r>
              <a:endParaRPr lang="ko-KR" altLang="en-US" sz="1500" dirty="0">
                <a:solidFill>
                  <a:srgbClr val="F1C853"/>
                </a:solidFill>
                <a:latin typeface="카카오 Bold" pitchFamily="50" charset="-127"/>
                <a:ea typeface="카카오 Bold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76162" y="5572140"/>
              <a:ext cx="9941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카카오 Bold" pitchFamily="50" charset="-127"/>
                  <a:ea typeface="카카오 Bold" pitchFamily="50" charset="-127"/>
                </a:rPr>
                <a:t>0.145480</a:t>
              </a:r>
              <a:endParaRPr lang="ko-KR" altLang="en-US" sz="1400" dirty="0">
                <a:latin typeface="카카오 Bold" pitchFamily="50" charset="-127"/>
                <a:ea typeface="카카오 Bold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358082" y="5572140"/>
              <a:ext cx="10021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카카오 Bold" pitchFamily="50" charset="-127"/>
                  <a:ea typeface="카카오 Bold" pitchFamily="50" charset="-127"/>
                </a:rPr>
                <a:t>0.406334</a:t>
              </a:r>
              <a:endParaRPr lang="ko-KR" altLang="en-US" sz="1400" dirty="0">
                <a:latin typeface="카카오 Bold" pitchFamily="50" charset="-127"/>
                <a:ea typeface="카카오 Bold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88640"/>
            <a:ext cx="371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User-based Collaborative Filtering</a:t>
            </a:r>
            <a:endParaRPr lang="en-US" altLang="ko-KR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729571"/>
            <a:ext cx="20072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3)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태그와 곡의 비율 조정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endParaRPr lang="ko-KR" altLang="en-US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0152" y="2132856"/>
            <a:ext cx="30243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태그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: (</a:t>
            </a:r>
            <a:r>
              <a:rPr lang="ko-KR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노래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2 </a:t>
            </a:r>
            <a:r>
              <a:rPr lang="ko-KR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태그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1), (</a:t>
            </a:r>
            <a:r>
              <a:rPr lang="ko-KR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노래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1 </a:t>
            </a:r>
            <a:r>
              <a:rPr lang="ko-KR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태그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2) …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759624" y="2240880"/>
            <a:ext cx="108000" cy="108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940152" y="2529771"/>
            <a:ext cx="30243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노래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: (</a:t>
            </a:r>
            <a:r>
              <a:rPr lang="ko-KR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노래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2 </a:t>
            </a:r>
            <a:r>
              <a:rPr lang="ko-KR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태그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1) …</a:t>
            </a:r>
            <a:endParaRPr lang="ko-KR" altLang="ko-KR" sz="15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759624" y="2637795"/>
            <a:ext cx="108000" cy="108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5652120" y="764704"/>
            <a:ext cx="3312368" cy="1224136"/>
            <a:chOff x="5652120" y="764704"/>
            <a:chExt cx="3312368" cy="1224136"/>
          </a:xfrm>
        </p:grpSpPr>
        <p:pic>
          <p:nvPicPr>
            <p:cNvPr id="19" name="Picture 6" descr="C:\Users\KITCOOP\Desktop\메룬\999. Z\icon\compact-disc (1)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8184" y="1484784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20" name="Picture 7" descr="C:\Users\KITCOOP\Desktop\메룬\999. Z\icon\hashtag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8184" y="90872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21" name="Picture 8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20272" y="1484784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22" name="Picture 8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20272" y="908720"/>
              <a:ext cx="360000" cy="360000"/>
            </a:xfrm>
            <a:prstGeom prst="rect">
              <a:avLst/>
            </a:prstGeom>
            <a:noFill/>
          </p:spPr>
        </p:pic>
        <p:sp>
          <p:nvSpPr>
            <p:cNvPr id="24" name="모서리가 둥근 직사각형 23"/>
            <p:cNvSpPr/>
            <p:nvPr/>
          </p:nvSpPr>
          <p:spPr>
            <a:xfrm>
              <a:off x="5652120" y="764704"/>
              <a:ext cx="3312368" cy="1224136"/>
            </a:xfrm>
            <a:prstGeom prst="roundRect">
              <a:avLst>
                <a:gd name="adj" fmla="val 6801"/>
              </a:avLst>
            </a:prstGeom>
            <a:noFill/>
            <a:ln w="12700">
              <a:solidFill>
                <a:srgbClr val="F1C85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Picture 4" descr="C:\Users\KITCOOP\Desktop\메룬\999. Z\icon\hashtag (1)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44228" y="90872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34" name="Picture 4" descr="C:\Users\KITCOOP\Desktop\메룬\999. Z\icon\hashtag (1)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44228" y="1484784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39" name="Picture 2" descr="C:\Users\KITCOOP\Desktop\메룬\999. Z\icon\arrow2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6200000">
              <a:off x="6957280" y="755688"/>
              <a:ext cx="197992" cy="360040"/>
            </a:xfrm>
            <a:prstGeom prst="rect">
              <a:avLst/>
            </a:prstGeom>
            <a:noFill/>
          </p:spPr>
        </p:pic>
        <p:pic>
          <p:nvPicPr>
            <p:cNvPr id="40" name="Picture 2" descr="C:\Users\KITCOOP\Desktop\메룬\999. Z\icon\arrow2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5400000">
              <a:off x="6381216" y="1349784"/>
              <a:ext cx="197992" cy="360040"/>
            </a:xfrm>
            <a:prstGeom prst="rect">
              <a:avLst/>
            </a:prstGeom>
            <a:noFill/>
          </p:spPr>
        </p:pic>
      </p:grpSp>
      <p:cxnSp>
        <p:nvCxnSpPr>
          <p:cNvPr id="44" name="직선 연결선 43"/>
          <p:cNvCxnSpPr/>
          <p:nvPr/>
        </p:nvCxnSpPr>
        <p:spPr>
          <a:xfrm>
            <a:off x="7236296" y="5166484"/>
            <a:ext cx="0" cy="1224000"/>
          </a:xfrm>
          <a:prstGeom prst="line">
            <a:avLst/>
          </a:prstGeom>
          <a:ln>
            <a:solidFill>
              <a:srgbClr val="F1C85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6840252" y="4887744"/>
            <a:ext cx="792088" cy="360040"/>
          </a:xfrm>
          <a:prstGeom prst="roundRect">
            <a:avLst/>
          </a:prstGeom>
          <a:solidFill>
            <a:srgbClr val="F1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652120" y="5103768"/>
            <a:ext cx="3240360" cy="1286852"/>
          </a:xfrm>
          <a:prstGeom prst="roundRect">
            <a:avLst>
              <a:gd name="adj" fmla="val 2567"/>
            </a:avLst>
          </a:prstGeom>
          <a:noFill/>
          <a:ln>
            <a:solidFill>
              <a:srgbClr val="F1C8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828973" y="48691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score </a:t>
            </a:r>
            <a:endParaRPr lang="ko-KR" altLang="en-US" dirty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38439" y="5355796"/>
            <a:ext cx="8915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F1C853"/>
                </a:solidFill>
                <a:latin typeface="카카오 Bold" pitchFamily="50" charset="-127"/>
                <a:ea typeface="카카오 Bold" pitchFamily="50" charset="-127"/>
              </a:rPr>
              <a:t>곡 </a:t>
            </a:r>
            <a:r>
              <a:rPr lang="en-US" altLang="ko-KR" sz="1500" dirty="0" err="1" smtClean="0">
                <a:solidFill>
                  <a:srgbClr val="F1C853"/>
                </a:solidFill>
                <a:latin typeface="카카오 Bold" pitchFamily="50" charset="-127"/>
                <a:ea typeface="카카오 Bold" pitchFamily="50" charset="-127"/>
              </a:rPr>
              <a:t>nDCG</a:t>
            </a:r>
            <a:endParaRPr lang="ko-KR" altLang="en-US" sz="1500" dirty="0">
              <a:solidFill>
                <a:srgbClr val="F1C853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08304" y="5355796"/>
            <a:ext cx="10534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F1C853"/>
                </a:solidFill>
                <a:latin typeface="카카오 Bold" pitchFamily="50" charset="-127"/>
                <a:ea typeface="카카오 Bold" pitchFamily="50" charset="-127"/>
              </a:rPr>
              <a:t>태그 </a:t>
            </a:r>
            <a:r>
              <a:rPr lang="en-US" altLang="ko-KR" sz="1500" dirty="0" err="1" smtClean="0">
                <a:solidFill>
                  <a:srgbClr val="F1C853"/>
                </a:solidFill>
                <a:latin typeface="카카오 Bold" pitchFamily="50" charset="-127"/>
                <a:ea typeface="카카오 Bold" pitchFamily="50" charset="-127"/>
              </a:rPr>
              <a:t>nDCG</a:t>
            </a:r>
            <a:endParaRPr lang="ko-KR" altLang="en-US" sz="1500" dirty="0">
              <a:solidFill>
                <a:srgbClr val="F1C853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pic>
        <p:nvPicPr>
          <p:cNvPr id="50" name="Picture 2" descr="C:\Users\KITCOOP\Desktop\메룬\999. Z\icon\arrow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6200000">
            <a:off x="8407386" y="5742588"/>
            <a:ext cx="360000" cy="360000"/>
          </a:xfrm>
          <a:prstGeom prst="rect">
            <a:avLst/>
          </a:prstGeom>
          <a:noFill/>
        </p:spPr>
      </p:pic>
      <p:pic>
        <p:nvPicPr>
          <p:cNvPr id="51" name="Picture 2" descr="C:\Users\KITCOOP\Desktop\메룬\999. Z\icon\arrow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00000">
            <a:off x="5780060" y="5742588"/>
            <a:ext cx="360000" cy="360000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6176162" y="565344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카카오 Bold" pitchFamily="50" charset="-127"/>
                <a:ea typeface="카카오 Bold" pitchFamily="50" charset="-127"/>
              </a:rPr>
              <a:t>0.151364</a:t>
            </a:r>
            <a:endParaRPr lang="ko-KR" altLang="en-US" sz="1400" dirty="0"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58082" y="565344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카카오 Bold" pitchFamily="50" charset="-127"/>
                <a:ea typeface="카카오 Bold" pitchFamily="50" charset="-127"/>
              </a:rPr>
              <a:t>0.349612</a:t>
            </a:r>
            <a:endParaRPr lang="ko-KR" altLang="en-US" sz="1400" dirty="0"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45280" y="6462628"/>
            <a:ext cx="30540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이전 점수 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: 0.145480   |   0.406334 </a:t>
            </a:r>
            <a:endParaRPr lang="ko-KR" altLang="en-US" sz="15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76162" y="593882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카카오 Bold" pitchFamily="50" charset="-127"/>
                <a:ea typeface="카카오 Bold" pitchFamily="50" charset="-127"/>
              </a:rPr>
              <a:t>0.151364</a:t>
            </a:r>
            <a:endParaRPr lang="ko-KR" altLang="en-US" sz="1400" dirty="0"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58082" y="5938827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카카오 Bold" pitchFamily="50" charset="-127"/>
                <a:ea typeface="카카오 Bold" pitchFamily="50" charset="-127"/>
              </a:rPr>
              <a:t>0.344674</a:t>
            </a:r>
            <a:endParaRPr lang="ko-KR" altLang="en-US" sz="1400" dirty="0">
              <a:latin typeface="카카오 Bold" pitchFamily="50" charset="-127"/>
              <a:ea typeface="카카오 Bold" pitchFamily="50" charset="-127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9" cstate="print"/>
          <a:srcRect l="3641" t="23214" r="74855" b="56181"/>
          <a:stretch>
            <a:fillRect/>
          </a:stretch>
        </p:blipFill>
        <p:spPr bwMode="auto">
          <a:xfrm>
            <a:off x="323528" y="1340768"/>
            <a:ext cx="507694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직사각형 40"/>
          <p:cNvSpPr/>
          <p:nvPr/>
        </p:nvSpPr>
        <p:spPr>
          <a:xfrm>
            <a:off x="2267744" y="2708920"/>
            <a:ext cx="2916000" cy="180000"/>
          </a:xfrm>
          <a:prstGeom prst="rect">
            <a:avLst/>
          </a:prstGeom>
          <a:solidFill>
            <a:srgbClr val="F1C85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195736" y="2888960"/>
            <a:ext cx="2916000" cy="180000"/>
          </a:xfrm>
          <a:prstGeom prst="rect">
            <a:avLst/>
          </a:prstGeom>
          <a:solidFill>
            <a:srgbClr val="F1C85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 cstate="print"/>
          <a:srcRect l="3030" t="31148" r="68939" b="38047"/>
          <a:stretch>
            <a:fillRect/>
          </a:stretch>
        </p:blipFill>
        <p:spPr bwMode="auto">
          <a:xfrm>
            <a:off x="323527" y="2996952"/>
            <a:ext cx="5328593" cy="329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/>
          <a:srcRect l="19118" t="53431" r="3980"/>
          <a:stretch>
            <a:fillRect/>
          </a:stretch>
        </p:blipFill>
        <p:spPr bwMode="auto">
          <a:xfrm>
            <a:off x="323527" y="1124744"/>
            <a:ext cx="4680520" cy="39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88640"/>
            <a:ext cx="371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User-based Collaborative Filtering</a:t>
            </a:r>
            <a:endParaRPr lang="en-US" altLang="ko-KR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7" y="729571"/>
            <a:ext cx="14879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4)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날짜 조건 추가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endParaRPr lang="ko-KR" altLang="en-US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0152" y="2132856"/>
            <a:ext cx="30243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‘</a:t>
            </a:r>
            <a:r>
              <a:rPr lang="ko-KR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발매일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&lt;= </a:t>
            </a:r>
            <a:r>
              <a:rPr lang="ko-KR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수정일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’ </a:t>
            </a:r>
            <a:r>
              <a:rPr lang="ko-KR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조건을 추가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59624" y="2240880"/>
            <a:ext cx="108000" cy="108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7"/>
          <p:cNvGrpSpPr/>
          <p:nvPr/>
        </p:nvGrpSpPr>
        <p:grpSpPr>
          <a:xfrm>
            <a:off x="5652120" y="764704"/>
            <a:ext cx="3312368" cy="1224136"/>
            <a:chOff x="755576" y="3140968"/>
            <a:chExt cx="3312368" cy="1224136"/>
          </a:xfrm>
        </p:grpSpPr>
        <p:pic>
          <p:nvPicPr>
            <p:cNvPr id="19" name="Picture 6" descr="C:\Users\KITCOOP\Desktop\메룬\999. Z\icon\compact-disc (1)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71640" y="3861048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20" name="Picture 7" descr="C:\Users\KITCOOP\Desktop\메룬\999. Z\icon\hashtag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71640" y="3284984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21" name="Picture 8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123728" y="3861048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22" name="Picture 8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123728" y="3284984"/>
              <a:ext cx="360000" cy="360000"/>
            </a:xfrm>
            <a:prstGeom prst="rect">
              <a:avLst/>
            </a:prstGeom>
            <a:noFill/>
          </p:spPr>
        </p:pic>
        <p:sp>
          <p:nvSpPr>
            <p:cNvPr id="24" name="모서리가 둥근 직사각형 23"/>
            <p:cNvSpPr/>
            <p:nvPr/>
          </p:nvSpPr>
          <p:spPr>
            <a:xfrm>
              <a:off x="755576" y="3140968"/>
              <a:ext cx="3312368" cy="1224136"/>
            </a:xfrm>
            <a:prstGeom prst="roundRect">
              <a:avLst>
                <a:gd name="adj" fmla="val 6801"/>
              </a:avLst>
            </a:prstGeom>
            <a:noFill/>
            <a:ln w="12700">
              <a:solidFill>
                <a:srgbClr val="F1C85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Picture 4" descr="C:\Users\KITCOOP\Desktop\메룬\999. Z\icon\hashtag (1)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547684" y="3284984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34" name="Picture 4" descr="C:\Users\KITCOOP\Desktop\메룬\999. Z\icon\hashtag (1)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547684" y="3861048"/>
              <a:ext cx="360000" cy="360000"/>
            </a:xfrm>
            <a:prstGeom prst="rect">
              <a:avLst/>
            </a:prstGeom>
            <a:noFill/>
          </p:spPr>
        </p:pic>
      </p:grpSp>
      <p:cxnSp>
        <p:nvCxnSpPr>
          <p:cNvPr id="27" name="직선 연결선 26"/>
          <p:cNvCxnSpPr/>
          <p:nvPr/>
        </p:nvCxnSpPr>
        <p:spPr>
          <a:xfrm>
            <a:off x="8172400" y="908720"/>
            <a:ext cx="0" cy="1008112"/>
          </a:xfrm>
          <a:prstGeom prst="line">
            <a:avLst/>
          </a:prstGeom>
          <a:ln>
            <a:solidFill>
              <a:srgbClr val="F1C85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C:\Users\KITCOOP\Desktop\메룬\999. Z\icon\calenda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88464" y="1196752"/>
            <a:ext cx="360000" cy="360000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5940152" y="4040095"/>
            <a:ext cx="3024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플레이리스트 제목의 </a:t>
            </a:r>
            <a:r>
              <a:rPr lang="ko-KR" altLang="ko-KR" sz="15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전처리를</a:t>
            </a:r>
            <a:r>
              <a:rPr lang="ko-KR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위해 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fontAlgn="base"/>
            <a:r>
              <a:rPr lang="ko-KR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다양한 토큰화 방법 적용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59624" y="4148119"/>
            <a:ext cx="108000" cy="108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5652120" y="2671943"/>
            <a:ext cx="3312368" cy="1224136"/>
            <a:chOff x="5652120" y="764704"/>
            <a:chExt cx="3312368" cy="1224136"/>
          </a:xfrm>
        </p:grpSpPr>
        <p:pic>
          <p:nvPicPr>
            <p:cNvPr id="50" name="Picture 6" descr="C:\Users\KITCOOP\Desktop\메룬\999. Z\icon\compact-disc (1)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68184" y="1484784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51" name="Picture 7" descr="C:\Users\KITCOOP\Desktop\메룬\999. Z\icon\hashtag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68184" y="90872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52" name="Picture 8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596336" y="1484784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53" name="Picture 8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596336" y="908720"/>
              <a:ext cx="360000" cy="360000"/>
            </a:xfrm>
            <a:prstGeom prst="rect">
              <a:avLst/>
            </a:prstGeom>
            <a:noFill/>
          </p:spPr>
        </p:pic>
        <p:sp>
          <p:nvSpPr>
            <p:cNvPr id="54" name="모서리가 둥근 직사각형 53"/>
            <p:cNvSpPr/>
            <p:nvPr/>
          </p:nvSpPr>
          <p:spPr>
            <a:xfrm>
              <a:off x="5652120" y="764704"/>
              <a:ext cx="3312368" cy="1224136"/>
            </a:xfrm>
            <a:prstGeom prst="roundRect">
              <a:avLst>
                <a:gd name="adj" fmla="val 6801"/>
              </a:avLst>
            </a:prstGeom>
            <a:noFill/>
            <a:ln w="12700">
              <a:solidFill>
                <a:srgbClr val="F1C85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Picture 4" descr="C:\Users\KITCOOP\Desktop\메룬\999. Z\icon\hashtag (1)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444228" y="90872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56" name="Picture 4" descr="C:\Users\KITCOOP\Desktop\메룬\999. Z\icon\hashtag (1)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444228" y="1484784"/>
              <a:ext cx="360000" cy="360000"/>
            </a:xfrm>
            <a:prstGeom prst="rect">
              <a:avLst/>
            </a:prstGeom>
            <a:noFill/>
          </p:spPr>
        </p:pic>
        <p:cxnSp>
          <p:nvCxnSpPr>
            <p:cNvPr id="57" name="직선 연결선 56"/>
            <p:cNvCxnSpPr/>
            <p:nvPr/>
          </p:nvCxnSpPr>
          <p:spPr>
            <a:xfrm>
              <a:off x="8172400" y="908720"/>
              <a:ext cx="0" cy="1008112"/>
            </a:xfrm>
            <a:prstGeom prst="line">
              <a:avLst/>
            </a:prstGeom>
            <a:ln>
              <a:solidFill>
                <a:srgbClr val="F1C85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2" descr="C:\Users\KITCOOP\Desktop\메룬\999. Z\icon\free-icon-alphabet-3203717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8388424" y="1196752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59" name="Picture 4" descr="C:\Users\KITCOOP\Desktop\메룬\999. Z\icon\chart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020282" y="90872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60" name="Picture 4" descr="C:\Users\KITCOOP\Desktop\메룬\999. Z\icon\chart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020282" y="1484784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62" name="TextBox 61"/>
          <p:cNvSpPr txBox="1"/>
          <p:nvPr/>
        </p:nvSpPr>
        <p:spPr>
          <a:xfrm>
            <a:off x="323527" y="2636810"/>
            <a:ext cx="16433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5)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태그와 제목 결합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endParaRPr lang="ko-KR" altLang="en-US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1384332" y="3212976"/>
            <a:ext cx="6375337" cy="432048"/>
            <a:chOff x="4139952" y="3140968"/>
            <a:chExt cx="6375337" cy="432048"/>
          </a:xfrm>
        </p:grpSpPr>
        <p:sp>
          <p:nvSpPr>
            <p:cNvPr id="4" name="직사각형 3"/>
            <p:cNvSpPr/>
            <p:nvPr/>
          </p:nvSpPr>
          <p:spPr>
            <a:xfrm>
              <a:off x="4139952" y="3356992"/>
              <a:ext cx="1152128" cy="216024"/>
            </a:xfrm>
            <a:prstGeom prst="rect">
              <a:avLst/>
            </a:prstGeom>
            <a:solidFill>
              <a:srgbClr val="FFCD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11960" y="3140968"/>
              <a:ext cx="6303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5F5E60"/>
                  </a:solidFill>
                  <a:latin typeface="카카오 Regular" pitchFamily="50" charset="-127"/>
                  <a:ea typeface="카카오 Regular" pitchFamily="50" charset="-127"/>
                </a:rPr>
                <a:t>Model [3]   </a:t>
              </a:r>
              <a:r>
                <a:rPr lang="en-US" altLang="ko-KR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-   </a:t>
              </a:r>
              <a:r>
                <a:rPr lang="en-US" altLang="ko-KR" dirty="0" smtClean="0">
                  <a:solidFill>
                    <a:srgbClr val="484444"/>
                  </a:solidFill>
                  <a:latin typeface="카카오 Bold" pitchFamily="50" charset="-127"/>
                  <a:ea typeface="카카오 Bold" pitchFamily="50" charset="-127"/>
                </a:rPr>
                <a:t>User-based Collaborative Filtering   +   TF-IDF</a:t>
              </a: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143508" y="134634"/>
            <a:ext cx="8856984" cy="6588732"/>
          </a:xfrm>
          <a:prstGeom prst="roundRect">
            <a:avLst>
              <a:gd name="adj" fmla="val 1428"/>
            </a:avLst>
          </a:prstGeom>
          <a:noFill/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6804248" y="5373216"/>
            <a:ext cx="1440160" cy="72008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804248" y="4293096"/>
            <a:ext cx="1800200" cy="72008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699792" y="980728"/>
            <a:ext cx="3816424" cy="1872208"/>
          </a:xfrm>
          <a:prstGeom prst="roundRect">
            <a:avLst>
              <a:gd name="adj" fmla="val 11593"/>
            </a:avLst>
          </a:prstGeom>
          <a:noFill/>
          <a:ln>
            <a:solidFill>
              <a:srgbClr val="4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9"/>
          <p:cNvGrpSpPr/>
          <p:nvPr/>
        </p:nvGrpSpPr>
        <p:grpSpPr>
          <a:xfrm>
            <a:off x="683568" y="3501008"/>
            <a:ext cx="7970993" cy="2478469"/>
            <a:chOff x="827584" y="3429000"/>
            <a:chExt cx="7970993" cy="2478469"/>
          </a:xfrm>
        </p:grpSpPr>
        <p:pic>
          <p:nvPicPr>
            <p:cNvPr id="1028" name="Picture 4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7584" y="3789040"/>
              <a:ext cx="792088" cy="792088"/>
            </a:xfrm>
            <a:prstGeom prst="rect">
              <a:avLst/>
            </a:prstGeom>
            <a:noFill/>
          </p:spPr>
        </p:pic>
        <p:pic>
          <p:nvPicPr>
            <p:cNvPr id="1029" name="Picture 5" descr="C:\Users\KITCOOP\Desktop\메룬\999. Z\icon\hashtag (1)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9592" y="4941168"/>
              <a:ext cx="648072" cy="648072"/>
            </a:xfrm>
            <a:prstGeom prst="rect">
              <a:avLst/>
            </a:prstGeom>
            <a:noFill/>
          </p:spPr>
        </p:pic>
        <p:pic>
          <p:nvPicPr>
            <p:cNvPr id="9" name="Picture 4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8144" y="3789040"/>
              <a:ext cx="792088" cy="792088"/>
            </a:xfrm>
            <a:prstGeom prst="rect">
              <a:avLst/>
            </a:prstGeom>
            <a:noFill/>
          </p:spPr>
        </p:pic>
        <p:pic>
          <p:nvPicPr>
            <p:cNvPr id="10" name="Picture 4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9672" y="3789040"/>
              <a:ext cx="792088" cy="792088"/>
            </a:xfrm>
            <a:prstGeom prst="rect">
              <a:avLst/>
            </a:prstGeom>
            <a:noFill/>
          </p:spPr>
        </p:pic>
        <p:pic>
          <p:nvPicPr>
            <p:cNvPr id="11" name="Picture 4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760" y="3789040"/>
              <a:ext cx="792088" cy="792088"/>
            </a:xfrm>
            <a:prstGeom prst="rect">
              <a:avLst/>
            </a:prstGeom>
            <a:noFill/>
          </p:spPr>
        </p:pic>
        <p:pic>
          <p:nvPicPr>
            <p:cNvPr id="12" name="Picture 4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3848" y="3789040"/>
              <a:ext cx="792088" cy="792088"/>
            </a:xfrm>
            <a:prstGeom prst="rect">
              <a:avLst/>
            </a:prstGeom>
            <a:noFill/>
          </p:spPr>
        </p:pic>
        <p:pic>
          <p:nvPicPr>
            <p:cNvPr id="13" name="Picture 4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4048" y="3789040"/>
              <a:ext cx="792088" cy="792088"/>
            </a:xfrm>
            <a:prstGeom prst="rect">
              <a:avLst/>
            </a:prstGeom>
            <a:noFill/>
          </p:spPr>
        </p:pic>
        <p:pic>
          <p:nvPicPr>
            <p:cNvPr id="14" name="Picture 5" descr="C:\Users\KITCOOP\Desktop\메룬\999. Z\icon\hashtag (1)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5683" y="4941168"/>
              <a:ext cx="648072" cy="648072"/>
            </a:xfrm>
            <a:prstGeom prst="rect">
              <a:avLst/>
            </a:prstGeom>
            <a:noFill/>
          </p:spPr>
        </p:pic>
        <p:pic>
          <p:nvPicPr>
            <p:cNvPr id="15" name="Picture 5" descr="C:\Users\KITCOOP\Desktop\메룬\999. Z\icon\hashtag (1)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31774" y="4941168"/>
              <a:ext cx="648072" cy="648072"/>
            </a:xfrm>
            <a:prstGeom prst="rect">
              <a:avLst/>
            </a:prstGeom>
            <a:noFill/>
          </p:spPr>
        </p:pic>
        <p:pic>
          <p:nvPicPr>
            <p:cNvPr id="16" name="Picture 5" descr="C:\Users\KITCOOP\Desktop\메룬\999. Z\icon\hashtag (1)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47864" y="4941168"/>
              <a:ext cx="648072" cy="648072"/>
            </a:xfrm>
            <a:prstGeom prst="rect">
              <a:avLst/>
            </a:prstGeom>
            <a:noFill/>
          </p:spPr>
        </p:pic>
        <p:pic>
          <p:nvPicPr>
            <p:cNvPr id="17" name="Picture 5" descr="C:\Users\KITCOOP\Desktop\메룬\999. Z\icon\hashtag (1)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8064" y="4941168"/>
              <a:ext cx="648072" cy="648072"/>
            </a:xfrm>
            <a:prstGeom prst="rect">
              <a:avLst/>
            </a:prstGeom>
            <a:noFill/>
          </p:spPr>
        </p:pic>
        <p:pic>
          <p:nvPicPr>
            <p:cNvPr id="18" name="Picture 5" descr="C:\Users\KITCOOP\Desktop\메룬\999. Z\icon\hashtag (1)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12160" y="4941168"/>
              <a:ext cx="648072" cy="648072"/>
            </a:xfrm>
            <a:prstGeom prst="rect">
              <a:avLst/>
            </a:prstGeom>
            <a:noFill/>
          </p:spPr>
        </p:pic>
        <p:pic>
          <p:nvPicPr>
            <p:cNvPr id="1030" name="Picture 6" descr="C:\Users\KITCOOP\Desktop\메룬\999. Z\icon\mor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55976" y="3933056"/>
              <a:ext cx="360040" cy="360040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6876256" y="4005064"/>
              <a:ext cx="192232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100</a:t>
              </a:r>
              <a:r>
                <a:rPr lang="ko-KR" altLang="en-US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개의 유사 곡을 예측</a:t>
              </a:r>
              <a:endParaRPr lang="ko-KR" altLang="en-US" sz="15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76256" y="5085184"/>
              <a:ext cx="160492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10</a:t>
              </a:r>
              <a:r>
                <a:rPr lang="ko-KR" altLang="en-US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개의 태그를 예측</a:t>
              </a:r>
              <a:endParaRPr lang="ko-KR" altLang="en-US" sz="15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43608" y="3429000"/>
              <a:ext cx="2471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5F5E60"/>
                  </a:solidFill>
                  <a:latin typeface="카카오 Regular" pitchFamily="50" charset="-127"/>
                  <a:ea typeface="카카오 Regular" pitchFamily="50" charset="-127"/>
                </a:rPr>
                <a:t>1</a:t>
              </a:r>
              <a:endParaRPr lang="ko-KR" altLang="en-US" sz="1000" dirty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51684" y="3429000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5F5E60"/>
                  </a:solidFill>
                  <a:latin typeface="카카오 Regular" pitchFamily="50" charset="-127"/>
                  <a:ea typeface="카카오 Regular" pitchFamily="50" charset="-127"/>
                </a:rPr>
                <a:t>2</a:t>
              </a:r>
              <a:endParaRPr lang="ko-KR" altLang="en-US" sz="1000" dirty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70980" y="3429000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5F5E60"/>
                  </a:solidFill>
                  <a:latin typeface="카카오 Regular" pitchFamily="50" charset="-127"/>
                  <a:ea typeface="카카오 Regular" pitchFamily="50" charset="-127"/>
                </a:rPr>
                <a:t>3</a:t>
              </a:r>
              <a:endParaRPr lang="ko-KR" altLang="en-US" sz="1000" dirty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91880" y="3429000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5F5E60"/>
                  </a:solidFill>
                  <a:latin typeface="카카오 Regular" pitchFamily="50" charset="-127"/>
                  <a:ea typeface="카카오 Regular" pitchFamily="50" charset="-127"/>
                </a:rPr>
                <a:t>4</a:t>
              </a:r>
              <a:endParaRPr lang="ko-KR" altLang="en-US" sz="1000" dirty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20072" y="3429000"/>
              <a:ext cx="3353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5F5E60"/>
                  </a:solidFill>
                  <a:latin typeface="카카오 Regular" pitchFamily="50" charset="-127"/>
                  <a:ea typeface="카카오 Regular" pitchFamily="50" charset="-127"/>
                </a:rPr>
                <a:t>99</a:t>
              </a:r>
              <a:endParaRPr lang="ko-KR" altLang="en-US" sz="1000" dirty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40972" y="3429000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5F5E60"/>
                  </a:solidFill>
                  <a:latin typeface="카카오 Regular" pitchFamily="50" charset="-127"/>
                  <a:ea typeface="카카오 Regular" pitchFamily="50" charset="-127"/>
                </a:rPr>
                <a:t>100</a:t>
              </a:r>
              <a:endParaRPr lang="ko-KR" altLang="en-US" sz="1000" dirty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14574" y="5661248"/>
              <a:ext cx="2471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5F5E60"/>
                  </a:solidFill>
                  <a:latin typeface="카카오 Regular" pitchFamily="50" charset="-127"/>
                  <a:ea typeface="카카오 Regular" pitchFamily="50" charset="-127"/>
                </a:rPr>
                <a:t>1</a:t>
              </a:r>
              <a:endParaRPr lang="ko-KR" altLang="en-US" sz="1000" dirty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2650" y="5661248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5F5E60"/>
                  </a:solidFill>
                  <a:latin typeface="카카오 Regular" pitchFamily="50" charset="-127"/>
                  <a:ea typeface="카카오 Regular" pitchFamily="50" charset="-127"/>
                </a:rPr>
                <a:t>2</a:t>
              </a:r>
              <a:endParaRPr lang="ko-KR" altLang="en-US" sz="1000" dirty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41946" y="5661248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5F5E60"/>
                  </a:solidFill>
                  <a:latin typeface="카카오 Regular" pitchFamily="50" charset="-127"/>
                  <a:ea typeface="카카오 Regular" pitchFamily="50" charset="-127"/>
                </a:rPr>
                <a:t>3</a:t>
              </a:r>
              <a:endParaRPr lang="ko-KR" altLang="en-US" sz="1000" dirty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62846" y="5661248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5F5E60"/>
                  </a:solidFill>
                  <a:latin typeface="카카오 Regular" pitchFamily="50" charset="-127"/>
                  <a:ea typeface="카카오 Regular" pitchFamily="50" charset="-127"/>
                </a:rPr>
                <a:t>4</a:t>
              </a:r>
              <a:endParaRPr lang="ko-KR" altLang="en-US" sz="1000" dirty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9586" y="5661248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5F5E60"/>
                  </a:solidFill>
                  <a:latin typeface="카카오 Regular" pitchFamily="50" charset="-127"/>
                  <a:ea typeface="카카오 Regular" pitchFamily="50" charset="-127"/>
                </a:rPr>
                <a:t>9</a:t>
              </a:r>
              <a:endParaRPr lang="ko-KR" altLang="en-US" sz="1000" dirty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90486" y="5661248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5F5E60"/>
                  </a:solidFill>
                  <a:latin typeface="카카오 Regular" pitchFamily="50" charset="-127"/>
                  <a:ea typeface="카카오 Regular" pitchFamily="50" charset="-127"/>
                </a:rPr>
                <a:t>10</a:t>
              </a:r>
              <a:endParaRPr lang="ko-KR" altLang="en-US" sz="1000" dirty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pic>
          <p:nvPicPr>
            <p:cNvPr id="39" name="Picture 6" descr="C:\Users\KITCOOP\Desktop\메룬\999. Z\icon\mor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55976" y="5085184"/>
              <a:ext cx="360040" cy="360040"/>
            </a:xfrm>
            <a:prstGeom prst="rect">
              <a:avLst/>
            </a:prstGeom>
            <a:noFill/>
          </p:spPr>
        </p:pic>
      </p:grpSp>
      <p:sp>
        <p:nvSpPr>
          <p:cNvPr id="43" name="TextBox 42"/>
          <p:cNvSpPr txBox="1"/>
          <p:nvPr/>
        </p:nvSpPr>
        <p:spPr>
          <a:xfrm>
            <a:off x="3212794" y="2276872"/>
            <a:ext cx="29290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멜론 플레이리스트 데이터를 바탕으로 </a:t>
            </a:r>
            <a:endParaRPr lang="ko-KR" altLang="en-US" sz="15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23528" y="3284984"/>
            <a:ext cx="8496944" cy="2952328"/>
          </a:xfrm>
          <a:prstGeom prst="roundRect">
            <a:avLst>
              <a:gd name="adj" fmla="val 4661"/>
            </a:avLst>
          </a:prstGeom>
          <a:noFill/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C:\Users\KITCOOP\Desktop\메룬\999. Z\icon\char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75956" y="1268760"/>
            <a:ext cx="864096" cy="864096"/>
          </a:xfrm>
          <a:prstGeom prst="rect">
            <a:avLst/>
          </a:prstGeom>
          <a:noFill/>
        </p:spPr>
      </p:pic>
      <p:sp>
        <p:nvSpPr>
          <p:cNvPr id="41" name="직사각형 40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84444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5536" y="18864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goal</a:t>
            </a:r>
            <a:endParaRPr lang="ko-KR" altLang="en-US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83568" y="5625304"/>
          <a:ext cx="6143672" cy="5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959"/>
                <a:gridCol w="767959"/>
                <a:gridCol w="767959"/>
                <a:gridCol w="767959"/>
                <a:gridCol w="767959"/>
                <a:gridCol w="767959"/>
                <a:gridCol w="767959"/>
                <a:gridCol w="767959"/>
              </a:tblGrid>
              <a:tr h="270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먹고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싶은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과일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B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사과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바나나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코로나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확진자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문서 </a:t>
                      </a:r>
                      <a:r>
                        <a:rPr lang="en-US" altLang="ko-KR" sz="1000" baseline="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수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1/2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1/2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1/2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89734" y="2191668"/>
          <a:ext cx="6143672" cy="108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959"/>
                <a:gridCol w="767959"/>
                <a:gridCol w="767959"/>
                <a:gridCol w="767959"/>
                <a:gridCol w="767959"/>
                <a:gridCol w="767959"/>
                <a:gridCol w="767959"/>
                <a:gridCol w="767959"/>
              </a:tblGrid>
              <a:tr h="2700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먹고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싶은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과일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B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사과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바나나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코로나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확진자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문서 </a:t>
                      </a: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문서 </a:t>
                      </a: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문서 </a:t>
                      </a: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8444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8864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TF-IDF</a:t>
            </a:r>
            <a:endParaRPr lang="en-US" altLang="ko-KR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39552" y="980728"/>
            <a:ext cx="8064896" cy="432048"/>
            <a:chOff x="323528" y="1484784"/>
            <a:chExt cx="8064896" cy="432048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23528" y="1484784"/>
              <a:ext cx="8064896" cy="4320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8444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7544" y="1539226"/>
              <a:ext cx="246574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문서 </a:t>
              </a:r>
              <a:r>
                <a:rPr lang="en-US" altLang="ko-KR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1 : ‘</a:t>
              </a:r>
              <a:r>
                <a:rPr lang="ko-KR" altLang="en-US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먹고 싶은 과일 바나나</a:t>
              </a:r>
              <a:r>
                <a:rPr lang="en-US" altLang="ko-KR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’</a:t>
              </a:r>
              <a:r>
                <a:rPr lang="ko-KR" altLang="en-US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 </a:t>
              </a:r>
              <a:endParaRPr lang="ko-KR" altLang="en-US" sz="15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8058" y="1539226"/>
              <a:ext cx="268535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문서 </a:t>
              </a:r>
              <a:r>
                <a:rPr lang="en-US" altLang="ko-KR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2 : ‘</a:t>
              </a:r>
              <a:r>
                <a:rPr lang="ko-KR" altLang="en-US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먹고 싶은 과일 과일 사과</a:t>
              </a:r>
              <a:r>
                <a:rPr lang="en-US" altLang="ko-KR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’</a:t>
              </a:r>
              <a:r>
                <a:rPr lang="ko-KR" altLang="en-US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 </a:t>
              </a:r>
              <a:endParaRPr lang="ko-KR" altLang="en-US" sz="15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28184" y="1539226"/>
              <a:ext cx="192232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문서 </a:t>
              </a:r>
              <a:r>
                <a:rPr lang="en-US" altLang="ko-KR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3 : ‘</a:t>
              </a:r>
              <a:r>
                <a:rPr lang="ko-KR" altLang="en-US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코로나 </a:t>
              </a:r>
              <a:r>
                <a:rPr lang="ko-KR" altLang="en-US" sz="1500" dirty="0" err="1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확진자</a:t>
              </a:r>
              <a:r>
                <a:rPr lang="en-US" altLang="ko-KR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’</a:t>
              </a:r>
              <a:r>
                <a:rPr lang="ko-KR" altLang="en-US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 </a:t>
              </a:r>
              <a:endParaRPr lang="ko-KR" altLang="en-US" sz="15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3085671" y="1592796"/>
              <a:ext cx="0" cy="216024"/>
            </a:xfrm>
            <a:prstGeom prst="line">
              <a:avLst/>
            </a:prstGeom>
            <a:ln w="2540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6075796" y="1592796"/>
              <a:ext cx="0" cy="216024"/>
            </a:xfrm>
            <a:prstGeom prst="line">
              <a:avLst/>
            </a:prstGeom>
            <a:ln w="2540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모서리가 둥근 직사각형 26"/>
          <p:cNvSpPr/>
          <p:nvPr/>
        </p:nvSpPr>
        <p:spPr>
          <a:xfrm>
            <a:off x="683568" y="2178472"/>
            <a:ext cx="6156000" cy="1106512"/>
          </a:xfrm>
          <a:prstGeom prst="roundRect">
            <a:avLst>
              <a:gd name="adj" fmla="val 3356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84444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683568" y="4070832"/>
          <a:ext cx="6143672" cy="5409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959"/>
                <a:gridCol w="767959"/>
                <a:gridCol w="767959"/>
                <a:gridCol w="767959"/>
                <a:gridCol w="767959"/>
                <a:gridCol w="767959"/>
                <a:gridCol w="767959"/>
                <a:gridCol w="767959"/>
              </a:tblGrid>
              <a:tr h="27046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먹고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싶은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과일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B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사과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바나나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코로나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확진자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0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문서 </a:t>
                      </a:r>
                      <a:r>
                        <a:rPr lang="en-US" altLang="ko-KR" sz="1000" baseline="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수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83570" y="4071298"/>
            <a:ext cx="6143668" cy="540000"/>
          </a:xfrm>
          <a:prstGeom prst="roundRect">
            <a:avLst>
              <a:gd name="adj" fmla="val 4992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84444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83570" y="5625304"/>
            <a:ext cx="6143668" cy="540000"/>
          </a:xfrm>
          <a:prstGeom prst="roundRect">
            <a:avLst>
              <a:gd name="adj" fmla="val 4992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8444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635" y="3663072"/>
            <a:ext cx="25490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DF  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[Document Frequency]</a:t>
            </a:r>
            <a:endParaRPr lang="ko-KR" altLang="en-US" sz="15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299802" y="3716642"/>
            <a:ext cx="0" cy="216024"/>
          </a:xfrm>
          <a:prstGeom prst="line">
            <a:avLst/>
          </a:prstGeom>
          <a:ln w="25400">
            <a:solidFill>
              <a:srgbClr val="FF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630635" y="1772816"/>
            <a:ext cx="6289803" cy="323165"/>
            <a:chOff x="630635" y="1844824"/>
            <a:chExt cx="6289803" cy="323165"/>
          </a:xfrm>
        </p:grpSpPr>
        <p:sp>
          <p:nvSpPr>
            <p:cNvPr id="5" name="TextBox 4"/>
            <p:cNvSpPr txBox="1"/>
            <p:nvPr/>
          </p:nvSpPr>
          <p:spPr>
            <a:xfrm>
              <a:off x="630635" y="1844824"/>
              <a:ext cx="20762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>
                  <a:solidFill>
                    <a:srgbClr val="484444"/>
                  </a:solidFill>
                  <a:latin typeface="카카오 Bold" pitchFamily="50" charset="-127"/>
                  <a:ea typeface="카카오 Bold" pitchFamily="50" charset="-127"/>
                </a:rPr>
                <a:t>TF   </a:t>
              </a:r>
              <a:r>
                <a:rPr lang="en-US" altLang="ko-KR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[Term Frequency]</a:t>
              </a:r>
              <a:endParaRPr lang="ko-KR" altLang="en-US" sz="15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2811330" y="1898394"/>
              <a:ext cx="0" cy="216024"/>
            </a:xfrm>
            <a:prstGeom prst="line">
              <a:avLst/>
            </a:prstGeom>
            <a:ln w="2540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915816" y="1844824"/>
              <a:ext cx="40046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문서마다 단어의 포함 여부와 반복된 정도가 표시됨</a:t>
              </a:r>
              <a:r>
                <a:rPr lang="en-US" altLang="ko-KR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     </a:t>
              </a:r>
              <a:endParaRPr lang="ko-KR" altLang="en-US" sz="15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419872" y="3663072"/>
            <a:ext cx="53799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해당 문서에서 몇 번 나왔는지는 상관 없이 전체 문서 중에 등장한 빈도수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 </a:t>
            </a:r>
            <a:endParaRPr lang="ko-KR" altLang="en-US" sz="15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665901" y="5175240"/>
            <a:ext cx="5608118" cy="323165"/>
            <a:chOff x="665901" y="5301208"/>
            <a:chExt cx="5608118" cy="323165"/>
          </a:xfrm>
        </p:grpSpPr>
        <p:sp>
          <p:nvSpPr>
            <p:cNvPr id="7" name="TextBox 6"/>
            <p:cNvSpPr txBox="1"/>
            <p:nvPr/>
          </p:nvSpPr>
          <p:spPr>
            <a:xfrm>
              <a:off x="665901" y="5301208"/>
              <a:ext cx="48603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>
                  <a:solidFill>
                    <a:srgbClr val="484444"/>
                  </a:solidFill>
                  <a:latin typeface="카카오 Bold" pitchFamily="50" charset="-127"/>
                  <a:ea typeface="카카오 Bold" pitchFamily="50" charset="-127"/>
                </a:rPr>
                <a:t>IDF</a:t>
              </a:r>
              <a:endParaRPr lang="ko-KR" altLang="en-US" sz="15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31640" y="5301208"/>
              <a:ext cx="49423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DF</a:t>
              </a:r>
              <a:r>
                <a:rPr lang="ko-KR" altLang="en-US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에 역수 변환을 해준 값으로 얼마나 드물게 나타났는지를 나타냄</a:t>
              </a:r>
              <a:endParaRPr lang="ko-KR" altLang="en-US" sz="15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1241785" y="5354778"/>
              <a:ext cx="0" cy="216024"/>
            </a:xfrm>
            <a:prstGeom prst="line">
              <a:avLst/>
            </a:prstGeom>
            <a:ln w="2540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6948264" y="5643276"/>
            <a:ext cx="1872208" cy="504056"/>
            <a:chOff x="6948264" y="5517232"/>
            <a:chExt cx="1872208" cy="504056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9081" t="28571" r="29623"/>
            <a:stretch>
              <a:fillRect/>
            </a:stretch>
          </p:blipFill>
          <p:spPr bwMode="auto">
            <a:xfrm>
              <a:off x="7041035" y="5607212"/>
              <a:ext cx="1686666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모서리가 둥근 직사각형 47"/>
            <p:cNvSpPr/>
            <p:nvPr/>
          </p:nvSpPr>
          <p:spPr>
            <a:xfrm>
              <a:off x="6948264" y="5517232"/>
              <a:ext cx="1872208" cy="504056"/>
            </a:xfrm>
            <a:prstGeom prst="roundRect">
              <a:avLst>
                <a:gd name="adj" fmla="val 8110"/>
              </a:avLst>
            </a:prstGeom>
            <a:noFill/>
            <a:ln w="12700">
              <a:solidFill>
                <a:srgbClr val="F1C8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8444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403648" y="5301208"/>
            <a:ext cx="7308000" cy="72008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547664" y="3776560"/>
          <a:ext cx="6143668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9940"/>
                <a:gridCol w="779104"/>
                <a:gridCol w="779104"/>
                <a:gridCol w="779104"/>
                <a:gridCol w="779104"/>
                <a:gridCol w="779104"/>
                <a:gridCol w="779104"/>
                <a:gridCol w="779104"/>
              </a:tblGrid>
              <a:tr h="270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먹고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싶은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과일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사과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바나나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코로나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확진자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문서 </a:t>
                      </a: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1/2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1/2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1/2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문서 </a:t>
                      </a: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1/2</a:t>
                      </a:r>
                      <a:endParaRPr lang="ko-KR" altLang="en-US" sz="1000" dirty="0" smtClean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1/2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1/2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문서 </a:t>
                      </a: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5536" y="18864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TF-IDF</a:t>
            </a:r>
            <a:endParaRPr lang="en-US" altLang="ko-KR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47664" y="3763960"/>
            <a:ext cx="6143668" cy="1105200"/>
          </a:xfrm>
          <a:prstGeom prst="roundRect">
            <a:avLst>
              <a:gd name="adj" fmla="val 4992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84444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67544" y="3267130"/>
            <a:ext cx="8508579" cy="338554"/>
            <a:chOff x="467544" y="980728"/>
            <a:chExt cx="8508579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980728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484444"/>
                  </a:solidFill>
                  <a:latin typeface="카카오 OTF Bold" pitchFamily="34" charset="-127"/>
                  <a:ea typeface="카카오 OTF Bold" pitchFamily="34" charset="-127"/>
                </a:rPr>
                <a:t>TF-IDF</a:t>
              </a:r>
              <a:endParaRPr lang="ko-KR" altLang="en-US" sz="1600" dirty="0">
                <a:solidFill>
                  <a:srgbClr val="484444"/>
                </a:solidFill>
                <a:latin typeface="카카오 OTF Bold" pitchFamily="34" charset="-127"/>
                <a:ea typeface="카카오 OTF Bold" pitchFamily="34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461471" y="1041993"/>
              <a:ext cx="0" cy="216024"/>
            </a:xfrm>
            <a:prstGeom prst="line">
              <a:avLst/>
            </a:prstGeom>
            <a:ln w="2540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611896" y="980728"/>
              <a:ext cx="966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TF X IDF</a:t>
              </a:r>
              <a:endParaRPr lang="ko-KR" altLang="en-US" sz="16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55776" y="988423"/>
              <a:ext cx="64203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TF</a:t>
              </a:r>
              <a:r>
                <a:rPr lang="ko-KR" altLang="en-US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와 </a:t>
              </a:r>
              <a:r>
                <a:rPr lang="en-US" altLang="ko-KR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IDF</a:t>
              </a:r>
              <a:r>
                <a:rPr lang="ko-KR" altLang="en-US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를 고려하여 문서마다 곱해서 결과를 얻으면 </a:t>
              </a:r>
              <a:r>
                <a:rPr lang="en-US" altLang="ko-KR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(</a:t>
              </a:r>
              <a:r>
                <a:rPr lang="ko-KR" altLang="en-US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수식에 따라 로그 처리하여 곱함</a:t>
              </a:r>
              <a:r>
                <a:rPr lang="en-US" altLang="ko-KR" sz="15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)</a:t>
              </a:r>
              <a:endParaRPr lang="ko-KR" altLang="en-US" sz="15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67544" y="5107250"/>
            <a:ext cx="84080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곱하게 되면 해당 문서에는 자주 등장하지만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(TF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값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), 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다른 문서에 잘 포함되지 않는 단어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(IDF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값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)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가 높은 값을 갖게 됨</a:t>
            </a:r>
            <a:endParaRPr lang="ko-KR" altLang="en-US" sz="15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7544" y="5539298"/>
            <a:ext cx="900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즉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,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문서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1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과 문서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2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를 보면 두 문서를 구분하는 사과와 바나나의 값이 높게 측정됨</a:t>
            </a:r>
            <a:endParaRPr lang="ko-KR" altLang="en-US" sz="15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5971346"/>
            <a:ext cx="7840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우리가 적용하면 기존에는 노래의 포함 여부만 따져서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1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과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0,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단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2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개로만 구분했는데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,</a:t>
            </a:r>
          </a:p>
          <a:p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각 플레이리스트를 사람이라고 치면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,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타인이 듣지 않는 정도가 반영되어서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0~1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사이에 다양한 값이 나오게 됨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5756" y="484085"/>
            <a:ext cx="4320480" cy="264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6108937" y="2636909"/>
            <a:ext cx="936104" cy="1656184"/>
          </a:xfrm>
          <a:prstGeom prst="roundRect">
            <a:avLst>
              <a:gd name="adj" fmla="val 6480"/>
            </a:avLst>
          </a:prstGeom>
          <a:noFill/>
          <a:ln w="444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261065" y="2879222"/>
            <a:ext cx="864096" cy="45719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261065" y="3167254"/>
            <a:ext cx="1008000" cy="45719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88640"/>
            <a:ext cx="371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User-based Collaborative Filtering</a:t>
            </a:r>
            <a:endParaRPr lang="en-US" altLang="ko-KR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14370" y="2636908"/>
          <a:ext cx="3276365" cy="1656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970"/>
                <a:gridCol w="556679"/>
                <a:gridCol w="556679"/>
                <a:gridCol w="556679"/>
                <a:gridCol w="556679"/>
                <a:gridCol w="556679"/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S4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S5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0.296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0.901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0.316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0.730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0.467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0.362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0.235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PL4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0.339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0.373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0.418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0.433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758682" y="2636907"/>
          <a:ext cx="882203" cy="1656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203"/>
              </a:tblGrid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PL1</a:t>
                      </a:r>
                      <a:endParaRPr lang="ko-KR" altLang="en-US" sz="1000" dirty="0" smtClean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144941" y="2636909"/>
          <a:ext cx="864096" cy="1656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가중치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1.513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0.467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0.597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1.130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108937" y="4581126"/>
          <a:ext cx="2088232" cy="1656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232"/>
              </a:tblGrid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플레이리스트</a:t>
                      </a: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의 노래별 추천 점수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0.831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0.341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2.219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0.977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0.489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014370" y="4581126"/>
          <a:ext cx="3276000" cy="1656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200"/>
                <a:gridCol w="655200"/>
                <a:gridCol w="655200"/>
                <a:gridCol w="655200"/>
                <a:gridCol w="655200"/>
              </a:tblGrid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PL1</a:t>
                      </a:r>
                      <a:endParaRPr lang="ko-KR" altLang="en-US" sz="1000" dirty="0" smtClean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PL2</a:t>
                      </a:r>
                      <a:endParaRPr lang="ko-KR" altLang="en-US" sz="1000" dirty="0" smtClean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PL3</a:t>
                      </a:r>
                      <a:endParaRPr lang="ko-KR" altLang="en-US" sz="1000" dirty="0" smtClean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PL4</a:t>
                      </a:r>
                      <a:endParaRPr lang="ko-KR" altLang="en-US" sz="1000" dirty="0" smtClean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S1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0.296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0.339</a:t>
                      </a:r>
                      <a:endParaRPr lang="en-US" altLang="ko-KR" sz="1000" b="0" i="0" u="none" strike="noStrike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S2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0.730</a:t>
                      </a:r>
                      <a:endParaRPr lang="en-US" altLang="ko-KR" sz="1000" b="0" i="0" u="none" strike="noStrike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0.901</a:t>
                      </a:r>
                      <a:endParaRPr lang="en-US" altLang="ko-KR" sz="1000" b="0" i="0" u="none" strike="noStrike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0.467</a:t>
                      </a:r>
                      <a:endParaRPr lang="en-US" altLang="ko-KR" sz="1000" b="0" i="0" u="none" strike="noStrike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0.362</a:t>
                      </a:r>
                      <a:endParaRPr lang="en-US" altLang="ko-KR" sz="1000" b="0" i="0" u="none" strike="noStrike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0.373</a:t>
                      </a:r>
                      <a:endParaRPr lang="en-US" altLang="ko-KR" sz="1000" b="0" i="0" u="none" strike="noStrike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S4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0.316</a:t>
                      </a:r>
                      <a:endParaRPr lang="en-US" altLang="ko-KR" sz="1000" b="0" i="0" u="none" strike="noStrike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0.235</a:t>
                      </a:r>
                      <a:endParaRPr lang="en-US" altLang="ko-KR" sz="1000" b="0" i="0" u="none" strike="noStrike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0.418</a:t>
                      </a:r>
                      <a:endParaRPr lang="en-US" altLang="ko-KR" sz="1000" b="0" i="0" u="none" strike="noStrike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S5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0.433</a:t>
                      </a:r>
                      <a:endParaRPr lang="en-US" altLang="ko-KR" sz="1000" b="0" i="0" u="none" strike="noStrike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4731731" y="2636908"/>
            <a:ext cx="936104" cy="1656184"/>
          </a:xfrm>
          <a:prstGeom prst="roundRect">
            <a:avLst>
              <a:gd name="adj" fmla="val 8797"/>
            </a:avLst>
          </a:prstGeom>
          <a:noFill/>
          <a:ln w="444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189057" y="2708917"/>
            <a:ext cx="1199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유사도 가중치</a:t>
            </a:r>
            <a:endParaRPr lang="en-US" altLang="ko-KR" sz="12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endParaRPr lang="en-US" altLang="ko-KR" sz="6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PL1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과 같은 곡 수 </a:t>
            </a:r>
            <a:endParaRPr lang="ko-KR" altLang="en-US" sz="12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6368" y="2636908"/>
            <a:ext cx="3312368" cy="1656184"/>
          </a:xfrm>
          <a:prstGeom prst="roundRect">
            <a:avLst>
              <a:gd name="adj" fmla="val 4992"/>
            </a:avLst>
          </a:prstGeom>
          <a:noFill/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96369" y="4581127"/>
            <a:ext cx="3312368" cy="1656184"/>
          </a:xfrm>
          <a:prstGeom prst="roundRect">
            <a:avLst>
              <a:gd name="adj" fmla="val 5100"/>
            </a:avLst>
          </a:prstGeom>
          <a:noFill/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108937" y="4581126"/>
            <a:ext cx="2088232" cy="1656184"/>
          </a:xfrm>
          <a:prstGeom prst="roundRect">
            <a:avLst>
              <a:gd name="adj" fmla="val 4871"/>
            </a:avLst>
          </a:prstGeom>
          <a:noFill/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899592" y="1052736"/>
            <a:ext cx="73448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59632" y="1196752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플레이리스트 집합</a:t>
            </a:r>
            <a:endParaRPr lang="ko-KR" altLang="en-US" sz="12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99792" y="1196752"/>
            <a:ext cx="3888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{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플레이리스트</a:t>
            </a:r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1, 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플레이리스트</a:t>
            </a:r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2, 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플레이리스트</a:t>
            </a:r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3, 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플레이리스트</a:t>
            </a:r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4}</a:t>
            </a:r>
            <a:endParaRPr lang="ko-KR" altLang="en-US" sz="12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600234" y="1227239"/>
            <a:ext cx="0" cy="216024"/>
          </a:xfrm>
          <a:prstGeom prst="line">
            <a:avLst/>
          </a:prstGeom>
          <a:ln w="25400">
            <a:solidFill>
              <a:srgbClr val="FF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259632" y="1556792"/>
            <a:ext cx="14302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추천 가능한 노래 집합</a:t>
            </a:r>
            <a:endParaRPr lang="ko-KR" altLang="en-US" sz="12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43808" y="1556792"/>
            <a:ext cx="22894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{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노래</a:t>
            </a:r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1, 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노래</a:t>
            </a:r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2, 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노래</a:t>
            </a:r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3, 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노래</a:t>
            </a:r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4, 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노래</a:t>
            </a:r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5}</a:t>
            </a:r>
            <a:endParaRPr lang="ko-KR" altLang="en-US" sz="12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88224" y="1556792"/>
            <a:ext cx="660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TF-IDF</a:t>
            </a:r>
            <a:endParaRPr lang="ko-KR" altLang="en-US" sz="12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766820" y="1587279"/>
            <a:ext cx="0" cy="216024"/>
          </a:xfrm>
          <a:prstGeom prst="line">
            <a:avLst/>
          </a:prstGeom>
          <a:ln w="25400">
            <a:solidFill>
              <a:srgbClr val="FF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449666" y="1556792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0 ~ 1</a:t>
            </a:r>
            <a:endParaRPr lang="ko-KR" altLang="en-US" sz="12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7349324" y="1587279"/>
            <a:ext cx="0" cy="216024"/>
          </a:xfrm>
          <a:prstGeom prst="line">
            <a:avLst/>
          </a:prstGeom>
          <a:ln w="25400">
            <a:solidFill>
              <a:srgbClr val="FF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4740785" y="4581127"/>
            <a:ext cx="936104" cy="1656184"/>
          </a:xfrm>
          <a:prstGeom prst="roundRect">
            <a:avLst>
              <a:gd name="adj" fmla="val 6480"/>
            </a:avLst>
          </a:prstGeom>
          <a:noFill/>
          <a:ln w="444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4776789" y="4581123"/>
          <a:ext cx="864096" cy="1656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가중치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1.513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0.467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0.597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484444"/>
                          </a:solidFill>
                          <a:latin typeface="카카오 Regular" pitchFamily="50" charset="-127"/>
                          <a:ea typeface="카카오 Regular" pitchFamily="50" charset="-127"/>
                        </a:rPr>
                        <a:t>1.130</a:t>
                      </a:r>
                      <a:endParaRPr lang="ko-KR" altLang="en-US" sz="1000" dirty="0">
                        <a:solidFill>
                          <a:srgbClr val="484444"/>
                        </a:solidFill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971600" y="2348880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[train data]</a:t>
            </a:r>
            <a:endParaRPr lang="ko-KR" altLang="en-US" sz="1200" dirty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23533" y="2359913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카카오 Bold" pitchFamily="50" charset="-127"/>
                <a:ea typeface="카카오 Bold" pitchFamily="50" charset="-127"/>
              </a:rPr>
              <a:t>[test data]</a:t>
            </a:r>
            <a:endParaRPr lang="ko-KR" altLang="en-US" sz="1200" dirty="0">
              <a:solidFill>
                <a:schemeClr val="accent3">
                  <a:lumMod val="60000"/>
                  <a:lumOff val="40000"/>
                </a:schemeClr>
              </a:solidFill>
              <a:latin typeface="카카오 Bold" pitchFamily="50" charset="-127"/>
              <a:ea typeface="카카오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 t="41860" r="25552" b="27907"/>
          <a:stretch>
            <a:fillRect/>
          </a:stretch>
        </p:blipFill>
        <p:spPr bwMode="auto">
          <a:xfrm>
            <a:off x="251520" y="1700808"/>
            <a:ext cx="3967008" cy="95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3" cstate="print"/>
          <a:srcRect r="32446" b="93023"/>
          <a:stretch>
            <a:fillRect/>
          </a:stretch>
        </p:blipFill>
        <p:spPr bwMode="auto">
          <a:xfrm>
            <a:off x="251519" y="1340767"/>
            <a:ext cx="3599693" cy="220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직사각형 76"/>
          <p:cNvSpPr/>
          <p:nvPr/>
        </p:nvSpPr>
        <p:spPr>
          <a:xfrm>
            <a:off x="251520" y="6093296"/>
            <a:ext cx="7560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(</a:t>
            </a:r>
            <a:r>
              <a:rPr lang="ko-KR" altLang="en-US" sz="14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플레이리스트수</a:t>
            </a:r>
            <a:r>
              <a:rPr lang="en-US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X1) </a:t>
            </a:r>
            <a:r>
              <a:rPr lang="ko-KR" altLang="en-US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크기의 </a:t>
            </a:r>
            <a:r>
              <a:rPr lang="en-US" altLang="ko-KR" sz="14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val</a:t>
            </a:r>
            <a:r>
              <a:rPr lang="en-US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r>
              <a:rPr lang="ko-KR" altLang="en-US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행렬에 곱하기 위해</a:t>
            </a:r>
            <a:r>
              <a:rPr lang="en-US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(1X</a:t>
            </a:r>
            <a:r>
              <a:rPr lang="ko-KR" altLang="en-US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플레이리스트 수</a:t>
            </a:r>
            <a:r>
              <a:rPr lang="en-US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) </a:t>
            </a:r>
            <a:r>
              <a:rPr lang="ko-KR" altLang="en-US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크기의 행렬로 만들어 줌</a:t>
            </a:r>
            <a:endParaRPr lang="ko-KR" altLang="en-US" sz="14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23528" y="5183614"/>
            <a:ext cx="4032000" cy="72008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88640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User-based Collaborative Filtering   +  TF-IDF</a:t>
            </a:r>
            <a:endParaRPr lang="en-US" altLang="ko-KR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729571"/>
            <a:ext cx="23182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6) TF-IDF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추가 및 코드 수정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endParaRPr lang="ko-KR" altLang="en-US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0152" y="2132856"/>
            <a:ext cx="30243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TF-IDF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추가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59624" y="2240880"/>
            <a:ext cx="108000" cy="108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5652120" y="764704"/>
            <a:ext cx="3312368" cy="1224136"/>
            <a:chOff x="5652120" y="764704"/>
            <a:chExt cx="3312368" cy="1224136"/>
          </a:xfrm>
        </p:grpSpPr>
        <p:pic>
          <p:nvPicPr>
            <p:cNvPr id="38" name="Picture 2" descr="C:\Users\KITCOOP\Desktop\메룬\999. Z\icon\free-icon-scale-286898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88424" y="1196752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44" name="Picture 6" descr="C:\Users\KITCOOP\Desktop\메룬\999. Z\icon\compact-disc (1)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68184" y="1484784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45" name="Picture 7" descr="C:\Users\KITCOOP\Desktop\메룬\999. Z\icon\hashtag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68184" y="90872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46" name="Picture 8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596336" y="1484784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47" name="Picture 8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596336" y="908720"/>
              <a:ext cx="360000" cy="360000"/>
            </a:xfrm>
            <a:prstGeom prst="rect">
              <a:avLst/>
            </a:prstGeom>
            <a:noFill/>
          </p:spPr>
        </p:pic>
        <p:sp>
          <p:nvSpPr>
            <p:cNvPr id="48" name="모서리가 둥근 직사각형 47"/>
            <p:cNvSpPr/>
            <p:nvPr/>
          </p:nvSpPr>
          <p:spPr>
            <a:xfrm>
              <a:off x="5652120" y="764704"/>
              <a:ext cx="3312368" cy="1224136"/>
            </a:xfrm>
            <a:prstGeom prst="roundRect">
              <a:avLst>
                <a:gd name="adj" fmla="val 6801"/>
              </a:avLst>
            </a:prstGeom>
            <a:noFill/>
            <a:ln w="12700">
              <a:solidFill>
                <a:srgbClr val="F1C85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Picture 4" descr="C:\Users\KITCOOP\Desktop\메룬\999. Z\icon\hashtag (1)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444228" y="90872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50" name="Picture 4" descr="C:\Users\KITCOOP\Desktop\메룬\999. Z\icon\hashtag (1)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444228" y="1484784"/>
              <a:ext cx="360000" cy="360000"/>
            </a:xfrm>
            <a:prstGeom prst="rect">
              <a:avLst/>
            </a:prstGeom>
            <a:noFill/>
          </p:spPr>
        </p:pic>
        <p:cxnSp>
          <p:nvCxnSpPr>
            <p:cNvPr id="51" name="직선 연결선 50"/>
            <p:cNvCxnSpPr/>
            <p:nvPr/>
          </p:nvCxnSpPr>
          <p:spPr>
            <a:xfrm>
              <a:off x="8172400" y="908720"/>
              <a:ext cx="0" cy="1008112"/>
            </a:xfrm>
            <a:prstGeom prst="line">
              <a:avLst/>
            </a:prstGeom>
            <a:ln>
              <a:solidFill>
                <a:srgbClr val="F1C85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4" descr="C:\Users\KITCOOP\Desktop\메룬\999. Z\icon\chart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020282" y="90872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54" name="Picture 4" descr="C:\Users\KITCOOP\Desktop\메룬\999. Z\icon\chart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020282" y="1484784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58" name="TextBox 57"/>
          <p:cNvSpPr txBox="1"/>
          <p:nvPr/>
        </p:nvSpPr>
        <p:spPr>
          <a:xfrm>
            <a:off x="323528" y="4509120"/>
            <a:ext cx="33794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7)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플레이리스트의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‘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좋아요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’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수 가중치로 사용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5652120" y="4437112"/>
            <a:ext cx="3312368" cy="1224136"/>
            <a:chOff x="5652120" y="764704"/>
            <a:chExt cx="3312368" cy="1224136"/>
          </a:xfrm>
        </p:grpSpPr>
        <p:pic>
          <p:nvPicPr>
            <p:cNvPr id="62" name="Picture 2" descr="C:\Users\KITCOOP\Desktop\메룬\999. Z\icon\appreciation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8388424" y="1196752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63" name="Picture 6" descr="C:\Users\KITCOOP\Desktop\메룬\999. Z\icon\compact-disc (1)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68184" y="1484784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64" name="Picture 7" descr="C:\Users\KITCOOP\Desktop\메룬\999. Z\icon\hashtag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68184" y="90872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65" name="Picture 8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596336" y="1484784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66" name="Picture 8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596336" y="908720"/>
              <a:ext cx="360000" cy="360000"/>
            </a:xfrm>
            <a:prstGeom prst="rect">
              <a:avLst/>
            </a:prstGeom>
            <a:noFill/>
          </p:spPr>
        </p:pic>
        <p:sp>
          <p:nvSpPr>
            <p:cNvPr id="67" name="모서리가 둥근 직사각형 66"/>
            <p:cNvSpPr/>
            <p:nvPr/>
          </p:nvSpPr>
          <p:spPr>
            <a:xfrm>
              <a:off x="5652120" y="764704"/>
              <a:ext cx="3312368" cy="1224136"/>
            </a:xfrm>
            <a:prstGeom prst="roundRect">
              <a:avLst>
                <a:gd name="adj" fmla="val 6801"/>
              </a:avLst>
            </a:prstGeom>
            <a:noFill/>
            <a:ln w="12700">
              <a:solidFill>
                <a:srgbClr val="F1C85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Picture 4" descr="C:\Users\KITCOOP\Desktop\메룬\999. Z\icon\hashtag (1)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444228" y="90872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69" name="Picture 4" descr="C:\Users\KITCOOP\Desktop\메룬\999. Z\icon\hashtag (1)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444228" y="1484784"/>
              <a:ext cx="360000" cy="360000"/>
            </a:xfrm>
            <a:prstGeom prst="rect">
              <a:avLst/>
            </a:prstGeom>
            <a:noFill/>
          </p:spPr>
        </p:pic>
        <p:cxnSp>
          <p:nvCxnSpPr>
            <p:cNvPr id="70" name="직선 연결선 69"/>
            <p:cNvCxnSpPr/>
            <p:nvPr/>
          </p:nvCxnSpPr>
          <p:spPr>
            <a:xfrm>
              <a:off x="8172400" y="908720"/>
              <a:ext cx="0" cy="1008112"/>
            </a:xfrm>
            <a:prstGeom prst="line">
              <a:avLst/>
            </a:prstGeom>
            <a:ln>
              <a:solidFill>
                <a:srgbClr val="F1C85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4" descr="C:\Users\KITCOOP\Desktop\메룬\999. Z\icon\chart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020282" y="90872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72" name="Picture 4" descr="C:\Users\KITCOOP\Desktop\메룬\999. Z\icon\chart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020282" y="1484784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52" name="TextBox 51"/>
          <p:cNvSpPr txBox="1"/>
          <p:nvPr/>
        </p:nvSpPr>
        <p:spPr>
          <a:xfrm>
            <a:off x="251520" y="4967590"/>
            <a:ext cx="423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{(X - </a:t>
            </a:r>
            <a:r>
              <a:rPr lang="ko-KR" altLang="en-US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최솟값  </a:t>
            </a:r>
            <a:r>
              <a:rPr lang="en-US" altLang="ko-KR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+ 1) / log(</a:t>
            </a:r>
            <a:r>
              <a:rPr lang="ko-KR" altLang="en-US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최댓값 </a:t>
            </a:r>
            <a:r>
              <a:rPr lang="en-US" altLang="ko-KR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- </a:t>
            </a:r>
            <a:r>
              <a:rPr lang="ko-KR" altLang="en-US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최솟값</a:t>
            </a:r>
            <a:r>
              <a:rPr lang="en-US" altLang="ko-KR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)} + 1</a:t>
            </a:r>
            <a:endParaRPr lang="ko-KR" altLang="en-US" dirty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1520" y="5733256"/>
            <a:ext cx="22733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[ </a:t>
            </a:r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범위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:  1.092  ~  22.198 </a:t>
            </a:r>
            <a:r>
              <a:rPr lang="en-US" altLang="ko-KR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]</a:t>
            </a:r>
            <a:endParaRPr lang="ko-KR" altLang="en-US" sz="1500" dirty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27784" y="5327630"/>
            <a:ext cx="1795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 smtClean="0">
                <a:latin typeface="카카오 Regular" pitchFamily="50" charset="-127"/>
                <a:ea typeface="카카오 Regular" pitchFamily="50" charset="-127"/>
              </a:rPr>
              <a:t>최솟값 </a:t>
            </a:r>
            <a:r>
              <a:rPr lang="en-US" altLang="ko-KR" sz="1100" dirty="0" smtClean="0">
                <a:latin typeface="카카오 Regular" pitchFamily="50" charset="-127"/>
                <a:ea typeface="카카오 Regular" pitchFamily="50" charset="-127"/>
              </a:rPr>
              <a:t>: 0    </a:t>
            </a:r>
            <a:r>
              <a:rPr lang="en-US" altLang="ko-KR" sz="1100" b="1" dirty="0" smtClean="0">
                <a:solidFill>
                  <a:srgbClr val="F1C853"/>
                </a:solidFill>
                <a:latin typeface="카카오 Regular" pitchFamily="50" charset="-127"/>
                <a:ea typeface="카카오 Regular" pitchFamily="50" charset="-127"/>
              </a:rPr>
              <a:t>|</a:t>
            </a:r>
            <a:r>
              <a:rPr lang="en-US" altLang="ko-KR" sz="1100" dirty="0" smtClean="0">
                <a:latin typeface="카카오 Regular" pitchFamily="50" charset="-127"/>
                <a:ea typeface="카카오 Regular" pitchFamily="50" charset="-127"/>
              </a:rPr>
              <a:t>   </a:t>
            </a:r>
            <a:r>
              <a:rPr lang="ko-KR" altLang="en-US" sz="1100" dirty="0" smtClean="0">
                <a:latin typeface="카카오 Regular" pitchFamily="50" charset="-127"/>
                <a:ea typeface="카카오 Regular" pitchFamily="50" charset="-127"/>
              </a:rPr>
              <a:t>최대값 </a:t>
            </a:r>
            <a:r>
              <a:rPr lang="en-US" altLang="ko-KR" sz="1100" dirty="0" smtClean="0">
                <a:latin typeface="카카오 Regular" pitchFamily="50" charset="-127"/>
                <a:ea typeface="카카오 Regular" pitchFamily="50" charset="-127"/>
              </a:rPr>
              <a:t>: 53211</a:t>
            </a:r>
            <a:endParaRPr lang="ko-KR" altLang="en-US" sz="1100" dirty="0"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73365" y="2714437"/>
            <a:ext cx="2858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(115071: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플레이리스트</a:t>
            </a:r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, 705003: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태그</a:t>
            </a:r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+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노래</a:t>
            </a:r>
            <a:r>
              <a:rPr lang="en-US" altLang="ko-KR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)</a:t>
            </a:r>
            <a:endParaRPr lang="ko-KR" altLang="en-US" sz="12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51520" y="2361375"/>
            <a:ext cx="1764000" cy="180000"/>
          </a:xfrm>
          <a:prstGeom prst="rect">
            <a:avLst/>
          </a:prstGeom>
          <a:solidFill>
            <a:srgbClr val="F1C85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251520" y="2708920"/>
            <a:ext cx="2880320" cy="288032"/>
          </a:xfrm>
          <a:prstGeom prst="roundRect">
            <a:avLst/>
          </a:prstGeom>
          <a:noFill/>
          <a:ln w="12700">
            <a:solidFill>
              <a:srgbClr val="F7E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3" cstate="print"/>
          <a:srcRect t="74418"/>
          <a:stretch>
            <a:fillRect/>
          </a:stretch>
        </p:blipFill>
        <p:spPr bwMode="auto">
          <a:xfrm>
            <a:off x="251520" y="3212976"/>
            <a:ext cx="5328592" cy="80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0" name="직선 연결선 79"/>
          <p:cNvCxnSpPr/>
          <p:nvPr/>
        </p:nvCxnSpPr>
        <p:spPr>
          <a:xfrm flipV="1">
            <a:off x="1133520" y="2528920"/>
            <a:ext cx="0" cy="180000"/>
          </a:xfrm>
          <a:prstGeom prst="line">
            <a:avLst/>
          </a:prstGeom>
          <a:ln>
            <a:solidFill>
              <a:srgbClr val="F1C85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3" cstate="print"/>
          <a:srcRect l="3366" t="18803" r="62500" b="53068"/>
          <a:stretch>
            <a:fillRect/>
          </a:stretch>
        </p:blipFill>
        <p:spPr bwMode="auto">
          <a:xfrm>
            <a:off x="395536" y="1124744"/>
            <a:ext cx="5112568" cy="236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88640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User-based Collaborative Filtering   +  TF-IDF</a:t>
            </a:r>
            <a:endParaRPr lang="en-US" altLang="ko-KR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729571"/>
            <a:ext cx="41264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8) TF-IDF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가중치로 모두 적용  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-  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총점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0.2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점 대 도달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endParaRPr lang="ko-KR" altLang="en-US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40152" y="2060848"/>
            <a:ext cx="30243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한 글자의 단어도 누락되지 않도록 수정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59624" y="2168872"/>
            <a:ext cx="108000" cy="108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652120" y="764704"/>
            <a:ext cx="3312368" cy="1224136"/>
            <a:chOff x="5652120" y="764704"/>
            <a:chExt cx="3312368" cy="1224136"/>
          </a:xfrm>
        </p:grpSpPr>
        <p:pic>
          <p:nvPicPr>
            <p:cNvPr id="40" name="Picture 8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96336" y="90876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31" name="Picture 6" descr="C:\Users\KITCOOP\Desktop\메룬\999. Z\icon\compact-disc (1)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68184" y="1484784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35" name="Picture 7" descr="C:\Users\KITCOOP\Desktop\메룬\999. Z\icon\hashtag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68184" y="908720"/>
              <a:ext cx="360000" cy="360000"/>
            </a:xfrm>
            <a:prstGeom prst="rect">
              <a:avLst/>
            </a:prstGeom>
            <a:noFill/>
          </p:spPr>
        </p:pic>
        <p:sp>
          <p:nvSpPr>
            <p:cNvPr id="36" name="모서리가 둥근 직사각형 35"/>
            <p:cNvSpPr/>
            <p:nvPr/>
          </p:nvSpPr>
          <p:spPr>
            <a:xfrm>
              <a:off x="5652120" y="764704"/>
              <a:ext cx="3312368" cy="1224136"/>
            </a:xfrm>
            <a:prstGeom prst="roundRect">
              <a:avLst>
                <a:gd name="adj" fmla="val 6801"/>
              </a:avLst>
            </a:prstGeom>
            <a:noFill/>
            <a:ln w="12700">
              <a:solidFill>
                <a:srgbClr val="F1C85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4" descr="C:\Users\KITCOOP\Desktop\메룬\999. Z\icon\char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020272" y="90872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38" name="Picture 2" descr="C:\Users\KITCOOP\Desktop\메룬\999. Z\icon\free-icon-scale-2868980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424448" y="908760"/>
              <a:ext cx="360000" cy="360000"/>
            </a:xfrm>
            <a:prstGeom prst="rect">
              <a:avLst/>
            </a:prstGeom>
            <a:noFill/>
          </p:spPr>
        </p:pic>
        <p:cxnSp>
          <p:nvCxnSpPr>
            <p:cNvPr id="39" name="직선 연결선 38"/>
            <p:cNvCxnSpPr/>
            <p:nvPr/>
          </p:nvCxnSpPr>
          <p:spPr>
            <a:xfrm>
              <a:off x="8208404" y="872716"/>
              <a:ext cx="0" cy="1008112"/>
            </a:xfrm>
            <a:prstGeom prst="line">
              <a:avLst/>
            </a:prstGeom>
            <a:ln>
              <a:solidFill>
                <a:srgbClr val="F1C85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" descr="C:\Users\KITCOOP\Desktop\메룬\999. Z\icon\hashtag (1)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444208" y="90876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42" name="Picture 8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44208" y="1484784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49" name="Picture 2" descr="C:\Users\KITCOOP\Desktop\메룬\999. Z\icon\appreciation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8424448" y="1484784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51" name="TextBox 50"/>
          <p:cNvSpPr txBox="1"/>
          <p:nvPr/>
        </p:nvSpPr>
        <p:spPr>
          <a:xfrm>
            <a:off x="5940152" y="2384884"/>
            <a:ext cx="30243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태그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,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곡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‘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좋아요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’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수 가중치 적용 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59624" y="2492908"/>
            <a:ext cx="108000" cy="108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7236296" y="3114256"/>
            <a:ext cx="0" cy="1008112"/>
          </a:xfrm>
          <a:prstGeom prst="line">
            <a:avLst/>
          </a:prstGeom>
          <a:ln>
            <a:solidFill>
              <a:srgbClr val="F1C85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6840252" y="2835516"/>
            <a:ext cx="792088" cy="360040"/>
          </a:xfrm>
          <a:prstGeom prst="roundRect">
            <a:avLst/>
          </a:prstGeom>
          <a:solidFill>
            <a:srgbClr val="F1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652120" y="3051540"/>
            <a:ext cx="3240360" cy="1080120"/>
          </a:xfrm>
          <a:prstGeom prst="roundRect">
            <a:avLst>
              <a:gd name="adj" fmla="val 2567"/>
            </a:avLst>
          </a:prstGeom>
          <a:noFill/>
          <a:ln>
            <a:solidFill>
              <a:srgbClr val="F1C8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828973" y="281693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score </a:t>
            </a:r>
            <a:endParaRPr lang="ko-KR" altLang="en-US" dirty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38439" y="3303568"/>
            <a:ext cx="8915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F1C853"/>
                </a:solidFill>
                <a:latin typeface="카카오 Bold" pitchFamily="50" charset="-127"/>
                <a:ea typeface="카카오 Bold" pitchFamily="50" charset="-127"/>
              </a:rPr>
              <a:t>곡 </a:t>
            </a:r>
            <a:r>
              <a:rPr lang="en-US" altLang="ko-KR" sz="1500" dirty="0" err="1" smtClean="0">
                <a:solidFill>
                  <a:srgbClr val="F1C853"/>
                </a:solidFill>
                <a:latin typeface="카카오 Bold" pitchFamily="50" charset="-127"/>
                <a:ea typeface="카카오 Bold" pitchFamily="50" charset="-127"/>
              </a:rPr>
              <a:t>nDCG</a:t>
            </a:r>
            <a:endParaRPr lang="ko-KR" altLang="en-US" sz="1500" dirty="0">
              <a:solidFill>
                <a:srgbClr val="F1C853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08304" y="3303568"/>
            <a:ext cx="10534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F1C853"/>
                </a:solidFill>
                <a:latin typeface="카카오 Bold" pitchFamily="50" charset="-127"/>
                <a:ea typeface="카카오 Bold" pitchFamily="50" charset="-127"/>
              </a:rPr>
              <a:t>태그 </a:t>
            </a:r>
            <a:r>
              <a:rPr lang="en-US" altLang="ko-KR" sz="1500" dirty="0" err="1" smtClean="0">
                <a:solidFill>
                  <a:srgbClr val="F1C853"/>
                </a:solidFill>
                <a:latin typeface="카카오 Bold" pitchFamily="50" charset="-127"/>
                <a:ea typeface="카카오 Bold" pitchFamily="50" charset="-127"/>
              </a:rPr>
              <a:t>nDCG</a:t>
            </a:r>
            <a:endParaRPr lang="ko-KR" altLang="en-US" sz="1500" dirty="0">
              <a:solidFill>
                <a:srgbClr val="F1C853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pic>
        <p:nvPicPr>
          <p:cNvPr id="60" name="Picture 2" descr="C:\Users\KITCOOP\Desktop\메룬\999. Z\icon\arrow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5400000">
            <a:off x="8407386" y="3438293"/>
            <a:ext cx="360000" cy="360000"/>
          </a:xfrm>
          <a:prstGeom prst="rect">
            <a:avLst/>
          </a:prstGeom>
          <a:noFill/>
        </p:spPr>
      </p:pic>
      <p:pic>
        <p:nvPicPr>
          <p:cNvPr id="61" name="Picture 2" descr="C:\Users\KITCOOP\Desktop\메룬\999. Z\icon\arrow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5400000">
            <a:off x="5780060" y="3438292"/>
            <a:ext cx="360000" cy="360000"/>
          </a:xfrm>
          <a:prstGeom prst="rect">
            <a:avLst/>
          </a:prstGeom>
          <a:noFill/>
        </p:spPr>
      </p:pic>
      <p:sp>
        <p:nvSpPr>
          <p:cNvPr id="62" name="TextBox 61"/>
          <p:cNvSpPr txBox="1"/>
          <p:nvPr/>
        </p:nvSpPr>
        <p:spPr>
          <a:xfrm>
            <a:off x="6176162" y="3601212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카카오 Bold" pitchFamily="50" charset="-127"/>
                <a:ea typeface="카카오 Bold" pitchFamily="50" charset="-127"/>
              </a:rPr>
              <a:t>0.176115</a:t>
            </a:r>
            <a:endParaRPr lang="ko-KR" altLang="en-US" sz="1400" dirty="0"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58082" y="3601212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카카오 Bold" pitchFamily="50" charset="-127"/>
                <a:ea typeface="카카오 Bold" pitchFamily="50" charset="-127"/>
              </a:rPr>
              <a:t>0.377588</a:t>
            </a:r>
            <a:endParaRPr lang="ko-KR" altLang="en-US" sz="1400" dirty="0"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55995" y="4185955"/>
            <a:ext cx="29915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이전 점수 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: 0.151364   |   0.349612 </a:t>
            </a:r>
            <a:endParaRPr lang="ko-KR" altLang="en-US" sz="15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3528" y="4869160"/>
            <a:ext cx="14927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9) ‘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좋아요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’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수 조절</a:t>
            </a:r>
          </a:p>
        </p:txBody>
      </p:sp>
      <p:grpSp>
        <p:nvGrpSpPr>
          <p:cNvPr id="71" name="그룹 49"/>
          <p:cNvGrpSpPr/>
          <p:nvPr/>
        </p:nvGrpSpPr>
        <p:grpSpPr>
          <a:xfrm>
            <a:off x="5652120" y="4904293"/>
            <a:ext cx="3312368" cy="1224136"/>
            <a:chOff x="5652120" y="764704"/>
            <a:chExt cx="3312368" cy="1224136"/>
          </a:xfrm>
        </p:grpSpPr>
        <p:pic>
          <p:nvPicPr>
            <p:cNvPr id="72" name="Picture 8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96336" y="90876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73" name="Picture 6" descr="C:\Users\KITCOOP\Desktop\메룬\999. Z\icon\compact-disc (1)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68184" y="1484784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74" name="Picture 7" descr="C:\Users\KITCOOP\Desktop\메룬\999. Z\icon\hashtag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68184" y="908720"/>
              <a:ext cx="360000" cy="360000"/>
            </a:xfrm>
            <a:prstGeom prst="rect">
              <a:avLst/>
            </a:prstGeom>
            <a:noFill/>
          </p:spPr>
        </p:pic>
        <p:sp>
          <p:nvSpPr>
            <p:cNvPr id="75" name="모서리가 둥근 직사각형 74"/>
            <p:cNvSpPr/>
            <p:nvPr/>
          </p:nvSpPr>
          <p:spPr>
            <a:xfrm>
              <a:off x="5652120" y="764704"/>
              <a:ext cx="3312368" cy="1224136"/>
            </a:xfrm>
            <a:prstGeom prst="roundRect">
              <a:avLst>
                <a:gd name="adj" fmla="val 6801"/>
              </a:avLst>
            </a:prstGeom>
            <a:noFill/>
            <a:ln w="12700">
              <a:solidFill>
                <a:srgbClr val="F1C85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Picture 4" descr="C:\Users\KITCOOP\Desktop\메룬\999. Z\icon\char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020272" y="90872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77" name="Picture 2" descr="C:\Users\KITCOOP\Desktop\메룬\999. Z\icon\free-icon-scale-2868980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424448" y="1231885"/>
              <a:ext cx="360000" cy="360000"/>
            </a:xfrm>
            <a:prstGeom prst="rect">
              <a:avLst/>
            </a:prstGeom>
            <a:noFill/>
          </p:spPr>
        </p:pic>
        <p:cxnSp>
          <p:nvCxnSpPr>
            <p:cNvPr id="78" name="직선 연결선 77"/>
            <p:cNvCxnSpPr/>
            <p:nvPr/>
          </p:nvCxnSpPr>
          <p:spPr>
            <a:xfrm>
              <a:off x="8208404" y="872716"/>
              <a:ext cx="0" cy="1008112"/>
            </a:xfrm>
            <a:prstGeom prst="line">
              <a:avLst/>
            </a:prstGeom>
            <a:ln>
              <a:solidFill>
                <a:srgbClr val="F1C85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4" descr="C:\Users\KITCOOP\Desktop\메룬\999. Z\icon\hashtag (1)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444208" y="90876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80" name="Picture 8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44208" y="1484784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81" name="TextBox 80"/>
          <p:cNvSpPr txBox="1"/>
          <p:nvPr/>
        </p:nvSpPr>
        <p:spPr>
          <a:xfrm>
            <a:off x="5940152" y="6272445"/>
            <a:ext cx="32038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‘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좋아요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’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수 가중치 조절 및 삭제 등 테스트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759624" y="6380469"/>
            <a:ext cx="108000" cy="108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31736" y="1556792"/>
            <a:ext cx="1980000" cy="180000"/>
          </a:xfrm>
          <a:prstGeom prst="rect">
            <a:avLst/>
          </a:prstGeom>
          <a:solidFill>
            <a:srgbClr val="F1C85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31736" y="2456912"/>
            <a:ext cx="1764000" cy="180000"/>
          </a:xfrm>
          <a:prstGeom prst="rect">
            <a:avLst/>
          </a:prstGeom>
          <a:solidFill>
            <a:srgbClr val="F1C85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31736" y="3212976"/>
            <a:ext cx="1728000" cy="180000"/>
          </a:xfrm>
          <a:prstGeom prst="rect">
            <a:avLst/>
          </a:prstGeom>
          <a:solidFill>
            <a:srgbClr val="F1C85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95536" y="5229200"/>
            <a:ext cx="22733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[ </a:t>
            </a:r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범위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: 1.064  ~  15.693 </a:t>
            </a:r>
            <a:r>
              <a:rPr lang="en-US" altLang="ko-KR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]</a:t>
            </a:r>
            <a:endParaRPr lang="ko-KR" altLang="en-US" sz="1500" dirty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 cstate="print"/>
          <a:srcRect l="3333" t="31450" r="65000" b="60302"/>
          <a:stretch>
            <a:fillRect/>
          </a:stretch>
        </p:blipFill>
        <p:spPr bwMode="auto">
          <a:xfrm>
            <a:off x="323527" y="1844824"/>
            <a:ext cx="540630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 cstate="print"/>
          <a:srcRect l="3353" t="18803" r="62500" b="52922"/>
          <a:stretch>
            <a:fillRect/>
          </a:stretch>
        </p:blipFill>
        <p:spPr bwMode="auto">
          <a:xfrm>
            <a:off x="323528" y="2852936"/>
            <a:ext cx="587500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88640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User-based Collaborative Filtering   +  TF-IDF</a:t>
            </a:r>
            <a:endParaRPr lang="en-US" altLang="ko-KR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729571"/>
            <a:ext cx="18149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10) TF-IDF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옵션 사용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0152" y="2132856"/>
            <a:ext cx="32038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sublinear_tf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: </a:t>
            </a:r>
            <a:r>
              <a:rPr lang="ko-KR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가중치의 스케일링 옵션</a:t>
            </a:r>
            <a:endParaRPr lang="ko-KR" altLang="ko-KR" sz="15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59624" y="2240880"/>
            <a:ext cx="108000" cy="108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940152" y="2456892"/>
            <a:ext cx="30243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태그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,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곡에 테스트 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59624" y="2564916"/>
            <a:ext cx="108000" cy="108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5652120" y="764704"/>
            <a:ext cx="3312368" cy="1224136"/>
            <a:chOff x="5652120" y="764704"/>
            <a:chExt cx="3312368" cy="1224136"/>
          </a:xfrm>
        </p:grpSpPr>
        <p:pic>
          <p:nvPicPr>
            <p:cNvPr id="22" name="Picture 6" descr="C:\Users\KITCOOP\Desktop\메룬\999. Z\icon\compact-disc (1)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68184" y="1484784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24" name="Picture 7" descr="C:\Users\KITCOOP\Desktop\메룬\999. Z\icon\hashtag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68184" y="908720"/>
              <a:ext cx="360000" cy="360000"/>
            </a:xfrm>
            <a:prstGeom prst="rect">
              <a:avLst/>
            </a:prstGeom>
            <a:noFill/>
          </p:spPr>
        </p:pic>
        <p:sp>
          <p:nvSpPr>
            <p:cNvPr id="26" name="모서리가 둥근 직사각형 25"/>
            <p:cNvSpPr/>
            <p:nvPr/>
          </p:nvSpPr>
          <p:spPr>
            <a:xfrm>
              <a:off x="5652120" y="764704"/>
              <a:ext cx="3312368" cy="1224136"/>
            </a:xfrm>
            <a:prstGeom prst="roundRect">
              <a:avLst>
                <a:gd name="adj" fmla="val 6801"/>
              </a:avLst>
            </a:prstGeom>
            <a:noFill/>
            <a:ln w="12700">
              <a:solidFill>
                <a:srgbClr val="F1C85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8208404" y="872716"/>
              <a:ext cx="0" cy="1008112"/>
            </a:xfrm>
            <a:prstGeom prst="line">
              <a:avLst/>
            </a:prstGeom>
            <a:ln>
              <a:solidFill>
                <a:srgbClr val="F1C85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4" descr="C:\Users\KITCOOP\Desktop\메룬\999. Z\icon\hashtag (1)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444208" y="90876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29" name="Picture 8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444208" y="1484784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30" name="Picture 4" descr="C:\Users\KITCOOP\Desktop\메룬\999. Z\icon\chart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020272" y="932722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32" name="Picture 8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596336" y="932762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33" name="Picture 2" descr="C:\Users\KITCOOP\Desktop\메룬\999. Z\icon\free-icon-scale-2868980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8388424" y="1196792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13314" name="Picture 2" descr="C:\Users\KITCOOP\Desktop\메룬\999. Z\icon\free-icon-levels-923027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5400000">
              <a:off x="8676456" y="1376792"/>
              <a:ext cx="180000" cy="180000"/>
            </a:xfrm>
            <a:prstGeom prst="rect">
              <a:avLst/>
            </a:prstGeom>
            <a:noFill/>
          </p:spPr>
        </p:pic>
      </p:grpSp>
      <p:grpSp>
        <p:nvGrpSpPr>
          <p:cNvPr id="50" name="그룹 30"/>
          <p:cNvGrpSpPr/>
          <p:nvPr/>
        </p:nvGrpSpPr>
        <p:grpSpPr>
          <a:xfrm>
            <a:off x="5652120" y="4787860"/>
            <a:ext cx="3240360" cy="1314728"/>
            <a:chOff x="5652120" y="4787860"/>
            <a:chExt cx="3240360" cy="1314728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7236296" y="5085184"/>
              <a:ext cx="0" cy="1008112"/>
            </a:xfrm>
            <a:prstGeom prst="line">
              <a:avLst/>
            </a:prstGeom>
            <a:ln>
              <a:solidFill>
                <a:srgbClr val="F1C85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모서리가 둥근 직사각형 51"/>
            <p:cNvSpPr/>
            <p:nvPr/>
          </p:nvSpPr>
          <p:spPr>
            <a:xfrm>
              <a:off x="6840252" y="4806444"/>
              <a:ext cx="792088" cy="360040"/>
            </a:xfrm>
            <a:prstGeom prst="roundRect">
              <a:avLst/>
            </a:prstGeom>
            <a:solidFill>
              <a:srgbClr val="F1C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652120" y="5022468"/>
              <a:ext cx="3240360" cy="1080120"/>
            </a:xfrm>
            <a:prstGeom prst="roundRect">
              <a:avLst>
                <a:gd name="adj" fmla="val 2567"/>
              </a:avLst>
            </a:prstGeom>
            <a:noFill/>
            <a:ln>
              <a:solidFill>
                <a:srgbClr val="F1C8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828973" y="478786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484444"/>
                  </a:solidFill>
                  <a:latin typeface="카카오 Bold" pitchFamily="50" charset="-127"/>
                  <a:ea typeface="카카오 Bold" pitchFamily="50" charset="-127"/>
                </a:rPr>
                <a:t>score </a:t>
              </a:r>
              <a:endParaRPr lang="ko-KR" altLang="en-US" dirty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38439" y="5274496"/>
              <a:ext cx="89159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 smtClean="0">
                  <a:solidFill>
                    <a:srgbClr val="F1C853"/>
                  </a:solidFill>
                  <a:latin typeface="카카오 Bold" pitchFamily="50" charset="-127"/>
                  <a:ea typeface="카카오 Bold" pitchFamily="50" charset="-127"/>
                </a:rPr>
                <a:t>곡 </a:t>
              </a:r>
              <a:r>
                <a:rPr lang="en-US" altLang="ko-KR" sz="1500" dirty="0" err="1" smtClean="0">
                  <a:solidFill>
                    <a:srgbClr val="F1C853"/>
                  </a:solidFill>
                  <a:latin typeface="카카오 Bold" pitchFamily="50" charset="-127"/>
                  <a:ea typeface="카카오 Bold" pitchFamily="50" charset="-127"/>
                </a:rPr>
                <a:t>nDCG</a:t>
              </a:r>
              <a:endParaRPr lang="ko-KR" altLang="en-US" sz="1500" dirty="0">
                <a:solidFill>
                  <a:srgbClr val="F1C853"/>
                </a:solidFill>
                <a:latin typeface="카카오 Bold" pitchFamily="50" charset="-127"/>
                <a:ea typeface="카카오 Bold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08304" y="5274496"/>
              <a:ext cx="105349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 smtClean="0">
                  <a:solidFill>
                    <a:srgbClr val="F1C853"/>
                  </a:solidFill>
                  <a:latin typeface="카카오 Bold" pitchFamily="50" charset="-127"/>
                  <a:ea typeface="카카오 Bold" pitchFamily="50" charset="-127"/>
                </a:rPr>
                <a:t>태그 </a:t>
              </a:r>
              <a:r>
                <a:rPr lang="en-US" altLang="ko-KR" sz="1500" dirty="0" err="1" smtClean="0">
                  <a:solidFill>
                    <a:srgbClr val="F1C853"/>
                  </a:solidFill>
                  <a:latin typeface="카카오 Bold" pitchFamily="50" charset="-127"/>
                  <a:ea typeface="카카오 Bold" pitchFamily="50" charset="-127"/>
                </a:rPr>
                <a:t>nDCG</a:t>
              </a:r>
              <a:endParaRPr lang="ko-KR" altLang="en-US" sz="1500" dirty="0">
                <a:solidFill>
                  <a:srgbClr val="F1C853"/>
                </a:solidFill>
                <a:latin typeface="카카오 Bold" pitchFamily="50" charset="-127"/>
                <a:ea typeface="카카오 Bold" pitchFamily="50" charset="-127"/>
              </a:endParaRPr>
            </a:p>
          </p:txBody>
        </p:sp>
        <p:pic>
          <p:nvPicPr>
            <p:cNvPr id="57" name="Picture 2" descr="C:\Users\KITCOOP\Desktop\메룬\999. Z\icon\arrow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 rot="5400000">
              <a:off x="8407386" y="5409221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58" name="Picture 2" descr="C:\Users\KITCOOP\Desktop\메룬\999. Z\icon\arrow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 rot="5400000">
              <a:off x="5780060" y="5409220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59" name="TextBox 58"/>
          <p:cNvSpPr txBox="1"/>
          <p:nvPr/>
        </p:nvSpPr>
        <p:spPr>
          <a:xfrm>
            <a:off x="6176162" y="5572140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카카오 Bold" pitchFamily="50" charset="-127"/>
                <a:ea typeface="카카오 Bold" pitchFamily="50" charset="-127"/>
              </a:rPr>
              <a:t>0.182805</a:t>
            </a:r>
            <a:endParaRPr lang="ko-KR" altLang="en-US" sz="1400" dirty="0"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58082" y="5572140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카카오 Bold" pitchFamily="50" charset="-127"/>
                <a:ea typeface="카카오 Bold" pitchFamily="50" charset="-127"/>
              </a:rPr>
              <a:t>0.446957</a:t>
            </a:r>
            <a:endParaRPr lang="ko-KR" altLang="en-US" sz="1400" dirty="0"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49583" y="6177669"/>
            <a:ext cx="2961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이전 점수 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: 0.176115   |   0.377588 </a:t>
            </a:r>
            <a:endParaRPr lang="ko-KR" altLang="en-US" sz="15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20112" y="1880856"/>
            <a:ext cx="1224000" cy="216000"/>
          </a:xfrm>
          <a:prstGeom prst="rect">
            <a:avLst/>
          </a:prstGeom>
          <a:solidFill>
            <a:srgbClr val="F1C85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43" r="30739" b="10256"/>
          <a:stretch>
            <a:fillRect/>
          </a:stretch>
        </p:blipFill>
        <p:spPr bwMode="auto">
          <a:xfrm>
            <a:off x="467543" y="1484783"/>
            <a:ext cx="6120681" cy="2762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88640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User-based Collaborative Filtering   +  TF-IDF</a:t>
            </a:r>
            <a:endParaRPr lang="en-US" altLang="ko-KR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729571"/>
            <a:ext cx="15183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11)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앨범 정보 이용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0152" y="2132856"/>
            <a:ext cx="32038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sublinear_tf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: </a:t>
            </a:r>
            <a:r>
              <a:rPr lang="ko-KR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가중치의 스케일링 옵션</a:t>
            </a:r>
            <a:endParaRPr lang="ko-KR" altLang="ko-KR" sz="15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59624" y="2240880"/>
            <a:ext cx="108000" cy="108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940152" y="2456892"/>
            <a:ext cx="30243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같은 곡을 적어도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1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개 이상 갖는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다른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fontAlgn="base"/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플레이리스트의 수가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5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개 이하인 경우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fontAlgn="base"/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앨범 정보 이용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59624" y="2564916"/>
            <a:ext cx="108000" cy="108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5652120" y="764704"/>
            <a:ext cx="3312368" cy="1224136"/>
            <a:chOff x="5652120" y="764704"/>
            <a:chExt cx="3312368" cy="1224136"/>
          </a:xfrm>
        </p:grpSpPr>
        <p:pic>
          <p:nvPicPr>
            <p:cNvPr id="47" name="Picture 6" descr="C:\Users\KITCOOP\Desktop\메룬\999. Z\icon\compact-disc (1)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8184" y="1484784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48" name="Picture 7" descr="C:\Users\KITCOOP\Desktop\메룬\999. Z\icon\hashtag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68184" y="908720"/>
              <a:ext cx="360000" cy="360000"/>
            </a:xfrm>
            <a:prstGeom prst="rect">
              <a:avLst/>
            </a:prstGeom>
            <a:noFill/>
          </p:spPr>
        </p:pic>
        <p:sp>
          <p:nvSpPr>
            <p:cNvPr id="49" name="모서리가 둥근 직사각형 48"/>
            <p:cNvSpPr/>
            <p:nvPr/>
          </p:nvSpPr>
          <p:spPr>
            <a:xfrm>
              <a:off x="5652120" y="764704"/>
              <a:ext cx="3312368" cy="1224136"/>
            </a:xfrm>
            <a:prstGeom prst="roundRect">
              <a:avLst>
                <a:gd name="adj" fmla="val 6801"/>
              </a:avLst>
            </a:prstGeom>
            <a:noFill/>
            <a:ln w="12700">
              <a:solidFill>
                <a:srgbClr val="F1C85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8208404" y="872716"/>
              <a:ext cx="0" cy="1008112"/>
            </a:xfrm>
            <a:prstGeom prst="line">
              <a:avLst/>
            </a:prstGeom>
            <a:ln>
              <a:solidFill>
                <a:srgbClr val="F1C85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4" descr="C:\Users\KITCOOP\Desktop\메룬\999. Z\icon\hashtag (1)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44208" y="90876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52" name="Picture 8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444208" y="1484784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53" name="Picture 4" descr="C:\Users\KITCOOP\Desktop\메룬\999. Z\icon\chart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020272" y="932722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54" name="Picture 8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596336" y="932762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55" name="Picture 2" descr="C:\Users\KITCOOP\Desktop\메룬\999. Z\icon\free-icon-scale-2868980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388424" y="1196792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56" name="Picture 2" descr="C:\Users\KITCOOP\Desktop\메룬\999. Z\icon\music album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020272" y="1484784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58" name="Picture 2" descr="C:\Users\KITCOOP\Desktop\메룬\999. Z\icon\free-icon-levels-923027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5400000">
              <a:off x="8676456" y="1376792"/>
              <a:ext cx="180000" cy="180000"/>
            </a:xfrm>
            <a:prstGeom prst="rect">
              <a:avLst/>
            </a:prstGeom>
            <a:noFill/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 cstate="print"/>
          <a:srcRect l="2860" r="49474"/>
          <a:stretch>
            <a:fillRect/>
          </a:stretch>
        </p:blipFill>
        <p:spPr bwMode="auto">
          <a:xfrm>
            <a:off x="467544" y="4293096"/>
            <a:ext cx="3672408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755576" y="4653136"/>
            <a:ext cx="3276000" cy="216000"/>
          </a:xfrm>
          <a:prstGeom prst="rect">
            <a:avLst/>
          </a:prstGeom>
          <a:solidFill>
            <a:srgbClr val="F1C85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95536" y="1087869"/>
            <a:ext cx="1260000" cy="72008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8864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Result</a:t>
            </a:r>
            <a:endParaRPr lang="en-US" altLang="ko-KR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83671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최종 모델 결과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395536" y="4869160"/>
            <a:ext cx="8352928" cy="792088"/>
            <a:chOff x="395536" y="1484784"/>
            <a:chExt cx="8352928" cy="792088"/>
          </a:xfrm>
        </p:grpSpPr>
        <p:pic>
          <p:nvPicPr>
            <p:cNvPr id="26" name="그림 25"/>
            <p:cNvPicPr/>
            <p:nvPr/>
          </p:nvPicPr>
          <p:blipFill>
            <a:blip r:embed="rId3" cstate="print"/>
            <a:srcRect l="605" r="9201" b="8333"/>
            <a:stretch>
              <a:fillRect/>
            </a:stretch>
          </p:blipFill>
          <p:spPr bwMode="auto">
            <a:xfrm>
              <a:off x="395536" y="1484784"/>
              <a:ext cx="8352928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직사각형 9"/>
            <p:cNvSpPr/>
            <p:nvPr/>
          </p:nvSpPr>
          <p:spPr>
            <a:xfrm>
              <a:off x="395536" y="1484784"/>
              <a:ext cx="8352928" cy="792088"/>
            </a:xfrm>
            <a:prstGeom prst="rect">
              <a:avLst/>
            </a:prstGeom>
            <a:noFill/>
            <a:ln>
              <a:solidFill>
                <a:srgbClr val="F1C8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016826" y="2673787"/>
            <a:ext cx="2088152" cy="384042"/>
            <a:chOff x="611600" y="3429000"/>
            <a:chExt cx="2088152" cy="384042"/>
          </a:xfrm>
        </p:grpSpPr>
        <p:pic>
          <p:nvPicPr>
            <p:cNvPr id="17" name="Picture 7" descr="C:\Users\KITCOOP\Desktop\메룬\999. Z\icon\hashtag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1600" y="342900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20" name="Picture 4" descr="C:\Users\KITCOOP\Desktop\메룬\999. Z\icon\hashtag (1)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87624" y="342904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22" name="Picture 4" descr="C:\Users\KITCOOP\Desktop\메룬\999. Z\icon\chart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63688" y="3453002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23" name="Picture 8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339752" y="3453042"/>
              <a:ext cx="360000" cy="360000"/>
            </a:xfrm>
            <a:prstGeom prst="rect">
              <a:avLst/>
            </a:prstGeom>
            <a:noFill/>
          </p:spPr>
        </p:pic>
      </p:grpSp>
      <p:grpSp>
        <p:nvGrpSpPr>
          <p:cNvPr id="35" name="그룹 34"/>
          <p:cNvGrpSpPr/>
          <p:nvPr/>
        </p:nvGrpSpPr>
        <p:grpSpPr>
          <a:xfrm>
            <a:off x="4527226" y="2685808"/>
            <a:ext cx="1512088" cy="360000"/>
            <a:chOff x="3275896" y="3429000"/>
            <a:chExt cx="1512088" cy="360000"/>
          </a:xfrm>
        </p:grpSpPr>
        <p:pic>
          <p:nvPicPr>
            <p:cNvPr id="16" name="Picture 6" descr="C:\Users\KITCOOP\Desktop\메룬\999. Z\icon\compact-disc (1)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275896" y="342900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21" name="Picture 8" descr="C:\Users\KITCOOP\Desktop\메룬\999. Z\icon\compact-disc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1940" y="342900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27" name="Picture 2" descr="C:\Users\KITCOOP\Desktop\메룬\999. Z\icon\music album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427984" y="3429000"/>
              <a:ext cx="360000" cy="360000"/>
            </a:xfrm>
            <a:prstGeom prst="rect">
              <a:avLst/>
            </a:prstGeom>
            <a:noFill/>
          </p:spPr>
        </p:pic>
      </p:grpSp>
      <p:grpSp>
        <p:nvGrpSpPr>
          <p:cNvPr id="34" name="그룹 33"/>
          <p:cNvGrpSpPr/>
          <p:nvPr/>
        </p:nvGrpSpPr>
        <p:grpSpPr>
          <a:xfrm>
            <a:off x="7461562" y="2685808"/>
            <a:ext cx="468032" cy="360000"/>
            <a:chOff x="5292080" y="3429000"/>
            <a:chExt cx="468032" cy="360000"/>
          </a:xfrm>
        </p:grpSpPr>
        <p:pic>
          <p:nvPicPr>
            <p:cNvPr id="25" name="Picture 2" descr="C:\Users\KITCOOP\Desktop\메룬\999. Z\icon\free-icon-scale-2868980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292080" y="342900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28" name="Picture 2" descr="C:\Users\KITCOOP\Desktop\메룬\999. Z\icon\free-icon-levels-923027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5400000">
              <a:off x="5580112" y="3609000"/>
              <a:ext cx="180000" cy="180000"/>
            </a:xfrm>
            <a:prstGeom prst="rect">
              <a:avLst/>
            </a:prstGeom>
            <a:noFill/>
          </p:spPr>
        </p:pic>
      </p:grpSp>
      <p:grpSp>
        <p:nvGrpSpPr>
          <p:cNvPr id="44" name="그룹 43"/>
          <p:cNvGrpSpPr/>
          <p:nvPr/>
        </p:nvGrpSpPr>
        <p:grpSpPr>
          <a:xfrm>
            <a:off x="539552" y="1844824"/>
            <a:ext cx="4199757" cy="369332"/>
            <a:chOff x="539552" y="2708920"/>
            <a:chExt cx="419975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39552" y="2708920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484444"/>
                  </a:solidFill>
                  <a:latin typeface="카카오 Bold" pitchFamily="50" charset="-127"/>
                  <a:ea typeface="카카오 Bold" pitchFamily="50" charset="-127"/>
                </a:rPr>
                <a:t>최종 모델</a:t>
              </a:r>
              <a:endParaRPr lang="ko-KR" altLang="en-US" dirty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91680" y="2708920"/>
              <a:ext cx="3047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사용자기반협업필터링</a:t>
              </a:r>
              <a:r>
                <a:rPr lang="ko-KR" altLang="en-US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 </a:t>
              </a:r>
              <a:r>
                <a:rPr lang="en-US" altLang="ko-KR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+ TF-IDF</a:t>
              </a:r>
              <a:endParaRPr lang="ko-KR" altLang="en-US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1619120" y="2785574"/>
              <a:ext cx="0" cy="216024"/>
            </a:xfrm>
            <a:prstGeom prst="line">
              <a:avLst/>
            </a:prstGeom>
            <a:ln w="2540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연결선 31"/>
          <p:cNvCxnSpPr/>
          <p:nvPr/>
        </p:nvCxnSpPr>
        <p:spPr>
          <a:xfrm>
            <a:off x="3825138" y="2685808"/>
            <a:ext cx="0" cy="360000"/>
          </a:xfrm>
          <a:prstGeom prst="line">
            <a:avLst/>
          </a:prstGeom>
          <a:ln w="25400">
            <a:solidFill>
              <a:srgbClr val="FF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705458" y="2685808"/>
            <a:ext cx="0" cy="360000"/>
          </a:xfrm>
          <a:prstGeom prst="line">
            <a:avLst/>
          </a:prstGeom>
          <a:ln w="25400">
            <a:solidFill>
              <a:srgbClr val="FF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8099" y="3249851"/>
            <a:ext cx="29290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태그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: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태그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,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 플레이리스트 제목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,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 곡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ID</a:t>
            </a:r>
            <a:endParaRPr lang="ko-KR" altLang="en-US" sz="15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26198" y="3249851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곡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: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곡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ID,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 앨범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ID</a:t>
            </a:r>
            <a:endParaRPr lang="ko-KR" altLang="en-US" sz="15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93490" y="3249851"/>
            <a:ext cx="13949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가중치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: TF-IDF</a:t>
            </a:r>
            <a:endParaRPr lang="ko-KR" altLang="en-US" sz="15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39552" y="4239180"/>
            <a:ext cx="2377143" cy="369332"/>
            <a:chOff x="683568" y="4869160"/>
            <a:chExt cx="2377143" cy="369332"/>
          </a:xfrm>
        </p:grpSpPr>
        <p:sp>
          <p:nvSpPr>
            <p:cNvPr id="40" name="TextBox 39"/>
            <p:cNvSpPr txBox="1"/>
            <p:nvPr/>
          </p:nvSpPr>
          <p:spPr>
            <a:xfrm>
              <a:off x="683568" y="4869160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484444"/>
                  </a:solidFill>
                  <a:latin typeface="카카오 Bold" pitchFamily="50" charset="-127"/>
                  <a:ea typeface="카카오 Bold" pitchFamily="50" charset="-127"/>
                </a:rPr>
                <a:t>최종 점수</a:t>
              </a:r>
              <a:endParaRPr lang="ko-KR" altLang="en-US" dirty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35696" y="4869160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484444"/>
                  </a:solidFill>
                  <a:latin typeface="카카오 Bold" pitchFamily="50" charset="-127"/>
                  <a:ea typeface="카카오 Bold" pitchFamily="50" charset="-127"/>
                </a:rPr>
                <a:t>0.222708</a:t>
              </a:r>
              <a:endParaRPr lang="ko-KR" altLang="en-US" dirty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1763136" y="4945814"/>
              <a:ext cx="0" cy="216024"/>
            </a:xfrm>
            <a:prstGeom prst="line">
              <a:avLst/>
            </a:prstGeom>
            <a:ln w="2540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067485" y="3212976"/>
            <a:ext cx="3009030" cy="432048"/>
            <a:chOff x="4139952" y="3140968"/>
            <a:chExt cx="3009030" cy="432048"/>
          </a:xfrm>
        </p:grpSpPr>
        <p:sp>
          <p:nvSpPr>
            <p:cNvPr id="4" name="직사각형 3"/>
            <p:cNvSpPr/>
            <p:nvPr/>
          </p:nvSpPr>
          <p:spPr>
            <a:xfrm>
              <a:off x="4139952" y="3356992"/>
              <a:ext cx="1152128" cy="216024"/>
            </a:xfrm>
            <a:prstGeom prst="rect">
              <a:avLst/>
            </a:prstGeom>
            <a:solidFill>
              <a:srgbClr val="FFCD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84444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11960" y="3140968"/>
              <a:ext cx="2937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Limitations &amp; Implications </a:t>
              </a:r>
              <a:endParaRPr lang="en-US" altLang="ko-KR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143508" y="134634"/>
            <a:ext cx="8856984" cy="6588732"/>
          </a:xfrm>
          <a:prstGeom prst="roundRect">
            <a:avLst>
              <a:gd name="adj" fmla="val 1428"/>
            </a:avLst>
          </a:prstGeom>
          <a:noFill/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79512" y="4761148"/>
            <a:ext cx="1764000" cy="72008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512" y="1160748"/>
            <a:ext cx="1584000" cy="72008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504" y="979849"/>
            <a:ext cx="9087744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1. </a:t>
            </a:r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사용자 정보의 부재</a:t>
            </a:r>
          </a:p>
          <a:p>
            <a:endParaRPr lang="ko-KR" altLang="en-US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>
              <a:buFontTx/>
              <a:buChar char="-"/>
            </a:pP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 DJ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로 선정된 사람이 생성한 플레이리스트의 정보만 존재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endParaRPr lang="ko-KR" altLang="en-US" sz="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>
              <a:buFontTx/>
              <a:buChar char="-"/>
            </a:pP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 “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플레이리스트 내 해당 곡들의 재생횟수”</a:t>
            </a:r>
            <a:r>
              <a:rPr lang="ko-KR" altLang="en-US" sz="15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처럼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플레이리스트의 노래를 들은 사람의 데이터가 없다는 아쉬움 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endParaRPr lang="ko-KR" altLang="en-US" sz="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-  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어떤 특성의 사용자가 플레이리스트의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'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좋아요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'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를 눌렀는지 알 수 없었음</a:t>
            </a:r>
          </a:p>
          <a:p>
            <a:endParaRPr lang="ko-KR" altLang="en-US" sz="20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→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협업 </a:t>
            </a:r>
            <a:r>
              <a:rPr lang="ko-KR" altLang="en-US" sz="15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필터링으로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예측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80%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비율만 하고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20%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비율은 다른 방식으로 예측하는 두 모델의 앙상블 시도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(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현재 진행 중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)</a:t>
            </a:r>
          </a:p>
          <a:p>
            <a:endParaRPr lang="en-US" altLang="ko-KR" sz="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→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20%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의 방식은 다음과 같음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endParaRPr lang="ko-KR" altLang="en-US" sz="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①   판단을 하고자 하는 플레이리스트에 들어 있는 노래를 기반으로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(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앨범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,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가수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,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장르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)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추출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en-US" altLang="ko-KR" sz="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endParaRPr lang="ko-KR" altLang="en-US" sz="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②   빈도수가 높은 앨범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,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가수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,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장르 상위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n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개를 뽑아 추천노래 </a:t>
            </a:r>
            <a:r>
              <a:rPr lang="ko-KR" altLang="en-US" sz="15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후보군을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뽑음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endParaRPr lang="ko-KR" altLang="en-US" sz="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③   뽑아온 노래들을 플레이리스트에 포함된 횟수 사용하여 정렬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endParaRPr lang="ko-KR" altLang="en-US" sz="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④   </a:t>
            </a:r>
            <a:r>
              <a:rPr lang="ko-KR" altLang="en-US" sz="15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후보군에서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필요한 개수만큼 노래를 뽑아와서 결과에 반영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endParaRPr lang="ko-KR" altLang="en-US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en-US" altLang="ko-KR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2. </a:t>
            </a:r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추가적 변수의 필요성</a:t>
            </a:r>
            <a:endParaRPr lang="en-US" altLang="ko-KR" sz="1500" dirty="0" smtClean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  <a:p>
            <a:endParaRPr lang="ko-KR" altLang="en-US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>
              <a:buFontTx/>
              <a:buChar char="-"/>
            </a:pP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 플레이리스트는 수정이 가능한 형태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endParaRPr lang="ko-KR" altLang="en-US" sz="20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→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누적된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'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좋아요 수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'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를 절대적인 수치 값만으로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'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최종 수정일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'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시점의 노래들에 적용해서 비교하기엔 무리가 있을 것이라 판단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endParaRPr lang="ko-KR" altLang="en-US" sz="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→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 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만일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,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플레이리스트의 </a:t>
            </a:r>
            <a:r>
              <a:rPr lang="ko-KR" altLang="en-US" sz="15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생성일을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알 수 있었다면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, '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생성기간 대비 좋아요 수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'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를 가공하여 사용해볼 수 있지 않았을까 기대</a:t>
            </a:r>
            <a:endParaRPr lang="ko-KR" altLang="en-US" sz="15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88640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Limitations &amp; Implications </a:t>
            </a:r>
            <a:endParaRPr lang="en-US" altLang="ko-KR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7"/>
          <p:cNvGrpSpPr/>
          <p:nvPr/>
        </p:nvGrpSpPr>
        <p:grpSpPr>
          <a:xfrm>
            <a:off x="647451" y="2708920"/>
            <a:ext cx="7956997" cy="432048"/>
            <a:chOff x="611560" y="3429000"/>
            <a:chExt cx="7956997" cy="432048"/>
          </a:xfrm>
        </p:grpSpPr>
        <p:pic>
          <p:nvPicPr>
            <p:cNvPr id="32" name="Picture 7" descr="C:\Users\KITCOOP\Desktop\메룬\999. Z\ppt_img\bar_ylw_01.png"/>
            <p:cNvPicPr>
              <a:picLocks noChangeAspect="1" noChangeArrowheads="1"/>
            </p:cNvPicPr>
            <p:nvPr/>
          </p:nvPicPr>
          <p:blipFill>
            <a:blip r:embed="rId2" cstate="print"/>
            <a:srcRect r="80445"/>
            <a:stretch>
              <a:fillRect/>
            </a:stretch>
          </p:blipFill>
          <p:spPr bwMode="auto">
            <a:xfrm>
              <a:off x="611560" y="3429000"/>
              <a:ext cx="1584176" cy="396875"/>
            </a:xfrm>
            <a:prstGeom prst="rect">
              <a:avLst/>
            </a:prstGeom>
            <a:noFill/>
          </p:spPr>
        </p:pic>
        <p:pic>
          <p:nvPicPr>
            <p:cNvPr id="33" name="Picture 8" descr="C:\Users\KITCOOP\Desktop\메룬\999. Z\ppt_img\bar_ylw_02.png"/>
            <p:cNvPicPr>
              <a:picLocks noChangeAspect="1" noChangeArrowheads="1"/>
            </p:cNvPicPr>
            <p:nvPr/>
          </p:nvPicPr>
          <p:blipFill>
            <a:blip r:embed="rId3" cstate="print"/>
            <a:srcRect l="18666" r="60890"/>
            <a:stretch>
              <a:fillRect/>
            </a:stretch>
          </p:blipFill>
          <p:spPr bwMode="auto">
            <a:xfrm>
              <a:off x="2195736" y="3429000"/>
              <a:ext cx="1656184" cy="396875"/>
            </a:xfrm>
            <a:prstGeom prst="rect">
              <a:avLst/>
            </a:prstGeom>
            <a:noFill/>
          </p:spPr>
        </p:pic>
        <p:pic>
          <p:nvPicPr>
            <p:cNvPr id="34" name="Picture 9" descr="C:\Users\KITCOOP\Desktop\메룬\999. Z\ppt_img\bar_ylw_03.png"/>
            <p:cNvPicPr>
              <a:picLocks noChangeAspect="1" noChangeArrowheads="1"/>
            </p:cNvPicPr>
            <p:nvPr/>
          </p:nvPicPr>
          <p:blipFill>
            <a:blip r:embed="rId4" cstate="print"/>
            <a:srcRect l="39111" r="41334"/>
            <a:stretch>
              <a:fillRect/>
            </a:stretch>
          </p:blipFill>
          <p:spPr bwMode="auto">
            <a:xfrm>
              <a:off x="3779912" y="3429000"/>
              <a:ext cx="1584176" cy="396875"/>
            </a:xfrm>
            <a:prstGeom prst="rect">
              <a:avLst/>
            </a:prstGeom>
            <a:noFill/>
          </p:spPr>
        </p:pic>
        <p:pic>
          <p:nvPicPr>
            <p:cNvPr id="35" name="Picture 10" descr="C:\Users\KITCOOP\Desktop\메룬\999. Z\ppt_img\bar_ylw_04.png"/>
            <p:cNvPicPr>
              <a:picLocks noChangeAspect="1" noChangeArrowheads="1"/>
            </p:cNvPicPr>
            <p:nvPr/>
          </p:nvPicPr>
          <p:blipFill>
            <a:blip r:embed="rId5" cstate="print"/>
            <a:srcRect l="61332" r="19113"/>
            <a:stretch>
              <a:fillRect/>
            </a:stretch>
          </p:blipFill>
          <p:spPr bwMode="auto">
            <a:xfrm>
              <a:off x="5364088" y="3429000"/>
              <a:ext cx="1584176" cy="396875"/>
            </a:xfrm>
            <a:prstGeom prst="rect">
              <a:avLst/>
            </a:prstGeom>
            <a:noFill/>
          </p:spPr>
        </p:pic>
        <p:pic>
          <p:nvPicPr>
            <p:cNvPr id="36" name="Picture 11" descr="C:\Users\KITCOOP\Desktop\메룬\999. Z\ppt_img\bar_ylw_05.png"/>
            <p:cNvPicPr>
              <a:picLocks noChangeAspect="1" noChangeArrowheads="1"/>
            </p:cNvPicPr>
            <p:nvPr/>
          </p:nvPicPr>
          <p:blipFill>
            <a:blip r:embed="rId6" cstate="print"/>
            <a:srcRect l="79999"/>
            <a:stretch>
              <a:fillRect/>
            </a:stretch>
          </p:blipFill>
          <p:spPr bwMode="auto">
            <a:xfrm>
              <a:off x="6948264" y="3429000"/>
              <a:ext cx="1620293" cy="396875"/>
            </a:xfrm>
            <a:prstGeom prst="rect">
              <a:avLst/>
            </a:prstGeom>
            <a:noFill/>
          </p:spPr>
        </p:pic>
        <p:cxnSp>
          <p:nvCxnSpPr>
            <p:cNvPr id="39" name="직선 연결선 38"/>
            <p:cNvCxnSpPr/>
            <p:nvPr/>
          </p:nvCxnSpPr>
          <p:spPr>
            <a:xfrm>
              <a:off x="2195736" y="3429000"/>
              <a:ext cx="0" cy="36004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779912" y="3429000"/>
              <a:ext cx="0" cy="43204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5364088" y="3429000"/>
              <a:ext cx="0" cy="43204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6948264" y="3429000"/>
              <a:ext cx="0" cy="43204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024372" y="1888416"/>
            <a:ext cx="9092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주제 선정 </a:t>
            </a:r>
            <a:endParaRPr lang="en-US" altLang="ko-KR" sz="1500" dirty="0" smtClean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팀 구성</a:t>
            </a:r>
            <a:endParaRPr lang="ko-KR" altLang="en-US" sz="1500" dirty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84005" y="1888416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데이터 탐색</a:t>
            </a:r>
            <a:endParaRPr lang="en-US" altLang="ko-KR" sz="1500" dirty="0" smtClean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전처리</a:t>
            </a:r>
            <a:endParaRPr lang="ko-KR" altLang="en-US" sz="1500" dirty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05305" y="1888416"/>
            <a:ext cx="8707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모델 적용</a:t>
            </a:r>
            <a:endParaRPr lang="en-US" altLang="ko-KR" sz="1500" dirty="0" smtClean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99161" y="1888416"/>
            <a:ext cx="14334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모델 생성 및 수정</a:t>
            </a:r>
            <a:endParaRPr lang="en-US" altLang="ko-KR" sz="1500" dirty="0" smtClean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가중치 조정</a:t>
            </a:r>
            <a:endParaRPr lang="en-US" altLang="ko-KR" sz="1500" dirty="0" smtClean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09908" y="1888416"/>
            <a:ext cx="8707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발표 준비</a:t>
            </a:r>
            <a:endParaRPr lang="en-US" altLang="ko-KR" sz="1500" dirty="0" smtClean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발표</a:t>
            </a:r>
            <a:endParaRPr lang="ko-KR" altLang="en-US" sz="1500" dirty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pic>
        <p:nvPicPr>
          <p:cNvPr id="8194" name="Picture 2" descr="C:\Users\KITCOOP\Desktop\메룬\999. Z\icon\data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78146" y="1197444"/>
            <a:ext cx="543600" cy="543600"/>
          </a:xfrm>
          <a:prstGeom prst="rect">
            <a:avLst/>
          </a:prstGeom>
          <a:noFill/>
        </p:spPr>
      </p:pic>
      <p:pic>
        <p:nvPicPr>
          <p:cNvPr id="8195" name="Picture 3" descr="C:\Users\KITCOOP\Desktop\메룬\999. Z\icon\predictive-model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36204" y="1197444"/>
            <a:ext cx="543600" cy="543600"/>
          </a:xfrm>
          <a:prstGeom prst="rect">
            <a:avLst/>
          </a:prstGeom>
          <a:noFill/>
        </p:spPr>
      </p:pic>
      <p:pic>
        <p:nvPicPr>
          <p:cNvPr id="8196" name="Picture 4" descr="C:\Users\KITCOOP\Downloads\online-test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94262" y="1197444"/>
            <a:ext cx="543600" cy="543600"/>
          </a:xfrm>
          <a:prstGeom prst="rect">
            <a:avLst/>
          </a:prstGeom>
          <a:noFill/>
        </p:spPr>
      </p:pic>
      <p:pic>
        <p:nvPicPr>
          <p:cNvPr id="8197" name="Picture 5" descr="C:\Users\KITCOOP\Desktop\메룬\999. Z\icon\presentati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52320" y="1197444"/>
            <a:ext cx="543600" cy="543600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2355405" y="3356992"/>
            <a:ext cx="136928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 algn="ctr"/>
            <a:r>
              <a:rPr lang="en-US" altLang="ko-KR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[ </a:t>
            </a:r>
            <a:r>
              <a:rPr lang="ko-KR" altLang="en-US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데이터 탐색 </a:t>
            </a:r>
            <a:r>
              <a:rPr lang="en-US" altLang="ko-KR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]</a:t>
            </a:r>
          </a:p>
          <a:p>
            <a:pPr marL="228600" indent="-228600" algn="ctr"/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멜론 제공 데이터</a:t>
            </a:r>
            <a:r>
              <a:rPr lang="en-US" altLang="ko-KR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,</a:t>
            </a:r>
          </a:p>
          <a:p>
            <a:pPr algn="ctr"/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변수 연구</a:t>
            </a:r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[ </a:t>
            </a:r>
            <a:r>
              <a:rPr lang="ko-KR" altLang="en-US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데이터 전처리 </a:t>
            </a:r>
            <a:r>
              <a:rPr lang="en-US" altLang="ko-KR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]</a:t>
            </a:r>
          </a:p>
          <a:p>
            <a:pPr algn="ctr"/>
            <a:endParaRPr lang="en-US" altLang="ko-KR" sz="12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플레이리스트 제목의</a:t>
            </a:r>
            <a:endParaRPr lang="en-US" altLang="ko-KR" sz="12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특수기호 제거</a:t>
            </a:r>
            <a:endParaRPr lang="en-US" altLang="ko-KR" sz="12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영어 소문자로 통일</a:t>
            </a:r>
            <a:endParaRPr lang="en-US" altLang="ko-KR" sz="12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endParaRPr lang="en-US" altLang="ko-KR" sz="12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제목의 토큰화 시도</a:t>
            </a:r>
            <a:endParaRPr lang="en-US" altLang="ko-KR" sz="12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en-US" altLang="ko-KR" sz="12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Keras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로 선택</a:t>
            </a:r>
            <a:endParaRPr lang="en-US" altLang="ko-KR" sz="12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endParaRPr lang="en-US" altLang="ko-KR" sz="12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날짜 변수</a:t>
            </a:r>
            <a:endParaRPr lang="en-US" altLang="ko-KR" sz="12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ko-KR" altLang="en-US" sz="12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숫자형으로</a:t>
            </a:r>
            <a:r>
              <a:rPr lang="ko-KR" altLang="en-US" sz="12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변경</a:t>
            </a:r>
            <a:endParaRPr lang="en-US" altLang="ko-KR" sz="12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endParaRPr lang="ko-KR" altLang="en-US" sz="1200" dirty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8797" y="3356992"/>
            <a:ext cx="152798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[  </a:t>
            </a:r>
            <a:r>
              <a:rPr lang="ko-KR" altLang="en-US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주제 선정</a:t>
            </a:r>
            <a:r>
              <a:rPr lang="en-US" altLang="ko-KR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 ]</a:t>
            </a:r>
          </a:p>
          <a:p>
            <a:pPr algn="ctr"/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공모전 등 </a:t>
            </a:r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다양한</a:t>
            </a:r>
            <a:r>
              <a:rPr lang="en-US" altLang="ko-KR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주제 탐색</a:t>
            </a:r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카카오아레나</a:t>
            </a:r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플레이 그라운드</a:t>
            </a:r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분류</a:t>
            </a:r>
            <a:r>
              <a:rPr lang="en-US" altLang="ko-KR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혹은 예측 </a:t>
            </a:r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3</a:t>
            </a:r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가지 주제 중</a:t>
            </a:r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멜론 플레이리스트 예측</a:t>
            </a:r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주제 선택</a:t>
            </a:r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[ </a:t>
            </a:r>
            <a:r>
              <a:rPr lang="ko-KR" altLang="en-US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팀 구성 </a:t>
            </a:r>
            <a:r>
              <a:rPr lang="en-US" altLang="ko-KR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]</a:t>
            </a:r>
          </a:p>
        </p:txBody>
      </p:sp>
      <p:pic>
        <p:nvPicPr>
          <p:cNvPr id="55" name="Picture 2" descr="C:\Users\KITCOOP\Desktop\메룬\999. Z\icon\conversati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20088" y="1197444"/>
            <a:ext cx="543600" cy="543600"/>
          </a:xfrm>
          <a:prstGeom prst="rect">
            <a:avLst/>
          </a:prstGeom>
          <a:noFill/>
        </p:spPr>
      </p:pic>
      <p:sp>
        <p:nvSpPr>
          <p:cNvPr id="56" name="TextBox 55"/>
          <p:cNvSpPr txBox="1"/>
          <p:nvPr/>
        </p:nvSpPr>
        <p:spPr>
          <a:xfrm>
            <a:off x="3836692" y="3356992"/>
            <a:ext cx="16257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 algn="ctr"/>
            <a:r>
              <a:rPr lang="en-US" altLang="ko-KR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[  </a:t>
            </a:r>
            <a:r>
              <a:rPr lang="ko-KR" altLang="en-US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모델 적용 </a:t>
            </a:r>
            <a:r>
              <a:rPr lang="en-US" altLang="ko-KR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]</a:t>
            </a:r>
          </a:p>
          <a:p>
            <a:pPr marL="228600" indent="-228600" algn="ctr"/>
            <a:endParaRPr lang="en-US" altLang="ko-KR" sz="1200" dirty="0" smtClean="0">
              <a:solidFill>
                <a:srgbClr val="5F5E60"/>
              </a:solidFill>
              <a:latin typeface="카카오 Bold" pitchFamily="50" charset="-127"/>
              <a:ea typeface="카카오 Bold" pitchFamily="50" charset="-127"/>
            </a:endParaRPr>
          </a:p>
          <a:p>
            <a:pPr marL="228600" indent="-228600" algn="ctr"/>
            <a:r>
              <a:rPr lang="en-US" altLang="ko-KR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# </a:t>
            </a:r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연관분석</a:t>
            </a:r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marL="228600" indent="-228600" algn="ctr"/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marL="228600" indent="-228600" algn="ctr"/>
            <a:r>
              <a:rPr lang="en-US" altLang="ko-KR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#  </a:t>
            </a:r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텍스트 분석</a:t>
            </a:r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marL="228600" indent="-228600" algn="ctr"/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marL="228600" indent="-228600" algn="ctr"/>
            <a:r>
              <a:rPr lang="en-US" altLang="ko-KR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# </a:t>
            </a:r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사용자기반 </a:t>
            </a:r>
            <a:r>
              <a:rPr lang="ko-KR" altLang="en-US" sz="1200" dirty="0" err="1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협업필터링</a:t>
            </a:r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marL="228600" indent="-228600"/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marL="228600" indent="-228600"/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60079" y="3356992"/>
            <a:ext cx="173316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 algn="ctr"/>
            <a:r>
              <a:rPr lang="en-US" altLang="ko-KR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[ </a:t>
            </a:r>
            <a:r>
              <a:rPr lang="ko-KR" altLang="en-US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모델 생성 및 수정 </a:t>
            </a:r>
            <a:r>
              <a:rPr lang="en-US" altLang="ko-KR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]</a:t>
            </a:r>
          </a:p>
          <a:p>
            <a:pPr marL="228600" indent="-228600" algn="ctr"/>
            <a:endParaRPr lang="en-US" altLang="ko-KR" sz="1200" dirty="0" smtClean="0">
              <a:solidFill>
                <a:srgbClr val="5F5E60"/>
              </a:solidFill>
              <a:latin typeface="카카오 Bold" pitchFamily="50" charset="-127"/>
              <a:ea typeface="카카오 Bold" pitchFamily="50" charset="-127"/>
            </a:endParaRPr>
          </a:p>
          <a:p>
            <a:pPr marL="228600" indent="-228600" algn="ctr"/>
            <a:r>
              <a:rPr lang="en-US" altLang="ko-KR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# </a:t>
            </a:r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노래로 예측</a:t>
            </a:r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marL="228600" indent="-228600" algn="ctr"/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marL="228600" indent="-228600" algn="ctr"/>
            <a:r>
              <a:rPr lang="en-US" altLang="ko-KR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# </a:t>
            </a:r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노래</a:t>
            </a:r>
            <a:r>
              <a:rPr lang="en-US" altLang="ko-KR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+</a:t>
            </a:r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태그로 예측</a:t>
            </a:r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marL="228600" indent="-228600" algn="ctr"/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marL="228600" indent="-228600" algn="ctr"/>
            <a:r>
              <a:rPr lang="en-US" altLang="ko-KR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# </a:t>
            </a:r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날짜 적용</a:t>
            </a:r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marL="228600" indent="-228600" algn="ctr"/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marL="228600" indent="-228600" algn="ctr"/>
            <a:r>
              <a:rPr lang="en-US" altLang="ko-KR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# </a:t>
            </a:r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곡은 곡으로만</a:t>
            </a:r>
            <a:r>
              <a:rPr lang="en-US" altLang="ko-KR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,</a:t>
            </a:r>
          </a:p>
          <a:p>
            <a:pPr marL="228600" indent="-228600" algn="ctr"/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태그는 태그</a:t>
            </a:r>
            <a:r>
              <a:rPr lang="en-US" altLang="ko-KR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+</a:t>
            </a:r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제목으로 예측</a:t>
            </a:r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marL="228600" indent="-228600" algn="ctr"/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marL="228600" indent="-228600" algn="ctr"/>
            <a:r>
              <a:rPr lang="en-US" altLang="ko-KR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[ </a:t>
            </a:r>
            <a:r>
              <a:rPr lang="ko-KR" altLang="en-US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가중치 조정 </a:t>
            </a:r>
            <a:r>
              <a:rPr lang="en-US" altLang="ko-KR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]</a:t>
            </a:r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marL="228600" indent="-228600" algn="ctr"/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marL="228600" indent="-228600" algn="ctr"/>
            <a:r>
              <a:rPr lang="en-US" altLang="ko-KR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# TF-IDF</a:t>
            </a:r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기반 가중치 적용</a:t>
            </a:r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marL="228600" indent="-228600" algn="ctr"/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marL="228600" indent="-228600" algn="ctr"/>
            <a:r>
              <a:rPr lang="en-US" altLang="ko-KR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# ‘</a:t>
            </a:r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좋아요</a:t>
            </a:r>
            <a:r>
              <a:rPr lang="en-US" altLang="ko-KR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’</a:t>
            </a:r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 수 가중치 적용</a:t>
            </a:r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marL="228600" indent="-228600" algn="ctr"/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25990" y="3356992"/>
            <a:ext cx="17331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 algn="ctr"/>
            <a:r>
              <a:rPr lang="en-US" altLang="ko-KR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[ </a:t>
            </a:r>
            <a:r>
              <a:rPr lang="ko-KR" altLang="en-US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최종 모델 선택 </a:t>
            </a:r>
            <a:r>
              <a:rPr lang="en-US" altLang="ko-KR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]</a:t>
            </a:r>
          </a:p>
          <a:p>
            <a:pPr marL="228600" indent="-228600" algn="ctr"/>
            <a:endParaRPr lang="en-US" altLang="ko-KR" sz="1200" dirty="0" smtClean="0">
              <a:solidFill>
                <a:srgbClr val="5F5E60"/>
              </a:solidFill>
              <a:latin typeface="카카오 Bold" pitchFamily="50" charset="-127"/>
              <a:ea typeface="카카오 Bold" pitchFamily="50" charset="-127"/>
            </a:endParaRPr>
          </a:p>
          <a:p>
            <a:pPr marL="228600" indent="-228600" algn="ctr"/>
            <a:r>
              <a:rPr lang="en-US" altLang="ko-KR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# </a:t>
            </a:r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곡은 곡</a:t>
            </a:r>
            <a:r>
              <a:rPr lang="en-US" altLang="ko-KR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+</a:t>
            </a:r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앨범으로</a:t>
            </a:r>
            <a:r>
              <a:rPr lang="en-US" altLang="ko-KR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,</a:t>
            </a:r>
          </a:p>
          <a:p>
            <a:pPr marL="228600" indent="-228600" algn="ctr"/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태그는 태그</a:t>
            </a:r>
            <a:r>
              <a:rPr lang="en-US" altLang="ko-KR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+</a:t>
            </a:r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제목으로 예측</a:t>
            </a:r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marL="228600" indent="-228600" algn="ctr"/>
            <a:endParaRPr lang="en-US" altLang="ko-KR" sz="1200" dirty="0" smtClean="0">
              <a:solidFill>
                <a:srgbClr val="5F5E60"/>
              </a:solidFill>
              <a:latin typeface="카카오 Bold" pitchFamily="50" charset="-127"/>
              <a:ea typeface="카카오 Bold" pitchFamily="50" charset="-127"/>
            </a:endParaRPr>
          </a:p>
          <a:p>
            <a:pPr marL="228600" indent="-228600" algn="ctr"/>
            <a:endParaRPr lang="en-US" altLang="ko-KR" sz="1200" dirty="0" smtClean="0">
              <a:solidFill>
                <a:srgbClr val="5F5E60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marL="228600" indent="-228600" algn="ctr"/>
            <a:r>
              <a:rPr lang="en-US" altLang="ko-KR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[</a:t>
            </a:r>
            <a:r>
              <a:rPr lang="ko-KR" altLang="en-US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 발표 준비 및 발표 </a:t>
            </a:r>
            <a:r>
              <a:rPr lang="en-US" altLang="ko-KR" sz="1200" dirty="0" smtClean="0">
                <a:solidFill>
                  <a:srgbClr val="5F5E60"/>
                </a:solidFill>
                <a:latin typeface="카카오 Bold" pitchFamily="50" charset="-127"/>
                <a:ea typeface="카카오 Bold" pitchFamily="50" charset="-127"/>
              </a:rPr>
              <a:t>]</a:t>
            </a:r>
          </a:p>
          <a:p>
            <a:pPr marL="228600" indent="-228600" algn="ctr"/>
            <a:endParaRPr lang="en-US" altLang="ko-KR" sz="1200" dirty="0" smtClean="0">
              <a:solidFill>
                <a:srgbClr val="5F5E60"/>
              </a:solidFill>
              <a:latin typeface="카카오 Bold" pitchFamily="50" charset="-127"/>
              <a:ea typeface="카카오 Bold" pitchFamily="50" charset="-127"/>
            </a:endParaRPr>
          </a:p>
          <a:p>
            <a:pPr marL="228600" indent="-228600" algn="ctr"/>
            <a:r>
              <a:rPr lang="ko-KR" altLang="en-US" sz="1200" dirty="0" smtClean="0">
                <a:solidFill>
                  <a:srgbClr val="5F5E60"/>
                </a:solidFill>
                <a:latin typeface="카카오 Regular" pitchFamily="50" charset="-127"/>
                <a:ea typeface="카카오 Regular" pitchFamily="50" charset="-127"/>
              </a:rPr>
              <a:t>한계점 및 시사점</a:t>
            </a:r>
            <a:endParaRPr lang="en-US" altLang="ko-KR" sz="1200" dirty="0" smtClean="0">
              <a:solidFill>
                <a:srgbClr val="5F5E60"/>
              </a:solidFill>
              <a:latin typeface="카카오 Bold" pitchFamily="50" charset="-127"/>
              <a:ea typeface="카카오 Bold" pitchFamily="50" charset="-127"/>
            </a:endParaRPr>
          </a:p>
          <a:p>
            <a:pPr marL="228600" indent="-228600" algn="ctr"/>
            <a:endParaRPr lang="en-US" altLang="ko-KR" sz="1200" dirty="0" smtClean="0">
              <a:solidFill>
                <a:srgbClr val="5F5E60"/>
              </a:solidFill>
              <a:latin typeface="카카오 Bold" pitchFamily="50" charset="-127"/>
              <a:ea typeface="카카오 Bold" pitchFamily="50" charset="-127"/>
            </a:endParaRPr>
          </a:p>
          <a:p>
            <a:pPr marL="228600" indent="-228600" algn="ctr"/>
            <a:endParaRPr lang="en-US" altLang="ko-KR" sz="1200" dirty="0" smtClean="0">
              <a:solidFill>
                <a:srgbClr val="5F5E60"/>
              </a:solidFill>
              <a:latin typeface="카카오 Bold" pitchFamily="50" charset="-127"/>
              <a:ea typeface="카카오 Bold" pitchFamily="50" charset="-127"/>
            </a:endParaRPr>
          </a:p>
          <a:p>
            <a:pPr marL="228600" indent="-228600" algn="ctr"/>
            <a:endParaRPr lang="en-US" altLang="ko-KR" sz="1200" dirty="0" smtClean="0">
              <a:solidFill>
                <a:srgbClr val="5F5E60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84444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5536" y="18864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timeline</a:t>
            </a:r>
            <a:endParaRPr lang="ko-KR" altLang="en-US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79512" y="4905164"/>
            <a:ext cx="4536000" cy="72008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9512" y="3068960"/>
            <a:ext cx="1800000" cy="72008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2600908"/>
            <a:ext cx="2664000" cy="72008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824" y="1160748"/>
            <a:ext cx="2808000" cy="72008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88640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Limitations &amp; Implications </a:t>
            </a:r>
            <a:endParaRPr lang="en-US" altLang="ko-KR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980728"/>
            <a:ext cx="9047670" cy="5709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3. </a:t>
            </a:r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텍스트 데이터 </a:t>
            </a:r>
            <a:r>
              <a:rPr lang="ko-KR" altLang="en-US" sz="1500" dirty="0" err="1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전처리에</a:t>
            </a:r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 대한 아쉬움</a:t>
            </a:r>
            <a:endParaRPr lang="en-US" altLang="ko-KR" sz="1500" dirty="0" smtClean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  <a:p>
            <a:endParaRPr lang="ko-KR" altLang="en-US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>
              <a:buFontTx/>
              <a:buChar char="-"/>
            </a:pP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 다양하게 시도한 토큰화 방법들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(</a:t>
            </a:r>
            <a:r>
              <a:rPr lang="en-US" altLang="ko-KR" sz="15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keras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, </a:t>
            </a:r>
            <a:r>
              <a:rPr lang="en-US" altLang="ko-KR" sz="15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okt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, </a:t>
            </a:r>
            <a:r>
              <a:rPr lang="en-US" altLang="ko-KR" sz="15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kkma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, </a:t>
            </a:r>
            <a:r>
              <a:rPr lang="en-US" altLang="ko-KR" sz="15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komoran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, </a:t>
            </a:r>
            <a:r>
              <a:rPr lang="en-US" altLang="ko-KR" sz="15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hannanum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)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모두 부족한 점들이 있었음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endParaRPr lang="ko-KR" altLang="en-US" sz="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>
              <a:buFontTx/>
              <a:buChar char="-"/>
            </a:pP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 "</a:t>
            </a:r>
            <a:r>
              <a:rPr lang="ko-KR" altLang="en-US" sz="15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까페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", "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카페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"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처럼 서로 같은 말이지만 다른 문자로 해석하게 되는 부분이나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,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정규식 패턴을 사용하여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'~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의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', '~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에게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'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이러한 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   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부분들을 직접 찾아서 수정해야 했음</a:t>
            </a:r>
            <a:endParaRPr lang="ko-KR" altLang="en-US" sz="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endParaRPr lang="ko-KR" altLang="en-US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en-US" altLang="ko-KR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4. </a:t>
            </a:r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연관분석 규칙을 활용하지 못한 점</a:t>
            </a:r>
            <a:endParaRPr lang="en-US" altLang="ko-KR" sz="1500" dirty="0" smtClean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  <a:p>
            <a:endParaRPr lang="en-US" altLang="ko-KR" sz="1500" dirty="0" smtClean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  <a:p>
            <a:r>
              <a:rPr lang="en-US" altLang="ko-KR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5. </a:t>
            </a:r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장르를 활용한 군집화</a:t>
            </a:r>
            <a:endParaRPr lang="en-US" altLang="ko-KR" sz="1500" dirty="0" smtClean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  <a:p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marL="342900" indent="-342900"/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1) 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가수가 가지고 있는 노래들의 장르 확인 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marL="342900" indent="-342900"/>
            <a:endParaRPr lang="ko-KR" altLang="en-US" sz="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2) 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가수의 전체 노래에 포함된 장르별 </a:t>
            </a:r>
            <a:r>
              <a:rPr lang="ko-KR" altLang="en-US" sz="15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비율값을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DF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로 만들기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(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나중에 활용할 수 있을 것으로 예상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)</a:t>
            </a:r>
          </a:p>
          <a:p>
            <a:endParaRPr lang="en-US" altLang="ko-KR" sz="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3) 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가장 높은 비율의 장르를 해당 가수의 대표 장르로 설정하여 가수들을 군집화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endParaRPr lang="ko-KR" altLang="en-US" sz="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4) 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예측하고자 하는 플레이리스트의 노래를 기준으로 대표 장르에 따라 가수들을 특정하고 노래 추천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en-US" altLang="ko-KR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6. </a:t>
            </a:r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많은 시행착오를 거쳐 모델을 발전시키기엔 짧았던 준비 기간</a:t>
            </a:r>
            <a:endParaRPr lang="en-US" altLang="ko-KR" sz="1500" dirty="0" smtClean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  <a:p>
            <a:endParaRPr lang="ko-KR" altLang="en-US" sz="1500" dirty="0" smtClean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  <a:p>
            <a:pPr>
              <a:buFontTx/>
              <a:buChar char="-"/>
            </a:pP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 새로운 방법과 코드를 이해하기 위한 시간이 필요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endParaRPr lang="ko-KR" altLang="en-US" sz="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>
              <a:buFontTx/>
              <a:buChar char="-"/>
            </a:pP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 모델의 실행 시간도 한 번에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20~30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분이 소요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endParaRPr lang="ko-KR" altLang="en-US" sz="20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→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다양한 시도를 해보는 과정에서도 일정이 </a:t>
            </a:r>
            <a:r>
              <a:rPr lang="ko-KR" altLang="en-US" sz="15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빠듯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endParaRPr lang="ko-KR" altLang="en-US" sz="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→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 </a:t>
            </a:r>
            <a:r>
              <a:rPr lang="ko-KR" altLang="en-US" sz="15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리눅스의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r>
              <a:rPr lang="en-US" altLang="ko-KR" sz="15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crontab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을 사용해서 자동화를 하지 못한 아쉬움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79512" y="3320988"/>
            <a:ext cx="2880000" cy="72008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512" y="1160748"/>
            <a:ext cx="4536000" cy="72008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88640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Limitations &amp; Implications </a:t>
            </a:r>
            <a:endParaRPr lang="en-US" altLang="ko-KR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974045"/>
            <a:ext cx="5583580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7. </a:t>
            </a:r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가중치 생성 시 </a:t>
            </a:r>
            <a:r>
              <a:rPr lang="en-US" altLang="ko-KR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TF-IDF </a:t>
            </a:r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이외의 다른 방법 사용해보지 못한 점</a:t>
            </a:r>
            <a:endParaRPr lang="en-US" altLang="ko-KR" sz="1500" dirty="0" smtClean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  <a:p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>
              <a:buFontTx/>
              <a:buChar char="-"/>
            </a:pP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 BM25 : TF-IDF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와 유사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. TF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보다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IDF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가 상대적으로 비중이 큰 방식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endParaRPr lang="ko-KR" altLang="en-US" sz="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→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방법과 코드에 대한 이해가 필요 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endParaRPr lang="ko-KR" altLang="en-US" sz="20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>
              <a:buFontTx/>
              <a:buChar char="-"/>
            </a:pP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 코사인 유사도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: TF-IDF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적용 후 플레이리스트 간의 </a:t>
            </a:r>
            <a:r>
              <a:rPr lang="ko-KR" altLang="en-US" sz="1500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유사도를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구하는 시도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>
              <a:buFontTx/>
              <a:buChar char="-"/>
            </a:pPr>
            <a:endParaRPr lang="ko-KR" altLang="en-US" sz="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→ 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메모리 부족으로 필요한 행렬을 생성하지 못해 사용 불가 </a:t>
            </a:r>
          </a:p>
          <a:p>
            <a:endParaRPr lang="ko-KR" altLang="en-US" sz="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endParaRPr lang="ko-KR" altLang="en-US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en-US" altLang="ko-KR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8. test </a:t>
            </a:r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데이터 셋에 대한 결과 확인 불가</a:t>
            </a:r>
            <a:endParaRPr lang="en-US" altLang="ko-KR" sz="1500" dirty="0" smtClean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  <a:p>
            <a:endParaRPr lang="ko-KR" altLang="en-US" sz="1500" dirty="0" smtClean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  <a:p>
            <a:pPr>
              <a:buFontTx/>
              <a:buChar char="-"/>
            </a:pP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 종료된 대회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endParaRPr lang="ko-KR" altLang="en-US" sz="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-   test </a:t>
            </a:r>
            <a:r>
              <a:rPr lang="ko-KR" altLang="en-US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데이터 셋에 적용한 결과는 제출할 수 없었음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762387" y="1556792"/>
            <a:ext cx="1619226" cy="432048"/>
            <a:chOff x="4139952" y="3140968"/>
            <a:chExt cx="1619226" cy="432048"/>
          </a:xfrm>
        </p:grpSpPr>
        <p:sp>
          <p:nvSpPr>
            <p:cNvPr id="4" name="직사각형 3"/>
            <p:cNvSpPr/>
            <p:nvPr/>
          </p:nvSpPr>
          <p:spPr>
            <a:xfrm>
              <a:off x="4139952" y="3356992"/>
              <a:ext cx="1152128" cy="216024"/>
            </a:xfrm>
            <a:prstGeom prst="rect">
              <a:avLst/>
            </a:prstGeom>
            <a:solidFill>
              <a:srgbClr val="FFCD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84444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11960" y="3140968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Thank you </a:t>
              </a:r>
              <a:r>
                <a:rPr lang="en-US" altLang="ko-KR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  <a:sym typeface="Wingdings" pitchFamily="2" charset="2"/>
                </a:rPr>
                <a:t></a:t>
              </a:r>
              <a:endParaRPr lang="en-US" altLang="ko-KR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143508" y="134634"/>
            <a:ext cx="8856984" cy="6588732"/>
          </a:xfrm>
          <a:prstGeom prst="roundRect">
            <a:avLst>
              <a:gd name="adj" fmla="val 1428"/>
            </a:avLst>
          </a:prstGeom>
          <a:noFill/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C:\Users\KITCOOP\Desktop\메룬\999. Z\test1.png"/>
          <p:cNvPicPr>
            <a:picLocks noChangeAspect="1" noChangeArrowheads="1"/>
          </p:cNvPicPr>
          <p:nvPr/>
        </p:nvPicPr>
        <p:blipFill>
          <a:blip r:embed="rId2" cstate="print"/>
          <a:srcRect t="50121"/>
          <a:stretch>
            <a:fillRect/>
          </a:stretch>
        </p:blipFill>
        <p:spPr bwMode="auto">
          <a:xfrm rot="10800000">
            <a:off x="755576" y="3356992"/>
            <a:ext cx="7644617" cy="3501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직선 연결선 114"/>
          <p:cNvCxnSpPr/>
          <p:nvPr/>
        </p:nvCxnSpPr>
        <p:spPr>
          <a:xfrm>
            <a:off x="1403648" y="1340768"/>
            <a:ext cx="0" cy="5256584"/>
          </a:xfrm>
          <a:prstGeom prst="line">
            <a:avLst/>
          </a:prstGeom>
          <a:ln>
            <a:solidFill>
              <a:srgbClr val="5F5E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851920" y="1340768"/>
            <a:ext cx="0" cy="5256584"/>
          </a:xfrm>
          <a:prstGeom prst="line">
            <a:avLst/>
          </a:prstGeom>
          <a:ln>
            <a:solidFill>
              <a:srgbClr val="5F5E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6300192" y="1340768"/>
            <a:ext cx="0" cy="5256584"/>
          </a:xfrm>
          <a:prstGeom prst="line">
            <a:avLst/>
          </a:prstGeom>
          <a:ln>
            <a:solidFill>
              <a:srgbClr val="5F5E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8748464" y="1340768"/>
            <a:ext cx="0" cy="5256584"/>
          </a:xfrm>
          <a:prstGeom prst="line">
            <a:avLst/>
          </a:prstGeom>
          <a:ln>
            <a:solidFill>
              <a:srgbClr val="5F5E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84444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5536" y="18864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timeline</a:t>
            </a:r>
            <a:endParaRPr lang="ko-KR" altLang="en-US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1403648" y="1268760"/>
            <a:ext cx="7344816" cy="0"/>
          </a:xfrm>
          <a:prstGeom prst="line">
            <a:avLst/>
          </a:prstGeom>
          <a:ln>
            <a:solidFill>
              <a:srgbClr val="48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1475656" y="1700808"/>
            <a:ext cx="2304256" cy="288032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>
            <a:off x="1403648" y="1160748"/>
            <a:ext cx="0" cy="216024"/>
          </a:xfrm>
          <a:prstGeom prst="line">
            <a:avLst/>
          </a:prstGeom>
          <a:ln>
            <a:solidFill>
              <a:srgbClr val="48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8748464" y="1160748"/>
            <a:ext cx="0" cy="216024"/>
          </a:xfrm>
          <a:prstGeom prst="line">
            <a:avLst/>
          </a:prstGeom>
          <a:ln>
            <a:solidFill>
              <a:srgbClr val="48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851920" y="1160748"/>
            <a:ext cx="0" cy="216024"/>
          </a:xfrm>
          <a:prstGeom prst="line">
            <a:avLst/>
          </a:prstGeom>
          <a:ln>
            <a:solidFill>
              <a:srgbClr val="48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6300192" y="1160748"/>
            <a:ext cx="0" cy="216024"/>
          </a:xfrm>
          <a:prstGeom prst="line">
            <a:avLst/>
          </a:prstGeom>
          <a:ln>
            <a:solidFill>
              <a:srgbClr val="48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10047" y="1124744"/>
            <a:ext cx="77777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10</a:t>
            </a:r>
            <a:r>
              <a:rPr lang="ko-KR" altLang="en-US" sz="10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월 </a:t>
            </a:r>
            <a:r>
              <a:rPr lang="en-US" altLang="ko-KR" sz="10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4</a:t>
            </a:r>
            <a:r>
              <a:rPr lang="ko-KR" altLang="en-US" sz="10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째 주</a:t>
            </a:r>
            <a:endParaRPr lang="ko-KR" altLang="en-US" sz="10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716016" y="1124744"/>
            <a:ext cx="74571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11</a:t>
            </a:r>
            <a:r>
              <a:rPr lang="ko-KR" altLang="en-US" sz="10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월 </a:t>
            </a:r>
            <a:r>
              <a:rPr lang="en-US" altLang="ko-KR" sz="10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1</a:t>
            </a:r>
            <a:r>
              <a:rPr lang="ko-KR" altLang="en-US" sz="10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째 주</a:t>
            </a:r>
            <a:endParaRPr lang="ko-KR" altLang="en-US" sz="10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08304" y="1124744"/>
            <a:ext cx="7569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11</a:t>
            </a:r>
            <a:r>
              <a:rPr lang="ko-KR" altLang="en-US" sz="10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월 </a:t>
            </a:r>
            <a:r>
              <a:rPr lang="en-US" altLang="ko-KR" sz="10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2</a:t>
            </a:r>
            <a:r>
              <a:rPr lang="ko-KR" altLang="en-US" sz="10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째 주</a:t>
            </a:r>
            <a:endParaRPr lang="ko-KR" altLang="en-US" sz="10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grpSp>
        <p:nvGrpSpPr>
          <p:cNvPr id="2" name="그룹 81"/>
          <p:cNvGrpSpPr/>
          <p:nvPr/>
        </p:nvGrpSpPr>
        <p:grpSpPr>
          <a:xfrm>
            <a:off x="2555776" y="2816932"/>
            <a:ext cx="3672408" cy="288032"/>
            <a:chOff x="2555776" y="2651314"/>
            <a:chExt cx="3672408" cy="288032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2555776" y="2651314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707904" y="2651314"/>
              <a:ext cx="2520280" cy="288032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563888" y="2651314"/>
              <a:ext cx="288032" cy="2880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3851920" y="2651314"/>
              <a:ext cx="0" cy="288032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2"/>
          <p:cNvGrpSpPr/>
          <p:nvPr/>
        </p:nvGrpSpPr>
        <p:grpSpPr>
          <a:xfrm>
            <a:off x="3923927" y="3933056"/>
            <a:ext cx="4032448" cy="288032"/>
            <a:chOff x="4348396" y="3429000"/>
            <a:chExt cx="3607980" cy="288032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4348396" y="3429000"/>
              <a:ext cx="2095812" cy="288032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6156176" y="3429000"/>
              <a:ext cx="1800200" cy="288032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186496" y="3429000"/>
              <a:ext cx="288032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6474528" y="3429000"/>
              <a:ext cx="0" cy="288032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111"/>
          <p:cNvGrpSpPr/>
          <p:nvPr/>
        </p:nvGrpSpPr>
        <p:grpSpPr>
          <a:xfrm>
            <a:off x="4644008" y="5049180"/>
            <a:ext cx="3600400" cy="288032"/>
            <a:chOff x="4644008" y="4221088"/>
            <a:chExt cx="3600400" cy="288032"/>
          </a:xfrm>
        </p:grpSpPr>
        <p:sp>
          <p:nvSpPr>
            <p:cNvPr id="99" name="모서리가 둥근 직사각형 98"/>
            <p:cNvSpPr/>
            <p:nvPr/>
          </p:nvSpPr>
          <p:spPr>
            <a:xfrm>
              <a:off x="4644008" y="4221088"/>
              <a:ext cx="1800200" cy="28803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6156176" y="4221088"/>
              <a:ext cx="2088232" cy="28803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012160" y="4221088"/>
              <a:ext cx="288032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/>
            <p:nvPr/>
          </p:nvCxnSpPr>
          <p:spPr>
            <a:xfrm>
              <a:off x="6300192" y="4221088"/>
              <a:ext cx="0" cy="288032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112"/>
          <p:cNvGrpSpPr/>
          <p:nvPr/>
        </p:nvGrpSpPr>
        <p:grpSpPr>
          <a:xfrm>
            <a:off x="4644008" y="6165304"/>
            <a:ext cx="4032448" cy="288032"/>
            <a:chOff x="4644008" y="5085184"/>
            <a:chExt cx="4032448" cy="288032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4644008" y="5085184"/>
              <a:ext cx="1800200" cy="28803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6156176" y="5085184"/>
              <a:ext cx="2520280" cy="28803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012160" y="5085184"/>
              <a:ext cx="288032" cy="288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6300192" y="5085184"/>
              <a:ext cx="0" cy="288032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128"/>
          <p:cNvGrpSpPr/>
          <p:nvPr/>
        </p:nvGrpSpPr>
        <p:grpSpPr>
          <a:xfrm>
            <a:off x="403689" y="1484784"/>
            <a:ext cx="639919" cy="720032"/>
            <a:chOff x="403689" y="1772864"/>
            <a:chExt cx="639919" cy="720032"/>
          </a:xfrm>
        </p:grpSpPr>
        <p:pic>
          <p:nvPicPr>
            <p:cNvPr id="6146" name="Picture 2" descr="C:\Users\KITCOOP\Desktop\메룬\999. Z\icon\conversati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7648" y="1772864"/>
              <a:ext cx="432000" cy="432000"/>
            </a:xfrm>
            <a:prstGeom prst="rect">
              <a:avLst/>
            </a:prstGeom>
            <a:noFill/>
          </p:spPr>
        </p:pic>
        <p:sp>
          <p:nvSpPr>
            <p:cNvPr id="120" name="TextBox 119"/>
            <p:cNvSpPr txBox="1"/>
            <p:nvPr/>
          </p:nvSpPr>
          <p:spPr>
            <a:xfrm>
              <a:off x="403689" y="2246675"/>
              <a:ext cx="6399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주제 선정</a:t>
              </a:r>
              <a:endParaRPr lang="ko-KR" altLang="en-US" sz="10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</p:grpSp>
      <p:grpSp>
        <p:nvGrpSpPr>
          <p:cNvPr id="7" name="그룹 133"/>
          <p:cNvGrpSpPr/>
          <p:nvPr/>
        </p:nvGrpSpPr>
        <p:grpSpPr>
          <a:xfrm>
            <a:off x="347075" y="2621471"/>
            <a:ext cx="747320" cy="845118"/>
            <a:chOff x="347075" y="2665763"/>
            <a:chExt cx="747320" cy="845118"/>
          </a:xfrm>
        </p:grpSpPr>
        <p:pic>
          <p:nvPicPr>
            <p:cNvPr id="55" name="Picture 2" descr="C:\Users\KITCOOP\Desktop\메룬\999. Z\icon\dat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735" y="2665763"/>
              <a:ext cx="432000" cy="432000"/>
            </a:xfrm>
            <a:prstGeom prst="rect">
              <a:avLst/>
            </a:prstGeom>
            <a:noFill/>
          </p:spPr>
        </p:pic>
        <p:sp>
          <p:nvSpPr>
            <p:cNvPr id="123" name="TextBox 122"/>
            <p:cNvSpPr txBox="1"/>
            <p:nvPr/>
          </p:nvSpPr>
          <p:spPr>
            <a:xfrm>
              <a:off x="347075" y="3110771"/>
              <a:ext cx="747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데이터 탐색</a:t>
              </a:r>
              <a:endParaRPr lang="en-US" altLang="ko-KR" sz="10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전처리</a:t>
              </a:r>
              <a:endParaRPr lang="ko-KR" altLang="en-US" sz="1000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</p:grpSp>
      <p:grpSp>
        <p:nvGrpSpPr>
          <p:cNvPr id="8" name="그룹 132"/>
          <p:cNvGrpSpPr/>
          <p:nvPr/>
        </p:nvGrpSpPr>
        <p:grpSpPr>
          <a:xfrm>
            <a:off x="395536" y="3729355"/>
            <a:ext cx="639919" cy="692623"/>
            <a:chOff x="395536" y="3486654"/>
            <a:chExt cx="639919" cy="692623"/>
          </a:xfrm>
        </p:grpSpPr>
        <p:pic>
          <p:nvPicPr>
            <p:cNvPr id="56" name="Picture 3" descr="C:\Users\KITCOOP\Desktop\메룬\999. Z\icon\predictive-model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9495" y="3486654"/>
              <a:ext cx="432000" cy="432000"/>
            </a:xfrm>
            <a:prstGeom prst="rect">
              <a:avLst/>
            </a:prstGeom>
            <a:noFill/>
          </p:spPr>
        </p:pic>
        <p:sp>
          <p:nvSpPr>
            <p:cNvPr id="124" name="TextBox 123"/>
            <p:cNvSpPr txBox="1"/>
            <p:nvPr/>
          </p:nvSpPr>
          <p:spPr>
            <a:xfrm>
              <a:off x="395536" y="3933056"/>
              <a:ext cx="6399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모델 적용</a:t>
              </a:r>
              <a:endParaRPr lang="en-US" altLang="ko-KR" sz="10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</p:grpSp>
      <p:grpSp>
        <p:nvGrpSpPr>
          <p:cNvPr id="9" name="그룹 131"/>
          <p:cNvGrpSpPr/>
          <p:nvPr/>
        </p:nvGrpSpPr>
        <p:grpSpPr>
          <a:xfrm>
            <a:off x="174030" y="4838633"/>
            <a:ext cx="1013418" cy="847906"/>
            <a:chOff x="174030" y="4349356"/>
            <a:chExt cx="1013418" cy="847906"/>
          </a:xfrm>
        </p:grpSpPr>
        <p:pic>
          <p:nvPicPr>
            <p:cNvPr id="60" name="Picture 4" descr="C:\Users\KITCOOP\Downloads\online-test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4738" y="4349356"/>
              <a:ext cx="432000" cy="432000"/>
            </a:xfrm>
            <a:prstGeom prst="rect">
              <a:avLst/>
            </a:prstGeom>
            <a:noFill/>
          </p:spPr>
        </p:pic>
        <p:sp>
          <p:nvSpPr>
            <p:cNvPr id="126" name="TextBox 125"/>
            <p:cNvSpPr txBox="1"/>
            <p:nvPr/>
          </p:nvSpPr>
          <p:spPr>
            <a:xfrm>
              <a:off x="174030" y="4797152"/>
              <a:ext cx="101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모델 생성 및 수정</a:t>
              </a:r>
              <a:endParaRPr lang="en-US" altLang="ko-KR" sz="10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가중치 조정</a:t>
              </a:r>
              <a:endParaRPr lang="en-US" altLang="ko-KR" sz="10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</p:grpSp>
      <p:grpSp>
        <p:nvGrpSpPr>
          <p:cNvPr id="10" name="그룹 129"/>
          <p:cNvGrpSpPr/>
          <p:nvPr/>
        </p:nvGrpSpPr>
        <p:grpSpPr>
          <a:xfrm>
            <a:off x="176859" y="5949304"/>
            <a:ext cx="1013419" cy="678221"/>
            <a:chOff x="176859" y="5949328"/>
            <a:chExt cx="1013419" cy="678221"/>
          </a:xfrm>
        </p:grpSpPr>
        <p:pic>
          <p:nvPicPr>
            <p:cNvPr id="61" name="Picture 5" descr="C:\Users\KITCOOP\Desktop\메룬\999. Z\icon\presentati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67568" y="5949328"/>
              <a:ext cx="432000" cy="432000"/>
            </a:xfrm>
            <a:prstGeom prst="rect">
              <a:avLst/>
            </a:prstGeom>
            <a:noFill/>
          </p:spPr>
        </p:pic>
        <p:sp>
          <p:nvSpPr>
            <p:cNvPr id="128" name="TextBox 127"/>
            <p:cNvSpPr txBox="1"/>
            <p:nvPr/>
          </p:nvSpPr>
          <p:spPr>
            <a:xfrm>
              <a:off x="176859" y="6381328"/>
              <a:ext cx="1013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발표 준비 및 발표</a:t>
              </a:r>
              <a:endParaRPr lang="en-US" altLang="ko-KR" sz="10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995936" y="3212976"/>
            <a:ext cx="1152128" cy="432048"/>
            <a:chOff x="4139952" y="3140968"/>
            <a:chExt cx="1152128" cy="432048"/>
          </a:xfrm>
        </p:grpSpPr>
        <p:sp>
          <p:nvSpPr>
            <p:cNvPr id="4" name="직사각형 3"/>
            <p:cNvSpPr/>
            <p:nvPr/>
          </p:nvSpPr>
          <p:spPr>
            <a:xfrm>
              <a:off x="4139952" y="3356992"/>
              <a:ext cx="1152128" cy="216024"/>
            </a:xfrm>
            <a:prstGeom prst="rect">
              <a:avLst/>
            </a:prstGeom>
            <a:solidFill>
              <a:srgbClr val="FFCD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84444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11960" y="3140968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484444"/>
                  </a:solidFill>
                  <a:latin typeface="카카오 Regular" pitchFamily="50" charset="-127"/>
                  <a:ea typeface="카카오 Regular" pitchFamily="50" charset="-127"/>
                </a:rPr>
                <a:t>data</a:t>
              </a:r>
              <a:endParaRPr lang="en-US" altLang="ko-KR" dirty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endParaRPr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143508" y="134634"/>
            <a:ext cx="8856984" cy="6588732"/>
          </a:xfrm>
          <a:prstGeom prst="roundRect">
            <a:avLst>
              <a:gd name="adj" fmla="val 1428"/>
            </a:avLst>
          </a:prstGeom>
          <a:noFill/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3491880" y="4365104"/>
            <a:ext cx="2160240" cy="2304256"/>
          </a:xfrm>
          <a:prstGeom prst="roundRect">
            <a:avLst>
              <a:gd name="adj" fmla="val 7185"/>
            </a:avLst>
          </a:prstGeom>
          <a:noFill/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00192" y="4365104"/>
            <a:ext cx="2160240" cy="2304256"/>
          </a:xfrm>
          <a:prstGeom prst="roundRect">
            <a:avLst>
              <a:gd name="adj" fmla="val 7185"/>
            </a:avLst>
          </a:prstGeom>
          <a:noFill/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83568" y="4365104"/>
            <a:ext cx="2160240" cy="2304256"/>
          </a:xfrm>
          <a:prstGeom prst="roundRect">
            <a:avLst>
              <a:gd name="adj" fmla="val 7185"/>
            </a:avLst>
          </a:prstGeom>
          <a:noFill/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475656" y="980728"/>
            <a:ext cx="2880320" cy="2952328"/>
          </a:xfrm>
          <a:prstGeom prst="roundRect">
            <a:avLst>
              <a:gd name="adj" fmla="val 6360"/>
            </a:avLst>
          </a:prstGeom>
          <a:noFill/>
          <a:ln>
            <a:solidFill>
              <a:srgbClr val="4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61615" y="1340768"/>
            <a:ext cx="228139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곡 메타데이터</a:t>
            </a:r>
            <a:endParaRPr lang="en-US" altLang="ko-KR" sz="1500" dirty="0" smtClean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  <a:p>
            <a:pPr algn="ctr"/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ko-KR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개발 데이터와 평가 데이터에 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ko-KR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수록된 모든 곡에 대한 </a:t>
            </a:r>
            <a:endParaRPr lang="en-US" altLang="ko-KR" sz="15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ko-KR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메타데이터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(707,989)</a:t>
            </a:r>
            <a:endParaRPr lang="ko-KR" altLang="en-US" sz="15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5576" y="5013176"/>
            <a:ext cx="20746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sz="14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모델 학습용 파일</a:t>
            </a:r>
            <a:r>
              <a:rPr lang="en-US" altLang="ko-KR" sz="14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  </a:t>
            </a:r>
          </a:p>
          <a:p>
            <a:pPr algn="ctr"/>
            <a:endParaRPr lang="en-US" altLang="ko-KR" sz="14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endParaRPr lang="ko-KR" altLang="ko-KR" sz="14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ko-KR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플레이리스트의 </a:t>
            </a:r>
            <a:endParaRPr lang="en-US" altLang="ko-KR" sz="14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ko-KR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원본 데이터</a:t>
            </a:r>
            <a:r>
              <a:rPr lang="en-US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r>
              <a:rPr lang="ko-KR" altLang="en-US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수록</a:t>
            </a:r>
            <a:r>
              <a:rPr lang="ko-KR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r>
              <a:rPr lang="en-US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(115,071)</a:t>
            </a:r>
            <a:endParaRPr lang="ko-KR" altLang="en-US" sz="14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00757" y="5009401"/>
            <a:ext cx="19832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sz="14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공개 리더보드용 문제 파일</a:t>
            </a:r>
            <a:r>
              <a:rPr lang="ko-KR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endParaRPr lang="en-US" altLang="ko-KR" sz="14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(</a:t>
            </a:r>
            <a:r>
              <a:rPr lang="ko-KR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곡과 태그의 일부</a:t>
            </a:r>
            <a:r>
              <a:rPr lang="en-US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)</a:t>
            </a:r>
          </a:p>
          <a:p>
            <a:pPr algn="ctr"/>
            <a:endParaRPr lang="ko-KR" altLang="ko-KR" sz="14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ko-KR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플레이리스트</a:t>
            </a:r>
            <a:r>
              <a:rPr lang="ko-KR" altLang="en-US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에 대한</a:t>
            </a:r>
            <a:r>
              <a:rPr lang="ko-KR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endParaRPr lang="en-US" altLang="ko-KR" sz="14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ko-KR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문제 </a:t>
            </a:r>
            <a:r>
              <a:rPr lang="en-US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</a:t>
            </a:r>
            <a:r>
              <a:rPr lang="ko-KR" altLang="en-US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수록</a:t>
            </a:r>
            <a:r>
              <a:rPr lang="en-US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(23,015)</a:t>
            </a:r>
            <a:endParaRPr lang="ko-KR" altLang="en-US" sz="14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0192" y="5009401"/>
            <a:ext cx="21339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sz="1400" b="1" dirty="0" err="1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파이널</a:t>
            </a:r>
            <a:r>
              <a:rPr lang="ko-KR" altLang="ko-KR" sz="1400" b="1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리더보드용 문제 파일 </a:t>
            </a:r>
            <a:endParaRPr lang="en-US" altLang="ko-KR" sz="1400" b="1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(</a:t>
            </a:r>
            <a:r>
              <a:rPr lang="ko-KR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곡과 태그의 일부</a:t>
            </a:r>
            <a:r>
              <a:rPr lang="en-US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)</a:t>
            </a:r>
          </a:p>
          <a:p>
            <a:pPr algn="ctr"/>
            <a:endParaRPr lang="ko-KR" altLang="ko-KR" sz="14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ko-KR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플레이리스트에 대한 </a:t>
            </a:r>
            <a:endParaRPr lang="en-US" altLang="ko-KR" sz="1400" dirty="0" smtClean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  <a:p>
            <a:pPr algn="ctr"/>
            <a:r>
              <a:rPr lang="ko-KR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문제 수록</a:t>
            </a:r>
            <a:r>
              <a:rPr lang="en-US" altLang="ko-KR" sz="14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 (10,740)</a:t>
            </a:r>
            <a:endParaRPr lang="ko-KR" altLang="en-US" sz="1400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84444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5536" y="18864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data </a:t>
            </a:r>
            <a:endParaRPr lang="ko-KR" altLang="en-US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860032" y="980728"/>
            <a:ext cx="2880320" cy="936104"/>
          </a:xfrm>
          <a:prstGeom prst="roundRect">
            <a:avLst>
              <a:gd name="adj" fmla="val 10483"/>
            </a:avLst>
          </a:prstGeom>
          <a:noFill/>
          <a:ln>
            <a:solidFill>
              <a:srgbClr val="4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602476" y="1340768"/>
            <a:ext cx="13564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장르 메타데이터</a:t>
            </a:r>
            <a:endParaRPr lang="en-US" altLang="ko-KR" sz="1500" dirty="0" smtClean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472100" y="764704"/>
            <a:ext cx="1656184" cy="360040"/>
          </a:xfrm>
          <a:prstGeom prst="roundRect">
            <a:avLst>
              <a:gd name="adj" fmla="val 21379"/>
            </a:avLst>
          </a:prstGeom>
          <a:solidFill>
            <a:srgbClr val="484444"/>
          </a:solidFill>
          <a:ln>
            <a:solidFill>
              <a:srgbClr val="4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 anchorCtr="1">
            <a:noAutofit/>
          </a:bodyPr>
          <a:lstStyle/>
          <a:p>
            <a:pPr algn="ctr"/>
            <a:r>
              <a:rPr lang="en-US" altLang="ko-KR" sz="1500" dirty="0" err="1" smtClean="0">
                <a:solidFill>
                  <a:schemeClr val="bg1"/>
                </a:solidFill>
              </a:rPr>
              <a:t>genre_gn_all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087724" y="764704"/>
            <a:ext cx="1656184" cy="360040"/>
          </a:xfrm>
          <a:prstGeom prst="roundRect">
            <a:avLst>
              <a:gd name="adj" fmla="val 21379"/>
            </a:avLst>
          </a:prstGeom>
          <a:solidFill>
            <a:srgbClr val="484444"/>
          </a:solidFill>
          <a:ln>
            <a:solidFill>
              <a:srgbClr val="4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 anchorCtr="1">
            <a:noAutofit/>
          </a:bodyPr>
          <a:lstStyle/>
          <a:p>
            <a:pPr algn="ctr"/>
            <a:r>
              <a:rPr lang="en-US" altLang="ko-KR" sz="1500" dirty="0" err="1" smtClean="0">
                <a:solidFill>
                  <a:schemeClr val="bg1"/>
                </a:solidFill>
              </a:rPr>
              <a:t>song_meta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35688" y="4149080"/>
            <a:ext cx="1656000" cy="360000"/>
          </a:xfrm>
          <a:prstGeom prst="roundRect">
            <a:avLst>
              <a:gd name="adj" fmla="val 21379"/>
            </a:avLst>
          </a:prstGeom>
          <a:solidFill>
            <a:srgbClr val="FFCD00"/>
          </a:solidFill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 anchorCtr="1">
            <a:normAutofit fontScale="85000" lnSpcReduction="20000"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train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44000" y="4149080"/>
            <a:ext cx="1656000" cy="360000"/>
          </a:xfrm>
          <a:prstGeom prst="roundRect">
            <a:avLst>
              <a:gd name="adj" fmla="val 21379"/>
            </a:avLst>
          </a:prstGeom>
          <a:solidFill>
            <a:srgbClr val="FFCD00"/>
          </a:solidFill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 anchorCtr="1">
            <a:normAutofit fontScale="85000" lnSpcReduction="20000"/>
          </a:bodyPr>
          <a:lstStyle/>
          <a:p>
            <a:pPr algn="ctr"/>
            <a:r>
              <a:rPr lang="en-US" altLang="ko-KR" dirty="0" err="1" smtClean="0"/>
              <a:t>val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52312" y="4149080"/>
            <a:ext cx="1656000" cy="360000"/>
          </a:xfrm>
          <a:prstGeom prst="roundRect">
            <a:avLst>
              <a:gd name="adj" fmla="val 21379"/>
            </a:avLst>
          </a:prstGeom>
          <a:solidFill>
            <a:srgbClr val="FFCD00"/>
          </a:solidFill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 anchorCtr="1">
            <a:normAutofit fontScale="85000" lnSpcReduction="20000"/>
          </a:bodyPr>
          <a:lstStyle/>
          <a:p>
            <a:pPr algn="ctr"/>
            <a:r>
              <a:rPr lang="en-US" altLang="ko-KR" dirty="0" smtClean="0"/>
              <a:t>test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839619" y="2636912"/>
            <a:ext cx="2880320" cy="1296144"/>
          </a:xfrm>
          <a:prstGeom prst="roundRect">
            <a:avLst>
              <a:gd name="adj" fmla="val 10483"/>
            </a:avLst>
          </a:prstGeom>
          <a:noFill/>
          <a:ln>
            <a:solidFill>
              <a:srgbClr val="4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788024" y="2996952"/>
            <a:ext cx="29835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곡에 대한 </a:t>
            </a:r>
            <a:r>
              <a:rPr lang="en-US" altLang="ko-KR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Mel-spectrogram </a:t>
            </a:r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데이터</a:t>
            </a:r>
            <a:endParaRPr lang="en-US" altLang="ko-KR" sz="1500" dirty="0" smtClean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  <a:p>
            <a:pPr algn="ctr"/>
            <a:endParaRPr lang="en-US" altLang="ko-KR" sz="1500" dirty="0" smtClean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rgbClr val="484444"/>
                </a:solidFill>
              </a:rPr>
              <a:t> 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(~240GB)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61677" y="2420888"/>
            <a:ext cx="1836204" cy="360040"/>
          </a:xfrm>
          <a:prstGeom prst="roundRect">
            <a:avLst>
              <a:gd name="adj" fmla="val 21379"/>
            </a:avLst>
          </a:prstGeom>
          <a:solidFill>
            <a:srgbClr val="484444"/>
          </a:solidFill>
          <a:ln>
            <a:solidFill>
              <a:srgbClr val="4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 anchorCtr="1">
            <a:noAutofit/>
          </a:bodyPr>
          <a:lstStyle/>
          <a:p>
            <a:pPr algn="ctr"/>
            <a:r>
              <a:rPr lang="en-US" altLang="ko-KR" sz="1500" dirty="0" smtClean="0"/>
              <a:t>Mel-spectrogram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3491880" y="4365104"/>
            <a:ext cx="2160240" cy="2304256"/>
          </a:xfrm>
          <a:prstGeom prst="roundRect">
            <a:avLst>
              <a:gd name="adj" fmla="val 7185"/>
            </a:avLst>
          </a:prstGeom>
          <a:noFill/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00192" y="4365104"/>
            <a:ext cx="2160240" cy="2304256"/>
          </a:xfrm>
          <a:prstGeom prst="roundRect">
            <a:avLst>
              <a:gd name="adj" fmla="val 7185"/>
            </a:avLst>
          </a:prstGeom>
          <a:noFill/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83568" y="4365104"/>
            <a:ext cx="2160240" cy="2304256"/>
          </a:xfrm>
          <a:prstGeom prst="roundRect">
            <a:avLst>
              <a:gd name="adj" fmla="val 7185"/>
            </a:avLst>
          </a:prstGeom>
          <a:noFill/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60032" y="980728"/>
            <a:ext cx="2880320" cy="936104"/>
          </a:xfrm>
          <a:prstGeom prst="roundRect">
            <a:avLst>
              <a:gd name="adj" fmla="val 10483"/>
            </a:avLst>
          </a:prstGeom>
          <a:noFill/>
          <a:ln>
            <a:solidFill>
              <a:srgbClr val="4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75656" y="980728"/>
            <a:ext cx="2880320" cy="2952328"/>
          </a:xfrm>
          <a:prstGeom prst="roundRect">
            <a:avLst>
              <a:gd name="adj" fmla="val 6360"/>
            </a:avLst>
          </a:prstGeom>
          <a:noFill/>
          <a:ln>
            <a:solidFill>
              <a:srgbClr val="4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35688" y="4149080"/>
            <a:ext cx="1656000" cy="360000"/>
          </a:xfrm>
          <a:prstGeom prst="roundRect">
            <a:avLst>
              <a:gd name="adj" fmla="val 21379"/>
            </a:avLst>
          </a:prstGeom>
          <a:solidFill>
            <a:srgbClr val="FFCD00"/>
          </a:solidFill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 anchorCtr="1">
            <a:normAutofit fontScale="85000" lnSpcReduction="20000"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train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744000" y="4149080"/>
            <a:ext cx="1656000" cy="360000"/>
          </a:xfrm>
          <a:prstGeom prst="roundRect">
            <a:avLst>
              <a:gd name="adj" fmla="val 21379"/>
            </a:avLst>
          </a:prstGeom>
          <a:solidFill>
            <a:srgbClr val="FFCD00"/>
          </a:solidFill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 anchorCtr="1">
            <a:normAutofit fontScale="85000" lnSpcReduction="20000"/>
          </a:bodyPr>
          <a:lstStyle/>
          <a:p>
            <a:pPr algn="ctr"/>
            <a:r>
              <a:rPr lang="en-US" altLang="ko-KR" dirty="0" err="1" smtClean="0"/>
              <a:t>val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52312" y="4149080"/>
            <a:ext cx="1656000" cy="360000"/>
          </a:xfrm>
          <a:prstGeom prst="roundRect">
            <a:avLst>
              <a:gd name="adj" fmla="val 21379"/>
            </a:avLst>
          </a:prstGeom>
          <a:solidFill>
            <a:srgbClr val="FFCD00"/>
          </a:solidFill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 anchorCtr="1">
            <a:normAutofit fontScale="85000" lnSpcReduction="20000"/>
          </a:bodyPr>
          <a:lstStyle/>
          <a:p>
            <a:pPr algn="ctr"/>
            <a:r>
              <a:rPr lang="en-US" altLang="ko-KR" dirty="0" smtClean="0"/>
              <a:t>test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472100" y="764704"/>
            <a:ext cx="1656184" cy="360040"/>
          </a:xfrm>
          <a:prstGeom prst="roundRect">
            <a:avLst>
              <a:gd name="adj" fmla="val 21379"/>
            </a:avLst>
          </a:prstGeom>
          <a:solidFill>
            <a:srgbClr val="484444"/>
          </a:solidFill>
          <a:ln>
            <a:solidFill>
              <a:srgbClr val="4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 anchorCtr="1">
            <a:noAutofit/>
          </a:bodyPr>
          <a:lstStyle/>
          <a:p>
            <a:pPr algn="ctr"/>
            <a:r>
              <a:rPr lang="en-US" altLang="ko-KR" sz="1500" dirty="0" err="1" smtClean="0">
                <a:solidFill>
                  <a:schemeClr val="bg1"/>
                </a:solidFill>
              </a:rPr>
              <a:t>genre_gn_all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87724" y="764704"/>
            <a:ext cx="1656184" cy="360040"/>
          </a:xfrm>
          <a:prstGeom prst="roundRect">
            <a:avLst>
              <a:gd name="adj" fmla="val 21379"/>
            </a:avLst>
          </a:prstGeom>
          <a:solidFill>
            <a:srgbClr val="484444"/>
          </a:solidFill>
          <a:ln>
            <a:solidFill>
              <a:srgbClr val="4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 anchorCtr="1">
            <a:noAutofit/>
          </a:bodyPr>
          <a:lstStyle/>
          <a:p>
            <a:pPr algn="ctr"/>
            <a:r>
              <a:rPr lang="en-US" altLang="ko-KR" sz="1500" dirty="0" err="1" smtClean="0">
                <a:solidFill>
                  <a:schemeClr val="bg1"/>
                </a:solidFill>
              </a:rPr>
              <a:t>song_meta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403648" y="1196752"/>
          <a:ext cx="3024336" cy="2664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8331"/>
                <a:gridCol w="1506005"/>
              </a:tblGrid>
              <a:tr h="3330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_id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R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곡</a:t>
                      </a:r>
                      <a:r>
                        <a:rPr lang="en-US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 ID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 err="1" smtClean="0">
                          <a:latin typeface="카카오 Regular" pitchFamily="50" charset="-127"/>
                          <a:ea typeface="카카오 Regular" pitchFamily="50" charset="-127"/>
                        </a:rPr>
                        <a:t>album_id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R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앨범</a:t>
                      </a:r>
                      <a:r>
                        <a:rPr lang="en-US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 ID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 err="1" smtClean="0">
                          <a:latin typeface="카카오 Regular" pitchFamily="50" charset="-127"/>
                          <a:ea typeface="카카오 Regular" pitchFamily="50" charset="-127"/>
                        </a:rPr>
                        <a:t>artist_id_basket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R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아티스트</a:t>
                      </a:r>
                      <a:r>
                        <a:rPr lang="en-US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 ID </a:t>
                      </a:r>
                      <a:r>
                        <a:rPr lang="ko-KR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리스트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 err="1" smtClean="0">
                          <a:latin typeface="카카오 Regular" pitchFamily="50" charset="-127"/>
                          <a:ea typeface="카카오 Regular" pitchFamily="50" charset="-127"/>
                        </a:rPr>
                        <a:t>artist_name_basket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R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아티스트 리스트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 err="1" smtClean="0">
                          <a:latin typeface="카카오 Regular" pitchFamily="50" charset="-127"/>
                          <a:ea typeface="카카오 Regular" pitchFamily="50" charset="-127"/>
                        </a:rPr>
                        <a:t>song_name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R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곡 제목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 err="1" smtClean="0">
                          <a:latin typeface="카카오 Regular" pitchFamily="50" charset="-127"/>
                          <a:ea typeface="카카오 Regular" pitchFamily="50" charset="-127"/>
                        </a:rPr>
                        <a:t>song_gn_gnr_basket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R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곡 장르 리스트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 err="1" smtClean="0">
                          <a:latin typeface="카카오 Regular" pitchFamily="50" charset="-127"/>
                          <a:ea typeface="카카오 Regular" pitchFamily="50" charset="-127"/>
                        </a:rPr>
                        <a:t>song_gn_gnr_basket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R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곡 세부 장르 리스트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 err="1" smtClean="0">
                          <a:latin typeface="카카오 Regular" pitchFamily="50" charset="-127"/>
                          <a:ea typeface="카카오 Regular" pitchFamily="50" charset="-127"/>
                        </a:rPr>
                        <a:t>issue_date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R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발매일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948892" y="1196752"/>
          <a:ext cx="2791460" cy="666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0680"/>
                <a:gridCol w="1160780"/>
              </a:tblGrid>
              <a:tr h="3330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 err="1" smtClean="0">
                          <a:latin typeface="카카오 Regular" pitchFamily="50" charset="-127"/>
                          <a:ea typeface="카카오 Regular" pitchFamily="50" charset="-127"/>
                        </a:rPr>
                        <a:t>song_gn_gnr_basket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R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곡 장르 리스트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카카오 Regular" pitchFamily="50" charset="-127"/>
                          <a:ea typeface="카카오 Regular" pitchFamily="50" charset="-127"/>
                          <a:cs typeface="+mn-cs"/>
                        </a:rPr>
                        <a:t>song_gn_dtl_gnr_basket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R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000" kern="100" dirty="0" smtClean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곡 </a:t>
                      </a:r>
                      <a:r>
                        <a:rPr lang="en-US" altLang="ko-KR" sz="1000" kern="100" dirty="0" smtClean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smtClean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세부 </a:t>
                      </a:r>
                      <a:r>
                        <a:rPr lang="ko-KR" altLang="ko-KR" sz="1000" kern="100" dirty="0" smtClean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장르 리스트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864528" y="4581128"/>
          <a:ext cx="1798320" cy="1998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335"/>
                <a:gridCol w="1022985"/>
              </a:tblGrid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Id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플레이리스트</a:t>
                      </a:r>
                      <a:r>
                        <a:rPr lang="en-US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 ID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plylst_title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플레이리스트 제목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tags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태그 리스트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songs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곡 리스트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like_cnt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좋아요 개수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updt_date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수정 날짜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672840" y="4581128"/>
          <a:ext cx="1798320" cy="1998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335"/>
                <a:gridCol w="1022985"/>
              </a:tblGrid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id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플레이리스트</a:t>
                      </a:r>
                      <a:r>
                        <a:rPr lang="en-US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 ID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plylst_title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플레이리스트 제목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tags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태그 리스트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songs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곡 리스트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like_cnt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좋아요 개수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updt_date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수정 날짜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481152" y="4581128"/>
          <a:ext cx="1798320" cy="1998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335"/>
                <a:gridCol w="1022985"/>
              </a:tblGrid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id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플레이리스트</a:t>
                      </a:r>
                      <a:r>
                        <a:rPr lang="en-US" sz="1000" kern="10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 ID</a:t>
                      </a:r>
                      <a:endParaRPr lang="ko-KR" sz="1000" kern="10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plylst_title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플레이리스트 제목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tags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태그 리스트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songs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곡 리스트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like_cnt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좋아요 개수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updt_date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수정 날짜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8444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5536" y="18864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data</a:t>
            </a:r>
            <a:endParaRPr lang="ko-KR" altLang="en-US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839619" y="2636912"/>
            <a:ext cx="2880320" cy="1296144"/>
          </a:xfrm>
          <a:prstGeom prst="roundRect">
            <a:avLst>
              <a:gd name="adj" fmla="val 10483"/>
            </a:avLst>
          </a:prstGeom>
          <a:noFill/>
          <a:ln>
            <a:solidFill>
              <a:srgbClr val="4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788024" y="2996952"/>
            <a:ext cx="29835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곡에 대한 </a:t>
            </a:r>
            <a:r>
              <a:rPr lang="en-US" altLang="ko-KR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Mel-spectrogram </a:t>
            </a:r>
            <a:r>
              <a:rPr lang="ko-KR" altLang="en-US" sz="1500" dirty="0" smtClean="0">
                <a:solidFill>
                  <a:srgbClr val="484444"/>
                </a:solidFill>
                <a:latin typeface="카카오 Bold" pitchFamily="50" charset="-127"/>
                <a:ea typeface="카카오 Bold" pitchFamily="50" charset="-127"/>
              </a:rPr>
              <a:t>데이터</a:t>
            </a:r>
            <a:endParaRPr lang="en-US" altLang="ko-KR" sz="1500" dirty="0" smtClean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  <a:p>
            <a:pPr algn="ctr"/>
            <a:endParaRPr lang="en-US" altLang="ko-KR" sz="1500" dirty="0" smtClean="0">
              <a:solidFill>
                <a:srgbClr val="484444"/>
              </a:solidFill>
              <a:latin typeface="카카오 Bold" pitchFamily="50" charset="-127"/>
              <a:ea typeface="카카오 Bold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rgbClr val="484444"/>
                </a:solidFill>
              </a:rPr>
              <a:t> </a:t>
            </a:r>
            <a:r>
              <a:rPr lang="en-US" altLang="ko-KR" sz="1500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(~240GB)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361677" y="2420888"/>
            <a:ext cx="1836204" cy="360040"/>
          </a:xfrm>
          <a:prstGeom prst="roundRect">
            <a:avLst>
              <a:gd name="adj" fmla="val 21379"/>
            </a:avLst>
          </a:prstGeom>
          <a:solidFill>
            <a:srgbClr val="484444"/>
          </a:solidFill>
          <a:ln>
            <a:solidFill>
              <a:srgbClr val="4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 anchorCtr="1">
            <a:noAutofit/>
          </a:bodyPr>
          <a:lstStyle/>
          <a:p>
            <a:pPr algn="ctr"/>
            <a:r>
              <a:rPr lang="en-US" altLang="ko-KR" sz="1500" dirty="0" smtClean="0"/>
              <a:t>Mel-spectrogram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3491880" y="4365104"/>
            <a:ext cx="2160240" cy="2304256"/>
          </a:xfrm>
          <a:prstGeom prst="roundRect">
            <a:avLst>
              <a:gd name="adj" fmla="val 7185"/>
            </a:avLst>
          </a:prstGeom>
          <a:noFill/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00192" y="4365104"/>
            <a:ext cx="2160240" cy="2304256"/>
          </a:xfrm>
          <a:prstGeom prst="roundRect">
            <a:avLst>
              <a:gd name="adj" fmla="val 7185"/>
            </a:avLst>
          </a:prstGeom>
          <a:noFill/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83568" y="4365104"/>
            <a:ext cx="2160240" cy="2304256"/>
          </a:xfrm>
          <a:prstGeom prst="roundRect">
            <a:avLst>
              <a:gd name="adj" fmla="val 7185"/>
            </a:avLst>
          </a:prstGeom>
          <a:noFill/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60032" y="980728"/>
            <a:ext cx="2880320" cy="936104"/>
          </a:xfrm>
          <a:prstGeom prst="roundRect">
            <a:avLst>
              <a:gd name="adj" fmla="val 10483"/>
            </a:avLst>
          </a:prstGeom>
          <a:noFill/>
          <a:ln>
            <a:solidFill>
              <a:srgbClr val="4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75656" y="980728"/>
            <a:ext cx="2880320" cy="2952328"/>
          </a:xfrm>
          <a:prstGeom prst="roundRect">
            <a:avLst>
              <a:gd name="adj" fmla="val 6360"/>
            </a:avLst>
          </a:prstGeom>
          <a:noFill/>
          <a:ln>
            <a:solidFill>
              <a:srgbClr val="4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35688" y="4149080"/>
            <a:ext cx="1656000" cy="360000"/>
          </a:xfrm>
          <a:prstGeom prst="roundRect">
            <a:avLst>
              <a:gd name="adj" fmla="val 21379"/>
            </a:avLst>
          </a:prstGeom>
          <a:solidFill>
            <a:srgbClr val="FFCD00"/>
          </a:solidFill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 anchorCtr="1">
            <a:normAutofit fontScale="85000" lnSpcReduction="20000"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train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744000" y="4149080"/>
            <a:ext cx="1656000" cy="360000"/>
          </a:xfrm>
          <a:prstGeom prst="roundRect">
            <a:avLst>
              <a:gd name="adj" fmla="val 21379"/>
            </a:avLst>
          </a:prstGeom>
          <a:solidFill>
            <a:srgbClr val="FFCD00"/>
          </a:solidFill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 anchorCtr="1">
            <a:normAutofit fontScale="85000" lnSpcReduction="20000"/>
          </a:bodyPr>
          <a:lstStyle/>
          <a:p>
            <a:pPr algn="ctr"/>
            <a:r>
              <a:rPr lang="en-US" altLang="ko-KR" dirty="0" err="1" smtClean="0"/>
              <a:t>val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52312" y="4149080"/>
            <a:ext cx="1656000" cy="360000"/>
          </a:xfrm>
          <a:prstGeom prst="roundRect">
            <a:avLst>
              <a:gd name="adj" fmla="val 21379"/>
            </a:avLst>
          </a:prstGeom>
          <a:solidFill>
            <a:srgbClr val="FFCD00"/>
          </a:solidFill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 anchorCtr="1">
            <a:normAutofit fontScale="85000" lnSpcReduction="20000"/>
          </a:bodyPr>
          <a:lstStyle/>
          <a:p>
            <a:pPr algn="ctr"/>
            <a:r>
              <a:rPr lang="en-US" altLang="ko-KR" dirty="0" smtClean="0"/>
              <a:t>test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472100" y="764704"/>
            <a:ext cx="1656184" cy="360040"/>
          </a:xfrm>
          <a:prstGeom prst="roundRect">
            <a:avLst>
              <a:gd name="adj" fmla="val 21379"/>
            </a:avLst>
          </a:prstGeom>
          <a:solidFill>
            <a:srgbClr val="484444"/>
          </a:solidFill>
          <a:ln>
            <a:solidFill>
              <a:srgbClr val="4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 anchorCtr="1">
            <a:noAutofit/>
          </a:bodyPr>
          <a:lstStyle/>
          <a:p>
            <a:pPr algn="ctr"/>
            <a:r>
              <a:rPr lang="en-US" altLang="ko-KR" sz="1500" dirty="0" err="1" smtClean="0">
                <a:solidFill>
                  <a:schemeClr val="bg1"/>
                </a:solidFill>
              </a:rPr>
              <a:t>genre_gn_all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87724" y="764704"/>
            <a:ext cx="1656184" cy="360040"/>
          </a:xfrm>
          <a:prstGeom prst="roundRect">
            <a:avLst>
              <a:gd name="adj" fmla="val 21379"/>
            </a:avLst>
          </a:prstGeom>
          <a:solidFill>
            <a:srgbClr val="484444"/>
          </a:solidFill>
          <a:ln>
            <a:solidFill>
              <a:srgbClr val="48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 anchorCtr="1">
            <a:noAutofit/>
          </a:bodyPr>
          <a:lstStyle/>
          <a:p>
            <a:pPr algn="ctr"/>
            <a:r>
              <a:rPr lang="en-US" altLang="ko-KR" sz="1500" dirty="0" err="1" smtClean="0">
                <a:solidFill>
                  <a:schemeClr val="bg1"/>
                </a:solidFill>
              </a:rPr>
              <a:t>song_meta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403648" y="1196752"/>
          <a:ext cx="3024336" cy="2664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8331"/>
                <a:gridCol w="1506005"/>
              </a:tblGrid>
              <a:tr h="3330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_id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R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곡</a:t>
                      </a:r>
                      <a:r>
                        <a:rPr lang="en-US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 ID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 err="1" smtClean="0">
                          <a:latin typeface="카카오 Regular" pitchFamily="50" charset="-127"/>
                          <a:ea typeface="카카오 Regular" pitchFamily="50" charset="-127"/>
                        </a:rPr>
                        <a:t>album_id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R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앨범</a:t>
                      </a:r>
                      <a:r>
                        <a:rPr lang="en-US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 ID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 err="1" smtClean="0">
                          <a:latin typeface="카카오 Regular" pitchFamily="50" charset="-127"/>
                          <a:ea typeface="카카오 Regular" pitchFamily="50" charset="-127"/>
                        </a:rPr>
                        <a:t>artist_id_basket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R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아티스트</a:t>
                      </a:r>
                      <a:r>
                        <a:rPr lang="en-US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 ID </a:t>
                      </a:r>
                      <a:r>
                        <a:rPr lang="ko-KR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리스트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 err="1" smtClean="0">
                          <a:latin typeface="카카오 Regular" pitchFamily="50" charset="-127"/>
                          <a:ea typeface="카카오 Regular" pitchFamily="50" charset="-127"/>
                        </a:rPr>
                        <a:t>artist_name_basket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R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아티스트 리스트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 err="1" smtClean="0">
                          <a:latin typeface="카카오 Regular" pitchFamily="50" charset="-127"/>
                          <a:ea typeface="카카오 Regular" pitchFamily="50" charset="-127"/>
                        </a:rPr>
                        <a:t>song_name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R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곡 제목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 err="1" smtClean="0">
                          <a:latin typeface="카카오 Regular" pitchFamily="50" charset="-127"/>
                          <a:ea typeface="카카오 Regular" pitchFamily="50" charset="-127"/>
                        </a:rPr>
                        <a:t>song_gn_gnr_basket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R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곡 장르 리스트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 err="1" smtClean="0">
                          <a:latin typeface="카카오 Regular" pitchFamily="50" charset="-127"/>
                          <a:ea typeface="카카오 Regular" pitchFamily="50" charset="-127"/>
                        </a:rPr>
                        <a:t>song_gn_gnr_basket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R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곡 세부 장르 리스트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 err="1" smtClean="0">
                          <a:latin typeface="카카오 Regular" pitchFamily="50" charset="-127"/>
                          <a:ea typeface="카카오 Regular" pitchFamily="50" charset="-127"/>
                        </a:rPr>
                        <a:t>issue_date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R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발매일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948892" y="1196752"/>
          <a:ext cx="2791460" cy="666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0680"/>
                <a:gridCol w="1160780"/>
              </a:tblGrid>
              <a:tr h="3330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 err="1" smtClean="0">
                          <a:latin typeface="카카오 Regular" pitchFamily="50" charset="-127"/>
                          <a:ea typeface="카카오 Regular" pitchFamily="50" charset="-127"/>
                        </a:rPr>
                        <a:t>song_gn_gnr_basket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R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000" kern="1200" dirty="0" smtClean="0">
                          <a:latin typeface="카카오 Regular" pitchFamily="50" charset="-127"/>
                          <a:ea typeface="카카오 Regular" pitchFamily="50" charset="-127"/>
                        </a:rPr>
                        <a:t>곡 장르 리스트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카카오 Regular" pitchFamily="50" charset="-127"/>
                          <a:ea typeface="카카오 Regular" pitchFamily="50" charset="-127"/>
                          <a:cs typeface="+mn-cs"/>
                        </a:rPr>
                        <a:t>song_gn_dtl_gnr_basket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R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000" kern="100" dirty="0" smtClean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곡 </a:t>
                      </a:r>
                      <a:r>
                        <a:rPr lang="en-US" altLang="ko-KR" sz="1000" kern="100" dirty="0" smtClean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smtClean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세부 </a:t>
                      </a:r>
                      <a:r>
                        <a:rPr lang="ko-KR" altLang="ko-KR" sz="1000" kern="100" dirty="0" smtClean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장르 리스트</a:t>
                      </a:r>
                      <a:endParaRPr lang="ko-KR" altLang="en-US" sz="1000" dirty="0">
                        <a:latin typeface="카카오 Regular" pitchFamily="50" charset="-127"/>
                        <a:ea typeface="카카오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rgbClr val="48444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864528" y="4581128"/>
          <a:ext cx="1798320" cy="1998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335"/>
                <a:gridCol w="1022985"/>
              </a:tblGrid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Id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플레이리스트</a:t>
                      </a:r>
                      <a:r>
                        <a:rPr lang="en-US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 ID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plylst_title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플레이리스트 제목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tags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태그 리스트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songs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곡 리스트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like_cnt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좋아요 개수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updt_date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수정 날짜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672840" y="4581128"/>
          <a:ext cx="1798320" cy="1998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335"/>
                <a:gridCol w="1022985"/>
              </a:tblGrid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id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플레이리스트</a:t>
                      </a:r>
                      <a:r>
                        <a:rPr lang="en-US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 ID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plylst_title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플레이리스트 제목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tags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태그 리스트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songs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곡 리스트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like_cnt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좋아요 개수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updt_date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수정 날짜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481152" y="4581128"/>
          <a:ext cx="1798320" cy="1998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335"/>
                <a:gridCol w="1022985"/>
              </a:tblGrid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id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플레이리스트</a:t>
                      </a:r>
                      <a:r>
                        <a:rPr lang="en-US" sz="1000" kern="10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 ID</a:t>
                      </a:r>
                      <a:endParaRPr lang="ko-KR" sz="1000" kern="10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plylst_title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플레이리스트 제목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tags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태그 리스트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songs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곡 리스트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like_cnt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좋아요 개수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updt_date</a:t>
                      </a:r>
                      <a:endParaRPr lang="ko-KR" sz="1000" kern="100" dirty="0">
                        <a:latin typeface="카카오 Regular" pitchFamily="50" charset="-127"/>
                        <a:ea typeface="카카오 Regular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카카오 Regular" pitchFamily="50" charset="-127"/>
                          <a:ea typeface="카카오 Regular" pitchFamily="50" charset="-127"/>
                          <a:cs typeface="Times New Roman"/>
                        </a:rPr>
                        <a:t>수정 날짜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FFCD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23528" y="404664"/>
            <a:ext cx="1152128" cy="216024"/>
          </a:xfrm>
          <a:prstGeom prst="rect">
            <a:avLst/>
          </a:prstGeom>
          <a:solidFill>
            <a:srgbClr val="FFCD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8444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5536" y="18864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84444"/>
                </a:solidFill>
                <a:latin typeface="카카오 Regular" pitchFamily="50" charset="-127"/>
                <a:ea typeface="카카오 Regular" pitchFamily="50" charset="-127"/>
              </a:rPr>
              <a:t>data</a:t>
            </a:r>
            <a:endParaRPr lang="ko-KR" altLang="en-US" dirty="0">
              <a:solidFill>
                <a:srgbClr val="484444"/>
              </a:solidFill>
              <a:latin typeface="카카오 Regular" pitchFamily="50" charset="-127"/>
              <a:ea typeface="카카오 Regular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3467</TotalTime>
  <Words>2621</Words>
  <Application>Microsoft Office PowerPoint</Application>
  <PresentationFormat>화면 슬라이드 쇼(4:3)</PresentationFormat>
  <Paragraphs>1003</Paragraphs>
  <Slides>42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KITCOOP</dc:creator>
  <cp:lastModifiedBy>KITCOOP</cp:lastModifiedBy>
  <cp:revision>522</cp:revision>
  <dcterms:created xsi:type="dcterms:W3CDTF">2020-10-30T07:35:54Z</dcterms:created>
  <dcterms:modified xsi:type="dcterms:W3CDTF">2020-11-13T06:01:49Z</dcterms:modified>
</cp:coreProperties>
</file>