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314" r:id="rId2"/>
    <p:sldId id="315" r:id="rId3"/>
    <p:sldId id="340" r:id="rId4"/>
    <p:sldId id="316" r:id="rId5"/>
    <p:sldId id="320" r:id="rId6"/>
    <p:sldId id="341" r:id="rId7"/>
    <p:sldId id="343" r:id="rId8"/>
    <p:sldId id="324" r:id="rId9"/>
    <p:sldId id="330" r:id="rId10"/>
    <p:sldId id="332" r:id="rId11"/>
    <p:sldId id="326" r:id="rId12"/>
    <p:sldId id="351" r:id="rId13"/>
    <p:sldId id="334" r:id="rId14"/>
    <p:sldId id="317" r:id="rId15"/>
    <p:sldId id="319" r:id="rId16"/>
    <p:sldId id="335" r:id="rId17"/>
    <p:sldId id="352" r:id="rId18"/>
    <p:sldId id="337" r:id="rId19"/>
    <p:sldId id="354" r:id="rId20"/>
    <p:sldId id="349" r:id="rId21"/>
    <p:sldId id="350" r:id="rId22"/>
    <p:sldId id="344" r:id="rId23"/>
    <p:sldId id="342" r:id="rId24"/>
    <p:sldId id="329" r:id="rId25"/>
    <p:sldId id="327" r:id="rId26"/>
    <p:sldId id="33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oo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14" y="-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9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2152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6317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4378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9980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0355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7405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7457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717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7771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878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5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 </a:t>
            </a:r>
            <a:r>
              <a:rPr lang="en-US" sz="2000" b="1" i="1" u="sng" dirty="0"/>
              <a:t> R</a:t>
            </a:r>
            <a:r>
              <a:rPr lang="en-US" sz="2400" b="1" i="1" u="sng" dirty="0"/>
              <a:t>andom Forest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모델을 이용한 성적 예측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>
            <a:off x="2769501" y="1368695"/>
            <a:ext cx="6619138" cy="2666746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accent2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3" t="27697" r="3270" b="25827"/>
          <a:stretch/>
        </p:blipFill>
        <p:spPr>
          <a:xfrm>
            <a:off x="621037" y="289463"/>
            <a:ext cx="2701405" cy="2958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66942" y="2265418"/>
            <a:ext cx="4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 </a:t>
            </a:r>
            <a:r>
              <a:rPr lang="ko-KR" altLang="en-US" sz="4400" dirty="0" smtClean="0"/>
              <a:t>하나  둘  셋  넷 </a:t>
            </a:r>
            <a:endParaRPr lang="ko-KR" altLang="en-US" sz="4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825646" y="5161153"/>
            <a:ext cx="1909158" cy="623956"/>
            <a:chOff x="9936486" y="5161153"/>
            <a:chExt cx="1909158" cy="623956"/>
          </a:xfrm>
        </p:grpSpPr>
        <p:grpSp>
          <p:nvGrpSpPr>
            <p:cNvPr id="45" name="그룹 44"/>
            <p:cNvGrpSpPr/>
            <p:nvPr/>
          </p:nvGrpSpPr>
          <p:grpSpPr>
            <a:xfrm>
              <a:off x="9936486" y="5167747"/>
              <a:ext cx="929128" cy="307777"/>
              <a:chOff x="9797143" y="2132823"/>
              <a:chExt cx="1310296" cy="572766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797144" y="2220686"/>
                <a:ext cx="1267097" cy="391885"/>
              </a:xfrm>
              <a:prstGeom prst="roundRect">
                <a:avLst/>
              </a:prstGeom>
              <a:solidFill>
                <a:schemeClr val="bg1"/>
              </a:solidFill>
              <a:ln w="3556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797143" y="2132823"/>
                <a:ext cx="1310296" cy="5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+mj-lt"/>
                  </a:rPr>
                  <a:t>김수민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0902660" y="5161153"/>
              <a:ext cx="929128" cy="307777"/>
              <a:chOff x="9777604" y="2145925"/>
              <a:chExt cx="1310296" cy="57276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797144" y="2220686"/>
                <a:ext cx="1267097" cy="391885"/>
              </a:xfrm>
              <a:prstGeom prst="roundRect">
                <a:avLst/>
              </a:prstGeom>
              <a:solidFill>
                <a:schemeClr val="bg1"/>
              </a:solidFill>
              <a:ln w="3556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77604" y="2145925"/>
                <a:ext cx="1310296" cy="5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+mj-lt"/>
                  </a:rPr>
                  <a:t>이혜빈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9946681" y="5477332"/>
              <a:ext cx="929128" cy="307777"/>
              <a:chOff x="9797143" y="2147294"/>
              <a:chExt cx="1310296" cy="572766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9797144" y="2220686"/>
                <a:ext cx="1267097" cy="391885"/>
              </a:xfrm>
              <a:prstGeom prst="roundRect">
                <a:avLst/>
              </a:prstGeom>
              <a:solidFill>
                <a:schemeClr val="bg1"/>
              </a:solidFill>
              <a:ln w="3556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797143" y="2147294"/>
                <a:ext cx="1310296" cy="5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+mj-lt"/>
                  </a:rPr>
                  <a:t>김현지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0916516" y="5474832"/>
              <a:ext cx="929128" cy="307777"/>
              <a:chOff x="9777605" y="2148662"/>
              <a:chExt cx="1310296" cy="572765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9797144" y="2220686"/>
                <a:ext cx="1267097" cy="391885"/>
              </a:xfrm>
              <a:prstGeom prst="roundRect">
                <a:avLst/>
              </a:prstGeom>
              <a:solidFill>
                <a:schemeClr val="bg1"/>
              </a:solidFill>
              <a:ln w="3556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777605" y="2148662"/>
                <a:ext cx="1310296" cy="572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+mj-lt"/>
                  </a:rPr>
                  <a:t>신현주 </a:t>
                </a:r>
                <a:endParaRPr lang="ko-KR" altLang="en-US" sz="14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4200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i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i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810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</a:rPr>
              <a:t>  시도해본 변수조합 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34726" y="5826428"/>
            <a:ext cx="8880984" cy="369332"/>
            <a:chOff x="1792096" y="6101080"/>
            <a:chExt cx="888098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164080" y="6101080"/>
              <a:ext cx="850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성적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부모님 직업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부모님 교육수준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goout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친구들과 외출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등이 중요도가 높음</a:t>
              </a:r>
              <a:endParaRPr lang="ko-KR" altLang="en-US" dirty="0"/>
            </a:p>
          </p:txBody>
        </p:sp>
        <p:pic>
          <p:nvPicPr>
            <p:cNvPr id="18" name="그림 17" descr="right-arr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2096" y="6124135"/>
              <a:ext cx="351282" cy="31384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25679" y="1051526"/>
            <a:ext cx="3598707" cy="412421"/>
            <a:chOff x="1125679" y="1051526"/>
            <a:chExt cx="3598707" cy="412421"/>
          </a:xfrm>
        </p:grpSpPr>
        <p:sp>
          <p:nvSpPr>
            <p:cNvPr id="31" name="직사각형 30"/>
            <p:cNvSpPr/>
            <p:nvPr/>
          </p:nvSpPr>
          <p:spPr>
            <a:xfrm>
              <a:off x="1394704" y="1051526"/>
              <a:ext cx="3329682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성적 </a:t>
              </a:r>
              <a:r>
                <a:rPr lang="en-US" altLang="ko-KR" sz="1600" dirty="0" smtClean="0"/>
                <a:t>UP / DOWN </a:t>
              </a:r>
              <a:r>
                <a:rPr lang="ko-KR" altLang="en-US" sz="1600" dirty="0" smtClean="0"/>
                <a:t>분리 후 중요도</a:t>
              </a:r>
              <a:endParaRPr lang="ko-KR" altLang="en-US" sz="1600" dirty="0"/>
            </a:p>
          </p:txBody>
        </p:sp>
        <p:pic>
          <p:nvPicPr>
            <p:cNvPr id="29" name="그림 28" descr="check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5679" y="1066801"/>
              <a:ext cx="335967" cy="335967"/>
            </a:xfrm>
            <a:prstGeom prst="rect">
              <a:avLst/>
            </a:prstGeom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5029" y="5005307"/>
            <a:ext cx="1875113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1" name="그룹 40"/>
          <p:cNvGrpSpPr/>
          <p:nvPr/>
        </p:nvGrpSpPr>
        <p:grpSpPr>
          <a:xfrm>
            <a:off x="1366869" y="1690257"/>
            <a:ext cx="9772182" cy="3929984"/>
            <a:chOff x="1422289" y="1634837"/>
            <a:chExt cx="9772182" cy="3929984"/>
          </a:xfrm>
        </p:grpSpPr>
        <p:pic>
          <p:nvPicPr>
            <p:cNvPr id="15" name="Picture 4" descr="C:\Users\KITCOOP\Desktop\하나둘셋넷_팀플\up_dow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2289" y="1634837"/>
              <a:ext cx="3149541" cy="3857603"/>
            </a:xfrm>
            <a:prstGeom prst="rect">
              <a:avLst/>
            </a:prstGeom>
            <a:noFill/>
          </p:spPr>
        </p:pic>
        <p:grpSp>
          <p:nvGrpSpPr>
            <p:cNvPr id="39" name="그룹 38"/>
            <p:cNvGrpSpPr/>
            <p:nvPr/>
          </p:nvGrpSpPr>
          <p:grpSpPr>
            <a:xfrm>
              <a:off x="4534331" y="1787233"/>
              <a:ext cx="3182647" cy="3777588"/>
              <a:chOff x="4562041" y="1814943"/>
              <a:chExt cx="3182647" cy="3777588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357213" y="5064660"/>
                <a:ext cx="1919123" cy="307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902055" y="5363805"/>
                <a:ext cx="1066800" cy="2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(30</a:t>
                </a:r>
                <a:r>
                  <a:rPr lang="ko-KR" altLang="en-US" sz="900" dirty="0" smtClean="0"/>
                  <a:t>점 증가</a:t>
                </a:r>
                <a:r>
                  <a:rPr lang="en-US" altLang="ko-KR" sz="900" dirty="0" smtClean="0"/>
                  <a:t>)</a:t>
                </a:r>
                <a:endParaRPr lang="ko-KR" altLang="en-US" sz="900" dirty="0"/>
              </a:p>
            </p:txBody>
          </p: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62041" y="1814943"/>
                <a:ext cx="3182647" cy="3145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7888865" y="1773381"/>
              <a:ext cx="3305606" cy="3763731"/>
              <a:chOff x="7916575" y="1773381"/>
              <a:chExt cx="3305606" cy="376373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310293" y="5307796"/>
                <a:ext cx="1066800" cy="22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(26</a:t>
                </a:r>
                <a:r>
                  <a:rPr lang="ko-KR" altLang="en-US" sz="900" dirty="0" smtClean="0"/>
                  <a:t>점 증가</a:t>
                </a:r>
                <a:r>
                  <a:rPr lang="en-US" altLang="ko-KR" sz="900" dirty="0" smtClean="0"/>
                  <a:t>)</a:t>
                </a:r>
                <a:endParaRPr lang="ko-KR" altLang="en-US" sz="900" dirty="0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916575" y="1773381"/>
                <a:ext cx="3305606" cy="3131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xmlns="" val="1651644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 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805259" y="1967346"/>
            <a:ext cx="7225432" cy="4100964"/>
            <a:chOff x="2542016" y="1454723"/>
            <a:chExt cx="7759781" cy="448889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42016" y="1454723"/>
              <a:ext cx="2846195" cy="4015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6301" y="2313709"/>
              <a:ext cx="3452603" cy="45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4082" y="3909509"/>
              <a:ext cx="3496311" cy="551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3173804" y="5574286"/>
              <a:ext cx="206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7</a:t>
              </a:r>
              <a:r>
                <a:rPr lang="ko-KR" altLang="en-US" dirty="0" smtClean="0"/>
                <a:t>개로 범주화   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370" y="2839241"/>
              <a:ext cx="3773427" cy="40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Y</a:t>
              </a:r>
              <a:r>
                <a:rPr lang="ko-KR" altLang="en-US" dirty="0" smtClean="0"/>
                <a:t>값 범주화하기 전 처음 점수 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3697" y="4628783"/>
              <a:ext cx="2649661" cy="60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 Y</a:t>
              </a:r>
              <a:r>
                <a:rPr lang="ko-KR" altLang="en-US" dirty="0" smtClean="0"/>
                <a:t>값 범주화 후 점수 </a:t>
              </a:r>
              <a:r>
                <a:rPr lang="en-US" altLang="ko-KR" sz="1200" dirty="0" smtClean="0"/>
                <a:t>(27</a:t>
              </a:r>
              <a:r>
                <a:rPr lang="ko-KR" altLang="en-US" sz="1200" dirty="0" smtClean="0"/>
                <a:t>점 증가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 </a:t>
              </a:r>
              <a:endParaRPr lang="ko-KR" altLang="en-US" dirty="0"/>
            </a:p>
          </p:txBody>
        </p:sp>
      </p:grpSp>
      <p:pic>
        <p:nvPicPr>
          <p:cNvPr id="49" name="그림 48" descr="right-arro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149" y="3304785"/>
            <a:ext cx="246907" cy="216430"/>
          </a:xfrm>
          <a:prstGeom prst="rect">
            <a:avLst/>
          </a:prstGeom>
        </p:spPr>
      </p:pic>
      <p:pic>
        <p:nvPicPr>
          <p:cNvPr id="50" name="그림 49" descr="right-arro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9420" y="4953476"/>
            <a:ext cx="246907" cy="216430"/>
          </a:xfrm>
          <a:prstGeom prst="rect">
            <a:avLst/>
          </a:prstGeom>
        </p:spPr>
      </p:pic>
      <p:pic>
        <p:nvPicPr>
          <p:cNvPr id="51" name="그림 50" descr="right-arro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5167" y="5812459"/>
            <a:ext cx="246907" cy="21643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291933" y="1190074"/>
            <a:ext cx="1714497" cy="377091"/>
            <a:chOff x="1291933" y="1190074"/>
            <a:chExt cx="1714497" cy="377091"/>
          </a:xfrm>
        </p:grpSpPr>
        <p:sp>
          <p:nvSpPr>
            <p:cNvPr id="47" name="직사각형 46"/>
            <p:cNvSpPr/>
            <p:nvPr/>
          </p:nvSpPr>
          <p:spPr>
            <a:xfrm>
              <a:off x="1519401" y="1190074"/>
              <a:ext cx="1487029" cy="377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600" dirty="0" err="1" smtClean="0"/>
                <a:t>Y값</a:t>
              </a:r>
              <a:r>
                <a:rPr lang="ko-KR" altLang="en-US" sz="1600" dirty="0" smtClean="0"/>
                <a:t> 범주화</a:t>
              </a:r>
              <a:endParaRPr lang="ko-KR" altLang="en-US" sz="1000" dirty="0"/>
            </a:p>
          </p:txBody>
        </p:sp>
        <p:pic>
          <p:nvPicPr>
            <p:cNvPr id="30" name="그림 29" descr="check (1)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1933" y="1219201"/>
              <a:ext cx="335967" cy="335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grpSp>
        <p:nvGrpSpPr>
          <p:cNvPr id="4" name="그룹 21"/>
          <p:cNvGrpSpPr/>
          <p:nvPr/>
        </p:nvGrpSpPr>
        <p:grpSpPr>
          <a:xfrm>
            <a:off x="1388918" y="1093089"/>
            <a:ext cx="1714501" cy="652486"/>
            <a:chOff x="1388918" y="1093089"/>
            <a:chExt cx="1714501" cy="652486"/>
          </a:xfrm>
        </p:grpSpPr>
        <p:sp>
          <p:nvSpPr>
            <p:cNvPr id="14" name="직사각형 13"/>
            <p:cNvSpPr/>
            <p:nvPr/>
          </p:nvSpPr>
          <p:spPr>
            <a:xfrm>
              <a:off x="1547118" y="1093089"/>
              <a:ext cx="1556301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변수삭제</a:t>
              </a:r>
              <a:endParaRPr lang="en-US" altLang="ko-KR" sz="1600" dirty="0" smtClean="0"/>
            </a:p>
            <a:p>
              <a:pPr algn="ctr">
                <a:lnSpc>
                  <a:spcPct val="130000"/>
                </a:lnSpc>
              </a:pPr>
              <a:r>
                <a:rPr lang="en-US" altLang="ko-KR" sz="1100" dirty="0" smtClean="0"/>
                <a:t>('higher', '</a:t>
              </a:r>
              <a:r>
                <a:rPr lang="en-US" altLang="ko-KR" sz="1100" dirty="0" err="1" smtClean="0"/>
                <a:t>Pstatus</a:t>
              </a:r>
              <a:r>
                <a:rPr lang="en-US" altLang="ko-KR" sz="1100" dirty="0" smtClean="0"/>
                <a:t>’)</a:t>
              </a:r>
              <a:endParaRPr lang="ko-KR" altLang="en-US" sz="1100" dirty="0"/>
            </a:p>
          </p:txBody>
        </p:sp>
        <p:pic>
          <p:nvPicPr>
            <p:cNvPr id="19" name="그림 18" descr="check (1)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918" y="1149922"/>
              <a:ext cx="335967" cy="335967"/>
            </a:xfrm>
            <a:prstGeom prst="rect">
              <a:avLst/>
            </a:prstGeom>
          </p:spPr>
        </p:pic>
      </p:grpSp>
      <p:grpSp>
        <p:nvGrpSpPr>
          <p:cNvPr id="5" name="그룹 20"/>
          <p:cNvGrpSpPr/>
          <p:nvPr/>
        </p:nvGrpSpPr>
        <p:grpSpPr>
          <a:xfrm>
            <a:off x="2889236" y="1884214"/>
            <a:ext cx="6213202" cy="4146574"/>
            <a:chOff x="2833816" y="1870359"/>
            <a:chExt cx="6213202" cy="4146574"/>
          </a:xfrm>
        </p:grpSpPr>
        <p:grpSp>
          <p:nvGrpSpPr>
            <p:cNvPr id="6" name="그룹 17"/>
            <p:cNvGrpSpPr/>
            <p:nvPr/>
          </p:nvGrpSpPr>
          <p:grpSpPr>
            <a:xfrm>
              <a:off x="2970724" y="1870359"/>
              <a:ext cx="6076294" cy="4146574"/>
              <a:chOff x="2961340" y="1761565"/>
              <a:chExt cx="6476156" cy="4522693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100" t="9514" r="9156" b="3561"/>
              <a:stretch>
                <a:fillRect/>
              </a:stretch>
            </p:blipFill>
            <p:spPr bwMode="auto">
              <a:xfrm>
                <a:off x="2961340" y="1761565"/>
                <a:ext cx="6476156" cy="45226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18963" y="5404328"/>
                <a:ext cx="2372954" cy="488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타원 16"/>
            <p:cNvSpPr/>
            <p:nvPr/>
          </p:nvSpPr>
          <p:spPr>
            <a:xfrm>
              <a:off x="2833816" y="5338119"/>
              <a:ext cx="1260389" cy="2553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 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520507" y="1178930"/>
            <a:ext cx="2067818" cy="636016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 smtClean="0"/>
              <a:t>G2/G1 </a:t>
            </a:r>
            <a:r>
              <a:rPr lang="ko-KR" altLang="en-US" sz="1600" dirty="0" smtClean="0"/>
              <a:t>변수 추가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920464" y="2269425"/>
            <a:ext cx="8608584" cy="2720643"/>
            <a:chOff x="1772546" y="2464211"/>
            <a:chExt cx="8877525" cy="28336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86454" y="4706155"/>
              <a:ext cx="3455165" cy="59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그룹 15"/>
            <p:cNvGrpSpPr/>
            <p:nvPr/>
          </p:nvGrpSpPr>
          <p:grpSpPr>
            <a:xfrm>
              <a:off x="1772546" y="2464211"/>
              <a:ext cx="8877525" cy="1926098"/>
              <a:chOff x="1772546" y="2464211"/>
              <a:chExt cx="8877525" cy="1926098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72546" y="2464211"/>
                <a:ext cx="8877525" cy="1293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그림 14" descr="right-arrow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5846932" y="3937146"/>
                <a:ext cx="443756" cy="462569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check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3498" y="1302331"/>
            <a:ext cx="335967" cy="3359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597235" y="5084605"/>
            <a:ext cx="114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</a:t>
            </a:r>
            <a:r>
              <a:rPr lang="ko-KR" altLang="en-US" sz="1400" dirty="0" smtClean="0"/>
              <a:t>점 증가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37008" y="2493816"/>
            <a:ext cx="4388190" cy="3250121"/>
            <a:chOff x="6792428" y="2313701"/>
            <a:chExt cx="4388190" cy="3250121"/>
          </a:xfrm>
        </p:grpSpPr>
        <p:sp>
          <p:nvSpPr>
            <p:cNvPr id="39" name="직사각형 38"/>
            <p:cNvSpPr/>
            <p:nvPr/>
          </p:nvSpPr>
          <p:spPr>
            <a:xfrm>
              <a:off x="8420131" y="4210726"/>
              <a:ext cx="2621941" cy="222728"/>
            </a:xfrm>
            <a:prstGeom prst="rect">
              <a:avLst/>
            </a:prstGeom>
            <a:solidFill>
              <a:schemeClr val="accent2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84496" y="4558311"/>
              <a:ext cx="3425068" cy="221507"/>
            </a:xfrm>
            <a:prstGeom prst="rect">
              <a:avLst/>
            </a:prstGeom>
            <a:solidFill>
              <a:schemeClr val="accent2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92428" y="2313701"/>
              <a:ext cx="4388190" cy="325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b="1" dirty="0" smtClean="0"/>
                <a:t>영국 </a:t>
              </a:r>
              <a:r>
                <a:rPr lang="ko-KR" altLang="en-US" b="1" dirty="0" err="1" smtClean="0"/>
                <a:t>킹스칼리지런던의</a:t>
              </a:r>
              <a:r>
                <a:rPr lang="ko-KR" altLang="en-US" b="1" dirty="0" smtClean="0"/>
                <a:t>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b="1" dirty="0" err="1" smtClean="0"/>
                <a:t>카일리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림펠드</a:t>
              </a:r>
              <a:r>
                <a:rPr lang="ko-KR" altLang="en-US" b="1" dirty="0" smtClean="0"/>
                <a:t> 박사와 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b="1" dirty="0" smtClean="0"/>
                <a:t>미국 </a:t>
              </a:r>
              <a:r>
                <a:rPr lang="ko-KR" altLang="en-US" b="1" dirty="0" err="1" smtClean="0"/>
                <a:t>텍사스대</a:t>
              </a:r>
              <a:endParaRPr lang="ko-KR" altLang="en-US" b="1" dirty="0" smtClean="0"/>
            </a:p>
            <a:p>
              <a:pPr algn="ctr">
                <a:lnSpc>
                  <a:spcPct val="130000"/>
                </a:lnSpc>
              </a:pP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마게리타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마란치니</a:t>
              </a:r>
              <a:r>
                <a:rPr lang="ko-KR" altLang="en-US" b="1" dirty="0" smtClean="0"/>
                <a:t> 박사 연구팀은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네이처</a:t>
              </a:r>
              <a:r>
                <a:rPr lang="ko-KR" altLang="en-US" b="1" dirty="0" smtClean="0"/>
                <a:t> 자매지인 국제 학술지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'</a:t>
              </a:r>
              <a:r>
                <a:rPr lang="ko-KR" altLang="en-US" b="1" dirty="0" smtClean="0"/>
                <a:t>학습 과학</a:t>
              </a:r>
              <a:r>
                <a:rPr lang="en-US" altLang="ko-KR" b="1" dirty="0" smtClean="0"/>
                <a:t>'</a:t>
              </a:r>
              <a:r>
                <a:rPr lang="ko-KR" altLang="en-US" b="1" dirty="0" smtClean="0"/>
                <a:t>에 </a:t>
              </a:r>
              <a:r>
                <a:rPr lang="en-US" altLang="ko-KR" b="1" dirty="0" smtClean="0"/>
                <a:t>"</a:t>
              </a:r>
              <a:r>
                <a:rPr lang="ko-KR" altLang="en-US" b="1" dirty="0" smtClean="0"/>
                <a:t>학생들의 학업 성취도는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b="1" dirty="0" smtClean="0"/>
                <a:t>70%</a:t>
              </a:r>
              <a:r>
                <a:rPr lang="ko-KR" altLang="en-US" b="1" dirty="0" smtClean="0"/>
                <a:t>가 유전자에 의해 좌우된다“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b="1" dirty="0" smtClean="0"/>
                <a:t>는 연구 결과를 발표했다</a:t>
              </a:r>
              <a:r>
                <a:rPr lang="en-US" altLang="ko-KR" b="1" dirty="0" smtClean="0"/>
                <a:t>.</a:t>
              </a:r>
            </a:p>
            <a:p>
              <a:pPr algn="ctr"/>
              <a:endParaRPr lang="ko-KR" altLang="en-US" dirty="0"/>
            </a:p>
          </p:txBody>
        </p:sp>
      </p:grpSp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 descr="left-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183479" y="3823855"/>
            <a:ext cx="441483" cy="4454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99457" y="33528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17502" y="1871375"/>
            <a:ext cx="4024264" cy="4156300"/>
            <a:chOff x="1421796" y="1616125"/>
            <a:chExt cx="4378037" cy="431223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796" y="1616125"/>
              <a:ext cx="4378037" cy="420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469575" y="5736769"/>
              <a:ext cx="3363685" cy="19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2">
                      <a:lumMod val="25000"/>
                    </a:schemeClr>
                  </a:solidFill>
                </a:rPr>
                <a:t>출처 </a:t>
              </a:r>
              <a:r>
                <a:rPr lang="en-US" altLang="ko-KR" sz="600" dirty="0" smtClean="0">
                  <a:solidFill>
                    <a:schemeClr val="bg2">
                      <a:lumMod val="25000"/>
                    </a:schemeClr>
                  </a:solidFill>
                </a:rPr>
                <a:t>: http://korgene.org/notice/?mod=document&amp;uid=20</a:t>
              </a:r>
              <a:endParaRPr lang="ko-KR" altLang="en-US" sz="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574822" y="1134654"/>
            <a:ext cx="183339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/>
              <a:t>유전자 관련 기사</a:t>
            </a:r>
            <a:endParaRPr lang="ko-KR" altLang="en-US" sz="1000" dirty="0"/>
          </a:p>
        </p:txBody>
      </p:sp>
      <p:pic>
        <p:nvPicPr>
          <p:cNvPr id="22" name="그림 21" descr="check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1933" y="1163781"/>
            <a:ext cx="335967" cy="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6060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3" t="27697" r="3270" b="25827"/>
          <a:stretch/>
        </p:blipFill>
        <p:spPr>
          <a:xfrm>
            <a:off x="1188358" y="3348882"/>
            <a:ext cx="4984860" cy="545919"/>
          </a:xfrm>
          <a:prstGeom prst="rect">
            <a:avLst/>
          </a:prstGeom>
        </p:spPr>
      </p:pic>
      <p:pic>
        <p:nvPicPr>
          <p:cNvPr id="16" name="그림 15" descr="left-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136573" y="3856574"/>
            <a:ext cx="402777" cy="4064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9457" y="348343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10039" y="1922602"/>
            <a:ext cx="4332697" cy="4091855"/>
            <a:chOff x="1164589" y="1677171"/>
            <a:chExt cx="4332697" cy="40918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682" b="3626"/>
            <a:stretch>
              <a:fillRect/>
            </a:stretch>
          </p:blipFill>
          <p:spPr bwMode="auto">
            <a:xfrm>
              <a:off x="1164589" y="1677171"/>
              <a:ext cx="4332697" cy="3896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288469" y="5584360"/>
              <a:ext cx="28956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2">
                      <a:lumMod val="25000"/>
                    </a:schemeClr>
                  </a:solidFill>
                </a:rPr>
                <a:t>출처 </a:t>
              </a:r>
              <a:r>
                <a:rPr lang="en-US" altLang="ko-KR" sz="600" dirty="0" smtClean="0">
                  <a:solidFill>
                    <a:schemeClr val="bg2">
                      <a:lumMod val="25000"/>
                    </a:schemeClr>
                  </a:solidFill>
                </a:rPr>
                <a:t>: http://m.segye.com/view/20200206518132</a:t>
              </a:r>
              <a:endParaRPr lang="ko-KR" altLang="en-US" sz="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44988" y="2520936"/>
            <a:ext cx="4604657" cy="3416320"/>
            <a:chOff x="6651171" y="2318656"/>
            <a:chExt cx="4604657" cy="3416320"/>
          </a:xfrm>
        </p:grpSpPr>
        <p:sp>
          <p:nvSpPr>
            <p:cNvPr id="29" name="직사각형 28"/>
            <p:cNvSpPr/>
            <p:nvPr/>
          </p:nvSpPr>
          <p:spPr>
            <a:xfrm>
              <a:off x="7338422" y="4289697"/>
              <a:ext cx="2997200" cy="25400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11704" y="3452948"/>
              <a:ext cx="2928981" cy="269965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15219" y="3180806"/>
              <a:ext cx="1252582" cy="237308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51171" y="2318656"/>
              <a:ext cx="460465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+mj-lt"/>
                </a:rPr>
                <a:t>과학 전문 </a:t>
              </a:r>
              <a:r>
                <a:rPr lang="ko-KR" altLang="en-US" b="1" dirty="0" err="1" smtClean="0">
                  <a:latin typeface="+mj-lt"/>
                </a:rPr>
                <a:t>블로그</a:t>
              </a:r>
              <a:endParaRPr lang="en-US" altLang="ko-KR" b="1" dirty="0" smtClean="0">
                <a:latin typeface="+mj-lt"/>
              </a:endParaRPr>
            </a:p>
            <a:p>
              <a:pPr algn="ctr"/>
              <a:r>
                <a:rPr lang="ko-KR" altLang="en-US" b="1" dirty="0" smtClean="0">
                  <a:latin typeface="+mj-lt"/>
                </a:rPr>
                <a:t> </a:t>
              </a:r>
              <a:r>
                <a:rPr lang="en-US" altLang="ko-KR" b="1" dirty="0" smtClean="0">
                  <a:latin typeface="+mj-lt"/>
                </a:rPr>
                <a:t>'</a:t>
              </a:r>
              <a:r>
                <a:rPr lang="ko-KR" altLang="en-US" b="1" dirty="0" err="1" smtClean="0">
                  <a:latin typeface="+mj-lt"/>
                </a:rPr>
                <a:t>사이콜로지</a:t>
              </a:r>
              <a:r>
                <a:rPr lang="ko-KR" altLang="en-US" b="1" dirty="0" smtClean="0">
                  <a:latin typeface="+mj-lt"/>
                </a:rPr>
                <a:t> </a:t>
              </a:r>
              <a:r>
                <a:rPr lang="ko-KR" altLang="en-US" b="1" dirty="0" err="1" smtClean="0">
                  <a:latin typeface="+mj-lt"/>
                </a:rPr>
                <a:t>스폿</a:t>
              </a:r>
              <a:r>
                <a:rPr lang="en-US" altLang="ko-KR" b="1" dirty="0" smtClean="0">
                  <a:latin typeface="+mj-lt"/>
                </a:rPr>
                <a:t>'</a:t>
              </a:r>
              <a:r>
                <a:rPr lang="ko-KR" altLang="en-US" b="1" dirty="0" smtClean="0">
                  <a:latin typeface="+mj-lt"/>
                </a:rPr>
                <a:t>에 따르면</a:t>
              </a:r>
              <a:endParaRPr lang="en-US" altLang="ko-KR" b="1" dirty="0" smtClean="0">
                <a:latin typeface="+mj-lt"/>
              </a:endParaRPr>
            </a:p>
            <a:p>
              <a:pPr algn="ctr"/>
              <a:endParaRPr lang="en-US" altLang="ko-KR" b="1" dirty="0" smtClean="0">
                <a:latin typeface="+mj-lt"/>
              </a:endParaRPr>
            </a:p>
            <a:p>
              <a:pPr algn="ctr"/>
              <a:r>
                <a:rPr lang="ko-KR" altLang="en-US" b="1" dirty="0" smtClean="0">
                  <a:latin typeface="+mj-lt"/>
                </a:rPr>
                <a:t>“아들의 경우 전적으로</a:t>
              </a:r>
            </a:p>
            <a:p>
              <a:pPr algn="ctr"/>
              <a:r>
                <a:rPr lang="ko-KR" altLang="en-US" b="1" dirty="0" smtClean="0">
                  <a:latin typeface="+mj-lt"/>
                </a:rPr>
                <a:t>엄마의 유전자 영향을 받는다고 밝혔다</a:t>
              </a:r>
              <a:r>
                <a:rPr lang="en-US" altLang="ko-KR" b="1" dirty="0" smtClean="0">
                  <a:latin typeface="+mj-lt"/>
                </a:rPr>
                <a:t>.”</a:t>
              </a:r>
            </a:p>
            <a:p>
              <a:pPr algn="ctr"/>
              <a:endParaRPr lang="en-US" altLang="ko-KR" b="1" dirty="0" smtClean="0">
                <a:latin typeface="+mj-lt"/>
              </a:endParaRPr>
            </a:p>
            <a:p>
              <a:pPr algn="ctr"/>
              <a:r>
                <a:rPr lang="en-US" altLang="ko-KR" b="1" dirty="0" smtClean="0">
                  <a:latin typeface="+mj-lt"/>
                </a:rPr>
                <a:t>“</a:t>
              </a:r>
              <a:r>
                <a:rPr lang="ko-KR" altLang="en-US" b="1" dirty="0" smtClean="0">
                  <a:latin typeface="+mj-lt"/>
                </a:rPr>
                <a:t>아들의 지능은 엄마로부터</a:t>
              </a:r>
              <a:r>
                <a:rPr lang="en-US" altLang="ko-KR" b="1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b="1" dirty="0" smtClean="0">
                  <a:latin typeface="+mj-lt"/>
                </a:rPr>
                <a:t>딸의 지능은 아빠와 엄마로부터 </a:t>
              </a:r>
            </a:p>
            <a:p>
              <a:pPr algn="ctr"/>
              <a:r>
                <a:rPr lang="ko-KR" altLang="en-US" b="1" dirty="0" smtClean="0">
                  <a:latin typeface="+mj-lt"/>
                </a:rPr>
                <a:t>각각 </a:t>
              </a:r>
              <a:r>
                <a:rPr lang="en-US" altLang="ko-KR" b="1" dirty="0" smtClean="0">
                  <a:latin typeface="+mj-lt"/>
                </a:rPr>
                <a:t>1</a:t>
              </a:r>
              <a:r>
                <a:rPr lang="ko-KR" altLang="en-US" b="1" dirty="0" smtClean="0">
                  <a:latin typeface="+mj-lt"/>
                </a:rPr>
                <a:t>개씩의 </a:t>
              </a:r>
              <a:r>
                <a:rPr lang="en-US" altLang="ko-KR" b="1" dirty="0" smtClean="0">
                  <a:latin typeface="+mj-lt"/>
                </a:rPr>
                <a:t>X</a:t>
              </a:r>
              <a:r>
                <a:rPr lang="ko-KR" altLang="en-US" b="1" dirty="0" smtClean="0">
                  <a:latin typeface="+mj-lt"/>
                </a:rPr>
                <a:t>염색체를 물려받아 </a:t>
              </a:r>
            </a:p>
            <a:p>
              <a:pPr algn="ctr"/>
              <a:r>
                <a:rPr lang="ko-KR" altLang="en-US" b="1" dirty="0" smtClean="0">
                  <a:latin typeface="+mj-lt"/>
                </a:rPr>
                <a:t>양친의 지능을 모두 물려받는다고 생각하면 된다</a:t>
              </a:r>
              <a:r>
                <a:rPr lang="en-US" altLang="ko-KR" b="1" dirty="0" smtClean="0">
                  <a:latin typeface="+mj-lt"/>
                </a:rPr>
                <a:t>.”</a:t>
              </a:r>
            </a:p>
            <a:p>
              <a:pPr algn="ctr"/>
              <a:endParaRPr lang="ko-KR" altLang="en-US" b="1" dirty="0">
                <a:latin typeface="+mj-lt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574822" y="1148509"/>
            <a:ext cx="183339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/>
              <a:t>유전자 관련 기사</a:t>
            </a:r>
            <a:endParaRPr lang="ko-KR" altLang="en-US" sz="1000" dirty="0"/>
          </a:p>
        </p:txBody>
      </p:sp>
      <p:pic>
        <p:nvPicPr>
          <p:cNvPr id="37" name="그림 36" descr="check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8078" y="1177636"/>
            <a:ext cx="335967" cy="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6060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248908" y="1167007"/>
            <a:ext cx="3257474" cy="580296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 smtClean="0"/>
              <a:t>아빠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엄마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아들 학력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13239" y="2212645"/>
            <a:ext cx="5929537" cy="3186953"/>
            <a:chOff x="3254804" y="2447140"/>
            <a:chExt cx="5633701" cy="301236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4804" y="2447140"/>
              <a:ext cx="5633701" cy="1690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905" y="4974082"/>
              <a:ext cx="2886001" cy="48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그림 14" descr="right-arro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860911" y="4282475"/>
              <a:ext cx="426064" cy="448556"/>
            </a:xfrm>
            <a:prstGeom prst="rect">
              <a:avLst/>
            </a:prstGeom>
          </p:spPr>
        </p:pic>
      </p:grpSp>
      <p:pic>
        <p:nvPicPr>
          <p:cNvPr id="18" name="그림 17" descr="check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9644" y="1260759"/>
            <a:ext cx="335967" cy="3359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24948" y="5472528"/>
            <a:ext cx="99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(3</a:t>
            </a:r>
            <a:r>
              <a:rPr lang="ko-KR" altLang="en-US" sz="1400" dirty="0" smtClean="0"/>
              <a:t>점 증가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49835" y="1183004"/>
            <a:ext cx="1805488" cy="387854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교호작용</a:t>
            </a:r>
            <a:endParaRPr lang="ko-KR" altLang="en-US" sz="1600" dirty="0"/>
          </a:p>
        </p:txBody>
      </p:sp>
      <p:pic>
        <p:nvPicPr>
          <p:cNvPr id="20" name="그림 19" descr="check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8078" y="1191491"/>
            <a:ext cx="335967" cy="335967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482445" y="1939427"/>
            <a:ext cx="9425245" cy="3958148"/>
            <a:chOff x="1482445" y="1939427"/>
            <a:chExt cx="9425245" cy="3958148"/>
          </a:xfrm>
        </p:grpSpPr>
        <p:grpSp>
          <p:nvGrpSpPr>
            <p:cNvPr id="5" name="그룹 17"/>
            <p:cNvGrpSpPr/>
            <p:nvPr/>
          </p:nvGrpSpPr>
          <p:grpSpPr>
            <a:xfrm>
              <a:off x="1681159" y="1939427"/>
              <a:ext cx="5256108" cy="3958148"/>
              <a:chOff x="1095186" y="1930468"/>
              <a:chExt cx="5256108" cy="3958148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871" t="7405" r="4749" b="2600"/>
              <a:stretch>
                <a:fillRect/>
              </a:stretch>
            </p:blipFill>
            <p:spPr bwMode="auto">
              <a:xfrm>
                <a:off x="1095186" y="2675965"/>
                <a:ext cx="5256108" cy="3212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74179" y="1930468"/>
                <a:ext cx="2565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변수추가</a:t>
                </a:r>
                <a:endParaRPr lang="en-US" altLang="ko-KR" sz="1600" dirty="0" smtClean="0"/>
              </a:p>
              <a:p>
                <a:pPr algn="ctr"/>
                <a:r>
                  <a:rPr lang="en-US" altLang="ko-KR" sz="1600" dirty="0" smtClean="0"/>
                  <a:t>G1 * (G2^2) * (G1/G2)</a:t>
                </a:r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68986" y="3579409"/>
              <a:ext cx="2938704" cy="578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그림 16" descr="right-arrow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1733" y="3809546"/>
              <a:ext cx="454885" cy="406400"/>
            </a:xfrm>
            <a:prstGeom prst="rect">
              <a:avLst/>
            </a:prstGeom>
          </p:spPr>
        </p:pic>
        <p:sp>
          <p:nvSpPr>
            <p:cNvPr id="21" name="타원 20"/>
            <p:cNvSpPr/>
            <p:nvPr/>
          </p:nvSpPr>
          <p:spPr>
            <a:xfrm>
              <a:off x="1482445" y="3118016"/>
              <a:ext cx="1260389" cy="2553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39210" y="4156343"/>
              <a:ext cx="900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(3</a:t>
              </a:r>
              <a:r>
                <a:rPr lang="ko-KR" altLang="en-US" sz="1200" dirty="0" smtClean="0"/>
                <a:t>점 증가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246170" y="1020633"/>
            <a:ext cx="2343374" cy="724628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변수삭제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1000" dirty="0" smtClean="0"/>
              <a:t> ('</a:t>
            </a:r>
            <a:r>
              <a:rPr lang="en-US" altLang="ko-KR" sz="1000" dirty="0" err="1" smtClean="0"/>
              <a:t>address','schoolsup','famsize</a:t>
            </a:r>
            <a:r>
              <a:rPr lang="en-US" altLang="ko-KR" sz="1000" dirty="0" smtClean="0"/>
              <a:t>‘)</a:t>
            </a:r>
            <a:endParaRPr lang="ko-KR" altLang="en-US" sz="1000" dirty="0"/>
          </a:p>
        </p:txBody>
      </p:sp>
      <p:pic>
        <p:nvPicPr>
          <p:cNvPr id="35" name="그림 34" descr="check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933" y="1136071"/>
            <a:ext cx="335967" cy="335967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1541226" y="1949532"/>
            <a:ext cx="9043648" cy="4291151"/>
            <a:chOff x="1541226" y="1949532"/>
            <a:chExt cx="9043648" cy="4291151"/>
          </a:xfrm>
        </p:grpSpPr>
        <p:grpSp>
          <p:nvGrpSpPr>
            <p:cNvPr id="38" name="그룹 37"/>
            <p:cNvGrpSpPr/>
            <p:nvPr/>
          </p:nvGrpSpPr>
          <p:grpSpPr>
            <a:xfrm>
              <a:off x="1678684" y="1949532"/>
              <a:ext cx="8906190" cy="4291151"/>
              <a:chOff x="1540134" y="2018807"/>
              <a:chExt cx="8906190" cy="4291151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038" t="9227" r="6303" b="5731"/>
              <a:stretch>
                <a:fillRect/>
              </a:stretch>
            </p:blipFill>
            <p:spPr bwMode="auto">
              <a:xfrm>
                <a:off x="1540134" y="2018807"/>
                <a:ext cx="5116159" cy="4291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37" name="그룹 36"/>
              <p:cNvGrpSpPr/>
              <p:nvPr/>
            </p:nvGrpSpPr>
            <p:grpSpPr>
              <a:xfrm>
                <a:off x="6877985" y="2280756"/>
                <a:ext cx="3568339" cy="3668656"/>
                <a:chOff x="6877985" y="2197626"/>
                <a:chExt cx="3568339" cy="3668656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582429" y="5558505"/>
                  <a:ext cx="2282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smtClean="0"/>
                    <a:t>따라서 </a:t>
                  </a:r>
                  <a:r>
                    <a:rPr lang="en-US" altLang="ko-KR" sz="1400" dirty="0" smtClean="0"/>
                    <a:t>2</a:t>
                  </a:r>
                  <a:r>
                    <a:rPr lang="ko-KR" altLang="en-US" sz="1400" dirty="0" smtClean="0"/>
                    <a:t>번째 경우 채택</a:t>
                  </a:r>
                  <a:endParaRPr lang="ko-KR" altLang="en-US" sz="1400" dirty="0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6877985" y="2197626"/>
                  <a:ext cx="3568339" cy="1138156"/>
                  <a:chOff x="6689727" y="2580261"/>
                  <a:chExt cx="3568339" cy="1138156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689727" y="2580261"/>
                    <a:ext cx="35683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 </a:t>
                    </a:r>
                    <a:r>
                      <a:rPr lang="ko-KR" altLang="en-US" sz="1400" dirty="0" smtClean="0"/>
                      <a:t>하위</a:t>
                    </a:r>
                    <a:r>
                      <a:rPr lang="en-US" altLang="ko-KR" sz="1400" dirty="0" smtClean="0"/>
                      <a:t>4</a:t>
                    </a:r>
                    <a:r>
                      <a:rPr lang="ko-KR" altLang="en-US" sz="1400" dirty="0" smtClean="0"/>
                      <a:t>개</a:t>
                    </a:r>
                    <a:endParaRPr lang="en-US" altLang="ko-KR" sz="1400" dirty="0" smtClean="0"/>
                  </a:p>
                  <a:p>
                    <a:pPr algn="ctr"/>
                    <a:r>
                      <a:rPr lang="en-US" altLang="ko-KR" sz="1400" dirty="0" smtClean="0"/>
                      <a:t>('</a:t>
                    </a:r>
                    <a:r>
                      <a:rPr lang="en-US" altLang="ko-KR" sz="1400" dirty="0" err="1" smtClean="0"/>
                      <a:t>address','schoolsup','famsize</a:t>
                    </a:r>
                    <a:r>
                      <a:rPr lang="en-US" altLang="ko-KR" sz="1400" dirty="0" smtClean="0"/>
                      <a:t>‘, ‘</a:t>
                    </a:r>
                    <a:r>
                      <a:rPr lang="en-US" altLang="ko-KR" sz="1400" dirty="0" err="1" smtClean="0"/>
                      <a:t>famsup</a:t>
                    </a:r>
                    <a:r>
                      <a:rPr lang="en-US" altLang="ko-KR" sz="1400" dirty="0" smtClean="0"/>
                      <a:t>’)</a:t>
                    </a:r>
                  </a:p>
                </p:txBody>
              </p:sp>
              <p:pic>
                <p:nvPicPr>
                  <p:cNvPr id="51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139879" y="3273176"/>
                    <a:ext cx="2671445" cy="4452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378570" y="3450158"/>
                  <a:ext cx="27046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smtClean="0"/>
                    <a:t>하위</a:t>
                  </a:r>
                  <a:r>
                    <a:rPr lang="en-US" altLang="ko-KR" sz="1400" dirty="0" smtClean="0"/>
                    <a:t>3</a:t>
                  </a:r>
                  <a:r>
                    <a:rPr lang="ko-KR" altLang="en-US" sz="1400" dirty="0" smtClean="0"/>
                    <a:t>개</a:t>
                  </a:r>
                  <a:r>
                    <a:rPr lang="en-US" altLang="ko-KR" sz="1400" dirty="0" smtClean="0"/>
                    <a:t> </a:t>
                  </a:r>
                </a:p>
                <a:p>
                  <a:pPr algn="ctr"/>
                  <a:r>
                    <a:rPr lang="en-US" altLang="ko-KR" sz="1400" dirty="0" smtClean="0"/>
                    <a:t>('</a:t>
                  </a:r>
                  <a:r>
                    <a:rPr lang="en-US" altLang="ko-KR" sz="1400" dirty="0" err="1" smtClean="0"/>
                    <a:t>address','schoolsup','famsize</a:t>
                  </a:r>
                  <a:r>
                    <a:rPr lang="en-US" altLang="ko-KR" sz="1400" dirty="0" smtClean="0"/>
                    <a:t>‘)</a:t>
                  </a:r>
                </a:p>
              </p:txBody>
            </p:sp>
            <p:pic>
              <p:nvPicPr>
                <p:cNvPr id="5123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506703" y="4131495"/>
                  <a:ext cx="2522761" cy="442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" name="그림 19" descr="right-arrow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5400000">
                  <a:off x="8573514" y="5049746"/>
                  <a:ext cx="277794" cy="303548"/>
                </a:xfrm>
                <a:prstGeom prst="rect">
                  <a:avLst/>
                </a:prstGeom>
              </p:spPr>
            </p:pic>
            <p:sp>
              <p:nvSpPr>
                <p:cNvPr id="36" name="TextBox 35"/>
                <p:cNvSpPr txBox="1"/>
                <p:nvPr/>
              </p:nvSpPr>
              <p:spPr>
                <a:xfrm>
                  <a:off x="8298871" y="4571984"/>
                  <a:ext cx="900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(1</a:t>
                  </a:r>
                  <a:r>
                    <a:rPr lang="ko-KR" altLang="en-US" sz="1200" dirty="0" smtClean="0"/>
                    <a:t>점 증가</a:t>
                  </a:r>
                  <a:r>
                    <a:rPr lang="en-US" altLang="ko-KR" sz="1200" dirty="0" smtClean="0"/>
                    <a:t>)</a:t>
                  </a:r>
                  <a:endParaRPr lang="ko-KR" altLang="en-US" sz="1200" dirty="0"/>
                </a:p>
              </p:txBody>
            </p:sp>
          </p:grpSp>
        </p:grpSp>
        <p:sp>
          <p:nvSpPr>
            <p:cNvPr id="39" name="타원 38"/>
            <p:cNvSpPr/>
            <p:nvPr/>
          </p:nvSpPr>
          <p:spPr>
            <a:xfrm>
              <a:off x="1541226" y="5353843"/>
              <a:ext cx="1252153" cy="4448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1"/>
          <p:cNvGrpSpPr/>
          <p:nvPr/>
        </p:nvGrpSpPr>
        <p:grpSpPr>
          <a:xfrm>
            <a:off x="6396258" y="2146584"/>
            <a:ext cx="4995207" cy="3398778"/>
            <a:chOff x="6420937" y="2244435"/>
            <a:chExt cx="4995207" cy="3398778"/>
          </a:xfrm>
        </p:grpSpPr>
        <p:sp>
          <p:nvSpPr>
            <p:cNvPr id="21" name="직사각형 20"/>
            <p:cNvSpPr/>
            <p:nvPr/>
          </p:nvSpPr>
          <p:spPr>
            <a:xfrm>
              <a:off x="8728363" y="5278582"/>
              <a:ext cx="2424545" cy="346363"/>
            </a:xfrm>
            <a:prstGeom prst="rect">
              <a:avLst/>
            </a:prstGeom>
            <a:solidFill>
              <a:schemeClr val="accent4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0"/>
            <p:cNvGrpSpPr/>
            <p:nvPr/>
          </p:nvGrpSpPr>
          <p:grpSpPr>
            <a:xfrm>
              <a:off x="6420937" y="2244435"/>
              <a:ext cx="4787383" cy="3398778"/>
              <a:chOff x="6406779" y="2245658"/>
              <a:chExt cx="5202260" cy="352272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406779" y="5385582"/>
                <a:ext cx="5202260" cy="382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점수가 감소하였지만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교차검증에서 점수증가</a:t>
                </a:r>
                <a:endParaRPr lang="ko-KR" altLang="en-US" dirty="0"/>
              </a:p>
            </p:txBody>
          </p:sp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97559" y="2245658"/>
                <a:ext cx="2990103" cy="450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그림 19" descr="left-arrow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flipH="1">
                <a:off x="8844750" y="3874370"/>
                <a:ext cx="265136" cy="267523"/>
              </a:xfrm>
              <a:prstGeom prst="rect">
                <a:avLst/>
              </a:prstGeom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31443" y="2812475"/>
              <a:ext cx="2284701" cy="238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0075" y="2758283"/>
              <a:ext cx="2216727" cy="2355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5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13392" y="1079692"/>
            <a:ext cx="2372061" cy="597927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 err="1" smtClean="0"/>
              <a:t>Goout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범주화</a:t>
            </a:r>
            <a:endParaRPr lang="ko-KR" altLang="en-US" sz="16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 l="5636" t="7008" r="5715" b="5013"/>
          <a:stretch>
            <a:fillRect/>
          </a:stretch>
        </p:blipFill>
        <p:spPr bwMode="auto">
          <a:xfrm>
            <a:off x="1159541" y="2326698"/>
            <a:ext cx="4955160" cy="318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그림 22" descr="check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1933" y="1205346"/>
            <a:ext cx="335967" cy="335967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363386" y="3467099"/>
            <a:ext cx="2175155" cy="1933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081466" y="2219323"/>
            <a:ext cx="1943101" cy="13335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880034" y="3414747"/>
            <a:ext cx="338554" cy="831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00" dirty="0" err="1" smtClean="0"/>
              <a:t>Goout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71843" y="5500686"/>
            <a:ext cx="1100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성적순 정렬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/>
              <a:t>R</a:t>
            </a:r>
            <a:r>
              <a:rPr lang="en-US" sz="2400" b="1" i="1" u="sng" dirty="0"/>
              <a:t>andom Forest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모델을 이용한 성적 예측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899831" y="807724"/>
            <a:ext cx="1447800" cy="725113"/>
            <a:chOff x="1367249" y="949110"/>
            <a:chExt cx="1447800" cy="725113"/>
          </a:xfrm>
        </p:grpSpPr>
        <p:grpSp>
          <p:nvGrpSpPr>
            <p:cNvPr id="33" name="그룹 32"/>
            <p:cNvGrpSpPr/>
            <p:nvPr/>
          </p:nvGrpSpPr>
          <p:grpSpPr>
            <a:xfrm>
              <a:off x="1367249" y="949110"/>
              <a:ext cx="1447800" cy="725113"/>
              <a:chOff x="2536372" y="831545"/>
              <a:chExt cx="1447800" cy="725113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2634343" y="1436914"/>
                <a:ext cx="1306286" cy="119744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자유형 29"/>
              <p:cNvSpPr/>
              <p:nvPr/>
            </p:nvSpPr>
            <p:spPr>
              <a:xfrm>
                <a:off x="2677871" y="831545"/>
                <a:ext cx="1114714" cy="568357"/>
              </a:xfrm>
              <a:custGeom>
                <a:avLst/>
                <a:gdLst>
                  <a:gd name="connsiteX0" fmla="*/ 1583770 w 2145509"/>
                  <a:gd name="connsiteY0" fmla="*/ 89409 h 865292"/>
                  <a:gd name="connsiteX1" fmla="*/ 553256 w 2145509"/>
                  <a:gd name="connsiteY1" fmla="*/ 89409 h 865292"/>
                  <a:gd name="connsiteX2" fmla="*/ 59770 w 2145509"/>
                  <a:gd name="connsiteY2" fmla="*/ 858666 h 865292"/>
                  <a:gd name="connsiteX3" fmla="*/ 1903085 w 2145509"/>
                  <a:gd name="connsiteY3" fmla="*/ 437752 h 865292"/>
                  <a:gd name="connsiteX4" fmla="*/ 2091770 w 2145509"/>
                  <a:gd name="connsiteY4" fmla="*/ 16837 h 865292"/>
                  <a:gd name="connsiteX5" fmla="*/ 1583770 w 2145509"/>
                  <a:gd name="connsiteY5" fmla="*/ 89409 h 865292"/>
                  <a:gd name="connsiteX0" fmla="*/ 1678467 w 2240206"/>
                  <a:gd name="connsiteY0" fmla="*/ 89409 h 623189"/>
                  <a:gd name="connsiteX1" fmla="*/ 647953 w 2240206"/>
                  <a:gd name="connsiteY1" fmla="*/ 89409 h 623189"/>
                  <a:gd name="connsiteX2" fmla="*/ 52867 w 2240206"/>
                  <a:gd name="connsiteY2" fmla="*/ 604666 h 623189"/>
                  <a:gd name="connsiteX3" fmla="*/ 1997782 w 2240206"/>
                  <a:gd name="connsiteY3" fmla="*/ 437752 h 623189"/>
                  <a:gd name="connsiteX4" fmla="*/ 2186467 w 2240206"/>
                  <a:gd name="connsiteY4" fmla="*/ 16837 h 623189"/>
                  <a:gd name="connsiteX5" fmla="*/ 1678467 w 2240206"/>
                  <a:gd name="connsiteY5" fmla="*/ 89409 h 623189"/>
                  <a:gd name="connsiteX0" fmla="*/ 1678467 w 2344235"/>
                  <a:gd name="connsiteY0" fmla="*/ 39761 h 573541"/>
                  <a:gd name="connsiteX1" fmla="*/ 647953 w 2344235"/>
                  <a:gd name="connsiteY1" fmla="*/ 39761 h 573541"/>
                  <a:gd name="connsiteX2" fmla="*/ 52867 w 2344235"/>
                  <a:gd name="connsiteY2" fmla="*/ 555018 h 573541"/>
                  <a:gd name="connsiteX3" fmla="*/ 1997782 w 2344235"/>
                  <a:gd name="connsiteY3" fmla="*/ 388104 h 573541"/>
                  <a:gd name="connsiteX4" fmla="*/ 2326167 w 2344235"/>
                  <a:gd name="connsiteY4" fmla="*/ 81489 h 573541"/>
                  <a:gd name="connsiteX5" fmla="*/ 1678467 w 2344235"/>
                  <a:gd name="connsiteY5" fmla="*/ 39761 h 573541"/>
                  <a:gd name="connsiteX0" fmla="*/ 1688072 w 2412491"/>
                  <a:gd name="connsiteY0" fmla="*/ 39761 h 589897"/>
                  <a:gd name="connsiteX1" fmla="*/ 657558 w 2412491"/>
                  <a:gd name="connsiteY1" fmla="*/ 39761 h 589897"/>
                  <a:gd name="connsiteX2" fmla="*/ 62472 w 2412491"/>
                  <a:gd name="connsiteY2" fmla="*/ 555018 h 589897"/>
                  <a:gd name="connsiteX3" fmla="*/ 2172487 w 2412491"/>
                  <a:gd name="connsiteY3" fmla="*/ 451604 h 589897"/>
                  <a:gd name="connsiteX4" fmla="*/ 2335772 w 2412491"/>
                  <a:gd name="connsiteY4" fmla="*/ 81489 h 589897"/>
                  <a:gd name="connsiteX5" fmla="*/ 1688072 w 2412491"/>
                  <a:gd name="connsiteY5" fmla="*/ 39761 h 589897"/>
                  <a:gd name="connsiteX0" fmla="*/ 1735510 w 2459929"/>
                  <a:gd name="connsiteY0" fmla="*/ 63295 h 615617"/>
                  <a:gd name="connsiteX1" fmla="*/ 448958 w 2459929"/>
                  <a:gd name="connsiteY1" fmla="*/ 33783 h 615617"/>
                  <a:gd name="connsiteX2" fmla="*/ 109910 w 2459929"/>
                  <a:gd name="connsiteY2" fmla="*/ 578552 h 615617"/>
                  <a:gd name="connsiteX3" fmla="*/ 2219925 w 2459929"/>
                  <a:gd name="connsiteY3" fmla="*/ 475138 h 615617"/>
                  <a:gd name="connsiteX4" fmla="*/ 2383210 w 2459929"/>
                  <a:gd name="connsiteY4" fmla="*/ 105023 h 615617"/>
                  <a:gd name="connsiteX5" fmla="*/ 1735510 w 2459929"/>
                  <a:gd name="connsiteY5" fmla="*/ 63295 h 615617"/>
                  <a:gd name="connsiteX0" fmla="*/ 1611954 w 2336373"/>
                  <a:gd name="connsiteY0" fmla="*/ 60282 h 584843"/>
                  <a:gd name="connsiteX1" fmla="*/ 325402 w 2336373"/>
                  <a:gd name="connsiteY1" fmla="*/ 30770 h 584843"/>
                  <a:gd name="connsiteX2" fmla="*/ 136964 w 2336373"/>
                  <a:gd name="connsiteY2" fmla="*/ 534222 h 584843"/>
                  <a:gd name="connsiteX3" fmla="*/ 2096369 w 2336373"/>
                  <a:gd name="connsiteY3" fmla="*/ 472125 h 584843"/>
                  <a:gd name="connsiteX4" fmla="*/ 2259654 w 2336373"/>
                  <a:gd name="connsiteY4" fmla="*/ 102010 h 584843"/>
                  <a:gd name="connsiteX5" fmla="*/ 1611954 w 2336373"/>
                  <a:gd name="connsiteY5" fmla="*/ 60282 h 584843"/>
                  <a:gd name="connsiteX0" fmla="*/ 1611954 w 2275694"/>
                  <a:gd name="connsiteY0" fmla="*/ 59942 h 584503"/>
                  <a:gd name="connsiteX1" fmla="*/ 325402 w 2275694"/>
                  <a:gd name="connsiteY1" fmla="*/ 30430 h 584503"/>
                  <a:gd name="connsiteX2" fmla="*/ 136964 w 2275694"/>
                  <a:gd name="connsiteY2" fmla="*/ 533882 h 584503"/>
                  <a:gd name="connsiteX3" fmla="*/ 2096369 w 2275694"/>
                  <a:gd name="connsiteY3" fmla="*/ 471785 h 584503"/>
                  <a:gd name="connsiteX4" fmla="*/ 2124106 w 2275694"/>
                  <a:gd name="connsiteY4" fmla="*/ 89865 h 584503"/>
                  <a:gd name="connsiteX5" fmla="*/ 1611954 w 2275694"/>
                  <a:gd name="connsiteY5" fmla="*/ 59942 h 584503"/>
                  <a:gd name="connsiteX0" fmla="*/ 1518333 w 2276799"/>
                  <a:gd name="connsiteY0" fmla="*/ 35887 h 595862"/>
                  <a:gd name="connsiteX1" fmla="*/ 322147 w 2276799"/>
                  <a:gd name="connsiteY1" fmla="*/ 41789 h 595862"/>
                  <a:gd name="connsiteX2" fmla="*/ 133709 w 2276799"/>
                  <a:gd name="connsiteY2" fmla="*/ 545241 h 595862"/>
                  <a:gd name="connsiteX3" fmla="*/ 2093114 w 2276799"/>
                  <a:gd name="connsiteY3" fmla="*/ 483144 h 595862"/>
                  <a:gd name="connsiteX4" fmla="*/ 2120851 w 2276799"/>
                  <a:gd name="connsiteY4" fmla="*/ 101224 h 595862"/>
                  <a:gd name="connsiteX5" fmla="*/ 1518333 w 2276799"/>
                  <a:gd name="connsiteY5" fmla="*/ 35887 h 595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6799" h="595862">
                    <a:moveTo>
                      <a:pt x="1518333" y="35887"/>
                    </a:moveTo>
                    <a:cubicBezTo>
                      <a:pt x="1218549" y="25981"/>
                      <a:pt x="552918" y="-43103"/>
                      <a:pt x="322147" y="41789"/>
                    </a:cubicBezTo>
                    <a:cubicBezTo>
                      <a:pt x="91376" y="126681"/>
                      <a:pt x="-161452" y="471682"/>
                      <a:pt x="133709" y="545241"/>
                    </a:cubicBezTo>
                    <a:cubicBezTo>
                      <a:pt x="428870" y="618800"/>
                      <a:pt x="1754447" y="623449"/>
                      <a:pt x="2093114" y="483144"/>
                    </a:cubicBezTo>
                    <a:cubicBezTo>
                      <a:pt x="2431781" y="342839"/>
                      <a:pt x="2216648" y="175767"/>
                      <a:pt x="2120851" y="101224"/>
                    </a:cubicBezTo>
                    <a:cubicBezTo>
                      <a:pt x="2025054" y="26681"/>
                      <a:pt x="1818117" y="45793"/>
                      <a:pt x="1518333" y="35887"/>
                    </a:cubicBezTo>
                    <a:close/>
                  </a:path>
                </a:pathLst>
              </a:custGeom>
              <a:noFill/>
              <a:ln w="38100" cmpd="dbl">
                <a:solidFill>
                  <a:schemeClr val="accent2">
                    <a:lumMod val="75000"/>
                  </a:schemeClr>
                </a:solidFill>
              </a:ln>
              <a:effectLst>
                <a:outerShdw dist="38100" dir="2700000" algn="tl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V="1">
                <a:off x="2536372" y="1360715"/>
                <a:ext cx="1447800" cy="141513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449976" y="1005839"/>
              <a:ext cx="1110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 </a:t>
              </a:r>
              <a:r>
                <a:rPr lang="ko-KR" altLang="en-US" sz="2800" dirty="0" smtClean="0"/>
                <a:t>목차 </a:t>
              </a:r>
              <a:endParaRPr lang="ko-KR" altLang="en-US" sz="28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292676" y="2209707"/>
            <a:ext cx="4086000" cy="1981020"/>
            <a:chOff x="3581898" y="1942303"/>
            <a:chExt cx="4086000" cy="1981020"/>
          </a:xfrm>
        </p:grpSpPr>
        <p:grpSp>
          <p:nvGrpSpPr>
            <p:cNvPr id="59" name="그룹 58"/>
            <p:cNvGrpSpPr/>
            <p:nvPr/>
          </p:nvGrpSpPr>
          <p:grpSpPr>
            <a:xfrm>
              <a:off x="3581898" y="1942303"/>
              <a:ext cx="422322" cy="1815965"/>
              <a:chOff x="3375071" y="1589312"/>
              <a:chExt cx="369613" cy="1589318"/>
            </a:xfrm>
          </p:grpSpPr>
          <p:pic>
            <p:nvPicPr>
              <p:cNvPr id="48" name="그림 47" descr="penci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07728" y="1589312"/>
                <a:ext cx="336956" cy="315685"/>
              </a:xfrm>
              <a:prstGeom prst="rect">
                <a:avLst/>
              </a:prstGeom>
            </p:spPr>
          </p:pic>
          <p:pic>
            <p:nvPicPr>
              <p:cNvPr id="50" name="그림 49" descr="penci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96843" y="2242456"/>
                <a:ext cx="336956" cy="315685"/>
              </a:xfrm>
              <a:prstGeom prst="rect">
                <a:avLst/>
              </a:prstGeom>
            </p:spPr>
          </p:pic>
          <p:pic>
            <p:nvPicPr>
              <p:cNvPr id="51" name="그림 50" descr="penci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75071" y="2862945"/>
                <a:ext cx="336956" cy="315685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4258492" y="1946366"/>
              <a:ext cx="3396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연구 목적 및 배경 </a:t>
              </a:r>
              <a:endParaRPr lang="ko-KR" alt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58492" y="2704011"/>
              <a:ext cx="3396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변수 설명 및 조합 </a:t>
              </a:r>
              <a:endParaRPr lang="ko-KR" altLang="en-US" sz="24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1555" y="3461658"/>
              <a:ext cx="3396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결론 및 한계점  </a:t>
              </a:r>
              <a:endParaRPr lang="ko-KR" altLang="en-US" sz="2400" b="1" dirty="0"/>
            </a:p>
          </p:txBody>
        </p:sp>
      </p:grp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8927735" y="5029200"/>
            <a:ext cx="1088022" cy="1199514"/>
            <a:chOff x="1996" y="1720"/>
            <a:chExt cx="2579" cy="2224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2632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70585" y="317046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1676399" y="1243517"/>
            <a:ext cx="1926581" cy="42310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매개변수 튜닝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8996" y="2216526"/>
            <a:ext cx="4918097" cy="294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그룹 15"/>
          <p:cNvGrpSpPr/>
          <p:nvPr/>
        </p:nvGrpSpPr>
        <p:grpSpPr>
          <a:xfrm>
            <a:off x="4095201" y="5228762"/>
            <a:ext cx="4716271" cy="369332"/>
            <a:chOff x="4649401" y="5284182"/>
            <a:chExt cx="4716271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980987" y="5284182"/>
              <a:ext cx="4384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n_estimators</a:t>
              </a:r>
              <a:r>
                <a:rPr lang="en-US" altLang="ko-KR" dirty="0" smtClean="0"/>
                <a:t> = 69 </a:t>
              </a:r>
              <a:r>
                <a:rPr lang="ko-KR" altLang="en-US" dirty="0" smtClean="0"/>
                <a:t>일 때</a:t>
              </a:r>
              <a:r>
                <a:rPr lang="en-US" altLang="ko-KR" dirty="0" smtClean="0"/>
                <a:t>, 79.24</a:t>
              </a:r>
              <a:endParaRPr lang="ko-KR" altLang="en-US" dirty="0"/>
            </a:p>
          </p:txBody>
        </p:sp>
        <p:pic>
          <p:nvPicPr>
            <p:cNvPr id="22" name="그림 21" descr="right-arr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9401" y="5392061"/>
              <a:ext cx="268983" cy="240313"/>
            </a:xfrm>
            <a:prstGeom prst="rect">
              <a:avLst/>
            </a:prstGeom>
          </p:spPr>
        </p:pic>
      </p:grpSp>
      <p:pic>
        <p:nvPicPr>
          <p:cNvPr id="18" name="그림 17" descr="check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462" y="1246910"/>
            <a:ext cx="335967" cy="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70585" y="317046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429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1597818" y="1157895"/>
            <a:ext cx="1491733" cy="42152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 err="1" smtClean="0"/>
              <a:t>그리드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서치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4133"/>
          <a:stretch>
            <a:fillRect/>
          </a:stretch>
        </p:blipFill>
        <p:spPr bwMode="auto">
          <a:xfrm>
            <a:off x="2101077" y="1690254"/>
            <a:ext cx="3856381" cy="447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그룹 21"/>
          <p:cNvGrpSpPr/>
          <p:nvPr/>
        </p:nvGrpSpPr>
        <p:grpSpPr>
          <a:xfrm>
            <a:off x="6323380" y="2526008"/>
            <a:ext cx="4677133" cy="2636029"/>
            <a:chOff x="6418325" y="2380131"/>
            <a:chExt cx="4677133" cy="263602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6825" y="2380131"/>
              <a:ext cx="4468194" cy="1080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6418325" y="4431385"/>
              <a:ext cx="4677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최종적으로</a:t>
              </a:r>
            </a:p>
            <a:p>
              <a:r>
                <a:rPr lang="en-US" altLang="ko-KR" sz="1600" dirty="0" err="1" smtClean="0"/>
                <a:t>min_samples_split</a:t>
              </a:r>
              <a:r>
                <a:rPr lang="en-US" altLang="ko-KR" sz="1600" dirty="0" smtClean="0"/>
                <a:t>=2, </a:t>
              </a:r>
              <a:r>
                <a:rPr lang="en-US" altLang="ko-KR" sz="1600" dirty="0" err="1" smtClean="0"/>
                <a:t>max_features</a:t>
              </a:r>
              <a:r>
                <a:rPr lang="en-US" altLang="ko-KR" sz="1600" dirty="0" smtClean="0"/>
                <a:t> = 8 </a:t>
              </a:r>
              <a:r>
                <a:rPr lang="ko-KR" altLang="en-US" sz="1600" dirty="0" smtClean="0"/>
                <a:t>선정</a:t>
              </a:r>
              <a:endParaRPr lang="ko-KR" altLang="en-US" sz="1600" dirty="0"/>
            </a:p>
          </p:txBody>
        </p:sp>
        <p:pic>
          <p:nvPicPr>
            <p:cNvPr id="21" name="그림 20" descr="right-arro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469200" y="3845614"/>
              <a:ext cx="277794" cy="303548"/>
            </a:xfrm>
            <a:prstGeom prst="rect">
              <a:avLst/>
            </a:prstGeom>
          </p:spPr>
        </p:pic>
      </p:grpSp>
      <p:pic>
        <p:nvPicPr>
          <p:cNvPr id="19" name="그림 18" descr="check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357" y="1177624"/>
            <a:ext cx="335967" cy="335967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2263483" y="4475021"/>
            <a:ext cx="368878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985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i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i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5487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변수조합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3172" y="4857751"/>
            <a:ext cx="3209926" cy="50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666620" y="1208609"/>
            <a:ext cx="23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‘absences ‘</a:t>
            </a:r>
            <a:r>
              <a:rPr lang="ko-KR" altLang="en-US" sz="1600" dirty="0" smtClean="0"/>
              <a:t>변수삭제 </a:t>
            </a:r>
            <a:endParaRPr lang="ko-KR" altLang="en-US" sz="1600" dirty="0"/>
          </a:p>
        </p:txBody>
      </p:sp>
      <p:pic>
        <p:nvPicPr>
          <p:cNvPr id="21" name="그림 20" descr="right-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67829" y="4309788"/>
            <a:ext cx="276572" cy="302212"/>
          </a:xfrm>
          <a:prstGeom prst="rect">
            <a:avLst/>
          </a:prstGeom>
        </p:spPr>
      </p:pic>
      <p:pic>
        <p:nvPicPr>
          <p:cNvPr id="22" name="그림 21" descr="check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493" y="1219196"/>
            <a:ext cx="335967" cy="3359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3504" y="5375538"/>
            <a:ext cx="90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(4</a:t>
            </a:r>
            <a:r>
              <a:rPr lang="ko-KR" altLang="en-US" sz="1200" dirty="0" smtClean="0"/>
              <a:t>점 하락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412512" y="2114841"/>
            <a:ext cx="5717642" cy="1973660"/>
            <a:chOff x="3412512" y="2114841"/>
            <a:chExt cx="5717642" cy="1973660"/>
          </a:xfrm>
        </p:grpSpPr>
        <p:grpSp>
          <p:nvGrpSpPr>
            <p:cNvPr id="18" name="그룹 17"/>
            <p:cNvGrpSpPr/>
            <p:nvPr/>
          </p:nvGrpSpPr>
          <p:grpSpPr>
            <a:xfrm>
              <a:off x="3412512" y="2114841"/>
              <a:ext cx="5717642" cy="1973660"/>
              <a:chOff x="870479" y="2521440"/>
              <a:chExt cx="5360987" cy="1979815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1027733" y="2521440"/>
                <a:ext cx="4887644" cy="1979815"/>
                <a:chOff x="3088771" y="1721449"/>
                <a:chExt cx="7149792" cy="2182997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772367" y="1721449"/>
                  <a:ext cx="1926167" cy="1193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3088771" y="3717215"/>
                  <a:ext cx="7149792" cy="187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출처 </a:t>
                  </a:r>
                  <a:r>
                    <a:rPr lang="en-US" altLang="ko-KR" sz="500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: http://www.riss.kr/search/detail/DetailView.do?p_mat_type=be54d9b8bc7cdb09&amp;control_no=1fc3fa06b68d797f</a:t>
                  </a:r>
                  <a:endParaRPr lang="ko-KR" altLang="en-US" sz="5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70479" y="3644724"/>
                <a:ext cx="5360987" cy="656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9" name="직사각형 28"/>
            <p:cNvSpPr/>
            <p:nvPr/>
          </p:nvSpPr>
          <p:spPr>
            <a:xfrm>
              <a:off x="5099538" y="3305907"/>
              <a:ext cx="624254" cy="228600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70838" y="3587262"/>
              <a:ext cx="3587262" cy="237391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51644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/>
              <a:t>R</a:t>
            </a:r>
            <a:r>
              <a:rPr lang="en-US" sz="2400" b="1" i="1" u="sng" dirty="0"/>
              <a:t>andom Forest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모델을 이용한 성적 예측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4037231" y="2769327"/>
            <a:ext cx="4518942" cy="617094"/>
            <a:chOff x="3619212" y="1942303"/>
            <a:chExt cx="3978127" cy="404868"/>
          </a:xfrm>
        </p:grpSpPr>
        <p:pic>
          <p:nvPicPr>
            <p:cNvPr id="48" name="그림 47" descr="penci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212" y="1942303"/>
              <a:ext cx="385008" cy="36070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200994" y="1963507"/>
              <a:ext cx="3396345" cy="38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결론 및 한계점 </a:t>
              </a:r>
              <a:endParaRPr lang="ko-KR" altLang="en-US" sz="3200" b="1" dirty="0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27735" y="5029200"/>
            <a:ext cx="1088022" cy="1199514"/>
            <a:chOff x="1996" y="1720"/>
            <a:chExt cx="2579" cy="2224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2632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09617" y="35052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  결론 및 한계점 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85512" y="2126271"/>
            <a:ext cx="7452578" cy="3523129"/>
            <a:chOff x="2460817" y="1946156"/>
            <a:chExt cx="7452578" cy="3523129"/>
          </a:xfrm>
        </p:grpSpPr>
        <p:grpSp>
          <p:nvGrpSpPr>
            <p:cNvPr id="14" name="그룹 1022"/>
            <p:cNvGrpSpPr/>
            <p:nvPr/>
          </p:nvGrpSpPr>
          <p:grpSpPr>
            <a:xfrm>
              <a:off x="2460817" y="1946156"/>
              <a:ext cx="7334347" cy="3523129"/>
              <a:chOff x="742857" y="8228571"/>
              <a:chExt cx="3314286" cy="1677580"/>
            </a:xfrm>
          </p:grpSpPr>
          <p:pic>
            <p:nvPicPr>
              <p:cNvPr id="16" name="Object 6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2857" y="8228571"/>
                <a:ext cx="3314286" cy="167758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8BA7E71-B7E7-43E4-BD61-F54336B4DD9E}"/>
                </a:ext>
              </a:extLst>
            </p:cNvPr>
            <p:cNvSpPr txBox="1"/>
            <p:nvPr/>
          </p:nvSpPr>
          <p:spPr>
            <a:xfrm>
              <a:off x="2767992" y="2633941"/>
              <a:ext cx="71454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부모님 교육수준</a:t>
              </a:r>
              <a:r>
                <a:rPr lang="ko-KR" altLang="en-US" sz="2000" b="1" dirty="0"/>
                <a:t>이 </a:t>
              </a:r>
              <a:endParaRPr lang="en-US" altLang="ko-KR" sz="2000" b="1" dirty="0" smtClean="0"/>
            </a:p>
            <a:p>
              <a:pPr marL="342900" indent="-342900" algn="ctr">
                <a:lnSpc>
                  <a:spcPct val="150000"/>
                </a:lnSpc>
              </a:pPr>
              <a:r>
                <a:rPr lang="ko-KR" altLang="en-US" sz="2000" b="1" dirty="0" smtClean="0"/>
                <a:t>자녀의 </a:t>
              </a:r>
              <a:r>
                <a:rPr lang="ko-KR" altLang="en-US" sz="2000" b="1" dirty="0"/>
                <a:t>성적에 영향을 많이 미쳤지만</a:t>
              </a:r>
              <a:r>
                <a:rPr lang="en-US" altLang="ko-KR" sz="2000" b="1" dirty="0"/>
                <a:t>, </a:t>
              </a:r>
              <a:endParaRPr lang="en-US" altLang="ko-KR" sz="2000" b="1" dirty="0" smtClean="0"/>
            </a:p>
            <a:p>
              <a:pPr marL="342900" indent="-342900"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</a:rPr>
                <a:t>이전 </a:t>
              </a:r>
              <a:r>
                <a:rPr lang="ko-KR" altLang="en-US" sz="2000" b="1" dirty="0">
                  <a:solidFill>
                    <a:srgbClr val="FF0000"/>
                  </a:solidFill>
                </a:rPr>
                <a:t>성적</a:t>
              </a:r>
              <a:r>
                <a:rPr lang="ko-KR" altLang="en-US" sz="2000" b="1" dirty="0"/>
                <a:t>과 </a:t>
              </a:r>
              <a:r>
                <a:rPr lang="ko-KR" altLang="en-US" sz="2000" b="1" dirty="0">
                  <a:solidFill>
                    <a:srgbClr val="FF0000"/>
                  </a:solidFill>
                </a:rPr>
                <a:t>결석률</a:t>
              </a:r>
              <a:r>
                <a:rPr lang="ko-KR" altLang="en-US" sz="2000" b="1" dirty="0"/>
                <a:t> 또한 </a:t>
              </a:r>
              <a:endParaRPr lang="en-US" altLang="ko-KR" sz="2000" b="1" dirty="0" smtClean="0"/>
            </a:p>
            <a:p>
              <a:pPr marL="342900" indent="-342900" algn="ctr">
                <a:lnSpc>
                  <a:spcPct val="150000"/>
                </a:lnSpc>
              </a:pPr>
              <a:r>
                <a:rPr lang="ko-KR" altLang="en-US" sz="2000" b="1" dirty="0" smtClean="0"/>
                <a:t>비슷하게 </a:t>
              </a:r>
              <a:r>
                <a:rPr lang="ko-KR" altLang="en-US" sz="2000" b="1" dirty="0"/>
                <a:t>영향을 많이 </a:t>
              </a:r>
              <a:r>
                <a:rPr lang="ko-KR" altLang="en-US" sz="2000" b="1" dirty="0" smtClean="0"/>
                <a:t>미친다는 것을 알 수 있습니다</a:t>
              </a:r>
              <a:r>
                <a:rPr lang="en-US" altLang="ko-KR" sz="2000" b="1" dirty="0" smtClean="0"/>
                <a:t>.</a:t>
              </a:r>
              <a:endParaRPr lang="en-US" altLang="ko-KR" sz="2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10588" y="1217784"/>
            <a:ext cx="1229596" cy="377091"/>
            <a:chOff x="1610588" y="1217784"/>
            <a:chExt cx="1229596" cy="377091"/>
          </a:xfrm>
        </p:grpSpPr>
        <p:sp>
          <p:nvSpPr>
            <p:cNvPr id="20" name="직사각형 19"/>
            <p:cNvSpPr/>
            <p:nvPr/>
          </p:nvSpPr>
          <p:spPr>
            <a:xfrm>
              <a:off x="1727226" y="1217784"/>
              <a:ext cx="1112958" cy="377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결론</a:t>
              </a:r>
              <a:endParaRPr lang="ko-KR" altLang="en-US" sz="1600" dirty="0"/>
            </a:p>
          </p:txBody>
        </p:sp>
        <p:pic>
          <p:nvPicPr>
            <p:cNvPr id="22" name="그림 21" descr="check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588" y="1233055"/>
              <a:ext cx="335967" cy="335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03465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281874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8977" y="36068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 smtClean="0">
                <a:solidFill>
                  <a:schemeClr val="bg1"/>
                </a:solidFill>
              </a:rPr>
              <a:t>  결론 및 한계점 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1921" y="1231639"/>
            <a:ext cx="1112958" cy="37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/>
              <a:t>한계점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627077" y="2153982"/>
            <a:ext cx="7359222" cy="3523129"/>
            <a:chOff x="2599367" y="2112417"/>
            <a:chExt cx="7359222" cy="3523129"/>
          </a:xfrm>
        </p:grpSpPr>
        <p:grpSp>
          <p:nvGrpSpPr>
            <p:cNvPr id="14" name="그룹 1022"/>
            <p:cNvGrpSpPr/>
            <p:nvPr/>
          </p:nvGrpSpPr>
          <p:grpSpPr>
            <a:xfrm>
              <a:off x="2599367" y="2112417"/>
              <a:ext cx="7334347" cy="3523129"/>
              <a:chOff x="742857" y="8228571"/>
              <a:chExt cx="3314286" cy="1677580"/>
            </a:xfrm>
          </p:grpSpPr>
          <p:pic>
            <p:nvPicPr>
              <p:cNvPr id="16" name="Object 6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2857" y="8228571"/>
                <a:ext cx="3314286" cy="167758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22296CF-60D0-46FC-A715-573507F29BEE}"/>
                </a:ext>
              </a:extLst>
            </p:cNvPr>
            <p:cNvSpPr txBox="1"/>
            <p:nvPr/>
          </p:nvSpPr>
          <p:spPr>
            <a:xfrm>
              <a:off x="2742000" y="2967625"/>
              <a:ext cx="72165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</a:pPr>
              <a:r>
                <a:rPr lang="en-US" altLang="ko-KR" sz="2000" b="1" dirty="0" smtClean="0"/>
                <a:t>1. RAW</a:t>
              </a:r>
              <a:r>
                <a:rPr lang="ko-KR" altLang="en-US" sz="2000" b="1" dirty="0" smtClean="0"/>
                <a:t>데이터가 부족했음</a:t>
              </a:r>
              <a:endParaRPr lang="en-US" altLang="ko-KR" sz="2000" b="1" dirty="0"/>
            </a:p>
            <a:p>
              <a:pPr marL="342900" indent="-342900" algn="ctr">
                <a:lnSpc>
                  <a:spcPct val="150000"/>
                </a:lnSpc>
              </a:pPr>
              <a:r>
                <a:rPr lang="en-US" altLang="ko-KR" sz="2000" b="1" dirty="0" smtClean="0"/>
                <a:t>2. </a:t>
              </a:r>
              <a:r>
                <a:rPr lang="ko-KR" altLang="en-US" sz="2000" b="1" dirty="0" smtClean="0"/>
                <a:t>문화 국가적 차이 </a:t>
              </a:r>
              <a:endParaRPr lang="en-US" altLang="ko-KR" sz="2000" b="1" dirty="0"/>
            </a:p>
            <a:p>
              <a:pPr marL="342900" indent="-342900" algn="ctr">
                <a:lnSpc>
                  <a:spcPct val="150000"/>
                </a:lnSpc>
              </a:pPr>
              <a:r>
                <a:rPr lang="en-US" altLang="ko-KR" sz="2000" b="1" dirty="0" smtClean="0"/>
                <a:t>3. </a:t>
              </a:r>
              <a:r>
                <a:rPr lang="ko-KR" altLang="en-US" sz="2000" b="1" dirty="0" smtClean="0"/>
                <a:t>인문학적 </a:t>
              </a:r>
              <a:r>
                <a:rPr lang="ko-KR" altLang="en-US" sz="2000" b="1" dirty="0"/>
                <a:t>연구이기에 </a:t>
              </a:r>
              <a:r>
                <a:rPr lang="ko-KR" altLang="en-US" sz="2000" b="1" dirty="0" smtClean="0"/>
                <a:t>단언할 수 없음</a:t>
              </a:r>
              <a:endParaRPr lang="en-US" altLang="ko-KR" sz="2000" b="1" dirty="0"/>
            </a:p>
          </p:txBody>
        </p:sp>
      </p:grpSp>
      <p:pic>
        <p:nvPicPr>
          <p:cNvPr id="29" name="그림 28" descr="check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4443" y="1246910"/>
            <a:ext cx="335967" cy="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79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 </a:t>
            </a:r>
            <a:r>
              <a:rPr lang="en-US" sz="2000" b="1" i="1" u="sng" dirty="0"/>
              <a:t> R</a:t>
            </a:r>
            <a:r>
              <a:rPr lang="en-US" sz="2400" b="1" i="1" u="sng" dirty="0"/>
              <a:t>andom Forest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모델을 이용한 성적 예측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>
            <a:off x="2786126" y="1302190"/>
            <a:ext cx="6619138" cy="2666746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accent2">
                <a:lumMod val="40000"/>
                <a:lumOff val="6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3" t="27697" r="3270" b="25827"/>
          <a:stretch/>
        </p:blipFill>
        <p:spPr>
          <a:xfrm>
            <a:off x="621037" y="289463"/>
            <a:ext cx="2701405" cy="2958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56287" y="2239553"/>
            <a:ext cx="4820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 </a:t>
            </a:r>
            <a:r>
              <a:rPr lang="ko-KR" altLang="en-US" sz="4400" dirty="0" smtClean="0"/>
              <a:t>감사합니다 </a:t>
            </a:r>
            <a:r>
              <a:rPr lang="en-US" altLang="ko-KR" sz="4400" dirty="0" smtClean="0"/>
              <a:t>!</a:t>
            </a:r>
            <a:endParaRPr lang="ko-KR" altLang="en-US" sz="4400" dirty="0"/>
          </a:p>
        </p:txBody>
      </p:sp>
      <p:grpSp>
        <p:nvGrpSpPr>
          <p:cNvPr id="27" name="그룹 1015"/>
          <p:cNvGrpSpPr/>
          <p:nvPr/>
        </p:nvGrpSpPr>
        <p:grpSpPr>
          <a:xfrm>
            <a:off x="8697245" y="3976255"/>
            <a:ext cx="1458139" cy="2475895"/>
            <a:chOff x="8130836" y="6225761"/>
            <a:chExt cx="1799878" cy="3677657"/>
          </a:xfrm>
        </p:grpSpPr>
        <p:pic>
          <p:nvPicPr>
            <p:cNvPr id="28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0836" y="6225761"/>
              <a:ext cx="1799878" cy="3677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4200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/>
              <a:t>R</a:t>
            </a:r>
            <a:r>
              <a:rPr lang="en-US" sz="2400" b="1" i="1" u="sng" dirty="0"/>
              <a:t>andom Forest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모델을 이용한 성적 예측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60"/>
          <p:cNvGrpSpPr/>
          <p:nvPr/>
        </p:nvGrpSpPr>
        <p:grpSpPr>
          <a:xfrm>
            <a:off x="4054518" y="2566084"/>
            <a:ext cx="4518942" cy="617095"/>
            <a:chOff x="3619212" y="1942303"/>
            <a:chExt cx="3978127" cy="404869"/>
          </a:xfrm>
        </p:grpSpPr>
        <p:pic>
          <p:nvPicPr>
            <p:cNvPr id="48" name="그림 47" descr="penci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212" y="1942303"/>
              <a:ext cx="385008" cy="36070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200994" y="1963508"/>
              <a:ext cx="3396345" cy="38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연구 목적 및 배경 </a:t>
              </a:r>
              <a:endParaRPr lang="ko-KR" altLang="en-US" sz="3200" b="1" dirty="0"/>
            </a:p>
          </p:txBody>
        </p:sp>
      </p:grp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8927735" y="5029200"/>
            <a:ext cx="1088022" cy="1199514"/>
            <a:chOff x="1996" y="1720"/>
            <a:chExt cx="2579" cy="2224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2632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99457" y="413658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>
                <a:solidFill>
                  <a:schemeClr val="bg1"/>
                </a:solidFill>
              </a:rPr>
              <a:t>   연구 목적 및 배경</a:t>
            </a:r>
            <a:endParaRPr lang="ko-KR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9429" y="3200400"/>
            <a:ext cx="753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71654" y="2070846"/>
            <a:ext cx="7069885" cy="3523129"/>
            <a:chOff x="2464078" y="1828800"/>
            <a:chExt cx="7069885" cy="3523129"/>
          </a:xfrm>
        </p:grpSpPr>
        <p:grpSp>
          <p:nvGrpSpPr>
            <p:cNvPr id="18" name="그룹 1022"/>
            <p:cNvGrpSpPr/>
            <p:nvPr/>
          </p:nvGrpSpPr>
          <p:grpSpPr>
            <a:xfrm>
              <a:off x="2464078" y="1828800"/>
              <a:ext cx="7069885" cy="3523129"/>
              <a:chOff x="742857" y="8228571"/>
              <a:chExt cx="3314286" cy="1677580"/>
            </a:xfrm>
          </p:grpSpPr>
          <p:pic>
            <p:nvPicPr>
              <p:cNvPr id="19" name="Object 6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2857" y="8228571"/>
                <a:ext cx="3314286" cy="1677580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2914170" y="2321762"/>
              <a:ext cx="657497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000" b="1" dirty="0" smtClean="0"/>
                <a:t>청소년</a:t>
              </a:r>
              <a:r>
                <a:rPr lang="en-US" altLang="ko-KR" sz="2000" b="1" dirty="0" smtClean="0"/>
                <a:t> </a:t>
              </a:r>
              <a:r>
                <a:rPr lang="ko-KR" altLang="en-US" sz="2000" b="1" dirty="0" smtClean="0"/>
                <a:t>학업성취에 영향을 미치는 요인에 대해 </a:t>
              </a:r>
              <a:endParaRPr lang="en-US" altLang="ko-KR" sz="2000" b="1" dirty="0" smtClean="0"/>
            </a:p>
            <a:p>
              <a:pPr algn="ctr">
                <a:lnSpc>
                  <a:spcPct val="130000"/>
                </a:lnSpc>
              </a:pPr>
              <a:r>
                <a:rPr lang="ko-KR" altLang="en-US" sz="2000" b="1" dirty="0" smtClean="0"/>
                <a:t>공부시간이나</a:t>
              </a:r>
              <a:r>
                <a:rPr lang="en-US" altLang="ko-KR" sz="2000" b="1" dirty="0" smtClean="0"/>
                <a:t>, </a:t>
              </a:r>
              <a:r>
                <a:rPr lang="ko-KR" altLang="en-US" sz="2000" b="1" dirty="0" smtClean="0"/>
                <a:t>사교육비용 및 시간 등의 일반적으로</a:t>
              </a:r>
              <a:endParaRPr lang="en-US" altLang="ko-KR" sz="2000" b="1" dirty="0" smtClean="0"/>
            </a:p>
            <a:p>
              <a:pPr algn="ctr">
                <a:lnSpc>
                  <a:spcPct val="130000"/>
                </a:lnSpc>
              </a:pPr>
              <a:r>
                <a:rPr lang="ko-KR" altLang="en-US" sz="2000" b="1" dirty="0" smtClean="0"/>
                <a:t>예상 되는 선행 조건들이 있다</a:t>
              </a:r>
              <a:r>
                <a:rPr lang="en-US" altLang="ko-KR" sz="2000" b="1" dirty="0" smtClean="0"/>
                <a:t>.</a:t>
              </a:r>
            </a:p>
            <a:p>
              <a:pPr algn="ctr">
                <a:lnSpc>
                  <a:spcPct val="130000"/>
                </a:lnSpc>
              </a:pPr>
              <a:endParaRPr lang="en-US" altLang="ko-KR" sz="2000" b="1" dirty="0" smtClean="0"/>
            </a:p>
            <a:p>
              <a:pPr algn="ctr">
                <a:lnSpc>
                  <a:spcPct val="130000"/>
                </a:lnSpc>
              </a:pPr>
              <a:r>
                <a:rPr lang="ko-KR" altLang="en-US" sz="2000" b="1" dirty="0" smtClean="0"/>
                <a:t>학업 성적에 미치는 요인들을 비교</a:t>
              </a:r>
              <a:r>
                <a:rPr lang="en-US" altLang="ko-KR" sz="2000" b="1" dirty="0" smtClean="0"/>
                <a:t>, </a:t>
              </a:r>
              <a:r>
                <a:rPr lang="ko-KR" altLang="en-US" sz="2000" b="1" dirty="0" smtClean="0"/>
                <a:t>분석한 결과로</a:t>
              </a:r>
              <a:endParaRPr lang="en-US" altLang="ko-KR" sz="2000" b="1" dirty="0" smtClean="0"/>
            </a:p>
            <a:p>
              <a:pPr algn="ctr">
                <a:lnSpc>
                  <a:spcPct val="130000"/>
                </a:lnSpc>
              </a:pPr>
              <a:r>
                <a:rPr lang="ko-KR" altLang="en-US" sz="2000" b="1" dirty="0" smtClean="0"/>
                <a:t>학업 성취에 대한 발전 가능성을 도출하고자 하였다</a:t>
              </a:r>
              <a:r>
                <a:rPr lang="en-US" altLang="ko-KR" sz="2000" b="1" dirty="0" smtClean="0"/>
                <a:t>.</a:t>
              </a:r>
              <a:r>
                <a:rPr lang="ko-KR" altLang="en-US" sz="2000" b="1" dirty="0" smtClean="0"/>
                <a:t>  </a:t>
              </a:r>
              <a:endParaRPr lang="en-US" altLang="ko-KR" sz="2000" b="1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69033" y="1148509"/>
            <a:ext cx="1201876" cy="412421"/>
            <a:chOff x="1569033" y="1148509"/>
            <a:chExt cx="1201876" cy="412421"/>
          </a:xfrm>
        </p:grpSpPr>
        <p:sp>
          <p:nvSpPr>
            <p:cNvPr id="17" name="직사각형 16"/>
            <p:cNvSpPr/>
            <p:nvPr/>
          </p:nvSpPr>
          <p:spPr>
            <a:xfrm>
              <a:off x="1657951" y="1148509"/>
              <a:ext cx="1112958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목적</a:t>
              </a:r>
              <a:endParaRPr lang="ko-KR" altLang="en-US" sz="1600" dirty="0"/>
            </a:p>
          </p:txBody>
        </p:sp>
        <p:pic>
          <p:nvPicPr>
            <p:cNvPr id="23" name="그림 22" descr="check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9033" y="1149926"/>
              <a:ext cx="335967" cy="335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26060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3" t="27697" r="3270" b="25827"/>
          <a:stretch/>
        </p:blipFill>
        <p:spPr>
          <a:xfrm>
            <a:off x="1188358" y="3348882"/>
            <a:ext cx="4984860" cy="545919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C68127E-30B3-4267-86E5-942542493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78957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68F5FE90-F5C9-46F4-886D-DE7F3D61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948925"/>
            <a:ext cx="315022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                   </a:t>
            </a:r>
            <a:endParaRPr kumimoji="0" lang="en-US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3A4D81-FBE5-4E91-BE32-56B979DC75BA}"/>
              </a:ext>
            </a:extLst>
          </p:cNvPr>
          <p:cNvSpPr txBox="1"/>
          <p:nvPr/>
        </p:nvSpPr>
        <p:spPr>
          <a:xfrm>
            <a:off x="7165444" y="3276208"/>
            <a:ext cx="4262889" cy="132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교육 </a:t>
            </a:r>
            <a:r>
              <a:rPr lang="ko-KR" altLang="ko-KR" sz="14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지출이 학업 성과와 상응하지 않는 결과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높은 </a:t>
            </a:r>
            <a:r>
              <a:rPr lang="ko-KR" altLang="ko-KR" sz="14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조기 </a:t>
            </a:r>
            <a:r>
              <a:rPr lang="ko-KR" altLang="ko-KR" sz="1400" b="1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퇴학률</a:t>
            </a:r>
            <a:r>
              <a:rPr lang="ko-KR" altLang="ko-KR" sz="14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이공계열의 </a:t>
            </a:r>
            <a:r>
              <a:rPr lang="ko-KR" altLang="ko-KR" sz="14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저조한 </a:t>
            </a:r>
            <a:r>
              <a:rPr lang="ko-KR" altLang="ko-KR" sz="1400" b="1" kern="100" dirty="0" err="1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졸업률</a:t>
            </a:r>
            <a:r>
              <a:rPr lang="ko-KR" altLang="ko-KR" sz="14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절반이상의 </a:t>
            </a:r>
            <a:r>
              <a:rPr lang="ko-KR" altLang="ko-KR" sz="1400" b="1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성인이 낮은 수준의 </a:t>
            </a:r>
            <a:r>
              <a:rPr lang="ko-KR" altLang="ko-KR" sz="1400" b="1" kern="100" dirty="0" smtClean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교육률</a:t>
            </a:r>
            <a:endParaRPr lang="ko-KR" altLang="ko-KR" sz="1400" b="1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9457" y="413658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>
                <a:solidFill>
                  <a:schemeClr val="bg1"/>
                </a:solidFill>
              </a:rPr>
              <a:t>    연구 목적 및 배경</a:t>
            </a:r>
            <a:endParaRPr lang="ko-KR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19" name="그림 18" descr="left-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378194" y="3620378"/>
            <a:ext cx="468857" cy="47307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477124" y="2382977"/>
            <a:ext cx="4577316" cy="2974679"/>
            <a:chOff x="948811" y="2235981"/>
            <a:chExt cx="5161280" cy="3357235"/>
          </a:xfrm>
        </p:grpSpPr>
        <p:pic>
          <p:nvPicPr>
            <p:cNvPr id="2052" name="그림 2">
              <a:extLst>
                <a:ext uri="{FF2B5EF4-FFF2-40B4-BE49-F238E27FC236}">
                  <a16:creationId xmlns:a16="http://schemas.microsoft.com/office/drawing/2014/main" xmlns="" id="{388F8348-94F6-4188-8C74-DC81ABF7C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255" y="2235981"/>
              <a:ext cx="5010245" cy="316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48811" y="5384801"/>
              <a:ext cx="5161280" cy="20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출처 </a:t>
              </a:r>
              <a:r>
                <a:rPr lang="en-US" altLang="ko-KR" sz="600" dirty="0" smtClean="0"/>
                <a:t>: [https://ec.europa.eu/education/sites/education/files/document-library-docs/et-monitor-report-2018-portugal_en.pdf</a:t>
              </a:r>
              <a:endParaRPr lang="ko-KR" altLang="en-US" sz="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05796" y="1231639"/>
            <a:ext cx="2337944" cy="412421"/>
            <a:chOff x="1305796" y="1231639"/>
            <a:chExt cx="2337944" cy="412421"/>
          </a:xfrm>
        </p:grpSpPr>
        <p:sp>
          <p:nvSpPr>
            <p:cNvPr id="22" name="직사각형 21"/>
            <p:cNvSpPr/>
            <p:nvPr/>
          </p:nvSpPr>
          <p:spPr>
            <a:xfrm>
              <a:off x="1533255" y="1231639"/>
              <a:ext cx="2110485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포르투갈 교육연구</a:t>
              </a:r>
              <a:endParaRPr lang="ko-KR" altLang="en-US" sz="1600" dirty="0"/>
            </a:p>
          </p:txBody>
        </p:sp>
        <p:pic>
          <p:nvPicPr>
            <p:cNvPr id="30" name="그림 29" descr="check (1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5796" y="1246908"/>
              <a:ext cx="335967" cy="335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26060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/>
              <a:t>R</a:t>
            </a:r>
            <a:r>
              <a:rPr lang="en-US" sz="2400" b="1" i="1" u="sng" dirty="0"/>
              <a:t>andom Forest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모델을 이용한 성적 예측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994732" y="2702215"/>
            <a:ext cx="4507653" cy="696115"/>
            <a:chOff x="3629150" y="1890458"/>
            <a:chExt cx="3968189" cy="456713"/>
          </a:xfrm>
        </p:grpSpPr>
        <p:pic>
          <p:nvPicPr>
            <p:cNvPr id="48" name="그림 47" descr="penci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9150" y="1890458"/>
              <a:ext cx="385008" cy="36070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200994" y="1963507"/>
              <a:ext cx="3396345" cy="38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변수설명 및 조합 </a:t>
              </a:r>
              <a:endParaRPr lang="ko-KR" altLang="en-US" sz="3200" b="1" dirty="0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8927735" y="5029200"/>
            <a:ext cx="1088022" cy="1199514"/>
            <a:chOff x="1996" y="1720"/>
            <a:chExt cx="2579" cy="2224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130" y="3202"/>
              <a:ext cx="2234" cy="620"/>
            </a:xfrm>
            <a:custGeom>
              <a:avLst/>
              <a:gdLst>
                <a:gd name="T0" fmla="*/ 6701 w 6701"/>
                <a:gd name="T1" fmla="*/ 0 h 1862"/>
                <a:gd name="T2" fmla="*/ 930 w 6701"/>
                <a:gd name="T3" fmla="*/ 0 h 1862"/>
                <a:gd name="T4" fmla="*/ 883 w 6701"/>
                <a:gd name="T5" fmla="*/ 0 h 1862"/>
                <a:gd name="T6" fmla="*/ 788 w 6701"/>
                <a:gd name="T7" fmla="*/ 10 h 1862"/>
                <a:gd name="T8" fmla="*/ 697 w 6701"/>
                <a:gd name="T9" fmla="*/ 28 h 1862"/>
                <a:gd name="T10" fmla="*/ 609 w 6701"/>
                <a:gd name="T11" fmla="*/ 56 h 1862"/>
                <a:gd name="T12" fmla="*/ 526 w 6701"/>
                <a:gd name="T13" fmla="*/ 92 h 1862"/>
                <a:gd name="T14" fmla="*/ 447 w 6701"/>
                <a:gd name="T15" fmla="*/ 135 h 1862"/>
                <a:gd name="T16" fmla="*/ 372 w 6701"/>
                <a:gd name="T17" fmla="*/ 185 h 1862"/>
                <a:gd name="T18" fmla="*/ 303 w 6701"/>
                <a:gd name="T19" fmla="*/ 243 h 1862"/>
                <a:gd name="T20" fmla="*/ 239 w 6701"/>
                <a:gd name="T21" fmla="*/ 306 h 1862"/>
                <a:gd name="T22" fmla="*/ 183 w 6701"/>
                <a:gd name="T23" fmla="*/ 376 h 1862"/>
                <a:gd name="T24" fmla="*/ 133 w 6701"/>
                <a:gd name="T25" fmla="*/ 450 h 1862"/>
                <a:gd name="T26" fmla="*/ 91 w 6701"/>
                <a:gd name="T27" fmla="*/ 530 h 1862"/>
                <a:gd name="T28" fmla="*/ 55 w 6701"/>
                <a:gd name="T29" fmla="*/ 612 h 1862"/>
                <a:gd name="T30" fmla="*/ 29 w 6701"/>
                <a:gd name="T31" fmla="*/ 700 h 1862"/>
                <a:gd name="T32" fmla="*/ 10 w 6701"/>
                <a:gd name="T33" fmla="*/ 790 h 1862"/>
                <a:gd name="T34" fmla="*/ 0 w 6701"/>
                <a:gd name="T35" fmla="*/ 882 h 1862"/>
                <a:gd name="T36" fmla="*/ 0 w 6701"/>
                <a:gd name="T37" fmla="*/ 930 h 1862"/>
                <a:gd name="T38" fmla="*/ 0 w 6701"/>
                <a:gd name="T39" fmla="*/ 979 h 1862"/>
                <a:gd name="T40" fmla="*/ 10 w 6701"/>
                <a:gd name="T41" fmla="*/ 1074 h 1862"/>
                <a:gd name="T42" fmla="*/ 29 w 6701"/>
                <a:gd name="T43" fmla="*/ 1165 h 1862"/>
                <a:gd name="T44" fmla="*/ 56 w 6701"/>
                <a:gd name="T45" fmla="*/ 1253 h 1862"/>
                <a:gd name="T46" fmla="*/ 92 w 6701"/>
                <a:gd name="T47" fmla="*/ 1336 h 1862"/>
                <a:gd name="T48" fmla="*/ 135 w 6701"/>
                <a:gd name="T49" fmla="*/ 1415 h 1862"/>
                <a:gd name="T50" fmla="*/ 186 w 6701"/>
                <a:gd name="T51" fmla="*/ 1490 h 1862"/>
                <a:gd name="T52" fmla="*/ 243 w 6701"/>
                <a:gd name="T53" fmla="*/ 1558 h 1862"/>
                <a:gd name="T54" fmla="*/ 307 w 6701"/>
                <a:gd name="T55" fmla="*/ 1621 h 1862"/>
                <a:gd name="T56" fmla="*/ 376 w 6701"/>
                <a:gd name="T57" fmla="*/ 1679 h 1862"/>
                <a:gd name="T58" fmla="*/ 451 w 6701"/>
                <a:gd name="T59" fmla="*/ 1728 h 1862"/>
                <a:gd name="T60" fmla="*/ 530 w 6701"/>
                <a:gd name="T61" fmla="*/ 1771 h 1862"/>
                <a:gd name="T62" fmla="*/ 612 w 6701"/>
                <a:gd name="T63" fmla="*/ 1806 h 1862"/>
                <a:gd name="T64" fmla="*/ 700 w 6701"/>
                <a:gd name="T65" fmla="*/ 1833 h 1862"/>
                <a:gd name="T66" fmla="*/ 791 w 6701"/>
                <a:gd name="T67" fmla="*/ 1852 h 1862"/>
                <a:gd name="T68" fmla="*/ 883 w 6701"/>
                <a:gd name="T69" fmla="*/ 1860 h 1862"/>
                <a:gd name="T70" fmla="*/ 930 w 6701"/>
                <a:gd name="T71" fmla="*/ 1862 h 1862"/>
                <a:gd name="T72" fmla="*/ 6701 w 6701"/>
                <a:gd name="T73" fmla="*/ 1862 h 1862"/>
                <a:gd name="T74" fmla="*/ 6701 w 6701"/>
                <a:gd name="T75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2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0"/>
                  </a:lnTo>
                  <a:lnTo>
                    <a:pt x="697" y="28"/>
                  </a:lnTo>
                  <a:lnTo>
                    <a:pt x="609" y="56"/>
                  </a:lnTo>
                  <a:lnTo>
                    <a:pt x="526" y="92"/>
                  </a:lnTo>
                  <a:lnTo>
                    <a:pt x="447" y="135"/>
                  </a:lnTo>
                  <a:lnTo>
                    <a:pt x="372" y="185"/>
                  </a:lnTo>
                  <a:lnTo>
                    <a:pt x="303" y="243"/>
                  </a:lnTo>
                  <a:lnTo>
                    <a:pt x="239" y="306"/>
                  </a:lnTo>
                  <a:lnTo>
                    <a:pt x="183" y="376"/>
                  </a:lnTo>
                  <a:lnTo>
                    <a:pt x="133" y="450"/>
                  </a:lnTo>
                  <a:lnTo>
                    <a:pt x="91" y="530"/>
                  </a:lnTo>
                  <a:lnTo>
                    <a:pt x="55" y="612"/>
                  </a:lnTo>
                  <a:lnTo>
                    <a:pt x="29" y="700"/>
                  </a:lnTo>
                  <a:lnTo>
                    <a:pt x="10" y="790"/>
                  </a:lnTo>
                  <a:lnTo>
                    <a:pt x="0" y="882"/>
                  </a:lnTo>
                  <a:lnTo>
                    <a:pt x="0" y="930"/>
                  </a:lnTo>
                  <a:lnTo>
                    <a:pt x="0" y="979"/>
                  </a:lnTo>
                  <a:lnTo>
                    <a:pt x="10" y="1074"/>
                  </a:lnTo>
                  <a:lnTo>
                    <a:pt x="29" y="1165"/>
                  </a:lnTo>
                  <a:lnTo>
                    <a:pt x="56" y="1253"/>
                  </a:lnTo>
                  <a:lnTo>
                    <a:pt x="92" y="1336"/>
                  </a:lnTo>
                  <a:lnTo>
                    <a:pt x="135" y="1415"/>
                  </a:lnTo>
                  <a:lnTo>
                    <a:pt x="186" y="1490"/>
                  </a:lnTo>
                  <a:lnTo>
                    <a:pt x="243" y="1558"/>
                  </a:lnTo>
                  <a:lnTo>
                    <a:pt x="307" y="1621"/>
                  </a:lnTo>
                  <a:lnTo>
                    <a:pt x="376" y="1679"/>
                  </a:lnTo>
                  <a:lnTo>
                    <a:pt x="451" y="1728"/>
                  </a:lnTo>
                  <a:lnTo>
                    <a:pt x="530" y="1771"/>
                  </a:lnTo>
                  <a:lnTo>
                    <a:pt x="612" y="1806"/>
                  </a:lnTo>
                  <a:lnTo>
                    <a:pt x="700" y="1833"/>
                  </a:lnTo>
                  <a:lnTo>
                    <a:pt x="791" y="1852"/>
                  </a:lnTo>
                  <a:lnTo>
                    <a:pt x="883" y="1860"/>
                  </a:lnTo>
                  <a:lnTo>
                    <a:pt x="930" y="1862"/>
                  </a:lnTo>
                  <a:lnTo>
                    <a:pt x="6701" y="1862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082" y="315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3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80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3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3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4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7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3 h 2152"/>
                <a:gd name="T82" fmla="*/ 6903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7 h 2152"/>
                <a:gd name="T88" fmla="*/ 6993 w 7018"/>
                <a:gd name="T89" fmla="*/ 2091 h 2152"/>
                <a:gd name="T90" fmla="*/ 6903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9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3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2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2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2"/>
                  </a:lnTo>
                  <a:lnTo>
                    <a:pt x="351" y="280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3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3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8"/>
                  </a:lnTo>
                  <a:lnTo>
                    <a:pt x="661" y="404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6" y="811"/>
                  </a:lnTo>
                  <a:lnTo>
                    <a:pt x="302" y="886"/>
                  </a:lnTo>
                  <a:lnTo>
                    <a:pt x="287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7" y="1207"/>
                  </a:lnTo>
                  <a:lnTo>
                    <a:pt x="302" y="1285"/>
                  </a:lnTo>
                  <a:lnTo>
                    <a:pt x="326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7"/>
                  </a:lnTo>
                  <a:lnTo>
                    <a:pt x="598" y="1726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3"/>
                  </a:lnTo>
                  <a:lnTo>
                    <a:pt x="1074" y="1883"/>
                  </a:lnTo>
                  <a:lnTo>
                    <a:pt x="6874" y="1883"/>
                  </a:lnTo>
                  <a:lnTo>
                    <a:pt x="6903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7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3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F3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284" y="2481"/>
              <a:ext cx="2233" cy="621"/>
            </a:xfrm>
            <a:custGeom>
              <a:avLst/>
              <a:gdLst>
                <a:gd name="T0" fmla="*/ 6701 w 6701"/>
                <a:gd name="T1" fmla="*/ 0 h 1863"/>
                <a:gd name="T2" fmla="*/ 930 w 6701"/>
                <a:gd name="T3" fmla="*/ 0 h 1863"/>
                <a:gd name="T4" fmla="*/ 883 w 6701"/>
                <a:gd name="T5" fmla="*/ 0 h 1863"/>
                <a:gd name="T6" fmla="*/ 788 w 6701"/>
                <a:gd name="T7" fmla="*/ 11 h 1863"/>
                <a:gd name="T8" fmla="*/ 697 w 6701"/>
                <a:gd name="T9" fmla="*/ 29 h 1863"/>
                <a:gd name="T10" fmla="*/ 609 w 6701"/>
                <a:gd name="T11" fmla="*/ 57 h 1863"/>
                <a:gd name="T12" fmla="*/ 526 w 6701"/>
                <a:gd name="T13" fmla="*/ 93 h 1863"/>
                <a:gd name="T14" fmla="*/ 446 w 6701"/>
                <a:gd name="T15" fmla="*/ 136 h 1863"/>
                <a:gd name="T16" fmla="*/ 371 w 6701"/>
                <a:gd name="T17" fmla="*/ 186 h 1863"/>
                <a:gd name="T18" fmla="*/ 302 w 6701"/>
                <a:gd name="T19" fmla="*/ 244 h 1863"/>
                <a:gd name="T20" fmla="*/ 239 w 6701"/>
                <a:gd name="T21" fmla="*/ 307 h 1863"/>
                <a:gd name="T22" fmla="*/ 183 w 6701"/>
                <a:gd name="T23" fmla="*/ 376 h 1863"/>
                <a:gd name="T24" fmla="*/ 132 w 6701"/>
                <a:gd name="T25" fmla="*/ 451 h 1863"/>
                <a:gd name="T26" fmla="*/ 91 w 6701"/>
                <a:gd name="T27" fmla="*/ 530 h 1863"/>
                <a:gd name="T28" fmla="*/ 55 w 6701"/>
                <a:gd name="T29" fmla="*/ 613 h 1863"/>
                <a:gd name="T30" fmla="*/ 29 w 6701"/>
                <a:gd name="T31" fmla="*/ 700 h 1863"/>
                <a:gd name="T32" fmla="*/ 10 w 6701"/>
                <a:gd name="T33" fmla="*/ 791 h 1863"/>
                <a:gd name="T34" fmla="*/ 0 w 6701"/>
                <a:gd name="T35" fmla="*/ 883 h 1863"/>
                <a:gd name="T36" fmla="*/ 0 w 6701"/>
                <a:gd name="T37" fmla="*/ 931 h 1863"/>
                <a:gd name="T38" fmla="*/ 0 w 6701"/>
                <a:gd name="T39" fmla="*/ 978 h 1863"/>
                <a:gd name="T40" fmla="*/ 10 w 6701"/>
                <a:gd name="T41" fmla="*/ 1072 h 1863"/>
                <a:gd name="T42" fmla="*/ 29 w 6701"/>
                <a:gd name="T43" fmla="*/ 1163 h 1863"/>
                <a:gd name="T44" fmla="*/ 56 w 6701"/>
                <a:gd name="T45" fmla="*/ 1249 h 1863"/>
                <a:gd name="T46" fmla="*/ 92 w 6701"/>
                <a:gd name="T47" fmla="*/ 1333 h 1863"/>
                <a:gd name="T48" fmla="*/ 135 w 6701"/>
                <a:gd name="T49" fmla="*/ 1412 h 1863"/>
                <a:gd name="T50" fmla="*/ 186 w 6701"/>
                <a:gd name="T51" fmla="*/ 1487 h 1863"/>
                <a:gd name="T52" fmla="*/ 243 w 6701"/>
                <a:gd name="T53" fmla="*/ 1556 h 1863"/>
                <a:gd name="T54" fmla="*/ 307 w 6701"/>
                <a:gd name="T55" fmla="*/ 1619 h 1863"/>
                <a:gd name="T56" fmla="*/ 376 w 6701"/>
                <a:gd name="T57" fmla="*/ 1677 h 1863"/>
                <a:gd name="T58" fmla="*/ 451 w 6701"/>
                <a:gd name="T59" fmla="*/ 1727 h 1863"/>
                <a:gd name="T60" fmla="*/ 530 w 6701"/>
                <a:gd name="T61" fmla="*/ 1770 h 1863"/>
                <a:gd name="T62" fmla="*/ 612 w 6701"/>
                <a:gd name="T63" fmla="*/ 1806 h 1863"/>
                <a:gd name="T64" fmla="*/ 700 w 6701"/>
                <a:gd name="T65" fmla="*/ 1834 h 1863"/>
                <a:gd name="T66" fmla="*/ 791 w 6701"/>
                <a:gd name="T67" fmla="*/ 1852 h 1863"/>
                <a:gd name="T68" fmla="*/ 883 w 6701"/>
                <a:gd name="T69" fmla="*/ 1861 h 1863"/>
                <a:gd name="T70" fmla="*/ 930 w 6701"/>
                <a:gd name="T71" fmla="*/ 1863 h 1863"/>
                <a:gd name="T72" fmla="*/ 6701 w 6701"/>
                <a:gd name="T73" fmla="*/ 1863 h 1863"/>
                <a:gd name="T74" fmla="*/ 6701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6701" y="0"/>
                  </a:moveTo>
                  <a:lnTo>
                    <a:pt x="930" y="0"/>
                  </a:lnTo>
                  <a:lnTo>
                    <a:pt x="883" y="0"/>
                  </a:lnTo>
                  <a:lnTo>
                    <a:pt x="788" y="11"/>
                  </a:lnTo>
                  <a:lnTo>
                    <a:pt x="697" y="29"/>
                  </a:lnTo>
                  <a:lnTo>
                    <a:pt x="609" y="57"/>
                  </a:lnTo>
                  <a:lnTo>
                    <a:pt x="526" y="93"/>
                  </a:lnTo>
                  <a:lnTo>
                    <a:pt x="446" y="136"/>
                  </a:lnTo>
                  <a:lnTo>
                    <a:pt x="371" y="186"/>
                  </a:lnTo>
                  <a:lnTo>
                    <a:pt x="302" y="244"/>
                  </a:lnTo>
                  <a:lnTo>
                    <a:pt x="239" y="307"/>
                  </a:lnTo>
                  <a:lnTo>
                    <a:pt x="183" y="376"/>
                  </a:lnTo>
                  <a:lnTo>
                    <a:pt x="132" y="451"/>
                  </a:lnTo>
                  <a:lnTo>
                    <a:pt x="91" y="530"/>
                  </a:lnTo>
                  <a:lnTo>
                    <a:pt x="55" y="613"/>
                  </a:lnTo>
                  <a:lnTo>
                    <a:pt x="29" y="700"/>
                  </a:lnTo>
                  <a:lnTo>
                    <a:pt x="10" y="791"/>
                  </a:lnTo>
                  <a:lnTo>
                    <a:pt x="0" y="883"/>
                  </a:lnTo>
                  <a:lnTo>
                    <a:pt x="0" y="931"/>
                  </a:lnTo>
                  <a:lnTo>
                    <a:pt x="0" y="978"/>
                  </a:lnTo>
                  <a:lnTo>
                    <a:pt x="10" y="1072"/>
                  </a:lnTo>
                  <a:lnTo>
                    <a:pt x="29" y="1163"/>
                  </a:lnTo>
                  <a:lnTo>
                    <a:pt x="56" y="1249"/>
                  </a:lnTo>
                  <a:lnTo>
                    <a:pt x="92" y="1333"/>
                  </a:lnTo>
                  <a:lnTo>
                    <a:pt x="135" y="1412"/>
                  </a:lnTo>
                  <a:lnTo>
                    <a:pt x="186" y="1487"/>
                  </a:lnTo>
                  <a:lnTo>
                    <a:pt x="243" y="1556"/>
                  </a:lnTo>
                  <a:lnTo>
                    <a:pt x="307" y="1619"/>
                  </a:lnTo>
                  <a:lnTo>
                    <a:pt x="376" y="1677"/>
                  </a:lnTo>
                  <a:lnTo>
                    <a:pt x="451" y="1727"/>
                  </a:lnTo>
                  <a:lnTo>
                    <a:pt x="530" y="1770"/>
                  </a:lnTo>
                  <a:lnTo>
                    <a:pt x="612" y="1806"/>
                  </a:lnTo>
                  <a:lnTo>
                    <a:pt x="700" y="1834"/>
                  </a:lnTo>
                  <a:lnTo>
                    <a:pt x="791" y="1852"/>
                  </a:lnTo>
                  <a:lnTo>
                    <a:pt x="883" y="1861"/>
                  </a:lnTo>
                  <a:lnTo>
                    <a:pt x="930" y="1863"/>
                  </a:lnTo>
                  <a:lnTo>
                    <a:pt x="6701" y="1863"/>
                  </a:lnTo>
                  <a:lnTo>
                    <a:pt x="670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053" y="1764"/>
              <a:ext cx="2234" cy="621"/>
            </a:xfrm>
            <a:custGeom>
              <a:avLst/>
              <a:gdLst>
                <a:gd name="T0" fmla="*/ 0 w 6701"/>
                <a:gd name="T1" fmla="*/ 0 h 1863"/>
                <a:gd name="T2" fmla="*/ 5769 w 6701"/>
                <a:gd name="T3" fmla="*/ 0 h 1863"/>
                <a:gd name="T4" fmla="*/ 5818 w 6701"/>
                <a:gd name="T5" fmla="*/ 1 h 1863"/>
                <a:gd name="T6" fmla="*/ 5913 w 6701"/>
                <a:gd name="T7" fmla="*/ 11 h 1863"/>
                <a:gd name="T8" fmla="*/ 6004 w 6701"/>
                <a:gd name="T9" fmla="*/ 30 h 1863"/>
                <a:gd name="T10" fmla="*/ 6091 w 6701"/>
                <a:gd name="T11" fmla="*/ 58 h 1863"/>
                <a:gd name="T12" fmla="*/ 6175 w 6701"/>
                <a:gd name="T13" fmla="*/ 94 h 1863"/>
                <a:gd name="T14" fmla="*/ 6254 w 6701"/>
                <a:gd name="T15" fmla="*/ 137 h 1863"/>
                <a:gd name="T16" fmla="*/ 6329 w 6701"/>
                <a:gd name="T17" fmla="*/ 187 h 1863"/>
                <a:gd name="T18" fmla="*/ 6397 w 6701"/>
                <a:gd name="T19" fmla="*/ 243 h 1863"/>
                <a:gd name="T20" fmla="*/ 6460 w 6701"/>
                <a:gd name="T21" fmla="*/ 308 h 1863"/>
                <a:gd name="T22" fmla="*/ 6518 w 6701"/>
                <a:gd name="T23" fmla="*/ 377 h 1863"/>
                <a:gd name="T24" fmla="*/ 6567 w 6701"/>
                <a:gd name="T25" fmla="*/ 451 h 1863"/>
                <a:gd name="T26" fmla="*/ 6610 w 6701"/>
                <a:gd name="T27" fmla="*/ 530 h 1863"/>
                <a:gd name="T28" fmla="*/ 6644 w 6701"/>
                <a:gd name="T29" fmla="*/ 613 h 1863"/>
                <a:gd name="T30" fmla="*/ 6672 w 6701"/>
                <a:gd name="T31" fmla="*/ 701 h 1863"/>
                <a:gd name="T32" fmla="*/ 6690 w 6701"/>
                <a:gd name="T33" fmla="*/ 791 h 1863"/>
                <a:gd name="T34" fmla="*/ 6699 w 6701"/>
                <a:gd name="T35" fmla="*/ 884 h 1863"/>
                <a:gd name="T36" fmla="*/ 6701 w 6701"/>
                <a:gd name="T37" fmla="*/ 932 h 1863"/>
                <a:gd name="T38" fmla="*/ 6699 w 6701"/>
                <a:gd name="T39" fmla="*/ 979 h 1863"/>
                <a:gd name="T40" fmla="*/ 6690 w 6701"/>
                <a:gd name="T41" fmla="*/ 1073 h 1863"/>
                <a:gd name="T42" fmla="*/ 6672 w 6701"/>
                <a:gd name="T43" fmla="*/ 1162 h 1863"/>
                <a:gd name="T44" fmla="*/ 6644 w 6701"/>
                <a:gd name="T45" fmla="*/ 1250 h 1863"/>
                <a:gd name="T46" fmla="*/ 6608 w 6701"/>
                <a:gd name="T47" fmla="*/ 1333 h 1863"/>
                <a:gd name="T48" fmla="*/ 6565 w 6701"/>
                <a:gd name="T49" fmla="*/ 1413 h 1863"/>
                <a:gd name="T50" fmla="*/ 6515 w 6701"/>
                <a:gd name="T51" fmla="*/ 1486 h 1863"/>
                <a:gd name="T52" fmla="*/ 6457 w 6701"/>
                <a:gd name="T53" fmla="*/ 1555 h 1863"/>
                <a:gd name="T54" fmla="*/ 6394 w 6701"/>
                <a:gd name="T55" fmla="*/ 1620 h 1863"/>
                <a:gd name="T56" fmla="*/ 6325 w 6701"/>
                <a:gd name="T57" fmla="*/ 1676 h 1863"/>
                <a:gd name="T58" fmla="*/ 6250 w 6701"/>
                <a:gd name="T59" fmla="*/ 1727 h 1863"/>
                <a:gd name="T60" fmla="*/ 6171 w 6701"/>
                <a:gd name="T61" fmla="*/ 1770 h 1863"/>
                <a:gd name="T62" fmla="*/ 6087 w 6701"/>
                <a:gd name="T63" fmla="*/ 1806 h 1863"/>
                <a:gd name="T64" fmla="*/ 6001 w 6701"/>
                <a:gd name="T65" fmla="*/ 1833 h 1863"/>
                <a:gd name="T66" fmla="*/ 5910 w 6701"/>
                <a:gd name="T67" fmla="*/ 1852 h 1863"/>
                <a:gd name="T68" fmla="*/ 5816 w 6701"/>
                <a:gd name="T69" fmla="*/ 1862 h 1863"/>
                <a:gd name="T70" fmla="*/ 5769 w 6701"/>
                <a:gd name="T71" fmla="*/ 1863 h 1863"/>
                <a:gd name="T72" fmla="*/ 0 w 6701"/>
                <a:gd name="T73" fmla="*/ 1863 h 1863"/>
                <a:gd name="T74" fmla="*/ 0 w 6701"/>
                <a:gd name="T75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1" h="1863">
                  <a:moveTo>
                    <a:pt x="0" y="0"/>
                  </a:moveTo>
                  <a:lnTo>
                    <a:pt x="5769" y="0"/>
                  </a:lnTo>
                  <a:lnTo>
                    <a:pt x="5818" y="1"/>
                  </a:lnTo>
                  <a:lnTo>
                    <a:pt x="5913" y="11"/>
                  </a:lnTo>
                  <a:lnTo>
                    <a:pt x="6004" y="30"/>
                  </a:lnTo>
                  <a:lnTo>
                    <a:pt x="6091" y="58"/>
                  </a:lnTo>
                  <a:lnTo>
                    <a:pt x="6175" y="94"/>
                  </a:lnTo>
                  <a:lnTo>
                    <a:pt x="6254" y="137"/>
                  </a:lnTo>
                  <a:lnTo>
                    <a:pt x="6329" y="187"/>
                  </a:lnTo>
                  <a:lnTo>
                    <a:pt x="6397" y="243"/>
                  </a:lnTo>
                  <a:lnTo>
                    <a:pt x="6460" y="308"/>
                  </a:lnTo>
                  <a:lnTo>
                    <a:pt x="6518" y="377"/>
                  </a:lnTo>
                  <a:lnTo>
                    <a:pt x="6567" y="451"/>
                  </a:lnTo>
                  <a:lnTo>
                    <a:pt x="6610" y="530"/>
                  </a:lnTo>
                  <a:lnTo>
                    <a:pt x="6644" y="613"/>
                  </a:lnTo>
                  <a:lnTo>
                    <a:pt x="6672" y="701"/>
                  </a:lnTo>
                  <a:lnTo>
                    <a:pt x="6690" y="791"/>
                  </a:lnTo>
                  <a:lnTo>
                    <a:pt x="6699" y="884"/>
                  </a:lnTo>
                  <a:lnTo>
                    <a:pt x="6701" y="932"/>
                  </a:lnTo>
                  <a:lnTo>
                    <a:pt x="6699" y="979"/>
                  </a:lnTo>
                  <a:lnTo>
                    <a:pt x="6690" y="1073"/>
                  </a:lnTo>
                  <a:lnTo>
                    <a:pt x="6672" y="1162"/>
                  </a:lnTo>
                  <a:lnTo>
                    <a:pt x="6644" y="1250"/>
                  </a:lnTo>
                  <a:lnTo>
                    <a:pt x="6608" y="1333"/>
                  </a:lnTo>
                  <a:lnTo>
                    <a:pt x="6565" y="1413"/>
                  </a:lnTo>
                  <a:lnTo>
                    <a:pt x="6515" y="1486"/>
                  </a:lnTo>
                  <a:lnTo>
                    <a:pt x="6457" y="1555"/>
                  </a:lnTo>
                  <a:lnTo>
                    <a:pt x="6394" y="1620"/>
                  </a:lnTo>
                  <a:lnTo>
                    <a:pt x="6325" y="1676"/>
                  </a:lnTo>
                  <a:lnTo>
                    <a:pt x="6250" y="1727"/>
                  </a:lnTo>
                  <a:lnTo>
                    <a:pt x="6171" y="1770"/>
                  </a:lnTo>
                  <a:lnTo>
                    <a:pt x="6087" y="1806"/>
                  </a:lnTo>
                  <a:lnTo>
                    <a:pt x="6001" y="1833"/>
                  </a:lnTo>
                  <a:lnTo>
                    <a:pt x="5910" y="1852"/>
                  </a:lnTo>
                  <a:lnTo>
                    <a:pt x="5816" y="1862"/>
                  </a:lnTo>
                  <a:lnTo>
                    <a:pt x="5769" y="1863"/>
                  </a:lnTo>
                  <a:lnTo>
                    <a:pt x="0" y="1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996" y="1720"/>
              <a:ext cx="2339" cy="716"/>
            </a:xfrm>
            <a:custGeom>
              <a:avLst/>
              <a:gdLst>
                <a:gd name="T0" fmla="*/ 5942 w 7018"/>
                <a:gd name="T1" fmla="*/ 2150 h 2150"/>
                <a:gd name="T2" fmla="*/ 6106 w 7018"/>
                <a:gd name="T3" fmla="*/ 2139 h 2150"/>
                <a:gd name="T4" fmla="*/ 6313 w 7018"/>
                <a:gd name="T5" fmla="*/ 2085 h 2150"/>
                <a:gd name="T6" fmla="*/ 6501 w 7018"/>
                <a:gd name="T7" fmla="*/ 1996 h 2150"/>
                <a:gd name="T8" fmla="*/ 6666 w 7018"/>
                <a:gd name="T9" fmla="*/ 1872 h 2150"/>
                <a:gd name="T10" fmla="*/ 6804 w 7018"/>
                <a:gd name="T11" fmla="*/ 1720 h 2150"/>
                <a:gd name="T12" fmla="*/ 6912 w 7018"/>
                <a:gd name="T13" fmla="*/ 1542 h 2150"/>
                <a:gd name="T14" fmla="*/ 6984 w 7018"/>
                <a:gd name="T15" fmla="*/ 1345 h 2150"/>
                <a:gd name="T16" fmla="*/ 7016 w 7018"/>
                <a:gd name="T17" fmla="*/ 1131 h 2150"/>
                <a:gd name="T18" fmla="*/ 7016 w 7018"/>
                <a:gd name="T19" fmla="*/ 1020 h 2150"/>
                <a:gd name="T20" fmla="*/ 6984 w 7018"/>
                <a:gd name="T21" fmla="*/ 806 h 2150"/>
                <a:gd name="T22" fmla="*/ 6912 w 7018"/>
                <a:gd name="T23" fmla="*/ 608 h 2150"/>
                <a:gd name="T24" fmla="*/ 6804 w 7018"/>
                <a:gd name="T25" fmla="*/ 431 h 2150"/>
                <a:gd name="T26" fmla="*/ 6666 w 7018"/>
                <a:gd name="T27" fmla="*/ 278 h 2150"/>
                <a:gd name="T28" fmla="*/ 6501 w 7018"/>
                <a:gd name="T29" fmla="*/ 156 h 2150"/>
                <a:gd name="T30" fmla="*/ 6313 w 7018"/>
                <a:gd name="T31" fmla="*/ 65 h 2150"/>
                <a:gd name="T32" fmla="*/ 6106 w 7018"/>
                <a:gd name="T33" fmla="*/ 12 h 2150"/>
                <a:gd name="T34" fmla="*/ 5942 w 7018"/>
                <a:gd name="T35" fmla="*/ 0 h 2150"/>
                <a:gd name="T36" fmla="*/ 115 w 7018"/>
                <a:gd name="T37" fmla="*/ 1 h 2150"/>
                <a:gd name="T38" fmla="*/ 24 w 7018"/>
                <a:gd name="T39" fmla="*/ 65 h 2150"/>
                <a:gd name="T40" fmla="*/ 0 w 7018"/>
                <a:gd name="T41" fmla="*/ 144 h 2150"/>
                <a:gd name="T42" fmla="*/ 24 w 7018"/>
                <a:gd name="T43" fmla="*/ 223 h 2150"/>
                <a:gd name="T44" fmla="*/ 115 w 7018"/>
                <a:gd name="T45" fmla="*/ 287 h 2150"/>
                <a:gd name="T46" fmla="*/ 5942 w 7018"/>
                <a:gd name="T47" fmla="*/ 288 h 2150"/>
                <a:gd name="T48" fmla="*/ 6064 w 7018"/>
                <a:gd name="T49" fmla="*/ 297 h 2150"/>
                <a:gd name="T50" fmla="*/ 6217 w 7018"/>
                <a:gd name="T51" fmla="*/ 336 h 2150"/>
                <a:gd name="T52" fmla="*/ 6357 w 7018"/>
                <a:gd name="T53" fmla="*/ 403 h 2150"/>
                <a:gd name="T54" fmla="*/ 6479 w 7018"/>
                <a:gd name="T55" fmla="*/ 494 h 2150"/>
                <a:gd name="T56" fmla="*/ 6581 w 7018"/>
                <a:gd name="T57" fmla="*/ 608 h 2150"/>
                <a:gd name="T58" fmla="*/ 6660 w 7018"/>
                <a:gd name="T59" fmla="*/ 739 h 2150"/>
                <a:gd name="T60" fmla="*/ 6715 w 7018"/>
                <a:gd name="T61" fmla="*/ 886 h 2150"/>
                <a:gd name="T62" fmla="*/ 6738 w 7018"/>
                <a:gd name="T63" fmla="*/ 1044 h 2150"/>
                <a:gd name="T64" fmla="*/ 6738 w 7018"/>
                <a:gd name="T65" fmla="*/ 1126 h 2150"/>
                <a:gd name="T66" fmla="*/ 6715 w 7018"/>
                <a:gd name="T67" fmla="*/ 1285 h 2150"/>
                <a:gd name="T68" fmla="*/ 6660 w 7018"/>
                <a:gd name="T69" fmla="*/ 1431 h 2150"/>
                <a:gd name="T70" fmla="*/ 6581 w 7018"/>
                <a:gd name="T71" fmla="*/ 1563 h 2150"/>
                <a:gd name="T72" fmla="*/ 6479 w 7018"/>
                <a:gd name="T73" fmla="*/ 1675 h 2150"/>
                <a:gd name="T74" fmla="*/ 6357 w 7018"/>
                <a:gd name="T75" fmla="*/ 1767 h 2150"/>
                <a:gd name="T76" fmla="*/ 6217 w 7018"/>
                <a:gd name="T77" fmla="*/ 1833 h 2150"/>
                <a:gd name="T78" fmla="*/ 6064 w 7018"/>
                <a:gd name="T79" fmla="*/ 1874 h 2150"/>
                <a:gd name="T80" fmla="*/ 5942 w 7018"/>
                <a:gd name="T81" fmla="*/ 1882 h 2150"/>
                <a:gd name="T82" fmla="*/ 115 w 7018"/>
                <a:gd name="T83" fmla="*/ 1884 h 2150"/>
                <a:gd name="T84" fmla="*/ 24 w 7018"/>
                <a:gd name="T85" fmla="*/ 1946 h 2150"/>
                <a:gd name="T86" fmla="*/ 0 w 7018"/>
                <a:gd name="T87" fmla="*/ 2026 h 2150"/>
                <a:gd name="T88" fmla="*/ 24 w 7018"/>
                <a:gd name="T89" fmla="*/ 2100 h 2150"/>
                <a:gd name="T90" fmla="*/ 115 w 7018"/>
                <a:gd name="T91" fmla="*/ 2149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0">
                  <a:moveTo>
                    <a:pt x="144" y="2150"/>
                  </a:moveTo>
                  <a:lnTo>
                    <a:pt x="5942" y="2150"/>
                  </a:lnTo>
                  <a:lnTo>
                    <a:pt x="5998" y="2150"/>
                  </a:lnTo>
                  <a:lnTo>
                    <a:pt x="6106" y="2139"/>
                  </a:lnTo>
                  <a:lnTo>
                    <a:pt x="6211" y="2117"/>
                  </a:lnTo>
                  <a:lnTo>
                    <a:pt x="6313" y="2085"/>
                  </a:lnTo>
                  <a:lnTo>
                    <a:pt x="6410" y="2045"/>
                  </a:lnTo>
                  <a:lnTo>
                    <a:pt x="6501" y="1996"/>
                  </a:lnTo>
                  <a:lnTo>
                    <a:pt x="6587" y="1938"/>
                  </a:lnTo>
                  <a:lnTo>
                    <a:pt x="6666" y="1872"/>
                  </a:lnTo>
                  <a:lnTo>
                    <a:pt x="6740" y="1799"/>
                  </a:lnTo>
                  <a:lnTo>
                    <a:pt x="6804" y="1720"/>
                  </a:lnTo>
                  <a:lnTo>
                    <a:pt x="6862" y="1633"/>
                  </a:lnTo>
                  <a:lnTo>
                    <a:pt x="6912" y="1542"/>
                  </a:lnTo>
                  <a:lnTo>
                    <a:pt x="6953" y="1446"/>
                  </a:lnTo>
                  <a:lnTo>
                    <a:pt x="6984" y="1345"/>
                  </a:lnTo>
                  <a:lnTo>
                    <a:pt x="7006" y="1240"/>
                  </a:lnTo>
                  <a:lnTo>
                    <a:pt x="7016" y="1131"/>
                  </a:lnTo>
                  <a:lnTo>
                    <a:pt x="7018" y="1076"/>
                  </a:lnTo>
                  <a:lnTo>
                    <a:pt x="7016" y="1020"/>
                  </a:lnTo>
                  <a:lnTo>
                    <a:pt x="7006" y="912"/>
                  </a:lnTo>
                  <a:lnTo>
                    <a:pt x="6984" y="806"/>
                  </a:lnTo>
                  <a:lnTo>
                    <a:pt x="6953" y="704"/>
                  </a:lnTo>
                  <a:lnTo>
                    <a:pt x="6912" y="608"/>
                  </a:lnTo>
                  <a:lnTo>
                    <a:pt x="6862" y="517"/>
                  </a:lnTo>
                  <a:lnTo>
                    <a:pt x="6804" y="431"/>
                  </a:lnTo>
                  <a:lnTo>
                    <a:pt x="6740" y="351"/>
                  </a:lnTo>
                  <a:lnTo>
                    <a:pt x="6666" y="278"/>
                  </a:lnTo>
                  <a:lnTo>
                    <a:pt x="6587" y="213"/>
                  </a:lnTo>
                  <a:lnTo>
                    <a:pt x="6501" y="156"/>
                  </a:lnTo>
                  <a:lnTo>
                    <a:pt x="6410" y="105"/>
                  </a:lnTo>
                  <a:lnTo>
                    <a:pt x="6313" y="65"/>
                  </a:lnTo>
                  <a:lnTo>
                    <a:pt x="6211" y="33"/>
                  </a:lnTo>
                  <a:lnTo>
                    <a:pt x="6106" y="12"/>
                  </a:lnTo>
                  <a:lnTo>
                    <a:pt x="5998" y="1"/>
                  </a:lnTo>
                  <a:lnTo>
                    <a:pt x="5942" y="0"/>
                  </a:lnTo>
                  <a:lnTo>
                    <a:pt x="144" y="0"/>
                  </a:lnTo>
                  <a:lnTo>
                    <a:pt x="115" y="1"/>
                  </a:lnTo>
                  <a:lnTo>
                    <a:pt x="63" y="24"/>
                  </a:lnTo>
                  <a:lnTo>
                    <a:pt x="24" y="65"/>
                  </a:lnTo>
                  <a:lnTo>
                    <a:pt x="1" y="115"/>
                  </a:lnTo>
                  <a:lnTo>
                    <a:pt x="0" y="144"/>
                  </a:lnTo>
                  <a:lnTo>
                    <a:pt x="1" y="173"/>
                  </a:lnTo>
                  <a:lnTo>
                    <a:pt x="24" y="223"/>
                  </a:lnTo>
                  <a:lnTo>
                    <a:pt x="63" y="264"/>
                  </a:lnTo>
                  <a:lnTo>
                    <a:pt x="115" y="287"/>
                  </a:lnTo>
                  <a:lnTo>
                    <a:pt x="144" y="288"/>
                  </a:lnTo>
                  <a:lnTo>
                    <a:pt x="5942" y="288"/>
                  </a:lnTo>
                  <a:lnTo>
                    <a:pt x="5984" y="288"/>
                  </a:lnTo>
                  <a:lnTo>
                    <a:pt x="6064" y="297"/>
                  </a:lnTo>
                  <a:lnTo>
                    <a:pt x="6142" y="313"/>
                  </a:lnTo>
                  <a:lnTo>
                    <a:pt x="6217" y="336"/>
                  </a:lnTo>
                  <a:lnTo>
                    <a:pt x="6289" y="366"/>
                  </a:lnTo>
                  <a:lnTo>
                    <a:pt x="6357" y="403"/>
                  </a:lnTo>
                  <a:lnTo>
                    <a:pt x="6420" y="445"/>
                  </a:lnTo>
                  <a:lnTo>
                    <a:pt x="6479" y="494"/>
                  </a:lnTo>
                  <a:lnTo>
                    <a:pt x="6532" y="549"/>
                  </a:lnTo>
                  <a:lnTo>
                    <a:pt x="6581" y="608"/>
                  </a:lnTo>
                  <a:lnTo>
                    <a:pt x="6624" y="671"/>
                  </a:lnTo>
                  <a:lnTo>
                    <a:pt x="6660" y="739"/>
                  </a:lnTo>
                  <a:lnTo>
                    <a:pt x="6691" y="811"/>
                  </a:lnTo>
                  <a:lnTo>
                    <a:pt x="6715" y="886"/>
                  </a:lnTo>
                  <a:lnTo>
                    <a:pt x="6731" y="963"/>
                  </a:lnTo>
                  <a:lnTo>
                    <a:pt x="6738" y="1044"/>
                  </a:lnTo>
                  <a:lnTo>
                    <a:pt x="6740" y="1084"/>
                  </a:lnTo>
                  <a:lnTo>
                    <a:pt x="6738" y="1126"/>
                  </a:lnTo>
                  <a:lnTo>
                    <a:pt x="6731" y="1207"/>
                  </a:lnTo>
                  <a:lnTo>
                    <a:pt x="6715" y="1285"/>
                  </a:lnTo>
                  <a:lnTo>
                    <a:pt x="6691" y="1359"/>
                  </a:lnTo>
                  <a:lnTo>
                    <a:pt x="6660" y="1431"/>
                  </a:lnTo>
                  <a:lnTo>
                    <a:pt x="6624" y="1499"/>
                  </a:lnTo>
                  <a:lnTo>
                    <a:pt x="6581" y="1563"/>
                  </a:lnTo>
                  <a:lnTo>
                    <a:pt x="6532" y="1622"/>
                  </a:lnTo>
                  <a:lnTo>
                    <a:pt x="6479" y="1675"/>
                  </a:lnTo>
                  <a:lnTo>
                    <a:pt x="6420" y="1724"/>
                  </a:lnTo>
                  <a:lnTo>
                    <a:pt x="6357" y="1767"/>
                  </a:lnTo>
                  <a:lnTo>
                    <a:pt x="6289" y="1803"/>
                  </a:lnTo>
                  <a:lnTo>
                    <a:pt x="6217" y="1833"/>
                  </a:lnTo>
                  <a:lnTo>
                    <a:pt x="6142" y="1858"/>
                  </a:lnTo>
                  <a:lnTo>
                    <a:pt x="6064" y="1874"/>
                  </a:lnTo>
                  <a:lnTo>
                    <a:pt x="5984" y="1881"/>
                  </a:lnTo>
                  <a:lnTo>
                    <a:pt x="5942" y="1882"/>
                  </a:lnTo>
                  <a:lnTo>
                    <a:pt x="144" y="1882"/>
                  </a:lnTo>
                  <a:lnTo>
                    <a:pt x="115" y="1884"/>
                  </a:lnTo>
                  <a:lnTo>
                    <a:pt x="63" y="1907"/>
                  </a:lnTo>
                  <a:lnTo>
                    <a:pt x="24" y="1946"/>
                  </a:lnTo>
                  <a:lnTo>
                    <a:pt x="1" y="1997"/>
                  </a:lnTo>
                  <a:lnTo>
                    <a:pt x="0" y="2026"/>
                  </a:lnTo>
                  <a:lnTo>
                    <a:pt x="1" y="2054"/>
                  </a:lnTo>
                  <a:lnTo>
                    <a:pt x="24" y="2100"/>
                  </a:lnTo>
                  <a:lnTo>
                    <a:pt x="63" y="2131"/>
                  </a:lnTo>
                  <a:lnTo>
                    <a:pt x="115" y="2149"/>
                  </a:lnTo>
                  <a:lnTo>
                    <a:pt x="144" y="21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2236" y="2436"/>
              <a:ext cx="2339" cy="718"/>
            </a:xfrm>
            <a:custGeom>
              <a:avLst/>
              <a:gdLst>
                <a:gd name="T0" fmla="*/ 1074 w 7018"/>
                <a:gd name="T1" fmla="*/ 2152 h 2152"/>
                <a:gd name="T2" fmla="*/ 910 w 7018"/>
                <a:gd name="T3" fmla="*/ 2139 h 2152"/>
                <a:gd name="T4" fmla="*/ 704 w 7018"/>
                <a:gd name="T5" fmla="*/ 2087 h 2152"/>
                <a:gd name="T6" fmla="*/ 517 w 7018"/>
                <a:gd name="T7" fmla="*/ 1996 h 2152"/>
                <a:gd name="T8" fmla="*/ 351 w 7018"/>
                <a:gd name="T9" fmla="*/ 1872 h 2152"/>
                <a:gd name="T10" fmla="*/ 212 w 7018"/>
                <a:gd name="T11" fmla="*/ 1720 h 2152"/>
                <a:gd name="T12" fmla="*/ 105 w 7018"/>
                <a:gd name="T13" fmla="*/ 1542 h 2152"/>
                <a:gd name="T14" fmla="*/ 33 w 7018"/>
                <a:gd name="T15" fmla="*/ 1345 h 2152"/>
                <a:gd name="T16" fmla="*/ 0 w 7018"/>
                <a:gd name="T17" fmla="*/ 1132 h 2152"/>
                <a:gd name="T18" fmla="*/ 0 w 7018"/>
                <a:gd name="T19" fmla="*/ 1020 h 2152"/>
                <a:gd name="T20" fmla="*/ 33 w 7018"/>
                <a:gd name="T21" fmla="*/ 807 h 2152"/>
                <a:gd name="T22" fmla="*/ 105 w 7018"/>
                <a:gd name="T23" fmla="*/ 609 h 2152"/>
                <a:gd name="T24" fmla="*/ 212 w 7018"/>
                <a:gd name="T25" fmla="*/ 432 h 2152"/>
                <a:gd name="T26" fmla="*/ 351 w 7018"/>
                <a:gd name="T27" fmla="*/ 279 h 2152"/>
                <a:gd name="T28" fmla="*/ 517 w 7018"/>
                <a:gd name="T29" fmla="*/ 156 h 2152"/>
                <a:gd name="T30" fmla="*/ 704 w 7018"/>
                <a:gd name="T31" fmla="*/ 65 h 2152"/>
                <a:gd name="T32" fmla="*/ 910 w 7018"/>
                <a:gd name="T33" fmla="*/ 13 h 2152"/>
                <a:gd name="T34" fmla="*/ 1074 w 7018"/>
                <a:gd name="T35" fmla="*/ 0 h 2152"/>
                <a:gd name="T36" fmla="*/ 6902 w 7018"/>
                <a:gd name="T37" fmla="*/ 3 h 2152"/>
                <a:gd name="T38" fmla="*/ 6993 w 7018"/>
                <a:gd name="T39" fmla="*/ 65 h 2152"/>
                <a:gd name="T40" fmla="*/ 7018 w 7018"/>
                <a:gd name="T41" fmla="*/ 144 h 2152"/>
                <a:gd name="T42" fmla="*/ 6993 w 7018"/>
                <a:gd name="T43" fmla="*/ 225 h 2152"/>
                <a:gd name="T44" fmla="*/ 6902 w 7018"/>
                <a:gd name="T45" fmla="*/ 287 h 2152"/>
                <a:gd name="T46" fmla="*/ 1074 w 7018"/>
                <a:gd name="T47" fmla="*/ 288 h 2152"/>
                <a:gd name="T48" fmla="*/ 953 w 7018"/>
                <a:gd name="T49" fmla="*/ 297 h 2152"/>
                <a:gd name="T50" fmla="*/ 801 w 7018"/>
                <a:gd name="T51" fmla="*/ 337 h 2152"/>
                <a:gd name="T52" fmla="*/ 661 w 7018"/>
                <a:gd name="T53" fmla="*/ 403 h 2152"/>
                <a:gd name="T54" fmla="*/ 539 w 7018"/>
                <a:gd name="T55" fmla="*/ 496 h 2152"/>
                <a:gd name="T56" fmla="*/ 435 w 7018"/>
                <a:gd name="T57" fmla="*/ 608 h 2152"/>
                <a:gd name="T58" fmla="*/ 356 w 7018"/>
                <a:gd name="T59" fmla="*/ 739 h 2152"/>
                <a:gd name="T60" fmla="*/ 302 w 7018"/>
                <a:gd name="T61" fmla="*/ 886 h 2152"/>
                <a:gd name="T62" fmla="*/ 278 w 7018"/>
                <a:gd name="T63" fmla="*/ 1044 h 2152"/>
                <a:gd name="T64" fmla="*/ 278 w 7018"/>
                <a:gd name="T65" fmla="*/ 1126 h 2152"/>
                <a:gd name="T66" fmla="*/ 302 w 7018"/>
                <a:gd name="T67" fmla="*/ 1285 h 2152"/>
                <a:gd name="T68" fmla="*/ 356 w 7018"/>
                <a:gd name="T69" fmla="*/ 1432 h 2152"/>
                <a:gd name="T70" fmla="*/ 435 w 7018"/>
                <a:gd name="T71" fmla="*/ 1563 h 2152"/>
                <a:gd name="T72" fmla="*/ 539 w 7018"/>
                <a:gd name="T73" fmla="*/ 1676 h 2152"/>
                <a:gd name="T74" fmla="*/ 661 w 7018"/>
                <a:gd name="T75" fmla="*/ 1767 h 2152"/>
                <a:gd name="T76" fmla="*/ 801 w 7018"/>
                <a:gd name="T77" fmla="*/ 1835 h 2152"/>
                <a:gd name="T78" fmla="*/ 953 w 7018"/>
                <a:gd name="T79" fmla="*/ 1874 h 2152"/>
                <a:gd name="T80" fmla="*/ 1074 w 7018"/>
                <a:gd name="T81" fmla="*/ 1882 h 2152"/>
                <a:gd name="T82" fmla="*/ 6902 w 7018"/>
                <a:gd name="T83" fmla="*/ 1884 h 2152"/>
                <a:gd name="T84" fmla="*/ 6993 w 7018"/>
                <a:gd name="T85" fmla="*/ 1947 h 2152"/>
                <a:gd name="T86" fmla="*/ 7018 w 7018"/>
                <a:gd name="T87" fmla="*/ 2026 h 2152"/>
                <a:gd name="T88" fmla="*/ 6993 w 7018"/>
                <a:gd name="T89" fmla="*/ 2091 h 2152"/>
                <a:gd name="T90" fmla="*/ 6902 w 7018"/>
                <a:gd name="T91" fmla="*/ 2149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18" h="2152">
                  <a:moveTo>
                    <a:pt x="6874" y="2152"/>
                  </a:moveTo>
                  <a:lnTo>
                    <a:pt x="1074" y="2152"/>
                  </a:lnTo>
                  <a:lnTo>
                    <a:pt x="1020" y="2150"/>
                  </a:lnTo>
                  <a:lnTo>
                    <a:pt x="910" y="2139"/>
                  </a:lnTo>
                  <a:lnTo>
                    <a:pt x="805" y="2119"/>
                  </a:lnTo>
                  <a:lnTo>
                    <a:pt x="704" y="2087"/>
                  </a:lnTo>
                  <a:lnTo>
                    <a:pt x="608" y="2045"/>
                  </a:lnTo>
                  <a:lnTo>
                    <a:pt x="517" y="1996"/>
                  </a:lnTo>
                  <a:lnTo>
                    <a:pt x="431" y="1938"/>
                  </a:lnTo>
                  <a:lnTo>
                    <a:pt x="351" y="1872"/>
                  </a:lnTo>
                  <a:lnTo>
                    <a:pt x="278" y="1800"/>
                  </a:lnTo>
                  <a:lnTo>
                    <a:pt x="212" y="1720"/>
                  </a:lnTo>
                  <a:lnTo>
                    <a:pt x="154" y="1635"/>
                  </a:lnTo>
                  <a:lnTo>
                    <a:pt x="105" y="1542"/>
                  </a:lnTo>
                  <a:lnTo>
                    <a:pt x="65" y="1446"/>
                  </a:lnTo>
                  <a:lnTo>
                    <a:pt x="33" y="1345"/>
                  </a:lnTo>
                  <a:lnTo>
                    <a:pt x="11" y="1240"/>
                  </a:lnTo>
                  <a:lnTo>
                    <a:pt x="0" y="1132"/>
                  </a:lnTo>
                  <a:lnTo>
                    <a:pt x="0" y="1076"/>
                  </a:lnTo>
                  <a:lnTo>
                    <a:pt x="0" y="1020"/>
                  </a:lnTo>
                  <a:lnTo>
                    <a:pt x="11" y="912"/>
                  </a:lnTo>
                  <a:lnTo>
                    <a:pt x="33" y="807"/>
                  </a:lnTo>
                  <a:lnTo>
                    <a:pt x="65" y="706"/>
                  </a:lnTo>
                  <a:lnTo>
                    <a:pt x="105" y="609"/>
                  </a:lnTo>
                  <a:lnTo>
                    <a:pt x="154" y="517"/>
                  </a:lnTo>
                  <a:lnTo>
                    <a:pt x="212" y="432"/>
                  </a:lnTo>
                  <a:lnTo>
                    <a:pt x="278" y="351"/>
                  </a:lnTo>
                  <a:lnTo>
                    <a:pt x="351" y="279"/>
                  </a:lnTo>
                  <a:lnTo>
                    <a:pt x="431" y="213"/>
                  </a:lnTo>
                  <a:lnTo>
                    <a:pt x="517" y="156"/>
                  </a:lnTo>
                  <a:lnTo>
                    <a:pt x="608" y="107"/>
                  </a:lnTo>
                  <a:lnTo>
                    <a:pt x="704" y="65"/>
                  </a:lnTo>
                  <a:lnTo>
                    <a:pt x="805" y="33"/>
                  </a:lnTo>
                  <a:lnTo>
                    <a:pt x="910" y="13"/>
                  </a:lnTo>
                  <a:lnTo>
                    <a:pt x="1020" y="2"/>
                  </a:lnTo>
                  <a:lnTo>
                    <a:pt x="1074" y="0"/>
                  </a:lnTo>
                  <a:lnTo>
                    <a:pt x="6874" y="0"/>
                  </a:lnTo>
                  <a:lnTo>
                    <a:pt x="6902" y="3"/>
                  </a:lnTo>
                  <a:lnTo>
                    <a:pt x="6953" y="25"/>
                  </a:lnTo>
                  <a:lnTo>
                    <a:pt x="6993" y="65"/>
                  </a:lnTo>
                  <a:lnTo>
                    <a:pt x="7016" y="117"/>
                  </a:lnTo>
                  <a:lnTo>
                    <a:pt x="7018" y="144"/>
                  </a:lnTo>
                  <a:lnTo>
                    <a:pt x="7016" y="173"/>
                  </a:lnTo>
                  <a:lnTo>
                    <a:pt x="6993" y="225"/>
                  </a:lnTo>
                  <a:lnTo>
                    <a:pt x="6953" y="264"/>
                  </a:lnTo>
                  <a:lnTo>
                    <a:pt x="6902" y="287"/>
                  </a:lnTo>
                  <a:lnTo>
                    <a:pt x="6874" y="288"/>
                  </a:lnTo>
                  <a:lnTo>
                    <a:pt x="1074" y="288"/>
                  </a:lnTo>
                  <a:lnTo>
                    <a:pt x="1034" y="290"/>
                  </a:lnTo>
                  <a:lnTo>
                    <a:pt x="953" y="297"/>
                  </a:lnTo>
                  <a:lnTo>
                    <a:pt x="876" y="313"/>
                  </a:lnTo>
                  <a:lnTo>
                    <a:pt x="801" y="337"/>
                  </a:lnTo>
                  <a:lnTo>
                    <a:pt x="729" y="367"/>
                  </a:lnTo>
                  <a:lnTo>
                    <a:pt x="661" y="403"/>
                  </a:lnTo>
                  <a:lnTo>
                    <a:pt x="598" y="447"/>
                  </a:lnTo>
                  <a:lnTo>
                    <a:pt x="539" y="496"/>
                  </a:lnTo>
                  <a:lnTo>
                    <a:pt x="484" y="549"/>
                  </a:lnTo>
                  <a:lnTo>
                    <a:pt x="435" y="608"/>
                  </a:lnTo>
                  <a:lnTo>
                    <a:pt x="393" y="671"/>
                  </a:lnTo>
                  <a:lnTo>
                    <a:pt x="356" y="739"/>
                  </a:lnTo>
                  <a:lnTo>
                    <a:pt x="325" y="811"/>
                  </a:lnTo>
                  <a:lnTo>
                    <a:pt x="302" y="886"/>
                  </a:lnTo>
                  <a:lnTo>
                    <a:pt x="286" y="964"/>
                  </a:lnTo>
                  <a:lnTo>
                    <a:pt x="278" y="1044"/>
                  </a:lnTo>
                  <a:lnTo>
                    <a:pt x="278" y="1086"/>
                  </a:lnTo>
                  <a:lnTo>
                    <a:pt x="278" y="1126"/>
                  </a:lnTo>
                  <a:lnTo>
                    <a:pt x="286" y="1207"/>
                  </a:lnTo>
                  <a:lnTo>
                    <a:pt x="302" y="1285"/>
                  </a:lnTo>
                  <a:lnTo>
                    <a:pt x="325" y="1360"/>
                  </a:lnTo>
                  <a:lnTo>
                    <a:pt x="356" y="1432"/>
                  </a:lnTo>
                  <a:lnTo>
                    <a:pt x="393" y="1499"/>
                  </a:lnTo>
                  <a:lnTo>
                    <a:pt x="435" y="1563"/>
                  </a:lnTo>
                  <a:lnTo>
                    <a:pt x="484" y="1622"/>
                  </a:lnTo>
                  <a:lnTo>
                    <a:pt x="539" y="1676"/>
                  </a:lnTo>
                  <a:lnTo>
                    <a:pt x="598" y="1725"/>
                  </a:lnTo>
                  <a:lnTo>
                    <a:pt x="661" y="1767"/>
                  </a:lnTo>
                  <a:lnTo>
                    <a:pt x="729" y="1805"/>
                  </a:lnTo>
                  <a:lnTo>
                    <a:pt x="801" y="1835"/>
                  </a:lnTo>
                  <a:lnTo>
                    <a:pt x="876" y="1858"/>
                  </a:lnTo>
                  <a:lnTo>
                    <a:pt x="953" y="1874"/>
                  </a:lnTo>
                  <a:lnTo>
                    <a:pt x="1034" y="1882"/>
                  </a:lnTo>
                  <a:lnTo>
                    <a:pt x="1074" y="1882"/>
                  </a:lnTo>
                  <a:lnTo>
                    <a:pt x="6874" y="1882"/>
                  </a:lnTo>
                  <a:lnTo>
                    <a:pt x="6902" y="1884"/>
                  </a:lnTo>
                  <a:lnTo>
                    <a:pt x="6953" y="1907"/>
                  </a:lnTo>
                  <a:lnTo>
                    <a:pt x="6993" y="1947"/>
                  </a:lnTo>
                  <a:lnTo>
                    <a:pt x="7016" y="1998"/>
                  </a:lnTo>
                  <a:lnTo>
                    <a:pt x="7018" y="2026"/>
                  </a:lnTo>
                  <a:lnTo>
                    <a:pt x="7016" y="2048"/>
                  </a:lnTo>
                  <a:lnTo>
                    <a:pt x="6993" y="2091"/>
                  </a:lnTo>
                  <a:lnTo>
                    <a:pt x="6953" y="2127"/>
                  </a:lnTo>
                  <a:lnTo>
                    <a:pt x="6902" y="2149"/>
                  </a:lnTo>
                  <a:lnTo>
                    <a:pt x="6874" y="2152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3845" y="2680"/>
              <a:ext cx="282" cy="474"/>
            </a:xfrm>
            <a:custGeom>
              <a:avLst/>
              <a:gdLst>
                <a:gd name="T0" fmla="*/ 845 w 845"/>
                <a:gd name="T1" fmla="*/ 0 h 1422"/>
                <a:gd name="T2" fmla="*/ 845 w 845"/>
                <a:gd name="T3" fmla="*/ 1373 h 1422"/>
                <a:gd name="T4" fmla="*/ 442 w 845"/>
                <a:gd name="T5" fmla="*/ 941 h 1422"/>
                <a:gd name="T6" fmla="*/ 0 w 845"/>
                <a:gd name="T7" fmla="*/ 1422 h 1422"/>
                <a:gd name="T8" fmla="*/ 0 w 845"/>
                <a:gd name="T9" fmla="*/ 0 h 1422"/>
                <a:gd name="T10" fmla="*/ 845 w 845"/>
                <a:gd name="T11" fmla="*/ 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5" h="1422">
                  <a:moveTo>
                    <a:pt x="845" y="0"/>
                  </a:moveTo>
                  <a:lnTo>
                    <a:pt x="845" y="1373"/>
                  </a:lnTo>
                  <a:lnTo>
                    <a:pt x="442" y="941"/>
                  </a:lnTo>
                  <a:lnTo>
                    <a:pt x="0" y="1422"/>
                  </a:lnTo>
                  <a:lnTo>
                    <a:pt x="0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6D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507" y="3470"/>
              <a:ext cx="279" cy="474"/>
            </a:xfrm>
            <a:custGeom>
              <a:avLst/>
              <a:gdLst>
                <a:gd name="T0" fmla="*/ 835 w 835"/>
                <a:gd name="T1" fmla="*/ 0 h 1420"/>
                <a:gd name="T2" fmla="*/ 835 w 835"/>
                <a:gd name="T3" fmla="*/ 1373 h 1420"/>
                <a:gd name="T4" fmla="*/ 442 w 835"/>
                <a:gd name="T5" fmla="*/ 941 h 1420"/>
                <a:gd name="T6" fmla="*/ 0 w 835"/>
                <a:gd name="T7" fmla="*/ 1420 h 1420"/>
                <a:gd name="T8" fmla="*/ 0 w 835"/>
                <a:gd name="T9" fmla="*/ 0 h 1420"/>
                <a:gd name="T10" fmla="*/ 835 w 835"/>
                <a:gd name="T11" fmla="*/ 0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5" h="1420">
                  <a:moveTo>
                    <a:pt x="835" y="0"/>
                  </a:moveTo>
                  <a:lnTo>
                    <a:pt x="835" y="1373"/>
                  </a:lnTo>
                  <a:lnTo>
                    <a:pt x="442" y="941"/>
                  </a:lnTo>
                  <a:lnTo>
                    <a:pt x="0" y="1420"/>
                  </a:lnTo>
                  <a:lnTo>
                    <a:pt x="0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200" y="1931"/>
              <a:ext cx="279" cy="474"/>
            </a:xfrm>
            <a:custGeom>
              <a:avLst/>
              <a:gdLst>
                <a:gd name="T0" fmla="*/ 836 w 836"/>
                <a:gd name="T1" fmla="*/ 0 h 1421"/>
                <a:gd name="T2" fmla="*/ 836 w 836"/>
                <a:gd name="T3" fmla="*/ 1372 h 1421"/>
                <a:gd name="T4" fmla="*/ 432 w 836"/>
                <a:gd name="T5" fmla="*/ 940 h 1421"/>
                <a:gd name="T6" fmla="*/ 0 w 836"/>
                <a:gd name="T7" fmla="*/ 1421 h 1421"/>
                <a:gd name="T8" fmla="*/ 0 w 836"/>
                <a:gd name="T9" fmla="*/ 0 h 1421"/>
                <a:gd name="T10" fmla="*/ 836 w 836"/>
                <a:gd name="T11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1421">
                  <a:moveTo>
                    <a:pt x="836" y="0"/>
                  </a:moveTo>
                  <a:lnTo>
                    <a:pt x="836" y="1372"/>
                  </a:lnTo>
                  <a:lnTo>
                    <a:pt x="432" y="940"/>
                  </a:lnTo>
                  <a:lnTo>
                    <a:pt x="0" y="1421"/>
                  </a:lnTo>
                  <a:lnTo>
                    <a:pt x="0" y="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F256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2632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>
                <a:gd name="adj" fmla="val 50000"/>
              </a:avLst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/>
              <p:nvPr/>
            </p:nvSpPr>
            <p:spPr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81000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i="1">
                <a:solidFill>
                  <a:schemeClr val="bg1"/>
                </a:solidFill>
              </a:rPr>
              <a:t>   변수설명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1386" y="1444369"/>
            <a:ext cx="2625635" cy="484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1. </a:t>
            </a:r>
            <a:r>
              <a:rPr lang="ko-KR" altLang="en-US" sz="1300" b="1"/>
              <a:t>성별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2. </a:t>
            </a:r>
            <a:r>
              <a:rPr lang="ko-KR" altLang="en-US" sz="1300" b="1"/>
              <a:t>가족</a:t>
            </a:r>
            <a:r>
              <a:rPr lang="en-US" altLang="ko-KR" sz="1300" b="1"/>
              <a:t> </a:t>
            </a:r>
            <a:r>
              <a:rPr lang="ko-KR" altLang="en-US" sz="1300" b="1"/>
              <a:t>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3. </a:t>
            </a:r>
            <a:r>
              <a:rPr lang="ko-KR" altLang="en-US" sz="1300" b="1"/>
              <a:t>부모님과 동거 상태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4. </a:t>
            </a:r>
            <a:r>
              <a:rPr lang="ko-KR" altLang="en-US" sz="1300" b="1"/>
              <a:t>엄마 교육수준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5. </a:t>
            </a:r>
            <a:r>
              <a:rPr lang="ko-KR" altLang="en-US" sz="1300" b="1"/>
              <a:t>아빠 교육수준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6. </a:t>
            </a:r>
            <a:r>
              <a:rPr lang="ko-KR" altLang="en-US" sz="1300" b="1"/>
              <a:t>엄마의 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7. </a:t>
            </a:r>
            <a:r>
              <a:rPr lang="ko-KR" altLang="en-US" sz="1300" b="1"/>
              <a:t>아빠의 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8. </a:t>
            </a:r>
            <a:r>
              <a:rPr lang="ko-KR" altLang="en-US" sz="1300" b="1"/>
              <a:t>학교를 선택한 이유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9. </a:t>
            </a:r>
            <a:r>
              <a:rPr lang="ko-KR" altLang="en-US" sz="1300" b="1"/>
              <a:t>보호자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10. </a:t>
            </a:r>
            <a:r>
              <a:rPr lang="ko-KR" altLang="en-US" sz="1300" b="1"/>
              <a:t>등교시간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11. </a:t>
            </a:r>
            <a:r>
              <a:rPr lang="ko-KR" altLang="en-US" sz="1300" b="1"/>
              <a:t>공부시간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12. </a:t>
            </a:r>
            <a:r>
              <a:rPr lang="ko-KR" altLang="en-US" sz="1300" b="1"/>
              <a:t>실패횟수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13. </a:t>
            </a:r>
            <a:r>
              <a:rPr lang="ko-KR" altLang="en-US" sz="1300" b="1"/>
              <a:t>추가 교육지원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14. </a:t>
            </a:r>
            <a:r>
              <a:rPr lang="ko-KR" altLang="en-US" sz="1300" b="1"/>
              <a:t>가족교육지원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15. </a:t>
            </a:r>
            <a:r>
              <a:rPr lang="ko-KR" altLang="en-US" sz="1300" b="1"/>
              <a:t>조기교육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16. </a:t>
            </a:r>
            <a:r>
              <a:rPr lang="ko-KR" altLang="en-US" sz="1300" b="1"/>
              <a:t>교육을 받기를 원한다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3286" y="1596688"/>
            <a:ext cx="2877669" cy="4545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17. </a:t>
            </a:r>
            <a:r>
              <a:rPr lang="ko-KR" altLang="en-US" sz="1300" b="1"/>
              <a:t>집에 인터넷 여부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18. </a:t>
            </a:r>
            <a:r>
              <a:rPr lang="ko-KR" altLang="en-US" sz="1300" b="1"/>
              <a:t>이성교제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19. </a:t>
            </a:r>
            <a:r>
              <a:rPr lang="ko-KR" altLang="en-US" sz="1300" b="1"/>
              <a:t>가족관계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20. </a:t>
            </a:r>
            <a:r>
              <a:rPr lang="ko-KR" altLang="en-US" sz="1300" b="1"/>
              <a:t>개인시간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21. </a:t>
            </a:r>
            <a:r>
              <a:rPr lang="ko-KR" altLang="en-US" sz="1300" b="1"/>
              <a:t>단체시간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22. </a:t>
            </a:r>
            <a:r>
              <a:rPr lang="ko-KR" altLang="en-US" sz="1300" b="1"/>
              <a:t>평일음주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23. </a:t>
            </a:r>
            <a:r>
              <a:rPr lang="ko-KR" altLang="en-US" sz="1300" b="1"/>
              <a:t>주말음주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24. </a:t>
            </a:r>
            <a:r>
              <a:rPr lang="ko-KR" altLang="en-US" sz="1300" b="1"/>
              <a:t>건강상태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25. </a:t>
            </a:r>
            <a:r>
              <a:rPr lang="ko-KR" altLang="en-US" sz="1300" b="1"/>
              <a:t>학교결석횟수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26. </a:t>
            </a:r>
            <a:r>
              <a:rPr lang="ko-KR" altLang="en-US" sz="1300" b="1"/>
              <a:t>특별활동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27. </a:t>
            </a:r>
            <a:r>
              <a:rPr lang="ko-KR" altLang="en-US" sz="1300" b="1"/>
              <a:t>사교육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28.</a:t>
            </a:r>
            <a:r>
              <a:rPr lang="ko-KR" altLang="en-US" sz="1300" b="1"/>
              <a:t> 주소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29.</a:t>
            </a:r>
            <a:r>
              <a:rPr lang="ko-KR" altLang="en-US" sz="1300" b="1"/>
              <a:t> 나이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30.</a:t>
            </a:r>
            <a:r>
              <a:rPr lang="ko-KR" altLang="en-US" sz="1300" b="1"/>
              <a:t> 첫 번째성적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00" b="1"/>
              <a:t>31.</a:t>
            </a:r>
            <a:r>
              <a:rPr lang="ko-KR" altLang="en-US" sz="1300" b="1"/>
              <a:t> 두 번째 성적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85903" y="1106939"/>
            <a:ext cx="1077182" cy="377091"/>
            <a:chOff x="1485903" y="1106939"/>
            <a:chExt cx="1077182" cy="377091"/>
          </a:xfrm>
        </p:grpSpPr>
        <p:sp>
          <p:nvSpPr>
            <p:cNvPr id="17" name="직사각형 16"/>
            <p:cNvSpPr/>
            <p:nvPr/>
          </p:nvSpPr>
          <p:spPr>
            <a:xfrm>
              <a:off x="1727227" y="1106939"/>
              <a:ext cx="835858" cy="377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600"/>
                <a:t>변수</a:t>
              </a:r>
              <a:endParaRPr lang="ko-KR" altLang="en-US" sz="1000"/>
            </a:p>
          </p:txBody>
        </p:sp>
        <p:pic>
          <p:nvPicPr>
            <p:cNvPr id="20" name="그림 19" descr="check (1)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1485903" y="1122216"/>
              <a:ext cx="335967" cy="335967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810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</a:rPr>
              <a:t>     시도해본 변수조합 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12" name="Picture 2" descr="g2-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0843" y="3089565"/>
            <a:ext cx="6827484" cy="330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959137" y="1814952"/>
          <a:ext cx="4796927" cy="127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19"/>
                <a:gridCol w="3597508"/>
              </a:tblGrid>
              <a:tr h="6036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10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347353" y="1120799"/>
            <a:ext cx="2670453" cy="412421"/>
            <a:chOff x="1347353" y="1120799"/>
            <a:chExt cx="2670453" cy="412421"/>
          </a:xfrm>
        </p:grpSpPr>
        <p:sp>
          <p:nvSpPr>
            <p:cNvPr id="16" name="직사각형 15"/>
            <p:cNvSpPr/>
            <p:nvPr/>
          </p:nvSpPr>
          <p:spPr>
            <a:xfrm>
              <a:off x="1477835" y="1120799"/>
              <a:ext cx="2539971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성적변화가 큰 학생들</a:t>
              </a:r>
              <a:endParaRPr lang="ko-KR" altLang="en-US" sz="1600" dirty="0"/>
            </a:p>
          </p:txBody>
        </p:sp>
        <p:pic>
          <p:nvPicPr>
            <p:cNvPr id="22" name="그림 21" descr="check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7353" y="1136071"/>
              <a:ext cx="335967" cy="335967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4239485" y="1787243"/>
            <a:ext cx="4361087" cy="1205337"/>
            <a:chOff x="4239485" y="1787243"/>
            <a:chExt cx="4361087" cy="1205337"/>
          </a:xfrm>
        </p:grpSpPr>
        <p:grpSp>
          <p:nvGrpSpPr>
            <p:cNvPr id="21" name="그룹 20"/>
            <p:cNvGrpSpPr/>
            <p:nvPr/>
          </p:nvGrpSpPr>
          <p:grpSpPr>
            <a:xfrm>
              <a:off x="4239485" y="1787243"/>
              <a:ext cx="3948544" cy="1097487"/>
              <a:chOff x="4391890" y="1620983"/>
              <a:chExt cx="3948544" cy="109748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929745" y="1620983"/>
                <a:ext cx="24106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Data : G3</a:t>
                </a:r>
                <a:r>
                  <a:rPr lang="ko-KR" altLang="en-US" sz="1200" dirty="0" smtClean="0"/>
                  <a:t>제외 모든 변수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200" dirty="0" smtClean="0"/>
                  <a:t>Y</a:t>
                </a:r>
                <a:r>
                  <a:rPr lang="ko-KR" altLang="en-US" sz="1200" dirty="0" smtClean="0"/>
                  <a:t>값</a:t>
                </a:r>
                <a:r>
                  <a:rPr lang="en-US" altLang="ko-KR" sz="1200" dirty="0" smtClean="0"/>
                  <a:t>  : G3</a:t>
                </a:r>
              </a:p>
              <a:p>
                <a:pPr algn="ctr"/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기본 </a:t>
                </a:r>
                <a:r>
                  <a:rPr lang="en-US" altLang="ko-KR" sz="1200" dirty="0" smtClean="0"/>
                  <a:t>RF</a:t>
                </a:r>
                <a:r>
                  <a:rPr lang="ko-KR" altLang="en-US" sz="1200" dirty="0" smtClean="0"/>
                  <a:t>점수</a:t>
                </a:r>
                <a:r>
                  <a:rPr lang="en-US" altLang="ko-KR" sz="1200" dirty="0" smtClean="0"/>
                  <a:t>)</a:t>
                </a:r>
                <a:endParaRPr lang="ko-KR" altLang="en-US" sz="12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91890" y="2410693"/>
                <a:ext cx="5403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RF</a:t>
                </a:r>
                <a:endParaRPr lang="ko-KR" altLang="en-US" sz="1400" dirty="0" smtClean="0"/>
              </a:p>
            </p:txBody>
          </p:sp>
        </p:grpSp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85720" y="2530423"/>
              <a:ext cx="3214852" cy="462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165164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4"/>
          <p:cNvGrpSpPr/>
          <p:nvPr/>
        </p:nvGrpSpPr>
        <p:grpSpPr>
          <a:xfrm>
            <a:off x="308768" y="294468"/>
            <a:ext cx="11286332" cy="720154"/>
            <a:chOff x="384968" y="332568"/>
            <a:chExt cx="11286332" cy="720154"/>
          </a:xfrm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rot="5400000">
              <a:off x="10992374" y="213145"/>
              <a:ext cx="501549" cy="856303"/>
            </a:xfrm>
            <a:prstGeom prst="triangle">
              <a:avLst/>
            </a:prstGeom>
            <a:pattFill prst="zigZag">
              <a:fgClr>
                <a:srgbClr val="F5BC95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04824" y="390522"/>
              <a:ext cx="10506878" cy="501549"/>
            </a:xfrm>
            <a:custGeom>
              <a:avLst/>
              <a:gdLst>
                <a:gd name="connsiteX0" fmla="*/ 209405 w 10908076"/>
                <a:gd name="connsiteY0" fmla="*/ 0 h 520700"/>
                <a:gd name="connsiteX1" fmla="*/ 8888843 w 10908076"/>
                <a:gd name="connsiteY1" fmla="*/ 0 h 520700"/>
                <a:gd name="connsiteX2" fmla="*/ 10156971 w 10908076"/>
                <a:gd name="connsiteY2" fmla="*/ 0 h 520700"/>
                <a:gd name="connsiteX3" fmla="*/ 10647726 w 10908076"/>
                <a:gd name="connsiteY3" fmla="*/ 0 h 520700"/>
                <a:gd name="connsiteX4" fmla="*/ 10908076 w 10908076"/>
                <a:gd name="connsiteY4" fmla="*/ 260350 h 520700"/>
                <a:gd name="connsiteX5" fmla="*/ 10647726 w 10908076"/>
                <a:gd name="connsiteY5" fmla="*/ 520700 h 520700"/>
                <a:gd name="connsiteX6" fmla="*/ 10156971 w 10908076"/>
                <a:gd name="connsiteY6" fmla="*/ 520700 h 520700"/>
                <a:gd name="connsiteX7" fmla="*/ 8888843 w 10908076"/>
                <a:gd name="connsiteY7" fmla="*/ 520700 h 520700"/>
                <a:gd name="connsiteX8" fmla="*/ 209405 w 10908076"/>
                <a:gd name="connsiteY8" fmla="*/ 520700 h 520700"/>
                <a:gd name="connsiteX9" fmla="*/ 0 w 10908076"/>
                <a:gd name="connsiteY9" fmla="*/ 311295 h 520700"/>
                <a:gd name="connsiteX10" fmla="*/ 0 w 10908076"/>
                <a:gd name="connsiteY10" fmla="*/ 209405 h 520700"/>
                <a:gd name="connsiteX11" fmla="*/ 209405 w 10908076"/>
                <a:gd name="connsiteY11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08076" h="520700">
                  <a:moveTo>
                    <a:pt x="209405" y="0"/>
                  </a:moveTo>
                  <a:lnTo>
                    <a:pt x="8888843" y="0"/>
                  </a:lnTo>
                  <a:lnTo>
                    <a:pt x="10156971" y="0"/>
                  </a:lnTo>
                  <a:lnTo>
                    <a:pt x="10647726" y="0"/>
                  </a:lnTo>
                  <a:cubicBezTo>
                    <a:pt x="10791513" y="0"/>
                    <a:pt x="10908076" y="116563"/>
                    <a:pt x="10908076" y="260350"/>
                  </a:cubicBezTo>
                  <a:cubicBezTo>
                    <a:pt x="10908076" y="404137"/>
                    <a:pt x="10791513" y="520700"/>
                    <a:pt x="10647726" y="520700"/>
                  </a:cubicBezTo>
                  <a:lnTo>
                    <a:pt x="10156971" y="520700"/>
                  </a:lnTo>
                  <a:lnTo>
                    <a:pt x="8888843" y="520700"/>
                  </a:lnTo>
                  <a:lnTo>
                    <a:pt x="209405" y="520700"/>
                  </a:lnTo>
                  <a:cubicBezTo>
                    <a:pt x="93754" y="520700"/>
                    <a:pt x="0" y="426946"/>
                    <a:pt x="0" y="311295"/>
                  </a:cubicBezTo>
                  <a:lnTo>
                    <a:pt x="0" y="209405"/>
                  </a:lnTo>
                  <a:cubicBezTo>
                    <a:pt x="0" y="93754"/>
                    <a:pt x="93754" y="0"/>
                    <a:pt x="2094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55124"/>
                </a:gs>
                <a:gs pos="100000">
                  <a:srgbClr val="EB70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6300000">
              <a:off x="11467425" y="561793"/>
              <a:ext cx="146712" cy="23789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4968" y="332568"/>
              <a:ext cx="612183" cy="720154"/>
              <a:chOff x="370256" y="331711"/>
              <a:chExt cx="657852" cy="765337"/>
            </a:xfrm>
          </p:grpSpPr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3500000">
                <a:off x="370791" y="331176"/>
                <a:ext cx="656781" cy="657852"/>
              </a:xfrm>
              <a:custGeom>
                <a:avLst/>
                <a:gdLst>
                  <a:gd name="T0" fmla="*/ 618 w 1224"/>
                  <a:gd name="T1" fmla="*/ 0 h 1228"/>
                  <a:gd name="T2" fmla="*/ 648 w 1224"/>
                  <a:gd name="T3" fmla="*/ 4 h 1228"/>
                  <a:gd name="T4" fmla="*/ 676 w 1224"/>
                  <a:gd name="T5" fmla="*/ 11 h 1228"/>
                  <a:gd name="T6" fmla="*/ 703 w 1224"/>
                  <a:gd name="T7" fmla="*/ 23 h 1228"/>
                  <a:gd name="T8" fmla="*/ 728 w 1224"/>
                  <a:gd name="T9" fmla="*/ 41 h 1228"/>
                  <a:gd name="T10" fmla="*/ 750 w 1224"/>
                  <a:gd name="T11" fmla="*/ 63 h 1228"/>
                  <a:gd name="T12" fmla="*/ 1165 w 1224"/>
                  <a:gd name="T13" fmla="*/ 477 h 1228"/>
                  <a:gd name="T14" fmla="*/ 1187 w 1224"/>
                  <a:gd name="T15" fmla="*/ 502 h 1228"/>
                  <a:gd name="T16" fmla="*/ 1204 w 1224"/>
                  <a:gd name="T17" fmla="*/ 531 h 1228"/>
                  <a:gd name="T18" fmla="*/ 1216 w 1224"/>
                  <a:gd name="T19" fmla="*/ 560 h 1228"/>
                  <a:gd name="T20" fmla="*/ 1222 w 1224"/>
                  <a:gd name="T21" fmla="*/ 592 h 1228"/>
                  <a:gd name="T22" fmla="*/ 1224 w 1224"/>
                  <a:gd name="T23" fmla="*/ 623 h 1228"/>
                  <a:gd name="T24" fmla="*/ 1222 w 1224"/>
                  <a:gd name="T25" fmla="*/ 655 h 1228"/>
                  <a:gd name="T26" fmla="*/ 1216 w 1224"/>
                  <a:gd name="T27" fmla="*/ 685 h 1228"/>
                  <a:gd name="T28" fmla="*/ 1204 w 1224"/>
                  <a:gd name="T29" fmla="*/ 716 h 1228"/>
                  <a:gd name="T30" fmla="*/ 1187 w 1224"/>
                  <a:gd name="T31" fmla="*/ 743 h 1228"/>
                  <a:gd name="T32" fmla="*/ 1165 w 1224"/>
                  <a:gd name="T33" fmla="*/ 768 h 1228"/>
                  <a:gd name="T34" fmla="*/ 705 w 1224"/>
                  <a:gd name="T35" fmla="*/ 1228 h 1228"/>
                  <a:gd name="T36" fmla="*/ 0 w 1224"/>
                  <a:gd name="T37" fmla="*/ 522 h 1228"/>
                  <a:gd name="T38" fmla="*/ 448 w 1224"/>
                  <a:gd name="T39" fmla="*/ 63 h 1228"/>
                  <a:gd name="T40" fmla="*/ 474 w 1224"/>
                  <a:gd name="T41" fmla="*/ 43 h 1228"/>
                  <a:gd name="T42" fmla="*/ 501 w 1224"/>
                  <a:gd name="T43" fmla="*/ 27 h 1228"/>
                  <a:gd name="T44" fmla="*/ 530 w 1224"/>
                  <a:gd name="T45" fmla="*/ 15 h 1228"/>
                  <a:gd name="T46" fmla="*/ 559 w 1224"/>
                  <a:gd name="T47" fmla="*/ 6 h 1228"/>
                  <a:gd name="T48" fmla="*/ 589 w 1224"/>
                  <a:gd name="T49" fmla="*/ 0 h 1228"/>
                  <a:gd name="T50" fmla="*/ 618 w 1224"/>
                  <a:gd name="T51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228">
                    <a:moveTo>
                      <a:pt x="618" y="0"/>
                    </a:moveTo>
                    <a:lnTo>
                      <a:pt x="648" y="4"/>
                    </a:lnTo>
                    <a:lnTo>
                      <a:pt x="676" y="11"/>
                    </a:lnTo>
                    <a:lnTo>
                      <a:pt x="703" y="23"/>
                    </a:lnTo>
                    <a:lnTo>
                      <a:pt x="728" y="41"/>
                    </a:lnTo>
                    <a:lnTo>
                      <a:pt x="750" y="63"/>
                    </a:lnTo>
                    <a:lnTo>
                      <a:pt x="1165" y="477"/>
                    </a:lnTo>
                    <a:lnTo>
                      <a:pt x="1187" y="502"/>
                    </a:lnTo>
                    <a:lnTo>
                      <a:pt x="1204" y="531"/>
                    </a:lnTo>
                    <a:lnTo>
                      <a:pt x="1216" y="560"/>
                    </a:lnTo>
                    <a:lnTo>
                      <a:pt x="1222" y="592"/>
                    </a:lnTo>
                    <a:lnTo>
                      <a:pt x="1224" y="623"/>
                    </a:lnTo>
                    <a:lnTo>
                      <a:pt x="1222" y="655"/>
                    </a:lnTo>
                    <a:lnTo>
                      <a:pt x="1216" y="685"/>
                    </a:lnTo>
                    <a:lnTo>
                      <a:pt x="1204" y="716"/>
                    </a:lnTo>
                    <a:lnTo>
                      <a:pt x="1187" y="743"/>
                    </a:lnTo>
                    <a:lnTo>
                      <a:pt x="1165" y="768"/>
                    </a:lnTo>
                    <a:lnTo>
                      <a:pt x="705" y="1228"/>
                    </a:lnTo>
                    <a:lnTo>
                      <a:pt x="0" y="522"/>
                    </a:lnTo>
                    <a:lnTo>
                      <a:pt x="448" y="63"/>
                    </a:lnTo>
                    <a:lnTo>
                      <a:pt x="474" y="43"/>
                    </a:lnTo>
                    <a:lnTo>
                      <a:pt x="501" y="27"/>
                    </a:lnTo>
                    <a:lnTo>
                      <a:pt x="530" y="15"/>
                    </a:lnTo>
                    <a:lnTo>
                      <a:pt x="559" y="6"/>
                    </a:lnTo>
                    <a:lnTo>
                      <a:pt x="589" y="0"/>
                    </a:lnTo>
                    <a:lnTo>
                      <a:pt x="618" y="0"/>
                    </a:lnTo>
                    <a:close/>
                  </a:path>
                </a:pathLst>
              </a:custGeom>
              <a:solidFill>
                <a:srgbClr val="E19178"/>
              </a:solidFill>
              <a:ln w="0">
                <a:solidFill>
                  <a:srgbClr val="E1917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 noEditPoints="1"/>
              </p:cNvSpPr>
              <p:nvPr/>
            </p:nvSpPr>
            <p:spPr bwMode="auto">
              <a:xfrm rot="13500000">
                <a:off x="284964" y="619194"/>
                <a:ext cx="624638" cy="331069"/>
              </a:xfrm>
              <a:custGeom>
                <a:avLst/>
                <a:gdLst>
                  <a:gd name="T0" fmla="*/ 863 w 1165"/>
                  <a:gd name="T1" fmla="*/ 169 h 617"/>
                  <a:gd name="T2" fmla="*/ 863 w 1165"/>
                  <a:gd name="T3" fmla="*/ 169 h 617"/>
                  <a:gd name="T4" fmla="*/ 1165 w 1165"/>
                  <a:gd name="T5" fmla="*/ 471 h 617"/>
                  <a:gd name="T6" fmla="*/ 863 w 1165"/>
                  <a:gd name="T7" fmla="*/ 169 h 617"/>
                  <a:gd name="T8" fmla="*/ 615 w 1165"/>
                  <a:gd name="T9" fmla="*/ 0 h 617"/>
                  <a:gd name="T10" fmla="*/ 645 w 1165"/>
                  <a:gd name="T11" fmla="*/ 3 h 617"/>
                  <a:gd name="T12" fmla="*/ 674 w 1165"/>
                  <a:gd name="T13" fmla="*/ 11 h 617"/>
                  <a:gd name="T14" fmla="*/ 702 w 1165"/>
                  <a:gd name="T15" fmla="*/ 22 h 617"/>
                  <a:gd name="T16" fmla="*/ 727 w 1165"/>
                  <a:gd name="T17" fmla="*/ 37 h 617"/>
                  <a:gd name="T18" fmla="*/ 750 w 1165"/>
                  <a:gd name="T19" fmla="*/ 57 h 617"/>
                  <a:gd name="T20" fmla="*/ 863 w 1165"/>
                  <a:gd name="T21" fmla="*/ 169 h 617"/>
                  <a:gd name="T22" fmla="*/ 840 w 1165"/>
                  <a:gd name="T23" fmla="*/ 149 h 617"/>
                  <a:gd name="T24" fmla="*/ 815 w 1165"/>
                  <a:gd name="T25" fmla="*/ 134 h 617"/>
                  <a:gd name="T26" fmla="*/ 786 w 1165"/>
                  <a:gd name="T27" fmla="*/ 122 h 617"/>
                  <a:gd name="T28" fmla="*/ 757 w 1165"/>
                  <a:gd name="T29" fmla="*/ 114 h 617"/>
                  <a:gd name="T30" fmla="*/ 727 w 1165"/>
                  <a:gd name="T31" fmla="*/ 110 h 617"/>
                  <a:gd name="T32" fmla="*/ 697 w 1165"/>
                  <a:gd name="T33" fmla="*/ 110 h 617"/>
                  <a:gd name="T34" fmla="*/ 666 w 1165"/>
                  <a:gd name="T35" fmla="*/ 114 h 617"/>
                  <a:gd name="T36" fmla="*/ 637 w 1165"/>
                  <a:gd name="T37" fmla="*/ 122 h 617"/>
                  <a:gd name="T38" fmla="*/ 609 w 1165"/>
                  <a:gd name="T39" fmla="*/ 134 h 617"/>
                  <a:gd name="T40" fmla="*/ 583 w 1165"/>
                  <a:gd name="T41" fmla="*/ 149 h 617"/>
                  <a:gd name="T42" fmla="*/ 560 w 1165"/>
                  <a:gd name="T43" fmla="*/ 169 h 617"/>
                  <a:gd name="T44" fmla="*/ 111 w 1165"/>
                  <a:gd name="T45" fmla="*/ 617 h 617"/>
                  <a:gd name="T46" fmla="*/ 0 w 1165"/>
                  <a:gd name="T47" fmla="*/ 516 h 617"/>
                  <a:gd name="T48" fmla="*/ 448 w 1165"/>
                  <a:gd name="T49" fmla="*/ 69 h 617"/>
                  <a:gd name="T50" fmla="*/ 471 w 1165"/>
                  <a:gd name="T51" fmla="*/ 46 h 617"/>
                  <a:gd name="T52" fmla="*/ 497 w 1165"/>
                  <a:gd name="T53" fmla="*/ 28 h 617"/>
                  <a:gd name="T54" fmla="*/ 524 w 1165"/>
                  <a:gd name="T55" fmla="*/ 14 h 617"/>
                  <a:gd name="T56" fmla="*/ 554 w 1165"/>
                  <a:gd name="T57" fmla="*/ 5 h 617"/>
                  <a:gd name="T58" fmla="*/ 584 w 1165"/>
                  <a:gd name="T59" fmla="*/ 0 h 617"/>
                  <a:gd name="T60" fmla="*/ 615 w 1165"/>
                  <a:gd name="T6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5" h="617">
                    <a:moveTo>
                      <a:pt x="863" y="169"/>
                    </a:moveTo>
                    <a:lnTo>
                      <a:pt x="863" y="169"/>
                    </a:lnTo>
                    <a:lnTo>
                      <a:pt x="1165" y="471"/>
                    </a:lnTo>
                    <a:lnTo>
                      <a:pt x="863" y="169"/>
                    </a:lnTo>
                    <a:close/>
                    <a:moveTo>
                      <a:pt x="615" y="0"/>
                    </a:moveTo>
                    <a:lnTo>
                      <a:pt x="645" y="3"/>
                    </a:lnTo>
                    <a:lnTo>
                      <a:pt x="674" y="11"/>
                    </a:lnTo>
                    <a:lnTo>
                      <a:pt x="702" y="22"/>
                    </a:lnTo>
                    <a:lnTo>
                      <a:pt x="727" y="37"/>
                    </a:lnTo>
                    <a:lnTo>
                      <a:pt x="750" y="57"/>
                    </a:lnTo>
                    <a:lnTo>
                      <a:pt x="863" y="169"/>
                    </a:lnTo>
                    <a:lnTo>
                      <a:pt x="840" y="149"/>
                    </a:lnTo>
                    <a:lnTo>
                      <a:pt x="815" y="134"/>
                    </a:lnTo>
                    <a:lnTo>
                      <a:pt x="786" y="122"/>
                    </a:lnTo>
                    <a:lnTo>
                      <a:pt x="757" y="114"/>
                    </a:lnTo>
                    <a:lnTo>
                      <a:pt x="727" y="110"/>
                    </a:lnTo>
                    <a:lnTo>
                      <a:pt x="697" y="110"/>
                    </a:lnTo>
                    <a:lnTo>
                      <a:pt x="666" y="114"/>
                    </a:lnTo>
                    <a:lnTo>
                      <a:pt x="637" y="122"/>
                    </a:lnTo>
                    <a:lnTo>
                      <a:pt x="609" y="134"/>
                    </a:lnTo>
                    <a:lnTo>
                      <a:pt x="583" y="149"/>
                    </a:lnTo>
                    <a:lnTo>
                      <a:pt x="560" y="169"/>
                    </a:lnTo>
                    <a:lnTo>
                      <a:pt x="111" y="617"/>
                    </a:lnTo>
                    <a:lnTo>
                      <a:pt x="0" y="516"/>
                    </a:lnTo>
                    <a:lnTo>
                      <a:pt x="448" y="69"/>
                    </a:lnTo>
                    <a:lnTo>
                      <a:pt x="471" y="46"/>
                    </a:lnTo>
                    <a:lnTo>
                      <a:pt x="497" y="28"/>
                    </a:lnTo>
                    <a:lnTo>
                      <a:pt x="524" y="14"/>
                    </a:lnTo>
                    <a:lnTo>
                      <a:pt x="554" y="5"/>
                    </a:lnTo>
                    <a:lnTo>
                      <a:pt x="584" y="0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B836D"/>
              </a:solidFill>
              <a:ln w="0">
                <a:solidFill>
                  <a:srgbClr val="CB836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871538" y="390522"/>
              <a:ext cx="102393" cy="5015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9457" y="3810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</a:rPr>
              <a:t>    시도해본 변수조합 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85934" y="2715488"/>
          <a:ext cx="9137480" cy="146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910"/>
                <a:gridCol w="2696166"/>
                <a:gridCol w="2920997"/>
                <a:gridCol w="2621407"/>
              </a:tblGrid>
              <a:tr h="591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7651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312373" y="4593848"/>
            <a:ext cx="8493985" cy="646331"/>
            <a:chOff x="2381448" y="5277556"/>
            <a:chExt cx="8493985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2823633" y="5277556"/>
              <a:ext cx="805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+mj-lt"/>
                </a:rPr>
                <a:t>G1, G2 </a:t>
              </a:r>
              <a:r>
                <a:rPr lang="ko-KR" altLang="en-US" i="1" dirty="0" smtClean="0">
                  <a:latin typeface="+mj-lt"/>
                </a:rPr>
                <a:t>변수를 삭제하지 않는 것이 점수가 더 잘나오는 것을 알 수 있다</a:t>
              </a:r>
              <a:r>
                <a:rPr lang="en-US" altLang="ko-KR" dirty="0" smtClean="0"/>
                <a:t>.</a:t>
              </a:r>
            </a:p>
            <a:p>
              <a:endParaRPr lang="ko-KR" altLang="en-US" dirty="0"/>
            </a:p>
          </p:txBody>
        </p:sp>
        <p:pic>
          <p:nvPicPr>
            <p:cNvPr id="32" name="그림 31" descr="right-arro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448" y="5290255"/>
              <a:ext cx="416785" cy="35560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801084" y="3558068"/>
            <a:ext cx="5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RF</a:t>
            </a:r>
            <a:endParaRPr lang="ko-KR" altLang="en-US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1305788" y="1217784"/>
            <a:ext cx="2213257" cy="377091"/>
            <a:chOff x="1305788" y="1217784"/>
            <a:chExt cx="2213257" cy="377091"/>
          </a:xfrm>
        </p:grpSpPr>
        <p:sp>
          <p:nvSpPr>
            <p:cNvPr id="21" name="직사각형 20"/>
            <p:cNvSpPr/>
            <p:nvPr/>
          </p:nvSpPr>
          <p:spPr>
            <a:xfrm>
              <a:off x="1533255" y="1217784"/>
              <a:ext cx="1985790" cy="377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dirty="0" smtClean="0"/>
                <a:t>변수가공 후 점수</a:t>
              </a:r>
              <a:endParaRPr lang="ko-KR" altLang="en-US" sz="1600" dirty="0"/>
            </a:p>
          </p:txBody>
        </p:sp>
        <p:pic>
          <p:nvPicPr>
            <p:cNvPr id="36" name="그림 35" descr="check (1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788" y="1246911"/>
              <a:ext cx="335967" cy="335967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9523" y="3369276"/>
            <a:ext cx="2425526" cy="76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61137" y="2765650"/>
            <a:ext cx="2308009" cy="49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4231" y="2771415"/>
            <a:ext cx="2132569" cy="47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0347" y="2772893"/>
            <a:ext cx="2632117" cy="4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77683" y="3393989"/>
            <a:ext cx="2338836" cy="70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9546" y="3426941"/>
            <a:ext cx="2461997" cy="66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516440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644</Words>
  <Application>Microsoft Office PowerPoint</Application>
  <PresentationFormat>사용자 지정</PresentationFormat>
  <Paragraphs>161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9_Office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G2/G1 변수 추가</vt:lpstr>
      <vt:lpstr>슬라이드 14</vt:lpstr>
      <vt:lpstr>슬라이드 15</vt:lpstr>
      <vt:lpstr>아빠-딸, 엄마-아들 학력</vt:lpstr>
      <vt:lpstr>교호작용</vt:lpstr>
      <vt:lpstr>변수삭제  ('address','schoolsup','famsize‘)</vt:lpstr>
      <vt:lpstr>Goout 범주화</vt:lpstr>
      <vt:lpstr>매개변수 튜닝</vt:lpstr>
      <vt:lpstr>그리드 서치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KITCOOP</cp:lastModifiedBy>
  <cp:revision>393</cp:revision>
  <dcterms:created xsi:type="dcterms:W3CDTF">2019-04-04T08:27:38Z</dcterms:created>
  <dcterms:modified xsi:type="dcterms:W3CDTF">2020-11-13T05:42:36Z</dcterms:modified>
  <cp:version/>
</cp:coreProperties>
</file>