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304" r:id="rId6"/>
    <p:sldId id="270" r:id="rId7"/>
    <p:sldId id="299" r:id="rId8"/>
    <p:sldId id="268" r:id="rId9"/>
    <p:sldId id="271" r:id="rId10"/>
    <p:sldId id="272" r:id="rId11"/>
    <p:sldId id="273" r:id="rId12"/>
    <p:sldId id="274" r:id="rId13"/>
    <p:sldId id="300" r:id="rId14"/>
    <p:sldId id="305" r:id="rId15"/>
    <p:sldId id="276" r:id="rId16"/>
    <p:sldId id="301" r:id="rId17"/>
    <p:sldId id="302" r:id="rId18"/>
    <p:sldId id="303" r:id="rId19"/>
    <p:sldId id="287" r:id="rId20"/>
    <p:sldId id="284" r:id="rId21"/>
    <p:sldId id="288" r:id="rId22"/>
    <p:sldId id="295" r:id="rId23"/>
    <p:sldId id="306" r:id="rId24"/>
    <p:sldId id="292" r:id="rId25"/>
    <p:sldId id="258" r:id="rId26"/>
  </p:sldIdLst>
  <p:sldSz cx="12192000" cy="6858000"/>
  <p:notesSz cx="6858000" cy="9144000"/>
  <p:embeddedFontLst>
    <p:embeddedFont>
      <p:font typeface="공체 Medium" charset="-127"/>
      <p:regular r:id="rId27"/>
    </p:embeddedFont>
    <p:embeddedFont>
      <p:font typeface="공체 Light" charset="-127"/>
      <p:regular r:id="rId28"/>
    </p:embeddedFont>
    <p:embeddedFont>
      <p:font typeface="HY견고딕" pitchFamily="18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새굴림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0A45C7"/>
    <a:srgbClr val="093389"/>
    <a:srgbClr val="E7E7E7"/>
    <a:srgbClr val="3375F9"/>
    <a:srgbClr val="0A3DA2"/>
    <a:srgbClr val="0959F8"/>
    <a:srgbClr val="94B4FA"/>
    <a:srgbClr val="AFAFAF"/>
    <a:srgbClr val="F0E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69F9F8-165A-4824-BE09-6BCF6771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FD74765-AD8B-458E-AF2E-ECF2E1F1E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7B9470-C8A8-4B4B-9CA1-819D6740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242BBE7-7C33-4042-ABBC-2D4B3571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FCE9DB-BAAE-4B9A-BAF9-27414EE7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8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C8CDF4-3489-4617-9D1B-C8DDEC1C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DC20EA-F020-4D4D-B97B-AB8B4E3C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55E989-245A-4370-9225-BD151AD1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277587-B680-44AA-9A98-A85E8E8B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233BE7-880D-4576-9139-F9425111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77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788F018-59D5-40D0-9038-C1DEAAAC1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EFC9B3F-F207-406F-B343-C3B44D9B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D3C783A-33A0-4EB6-B0FD-D7AC735E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BFA71D-49CC-4FAF-9E8D-2CD11AC7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94D601-0BD4-4D53-919C-9FE28B1F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256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83E56A-78DF-4646-B8FA-661962FB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969D10-8797-49FA-85A4-5F106748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2E3AFA-05D5-442E-B25D-9BC7A74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756D340-3E5A-4C42-B897-5484F1B8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0A8072-219A-45A2-9947-0AB9256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98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AD628-800A-4C77-AF94-F0A26DBE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DFF61E-58AB-41F7-927F-D315E5FB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F077BA-952A-47B8-9B07-630BAD7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E2D8490-729B-4612-858C-0498071F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6CFB1F-6DA4-4450-91CC-84AE30EB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72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45E3B8-84DE-4F15-BAC5-264C84FE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745EE1-D805-45E2-B651-6D459BF1A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4944D5-DC3C-4AC8-BF75-FB69C05B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9A6728-F824-4446-87A2-CAAFD599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1C160B-90DD-4E0F-B7D9-B7CF6E54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728276-FB99-4F2C-B549-206588EB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979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A75200-D81B-48C2-A624-D8DCAFC2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B824C5-097A-47BA-A8AE-3D6E97DA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C15C97-37EF-4225-958C-B819871B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72BCC4-EB60-44A4-9BAD-FB09F89D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889C80-B11F-48E6-91EB-0EEF12DFD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AC4B815-F5CB-4A88-BBE7-C663F4EC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4E56493-073F-4534-AA08-D4742B86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DB0EA4-EB5C-46E9-8AE3-EDF4BF28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84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8750B0-C104-4119-A687-A9CBD349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C1A55AF-1AF1-449D-A97E-BB45437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9F74702-E2BE-4794-B831-0E3E929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45BC788-878A-460F-AF3C-FCC5244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00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DFAF78C-9CCC-421E-AB34-3EDE9231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E284BA4-C590-440D-B21A-A08CBD10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E9218D1-10AC-447B-84C6-71D14A49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026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06CB1E-7BCE-4B8D-B10B-AAD3D566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0D223F-3E0C-4101-9ED0-110CBAF1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03C1CA0-81E9-4D7B-82E6-20A0705F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A4B236-AF6A-44DD-853B-F2945A22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614CAB5-29DA-424F-ACB0-214DE81A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4C124D-14EA-4A80-A7C9-7C66C015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86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866DE7-F3DC-46CE-9836-C06CB167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BF8243C-A8C2-445B-A884-6D41E04B8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CBE89BE-D94D-4FA9-A7CE-4DA74E297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887B94-39BB-4460-B6DE-7300E7F5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A0FF59-91FB-4CDC-BC12-BF9FCFE7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5EC1064-40A2-4FD0-B49F-5FD736DD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4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1C3282-019A-434C-8438-F5354774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324E6E-2443-4CB3-B178-0E87C1FFB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AB824E-5650-4365-B866-416271DF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defRPr>
            </a:lvl1pPr>
          </a:lstStyle>
          <a:p>
            <a:fld id="{E0676207-3C17-4F8E-8F4E-C2255C3BA6D0}" type="datetimeFigureOut">
              <a:rPr lang="ko-KR" altLang="en-US" smtClean="0"/>
              <a:pPr/>
              <a:t>2020-11-13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651F1A-0D7A-420A-A225-ED4F0BE62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87DE41F-7E2A-4EDE-8AC2-200B636F4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defRPr>
            </a:lvl1pPr>
          </a:lstStyle>
          <a:p>
            <a:fld id="{0929B73A-E691-40EF-8913-8B989E8EC97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61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공체 Light" panose="00000300000000000000" pitchFamily="2" charset="-127"/>
          <a:ea typeface="공체 Light" panose="00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공체 Light" panose="00000300000000000000" pitchFamily="2" charset="-127"/>
          <a:ea typeface="공체 Light" panose="00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공체 Light" panose="00000300000000000000" pitchFamily="2" charset="-127"/>
          <a:ea typeface="공체 Light" panose="00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공체 Light" panose="00000300000000000000" pitchFamily="2" charset="-127"/>
          <a:ea typeface="공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공체 Light" panose="00000300000000000000" pitchFamily="2" charset="-127"/>
          <a:ea typeface="공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공체 Light" panose="00000300000000000000" pitchFamily="2" charset="-127"/>
          <a:ea typeface="공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604A63-4BBB-4D1B-B9B1-97C2841ACD79}"/>
              </a:ext>
            </a:extLst>
          </p:cNvPr>
          <p:cNvSpPr txBox="1"/>
          <p:nvPr/>
        </p:nvSpPr>
        <p:spPr>
          <a:xfrm>
            <a:off x="3771900" y="2714258"/>
            <a:ext cx="104895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200" i="1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KBO </a:t>
            </a:r>
            <a:r>
              <a:rPr lang="ko-KR" altLang="en-US" sz="7200" i="1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타자 </a:t>
            </a:r>
            <a:r>
              <a:rPr lang="en-US" altLang="ko-KR" sz="7200" i="1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OPS</a:t>
            </a:r>
            <a:r>
              <a:rPr lang="ko-KR" altLang="en-US" sz="7200" i="1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예측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BB8EEC3-6911-4A69-80B0-9E674B320975}"/>
              </a:ext>
            </a:extLst>
          </p:cNvPr>
          <p:cNvCxnSpPr>
            <a:cxnSpLocks/>
          </p:cNvCxnSpPr>
          <p:nvPr/>
        </p:nvCxnSpPr>
        <p:spPr>
          <a:xfrm flipH="1">
            <a:off x="3771900" y="3806305"/>
            <a:ext cx="8274173" cy="0"/>
          </a:xfrm>
          <a:prstGeom prst="line">
            <a:avLst/>
          </a:prstGeom>
          <a:ln w="6985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4356DFB-2412-4F8D-81B6-123E002232AF}"/>
              </a:ext>
            </a:extLst>
          </p:cNvPr>
          <p:cNvCxnSpPr>
            <a:cxnSpLocks/>
          </p:cNvCxnSpPr>
          <p:nvPr/>
        </p:nvCxnSpPr>
        <p:spPr>
          <a:xfrm flipH="1">
            <a:off x="3771900" y="2713437"/>
            <a:ext cx="8274174" cy="821"/>
          </a:xfrm>
          <a:prstGeom prst="line">
            <a:avLst/>
          </a:prstGeom>
          <a:ln w="69850" cmpd="thickThin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BD3203-D9E4-43EB-85EC-E88E56FA48D0}"/>
              </a:ext>
            </a:extLst>
          </p:cNvPr>
          <p:cNvSpPr txBox="1"/>
          <p:nvPr/>
        </p:nvSpPr>
        <p:spPr>
          <a:xfrm>
            <a:off x="9450207" y="3914587"/>
            <a:ext cx="2608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김재동</a:t>
            </a:r>
            <a:r>
              <a:rPr lang="en-US" altLang="ko-KR" sz="1600" i="1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sz="1600" i="1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김한솔 </a:t>
            </a:r>
            <a:r>
              <a:rPr lang="ko-KR" altLang="en-US" sz="1600" i="1" dirty="0" err="1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박윤제</a:t>
            </a:r>
            <a:r>
              <a:rPr lang="ko-KR" altLang="en-US" sz="1600" i="1" dirty="0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sz="1600" i="1" dirty="0" err="1">
                <a:solidFill>
                  <a:schemeClr val="bg1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윤찬식</a:t>
            </a:r>
            <a:endParaRPr lang="ko-KR" altLang="en-US" sz="1600" i="1" dirty="0">
              <a:solidFill>
                <a:schemeClr val="bg1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43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96FE9ED-B7D4-494F-A014-BDAA54888DD3}"/>
              </a:ext>
            </a:extLst>
          </p:cNvPr>
          <p:cNvCxnSpPr>
            <a:cxnSpLocks/>
          </p:cNvCxnSpPr>
          <p:nvPr/>
        </p:nvCxnSpPr>
        <p:spPr>
          <a:xfrm flipH="1">
            <a:off x="2365695" y="756892"/>
            <a:ext cx="9364752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01AF833-7FBE-43AB-A225-1402CD05F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027" y="2498272"/>
            <a:ext cx="5214822" cy="2295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1EF504-3093-46FC-AEB1-209E29654521}"/>
              </a:ext>
            </a:extLst>
          </p:cNvPr>
          <p:cNvSpPr txBox="1"/>
          <p:nvPr/>
        </p:nvSpPr>
        <p:spPr>
          <a:xfrm>
            <a:off x="426028" y="1984535"/>
            <a:ext cx="555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정규표현식을 이용하여 시즌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선수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찾아 변수 생성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AF71EED-79DA-4F3C-A21B-0169AC1FA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4316" y="2498272"/>
            <a:ext cx="5391902" cy="148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E22A1E-0BE1-4DD4-A6E7-4E7DB5C0BD9E}"/>
              </a:ext>
            </a:extLst>
          </p:cNvPr>
          <p:cNvSpPr txBox="1"/>
          <p:nvPr/>
        </p:nvSpPr>
        <p:spPr>
          <a:xfrm>
            <a:off x="6058815" y="1984535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날짜 데이터 통일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1F2ECD9-7126-490F-8AFD-137C593803DC}"/>
              </a:ext>
            </a:extLst>
          </p:cNvPr>
          <p:cNvSpPr txBox="1"/>
          <p:nvPr/>
        </p:nvSpPr>
        <p:spPr>
          <a:xfrm>
            <a:off x="426028" y="580679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6D6976-3D57-4F61-A269-FA36084AFA76}"/>
              </a:ext>
            </a:extLst>
          </p:cNvPr>
          <p:cNvSpPr txBox="1"/>
          <p:nvPr/>
        </p:nvSpPr>
        <p:spPr>
          <a:xfrm>
            <a:off x="392567" y="534104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4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2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1EF504-3093-46FC-AEB1-209E29654521}"/>
              </a:ext>
            </a:extLst>
          </p:cNvPr>
          <p:cNvSpPr txBox="1"/>
          <p:nvPr/>
        </p:nvSpPr>
        <p:spPr>
          <a:xfrm>
            <a:off x="540027" y="1991767"/>
            <a:ext cx="555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3.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루타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컬럼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E22A1E-0BE1-4DD4-A6E7-4E7DB5C0BD9E}"/>
              </a:ext>
            </a:extLst>
          </p:cNvPr>
          <p:cNvSpPr txBox="1"/>
          <p:nvPr/>
        </p:nvSpPr>
        <p:spPr>
          <a:xfrm>
            <a:off x="5948887" y="1991767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타깃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next_ops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생성</a:t>
            </a:r>
          </a:p>
        </p:txBody>
      </p:sp>
      <p:pic>
        <p:nvPicPr>
          <p:cNvPr id="3" name="그림 2" descr="텍스트, 실내, 화면, 검은색이(가) 표시된 사진&#10;&#10;자동 생성된 설명">
            <a:extLst>
              <a:ext uri="{FF2B5EF4-FFF2-40B4-BE49-F238E27FC236}">
                <a16:creationId xmlns:a16="http://schemas.microsoft.com/office/drawing/2014/main" xmlns="" id="{93CC601B-C009-4530-A486-AE68958B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830" y="2523440"/>
            <a:ext cx="5009743" cy="175494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7764592-4C86-4432-8B93-C77B2227B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8887" y="2523440"/>
            <a:ext cx="5737482" cy="281069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91394FC-1B58-4E6C-989F-F89F5C4C289C}"/>
              </a:ext>
            </a:extLst>
          </p:cNvPr>
          <p:cNvCxnSpPr>
            <a:cxnSpLocks/>
          </p:cNvCxnSpPr>
          <p:nvPr/>
        </p:nvCxnSpPr>
        <p:spPr>
          <a:xfrm flipH="1">
            <a:off x="2365695" y="756892"/>
            <a:ext cx="9364752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A833EBE-084A-4BE4-B231-1F0FD30494C0}"/>
              </a:ext>
            </a:extLst>
          </p:cNvPr>
          <p:cNvSpPr txBox="1"/>
          <p:nvPr/>
        </p:nvSpPr>
        <p:spPr>
          <a:xfrm>
            <a:off x="426028" y="580679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833F64-3FCD-42F5-8AD8-244A917CED54}"/>
              </a:ext>
            </a:extLst>
          </p:cNvPr>
          <p:cNvSpPr txBox="1"/>
          <p:nvPr/>
        </p:nvSpPr>
        <p:spPr>
          <a:xfrm>
            <a:off x="392567" y="534104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4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6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2DFC8ED-34C4-4408-8617-3CFAE6DE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94" y="1713863"/>
            <a:ext cx="5731731" cy="4621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3CD8AC-FC20-4903-8FBC-DAE5BF0EA53B}"/>
              </a:ext>
            </a:extLst>
          </p:cNvPr>
          <p:cNvSpPr txBox="1"/>
          <p:nvPr/>
        </p:nvSpPr>
        <p:spPr>
          <a:xfrm>
            <a:off x="1412309" y="1713863"/>
            <a:ext cx="356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공체 Light" panose="00000300000000000000" pitchFamily="2" charset="-127"/>
                <a:ea typeface="공체 Light" panose="00000300000000000000" pitchFamily="2" charset="-127"/>
              </a:rPr>
              <a:t>최종 데이터셋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C5E85A8-B867-4AAE-8CAF-F931E52B7D2A}"/>
              </a:ext>
            </a:extLst>
          </p:cNvPr>
          <p:cNvCxnSpPr>
            <a:cxnSpLocks/>
          </p:cNvCxnSpPr>
          <p:nvPr/>
        </p:nvCxnSpPr>
        <p:spPr>
          <a:xfrm flipH="1">
            <a:off x="2365695" y="756892"/>
            <a:ext cx="9364752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164AB9-F708-4497-A589-EA4F7612C061}"/>
              </a:ext>
            </a:extLst>
          </p:cNvPr>
          <p:cNvSpPr txBox="1"/>
          <p:nvPr/>
        </p:nvSpPr>
        <p:spPr>
          <a:xfrm>
            <a:off x="426028" y="580679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585E588-A281-4BE3-96D9-6867EE04C908}"/>
              </a:ext>
            </a:extLst>
          </p:cNvPr>
          <p:cNvSpPr txBox="1"/>
          <p:nvPr/>
        </p:nvSpPr>
        <p:spPr>
          <a:xfrm>
            <a:off x="392567" y="534104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4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6E3856-B59E-4A9B-ADFA-EFAD7F0DC201}"/>
              </a:ext>
            </a:extLst>
          </p:cNvPr>
          <p:cNvSpPr txBox="1"/>
          <p:nvPr/>
        </p:nvSpPr>
        <p:spPr>
          <a:xfrm>
            <a:off x="2223156" y="3966638"/>
            <a:ext cx="1798890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03</a:t>
            </a:r>
            <a:endParaRPr lang="ko-KR" altLang="en-US" sz="88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F8D883-8E91-4EDE-8BC9-24994838C719}"/>
              </a:ext>
            </a:extLst>
          </p:cNvPr>
          <p:cNvSpPr txBox="1"/>
          <p:nvPr/>
        </p:nvSpPr>
        <p:spPr>
          <a:xfrm>
            <a:off x="2578452" y="4210068"/>
            <a:ext cx="165141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03</a:t>
            </a:r>
            <a:endParaRPr lang="ko-KR" altLang="en-US" sz="8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EFB4C42-02B4-4646-A54C-B0C88BA63437}"/>
              </a:ext>
            </a:extLst>
          </p:cNvPr>
          <p:cNvCxnSpPr>
            <a:cxnSpLocks/>
          </p:cNvCxnSpPr>
          <p:nvPr/>
        </p:nvCxnSpPr>
        <p:spPr>
          <a:xfrm flipH="1">
            <a:off x="4131325" y="5152622"/>
            <a:ext cx="760553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C2345A-31A5-4FCC-BA49-9937BE06053E}"/>
              </a:ext>
            </a:extLst>
          </p:cNvPr>
          <p:cNvSpPr txBox="1"/>
          <p:nvPr/>
        </p:nvSpPr>
        <p:spPr>
          <a:xfrm>
            <a:off x="7498138" y="5219187"/>
            <a:ext cx="419217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OPS </a:t>
            </a:r>
            <a:r>
              <a:rPr lang="ko-KR" altLang="en-US" sz="7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xmlns="" val="24491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AF2A1B-D1A8-4BA3-B75A-DC299EB1EAFA}"/>
              </a:ext>
            </a:extLst>
          </p:cNvPr>
          <p:cNvSpPr txBox="1"/>
          <p:nvPr/>
        </p:nvSpPr>
        <p:spPr>
          <a:xfrm>
            <a:off x="4713939" y="2245020"/>
            <a:ext cx="2764121" cy="2783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4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분석 </a:t>
            </a:r>
            <a:r>
              <a:rPr lang="ko-KR" altLang="en-US" dirty="0" smtClean="0">
                <a:latin typeface="공체 Light" panose="00000300000000000000" pitchFamily="2" charset="-127"/>
                <a:ea typeface="공체 Light" panose="00000300000000000000" pitchFamily="2" charset="-127"/>
              </a:rPr>
              <a:t>모델</a:t>
            </a:r>
            <a:endParaRPr lang="en-US" altLang="ko-KR" sz="4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Linear Regression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Support Vector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KNN</a:t>
            </a:r>
          </a:p>
          <a:p>
            <a:pPr algn="ctr">
              <a:lnSpc>
                <a:spcPct val="150000"/>
              </a:lnSpc>
            </a:pPr>
            <a:r>
              <a:rPr lang="en-US" altLang="ko-KR" sz="1800" dirty="0" err="1">
                <a:solidFill>
                  <a:srgbClr val="093389"/>
                </a:solidFill>
                <a:effectLst/>
                <a:latin typeface="공체 Light" panose="00000300000000000000" pitchFamily="2" charset="-127"/>
                <a:ea typeface="공체 Light" panose="00000300000000000000" pitchFamily="2" charset="-127"/>
                <a:cs typeface="Times New Roman" panose="02020603050405020304" pitchFamily="18" charset="0"/>
              </a:rPr>
              <a:t>XGboost</a:t>
            </a:r>
            <a:endParaRPr lang="en-US" altLang="ko-KR" sz="1800" dirty="0">
              <a:solidFill>
                <a:srgbClr val="093389"/>
              </a:solidFill>
              <a:effectLst/>
              <a:latin typeface="공체 Light" panose="00000300000000000000" pitchFamily="2" charset="-127"/>
              <a:ea typeface="공체 Light" panose="000003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C473E7-5B35-4F39-91B6-F953245DAD24}"/>
              </a:ext>
            </a:extLst>
          </p:cNvPr>
          <p:cNvSpPr txBox="1"/>
          <p:nvPr/>
        </p:nvSpPr>
        <p:spPr>
          <a:xfrm>
            <a:off x="426028" y="580679"/>
            <a:ext cx="196880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OPS 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6D7ADB-717D-40EB-B04F-D0268EB4B2EF}"/>
              </a:ext>
            </a:extLst>
          </p:cNvPr>
          <p:cNvSpPr txBox="1"/>
          <p:nvPr/>
        </p:nvSpPr>
        <p:spPr>
          <a:xfrm>
            <a:off x="392567" y="534104"/>
            <a:ext cx="20714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OPS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분석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27AF5E1-9AFB-4FB1-AD4F-B69A0E651BB7}"/>
              </a:ext>
            </a:extLst>
          </p:cNvPr>
          <p:cNvCxnSpPr>
            <a:cxnSpLocks/>
          </p:cNvCxnSpPr>
          <p:nvPr/>
        </p:nvCxnSpPr>
        <p:spPr>
          <a:xfrm flipV="1">
            <a:off x="263017" y="0"/>
            <a:ext cx="0" cy="5895578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1D3E642-9DEE-4346-9C73-D8FAD379DE50}"/>
              </a:ext>
            </a:extLst>
          </p:cNvPr>
          <p:cNvSpPr txBox="1"/>
          <p:nvPr/>
        </p:nvSpPr>
        <p:spPr>
          <a:xfrm>
            <a:off x="1236363" y="1829521"/>
            <a:ext cx="2764121" cy="3198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4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변수 선택</a:t>
            </a:r>
            <a:endParaRPr lang="en-US" altLang="ko-KR" sz="4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1. </a:t>
            </a:r>
            <a:r>
              <a:rPr lang="ko-KR" altLang="en-US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전체 데이터셋</a:t>
            </a:r>
            <a:endParaRPr lang="en-US" altLang="ko-KR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2. </a:t>
            </a:r>
            <a:r>
              <a:rPr lang="ko-KR" altLang="en-US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높은 상관관계 </a:t>
            </a: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– 10</a:t>
            </a:r>
            <a:r>
              <a:rPr lang="ko-KR" altLang="en-US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개</a:t>
            </a:r>
            <a:endParaRPr lang="en-US" altLang="ko-KR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3. </a:t>
            </a:r>
            <a:r>
              <a:rPr lang="ko-KR" altLang="en-US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교호작용</a:t>
            </a:r>
            <a:endParaRPr lang="en-US" altLang="ko-KR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4. </a:t>
            </a:r>
            <a:r>
              <a:rPr lang="en-US" altLang="ko-KR" dirty="0" err="1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SelectPercentile</a:t>
            </a:r>
            <a:endParaRPr lang="en-US" altLang="ko-KR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Times New Roman" panose="02020603050405020304" pitchFamily="18" charset="0"/>
              </a:rPr>
              <a:t>5. PCA</a:t>
            </a:r>
            <a:endParaRPr lang="en-US" altLang="ko-KR" sz="1800" dirty="0">
              <a:solidFill>
                <a:srgbClr val="093389"/>
              </a:solidFill>
              <a:effectLst/>
              <a:latin typeface="공체 Light" panose="00000300000000000000" pitchFamily="2" charset="-127"/>
              <a:ea typeface="공체 Light" panose="000003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Times New Roman" panose="02020603050405020304" pitchFamily="18" charset="0"/>
              </a:rPr>
              <a:t>6. </a:t>
            </a:r>
            <a:r>
              <a:rPr lang="ko-KR" altLang="en-US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Times New Roman" panose="02020603050405020304" pitchFamily="18" charset="0"/>
              </a:rPr>
              <a:t>교호작용 </a:t>
            </a: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Times New Roman" panose="02020603050405020304" pitchFamily="18" charset="0"/>
              </a:rPr>
              <a:t>+ PCA</a:t>
            </a:r>
            <a:endParaRPr lang="en-US" altLang="ko-KR" sz="1800" dirty="0">
              <a:solidFill>
                <a:srgbClr val="093389"/>
              </a:solidFill>
              <a:effectLst/>
              <a:latin typeface="공체 Light" panose="00000300000000000000" pitchFamily="2" charset="-127"/>
              <a:ea typeface="공체 Light" panose="000003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261625-6058-44E3-8BA1-2264D35C400B}"/>
              </a:ext>
            </a:extLst>
          </p:cNvPr>
          <p:cNvSpPr txBox="1"/>
          <p:nvPr/>
        </p:nvSpPr>
        <p:spPr>
          <a:xfrm>
            <a:off x="8309681" y="2660518"/>
            <a:ext cx="2764121" cy="2377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4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파라미터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튜닝</a:t>
            </a:r>
            <a:r>
              <a:rPr lang="ko-KR" altLang="en-US" dirty="0" err="1" smtClean="0">
                <a:latin typeface="공체 Light" panose="00000300000000000000" pitchFamily="2" charset="-127"/>
                <a:ea typeface="공체 Light" panose="00000300000000000000" pitchFamily="2" charset="-127"/>
              </a:rPr>
              <a:t>닝</a:t>
            </a:r>
            <a:endParaRPr lang="en-US" altLang="ko-KR" sz="400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GridSeachCV</a:t>
            </a:r>
            <a:endParaRPr lang="en-US" altLang="ko-KR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Stacking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9338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예측 결과</a:t>
            </a:r>
            <a:endParaRPr lang="en-US" altLang="ko-KR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dirty="0">
              <a:solidFill>
                <a:srgbClr val="093389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684" y="5404022"/>
            <a:ext cx="1062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* Stacking :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상위권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랭커들이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사용하는 알고리즘으로 여러 모델들의 장점을 하나로 합해 새로운 모델을 만드는 방법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1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DD22BF6-87CB-481E-B81D-7E337A84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2571" y="534104"/>
            <a:ext cx="3503649" cy="2980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D329B5-CD32-435E-A0E1-78B8A4E1DB68}"/>
              </a:ext>
            </a:extLst>
          </p:cNvPr>
          <p:cNvSpPr txBox="1"/>
          <p:nvPr/>
        </p:nvSpPr>
        <p:spPr>
          <a:xfrm>
            <a:off x="750206" y="1618435"/>
            <a:ext cx="334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*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전체 데이터셋에 대한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C473E7-5B35-4F39-91B6-F953245DAD24}"/>
              </a:ext>
            </a:extLst>
          </p:cNvPr>
          <p:cNvSpPr txBox="1"/>
          <p:nvPr/>
        </p:nvSpPr>
        <p:spPr>
          <a:xfrm>
            <a:off x="426028" y="580679"/>
            <a:ext cx="299953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1. 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전체 데이터 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6D7ADB-717D-40EB-B04F-D0268EB4B2EF}"/>
              </a:ext>
            </a:extLst>
          </p:cNvPr>
          <p:cNvSpPr txBox="1"/>
          <p:nvPr/>
        </p:nvSpPr>
        <p:spPr>
          <a:xfrm>
            <a:off x="392567" y="534104"/>
            <a:ext cx="299953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1.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전체 데이터 셋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870FDC0-F7A7-4034-B6BE-FBDF9EFBE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9253" y="1141874"/>
            <a:ext cx="3684063" cy="297198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27AF5E1-9AFB-4FB1-AD4F-B69A0E651BB7}"/>
              </a:ext>
            </a:extLst>
          </p:cNvPr>
          <p:cNvCxnSpPr>
            <a:cxnSpLocks/>
          </p:cNvCxnSpPr>
          <p:nvPr/>
        </p:nvCxnSpPr>
        <p:spPr>
          <a:xfrm flipV="1">
            <a:off x="263017" y="0"/>
            <a:ext cx="0" cy="5895578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691199" y="2051221"/>
          <a:ext cx="3557976" cy="417198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34216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1161657257"/>
                    </a:ext>
                  </a:extLst>
                </a:gridCol>
              </a:tblGrid>
              <a:tr h="5247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전체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46.55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46.29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48.77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39.82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42.12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47.48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1094F54-5946-43E1-A913-54BA9EF94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153" y="3969948"/>
            <a:ext cx="4282064" cy="25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2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6F8991-B40A-496F-9A12-543102BFE090}"/>
              </a:ext>
            </a:extLst>
          </p:cNvPr>
          <p:cNvSpPr txBox="1"/>
          <p:nvPr/>
        </p:nvSpPr>
        <p:spPr>
          <a:xfrm>
            <a:off x="540027" y="1760438"/>
            <a:ext cx="795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OPS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와 상관관계 높은 변수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5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개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/>
            </a:r>
            <a:b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</a:br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8EBBD4-9AE2-4471-BEB3-95237199F56D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A63EDB-123F-46E1-A9EC-A6F76CB43A18}"/>
              </a:ext>
            </a:extLst>
          </p:cNvPr>
          <p:cNvSpPr txBox="1"/>
          <p:nvPr/>
        </p:nvSpPr>
        <p:spPr>
          <a:xfrm>
            <a:off x="426028" y="580679"/>
            <a:ext cx="235994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상관관계 </a:t>
            </a:r>
            <a:endParaRPr lang="en-US" altLang="ko-KR" sz="32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  상위 </a:t>
            </a:r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8045A6-72D8-42D7-9D0C-B3602A6AB943}"/>
              </a:ext>
            </a:extLst>
          </p:cNvPr>
          <p:cNvSpPr txBox="1"/>
          <p:nvPr/>
        </p:nvSpPr>
        <p:spPr>
          <a:xfrm>
            <a:off x="392567" y="534104"/>
            <a:ext cx="235994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상관관계</a:t>
            </a:r>
            <a:endParaRPr lang="en-US" altLang="ko-KR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 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상위 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개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08F498D-66F7-4BED-B74C-142B0D40E4B8}"/>
              </a:ext>
            </a:extLst>
          </p:cNvPr>
          <p:cNvSpPr/>
          <p:nvPr/>
        </p:nvSpPr>
        <p:spPr>
          <a:xfrm>
            <a:off x="0" y="107610"/>
            <a:ext cx="12192000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FA9E4A84-C5C9-4C0B-A636-129BA046CB36}"/>
              </a:ext>
            </a:extLst>
          </p:cNvPr>
          <p:cNvCxnSpPr>
            <a:cxnSpLocks/>
          </p:cNvCxnSpPr>
          <p:nvPr/>
        </p:nvCxnSpPr>
        <p:spPr>
          <a:xfrm flipH="1">
            <a:off x="0" y="130469"/>
            <a:ext cx="407705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1C50BAA-D189-4BFA-ABE0-30D96FB5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365" y="3362917"/>
            <a:ext cx="5804169" cy="2671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381C5E8-AD9B-48C7-9C7A-AEF30BF2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3579" y="1063310"/>
            <a:ext cx="6334865" cy="35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44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6F8991-B40A-496F-9A12-543102BFE090}"/>
              </a:ext>
            </a:extLst>
          </p:cNvPr>
          <p:cNvSpPr txBox="1"/>
          <p:nvPr/>
        </p:nvSpPr>
        <p:spPr>
          <a:xfrm>
            <a:off x="540027" y="1760438"/>
            <a:ext cx="795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next_OPS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와 상관관계 높은 변수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10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8EBBD4-9AE2-4471-BEB3-95237199F56D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A63EDB-123F-46E1-A9EC-A6F76CB43A18}"/>
              </a:ext>
            </a:extLst>
          </p:cNvPr>
          <p:cNvSpPr txBox="1"/>
          <p:nvPr/>
        </p:nvSpPr>
        <p:spPr>
          <a:xfrm>
            <a:off x="426028" y="580679"/>
            <a:ext cx="235994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상관관계 </a:t>
            </a:r>
            <a:endParaRPr lang="en-US" altLang="ko-KR" sz="32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  상위 </a:t>
            </a:r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8045A6-72D8-42D7-9D0C-B3602A6AB943}"/>
              </a:ext>
            </a:extLst>
          </p:cNvPr>
          <p:cNvSpPr txBox="1"/>
          <p:nvPr/>
        </p:nvSpPr>
        <p:spPr>
          <a:xfrm>
            <a:off x="392567" y="534104"/>
            <a:ext cx="235994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상관관계</a:t>
            </a:r>
            <a:endParaRPr lang="en-US" altLang="ko-KR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 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상위 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개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7CB6AF1-35B4-4535-AF6E-134A9B1C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3" y="2855261"/>
            <a:ext cx="6206832" cy="2856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2ACB79A-4FD1-4595-A856-7F9049A484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9335" y="1040365"/>
            <a:ext cx="6029529" cy="31207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0C097D9-306B-4F7D-8039-061869F98ECD}"/>
              </a:ext>
            </a:extLst>
          </p:cNvPr>
          <p:cNvSpPr/>
          <p:nvPr/>
        </p:nvSpPr>
        <p:spPr>
          <a:xfrm>
            <a:off x="0" y="107610"/>
            <a:ext cx="12192000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95396F1-349D-47DE-8207-4B9402EF90CE}"/>
              </a:ext>
            </a:extLst>
          </p:cNvPr>
          <p:cNvCxnSpPr>
            <a:cxnSpLocks/>
          </p:cNvCxnSpPr>
          <p:nvPr/>
        </p:nvCxnSpPr>
        <p:spPr>
          <a:xfrm flipH="1">
            <a:off x="0" y="130469"/>
            <a:ext cx="815410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42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6F8991-B40A-496F-9A12-543102BFE090}"/>
              </a:ext>
            </a:extLst>
          </p:cNvPr>
          <p:cNvSpPr txBox="1"/>
          <p:nvPr/>
        </p:nvSpPr>
        <p:spPr>
          <a:xfrm>
            <a:off x="2856701" y="722617"/>
            <a:ext cx="1001332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OPS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와 상관관계 높은 변수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5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개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+ </a:t>
            </a: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next_OPS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와 상관관계 높은 변수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5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개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10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개의 설명변수 선택 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: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장타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타율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출루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WRC+, G,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타석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타수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루타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>
                <a:latin typeface="공체 Light" panose="00000300000000000000" pitchFamily="2" charset="-127"/>
                <a:ea typeface="공체 Light" panose="00000300000000000000" pitchFamily="2" charset="-127"/>
              </a:rPr>
              <a:t>안타</a:t>
            </a:r>
            <a:r>
              <a:rPr lang="en-US" altLang="ko-KR" dirty="0"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en-US" altLang="ko-KR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next_OPS</a:t>
            </a:r>
            <a:endParaRPr lang="en-US" altLang="ko-KR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A8EBBD4-9AE2-4471-BEB3-95237199F56D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A63EDB-123F-46E1-A9EC-A6F76CB43A18}"/>
              </a:ext>
            </a:extLst>
          </p:cNvPr>
          <p:cNvSpPr txBox="1"/>
          <p:nvPr/>
        </p:nvSpPr>
        <p:spPr>
          <a:xfrm>
            <a:off x="426028" y="580679"/>
            <a:ext cx="235994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상관관계 </a:t>
            </a:r>
            <a:endParaRPr lang="en-US" altLang="ko-KR" sz="32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  상위 </a:t>
            </a:r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8045A6-72D8-42D7-9D0C-B3602A6AB943}"/>
              </a:ext>
            </a:extLst>
          </p:cNvPr>
          <p:cNvSpPr txBox="1"/>
          <p:nvPr/>
        </p:nvSpPr>
        <p:spPr>
          <a:xfrm>
            <a:off x="392567" y="534104"/>
            <a:ext cx="2359941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2.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상관관계</a:t>
            </a:r>
            <a:endParaRPr lang="en-US" altLang="ko-KR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  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상위 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10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개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43419CC-433C-4252-8AC8-D3016713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9677" y="2059317"/>
            <a:ext cx="7895046" cy="36452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1B110B6-2D0D-4BA2-8397-59A8012BC26E}"/>
              </a:ext>
            </a:extLst>
          </p:cNvPr>
          <p:cNvSpPr/>
          <p:nvPr/>
        </p:nvSpPr>
        <p:spPr>
          <a:xfrm>
            <a:off x="0" y="107610"/>
            <a:ext cx="12192000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244E2D47-8C0F-4803-963F-ABF51B824E66}"/>
              </a:ext>
            </a:extLst>
          </p:cNvPr>
          <p:cNvCxnSpPr>
            <a:cxnSpLocks/>
          </p:cNvCxnSpPr>
          <p:nvPr/>
        </p:nvCxnSpPr>
        <p:spPr>
          <a:xfrm flipH="1">
            <a:off x="4077050" y="130696"/>
            <a:ext cx="811495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6BB7FF6-FEBB-4C1A-BA44-8A5FE1394A6C}"/>
              </a:ext>
            </a:extLst>
          </p:cNvPr>
          <p:cNvCxnSpPr>
            <a:cxnSpLocks/>
          </p:cNvCxnSpPr>
          <p:nvPr/>
        </p:nvCxnSpPr>
        <p:spPr>
          <a:xfrm flipH="1">
            <a:off x="0" y="130696"/>
            <a:ext cx="407705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546100" y="2082800"/>
          <a:ext cx="3153833" cy="367295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09233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3832704384"/>
                    </a:ext>
                  </a:extLst>
                </a:gridCol>
              </a:tblGrid>
              <a:tr h="4979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 smtClean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모델</a:t>
                      </a: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상관분석 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5302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46.45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5302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46.29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5302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49.00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4919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39.82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4919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42.12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4919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48.75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745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15A2F1C-44E6-432A-90EE-5557B0EA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949" y="1624532"/>
            <a:ext cx="6110140" cy="4103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FA8881-A234-4A1D-B8AD-E87677C0E1D1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496AD7-7042-46EE-A492-1818B4E368B9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626577-6539-4F86-810F-F2186E0153D9}"/>
              </a:ext>
            </a:extLst>
          </p:cNvPr>
          <p:cNvSpPr txBox="1"/>
          <p:nvPr/>
        </p:nvSpPr>
        <p:spPr>
          <a:xfrm>
            <a:off x="426028" y="580679"/>
            <a:ext cx="230223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3. </a:t>
            </a:r>
            <a:r>
              <a:rPr lang="ko-KR" altLang="en-US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교호 작용</a:t>
            </a:r>
            <a:endParaRPr lang="en-US" altLang="ko-KR" sz="32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27D66F-3E1E-4D04-BE43-B0C307C4D3DD}"/>
              </a:ext>
            </a:extLst>
          </p:cNvPr>
          <p:cNvSpPr txBox="1"/>
          <p:nvPr/>
        </p:nvSpPr>
        <p:spPr>
          <a:xfrm>
            <a:off x="392567" y="534104"/>
            <a:ext cx="240482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3. </a:t>
            </a:r>
            <a:r>
              <a:rPr lang="ko-KR" altLang="en-US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교호 작용</a:t>
            </a:r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54C09F04-DF9C-45F6-BE1B-DCF4CFD7490B}"/>
              </a:ext>
            </a:extLst>
          </p:cNvPr>
          <p:cNvCxnSpPr>
            <a:cxnSpLocks/>
          </p:cNvCxnSpPr>
          <p:nvPr/>
        </p:nvCxnSpPr>
        <p:spPr>
          <a:xfrm flipH="1">
            <a:off x="3162649" y="756892"/>
            <a:ext cx="8693632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527222" y="1777999"/>
          <a:ext cx="3231978" cy="37124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51720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180258">
                  <a:extLst>
                    <a:ext uri="{9D8B030D-6E8A-4147-A177-3AD203B41FA5}">
                      <a16:colId xmlns:a16="http://schemas.microsoft.com/office/drawing/2014/main" xmlns="" val="1691515700"/>
                    </a:ext>
                  </a:extLst>
                </a:gridCol>
              </a:tblGrid>
              <a:tr h="5043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 smtClean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모델</a:t>
                      </a: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poly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46.45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34.47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45.85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4983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36.21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4983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37.49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4983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48.41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24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6077AA-473E-4C5E-B919-624FA5F42136}"/>
              </a:ext>
            </a:extLst>
          </p:cNvPr>
          <p:cNvSpPr txBox="1"/>
          <p:nvPr/>
        </p:nvSpPr>
        <p:spPr>
          <a:xfrm>
            <a:off x="9044658" y="250469"/>
            <a:ext cx="2525050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600" i="1" dirty="0">
                <a:solidFill>
                  <a:schemeClr val="bg1">
                    <a:lumMod val="9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61EF2C0-292A-4D8E-A791-2EBEEA8BE573}"/>
              </a:ext>
            </a:extLst>
          </p:cNvPr>
          <p:cNvSpPr txBox="1"/>
          <p:nvPr/>
        </p:nvSpPr>
        <p:spPr>
          <a:xfrm>
            <a:off x="9812215" y="218563"/>
            <a:ext cx="19383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목차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4DB9011-B175-4727-9B1C-D8DE876D2711}"/>
              </a:ext>
            </a:extLst>
          </p:cNvPr>
          <p:cNvCxnSpPr>
            <a:cxnSpLocks/>
          </p:cNvCxnSpPr>
          <p:nvPr/>
        </p:nvCxnSpPr>
        <p:spPr>
          <a:xfrm flipH="1">
            <a:off x="234462" y="420143"/>
            <a:ext cx="9823938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B1B10FD-5F1C-434F-B5EC-50F836D78182}"/>
              </a:ext>
            </a:extLst>
          </p:cNvPr>
          <p:cNvSpPr txBox="1"/>
          <p:nvPr/>
        </p:nvSpPr>
        <p:spPr>
          <a:xfrm>
            <a:off x="896548" y="1284733"/>
            <a:ext cx="114165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01</a:t>
            </a:r>
            <a:endParaRPr lang="ko-KR" altLang="en-US" sz="7200" i="1" dirty="0">
              <a:solidFill>
                <a:schemeClr val="tx2">
                  <a:lumMod val="20000"/>
                  <a:lumOff val="8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0B9CF9-EBB1-4B4A-87C7-2265C2A0FC2B}"/>
              </a:ext>
            </a:extLst>
          </p:cNvPr>
          <p:cNvSpPr txBox="1"/>
          <p:nvPr/>
        </p:nvSpPr>
        <p:spPr>
          <a:xfrm>
            <a:off x="896548" y="2501627"/>
            <a:ext cx="151836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02</a:t>
            </a:r>
            <a:endParaRPr lang="ko-KR" altLang="en-US" sz="7200" i="1" dirty="0">
              <a:solidFill>
                <a:schemeClr val="tx2">
                  <a:lumMod val="20000"/>
                  <a:lumOff val="8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2A869E9-17C3-4AF3-871E-A25FCAA9BB1F}"/>
              </a:ext>
            </a:extLst>
          </p:cNvPr>
          <p:cNvSpPr txBox="1"/>
          <p:nvPr/>
        </p:nvSpPr>
        <p:spPr>
          <a:xfrm>
            <a:off x="896548" y="3718521"/>
            <a:ext cx="15055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03</a:t>
            </a:r>
            <a:endParaRPr lang="ko-KR" altLang="en-US" sz="7200" i="1" dirty="0">
              <a:solidFill>
                <a:schemeClr val="tx2">
                  <a:lumMod val="20000"/>
                  <a:lumOff val="8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592DC09-0D99-41DC-81B9-AF41B8914FD7}"/>
              </a:ext>
            </a:extLst>
          </p:cNvPr>
          <p:cNvSpPr txBox="1"/>
          <p:nvPr/>
        </p:nvSpPr>
        <p:spPr>
          <a:xfrm>
            <a:off x="896548" y="4935415"/>
            <a:ext cx="153439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04</a:t>
            </a:r>
            <a:endParaRPr lang="ko-KR" altLang="en-US" sz="7200" i="1" dirty="0">
              <a:solidFill>
                <a:schemeClr val="tx2">
                  <a:lumMod val="20000"/>
                  <a:lumOff val="80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0AA86F2-A2F4-422D-93F1-A785F8F030D9}"/>
              </a:ext>
            </a:extLst>
          </p:cNvPr>
          <p:cNvSpPr txBox="1"/>
          <p:nvPr/>
        </p:nvSpPr>
        <p:spPr>
          <a:xfrm>
            <a:off x="2007778" y="1723805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분석 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EA97AE1-23C4-4B98-9FF3-977F2D73C01C}"/>
              </a:ext>
            </a:extLst>
          </p:cNvPr>
          <p:cNvSpPr txBox="1"/>
          <p:nvPr/>
        </p:nvSpPr>
        <p:spPr>
          <a:xfrm>
            <a:off x="2007778" y="2905553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데이터 </a:t>
            </a:r>
            <a:r>
              <a:rPr lang="ko-KR" altLang="en-US" sz="3200" i="1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크롤링</a:t>
            </a:r>
            <a:r>
              <a:rPr lang="ko-KR" altLang="en-US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en-US" altLang="ko-KR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/ </a:t>
            </a:r>
            <a:r>
              <a:rPr lang="ko-KR" altLang="en-US" sz="3200" i="1" dirty="0" err="1">
                <a:latin typeface="공체 Light" panose="00000300000000000000" pitchFamily="2" charset="-127"/>
                <a:ea typeface="공체 Light" panose="00000300000000000000" pitchFamily="2" charset="-127"/>
              </a:rPr>
              <a:t>전처리</a:t>
            </a:r>
            <a:endParaRPr lang="ko-KR" altLang="en-US" sz="3200" i="1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35D0BC5-B658-404D-AB85-A1F72CC0A86D}"/>
              </a:ext>
            </a:extLst>
          </p:cNvPr>
          <p:cNvSpPr txBox="1"/>
          <p:nvPr/>
        </p:nvSpPr>
        <p:spPr>
          <a:xfrm>
            <a:off x="2007778" y="413592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OPS</a:t>
            </a:r>
            <a:r>
              <a:rPr lang="ko-KR" altLang="en-US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 예측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84D6D1D-5B0A-4558-8529-4519DC5EEE3B}"/>
              </a:ext>
            </a:extLst>
          </p:cNvPr>
          <p:cNvSpPr txBox="1"/>
          <p:nvPr/>
        </p:nvSpPr>
        <p:spPr>
          <a:xfrm>
            <a:off x="2007778" y="5367134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결과 </a:t>
            </a:r>
            <a:r>
              <a:rPr lang="en-US" altLang="ko-KR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/ </a:t>
            </a:r>
            <a:r>
              <a:rPr lang="ko-KR" altLang="en-US" sz="3200" i="1" dirty="0">
                <a:latin typeface="공체 Light" panose="00000300000000000000" pitchFamily="2" charset="-127"/>
                <a:ea typeface="공체 Light" panose="00000300000000000000" pitchFamily="2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xmlns="" val="37628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4F619E6-21B1-4EC6-8069-7D50BB84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9752" y="1561463"/>
            <a:ext cx="6018428" cy="4356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492AE4-D946-403B-A062-B091F99041CA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8A8454-7F39-453C-A46C-00C470A31C13}"/>
              </a:ext>
            </a:extLst>
          </p:cNvPr>
          <p:cNvSpPr txBox="1"/>
          <p:nvPr/>
        </p:nvSpPr>
        <p:spPr>
          <a:xfrm>
            <a:off x="355296" y="513534"/>
            <a:ext cx="18473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6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BA2212A-59A8-4C7C-9F41-84E3488B666D}"/>
              </a:ext>
            </a:extLst>
          </p:cNvPr>
          <p:cNvSpPr txBox="1"/>
          <p:nvPr/>
        </p:nvSpPr>
        <p:spPr>
          <a:xfrm>
            <a:off x="426028" y="580679"/>
            <a:ext cx="42826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4. </a:t>
            </a:r>
            <a:r>
              <a:rPr lang="en-US" altLang="ko-KR" sz="3200" i="1" dirty="0" err="1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SelectPercentile</a:t>
            </a:r>
            <a:endParaRPr lang="en-US" altLang="ko-KR" sz="32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197EEF-1D37-4932-ADB8-C667EB7D8183}"/>
              </a:ext>
            </a:extLst>
          </p:cNvPr>
          <p:cNvSpPr txBox="1"/>
          <p:nvPr/>
        </p:nvSpPr>
        <p:spPr>
          <a:xfrm>
            <a:off x="392567" y="534104"/>
            <a:ext cx="42826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4. </a:t>
            </a:r>
            <a:r>
              <a:rPr lang="en-US" altLang="ko-KR" sz="32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SelectPercentile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CC3B6F47-1A2E-40B5-90D7-C83F16CE03D3}"/>
              </a:ext>
            </a:extLst>
          </p:cNvPr>
          <p:cNvCxnSpPr>
            <a:cxnSpLocks/>
          </p:cNvCxnSpPr>
          <p:nvPr/>
        </p:nvCxnSpPr>
        <p:spPr>
          <a:xfrm flipH="1">
            <a:off x="5025005" y="756892"/>
            <a:ext cx="6831276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807309" y="1650999"/>
          <a:ext cx="3295646" cy="403122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57292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338354">
                  <a:extLst>
                    <a:ext uri="{9D8B030D-6E8A-4147-A177-3AD203B41FA5}">
                      <a16:colId xmlns:a16="http://schemas.microsoft.com/office/drawing/2014/main" xmlns="" val="3714031845"/>
                    </a:ext>
                  </a:extLst>
                </a:gridCol>
              </a:tblGrid>
              <a:tr h="576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 smtClean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모델</a:t>
                      </a: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Select</a:t>
                      </a:r>
                      <a:br>
                        <a:rPr lang="en-US" sz="18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</a:br>
                      <a:r>
                        <a:rPr lang="en-US" sz="18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Percentile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569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33.97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569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31.27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569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36.79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569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32.52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569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30.54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5694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36.85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764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E0AA2C7-6D03-4734-8AFA-FFDBD007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3629" y="1614003"/>
            <a:ext cx="5643674" cy="4107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745CD8-D5B6-4ACE-9D85-20C5044DC467}"/>
              </a:ext>
            </a:extLst>
          </p:cNvPr>
          <p:cNvSpPr txBox="1"/>
          <p:nvPr/>
        </p:nvSpPr>
        <p:spPr>
          <a:xfrm>
            <a:off x="426028" y="580679"/>
            <a:ext cx="162602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5. 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36B4A6-3A6B-4B03-95D3-088D81CBC69F}"/>
              </a:ext>
            </a:extLst>
          </p:cNvPr>
          <p:cNvSpPr txBox="1"/>
          <p:nvPr/>
        </p:nvSpPr>
        <p:spPr>
          <a:xfrm>
            <a:off x="392567" y="534104"/>
            <a:ext cx="162602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5. PCA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39339F7-6ABD-4A6E-BB13-8F4B49F04D3A}"/>
              </a:ext>
            </a:extLst>
          </p:cNvPr>
          <p:cNvCxnSpPr>
            <a:cxnSpLocks/>
          </p:cNvCxnSpPr>
          <p:nvPr/>
        </p:nvCxnSpPr>
        <p:spPr>
          <a:xfrm flipH="1">
            <a:off x="2466363" y="756892"/>
            <a:ext cx="9264084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1028700" y="1511299"/>
          <a:ext cx="3112354" cy="404128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2781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249573">
                  <a:extLst>
                    <a:ext uri="{9D8B030D-6E8A-4147-A177-3AD203B41FA5}">
                      <a16:colId xmlns:a16="http://schemas.microsoft.com/office/drawing/2014/main" xmlns="" val="2196750156"/>
                    </a:ext>
                  </a:extLst>
                </a:gridCol>
              </a:tblGrid>
              <a:tr h="5800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 smtClean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모델</a:t>
                      </a: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spc="0" dirty="0" err="1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pca</a:t>
                      </a:r>
                      <a:endParaRPr 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573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46.45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573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44.71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573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46.10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573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43.20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573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40.34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573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47.08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02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96FE9ED-B7D4-494F-A014-BDAA54888D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881" y="756891"/>
            <a:ext cx="7924566" cy="989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DBC5910-041D-4A6E-B097-629BB5CE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3105" y="1726563"/>
            <a:ext cx="4881378" cy="399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FB685A-0899-4996-B069-6BFD5299BEF2}"/>
              </a:ext>
            </a:extLst>
          </p:cNvPr>
          <p:cNvSpPr txBox="1"/>
          <p:nvPr/>
        </p:nvSpPr>
        <p:spPr>
          <a:xfrm>
            <a:off x="426028" y="580679"/>
            <a:ext cx="327717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D9D9D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6. PCA + POLY</a:t>
            </a:r>
            <a:r>
              <a:rPr lang="ko-KR" altLang="en-US" sz="3200" i="1" dirty="0">
                <a:solidFill>
                  <a:srgbClr val="D9D9D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72DF50-C55D-417A-8FBB-78D52445EB2C}"/>
              </a:ext>
            </a:extLst>
          </p:cNvPr>
          <p:cNvSpPr txBox="1"/>
          <p:nvPr/>
        </p:nvSpPr>
        <p:spPr>
          <a:xfrm>
            <a:off x="491420" y="575292"/>
            <a:ext cx="319920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6. PCA + </a:t>
            </a:r>
            <a:r>
              <a:rPr lang="en-US" altLang="ko-KR" sz="3200" i="1" dirty="0" smtClean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POLY</a:t>
            </a:r>
            <a:endParaRPr lang="ko-KR" altLang="en-US" sz="3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1130300" y="1701801"/>
          <a:ext cx="3340954" cy="40888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10137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430817">
                  <a:extLst>
                    <a:ext uri="{9D8B030D-6E8A-4147-A177-3AD203B41FA5}">
                      <a16:colId xmlns:a16="http://schemas.microsoft.com/office/drawing/2014/main" xmlns="" val="1921587002"/>
                    </a:ext>
                  </a:extLst>
                </a:gridCol>
              </a:tblGrid>
              <a:tr h="5778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 smtClean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모델</a:t>
                      </a: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spc="0" dirty="0" err="1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Pca+</a:t>
                      </a:r>
                      <a:r>
                        <a:rPr lang="en-US" altLang="ko-KR" sz="2000" kern="100" spc="0" dirty="0" err="1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poly</a:t>
                      </a:r>
                      <a:endParaRPr lang="en-US" altLang="ko-KR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5993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32.24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5993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42.80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5993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44.08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5709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38.06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5709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33.39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5709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45.32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8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41586A0-EA25-4E70-82B1-6FF20912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27110"/>
              </p:ext>
            </p:extLst>
          </p:nvPr>
        </p:nvGraphicFramePr>
        <p:xfrm>
          <a:off x="553673" y="1625341"/>
          <a:ext cx="11176776" cy="42624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34216">
                  <a:extLst>
                    <a:ext uri="{9D8B030D-6E8A-4147-A177-3AD203B41FA5}">
                      <a16:colId xmlns:a16="http://schemas.microsoft.com/office/drawing/2014/main" xmlns="" val="2511362060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1161657257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3832704384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1691515700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3714031845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2196750156"/>
                    </a:ext>
                  </a:extLst>
                </a:gridCol>
                <a:gridCol w="1523760">
                  <a:extLst>
                    <a:ext uri="{9D8B030D-6E8A-4147-A177-3AD203B41FA5}">
                      <a16:colId xmlns:a16="http://schemas.microsoft.com/office/drawing/2014/main" xmlns="" val="1921587002"/>
                    </a:ext>
                  </a:extLst>
                </a:gridCol>
              </a:tblGrid>
              <a:tr h="6152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 smtClean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모델</a:t>
                      </a:r>
                      <a:endParaRPr lang="ko-KR" alt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전체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상관분석 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poly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Select</a:t>
                      </a:r>
                      <a:br>
                        <a:rPr lang="en-US" sz="18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</a:br>
                      <a:r>
                        <a:rPr lang="en-US" sz="1800" kern="100" spc="0" dirty="0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Percentile</a:t>
                      </a: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spc="0" dirty="0" err="1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pca</a:t>
                      </a:r>
                      <a:endParaRPr lang="en-US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spc="0" dirty="0" err="1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Pca+</a:t>
                      </a:r>
                      <a:r>
                        <a:rPr lang="en-US" altLang="ko-KR" sz="2000" kern="100" spc="0" dirty="0" err="1">
                          <a:solidFill>
                            <a:schemeClr val="bg1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poly</a:t>
                      </a:r>
                      <a:endParaRPr lang="en-US" altLang="ko-KR" sz="2000" kern="100" spc="0" dirty="0">
                        <a:solidFill>
                          <a:schemeClr val="bg1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148395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Linear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Regression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46.55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46.45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46.45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33.97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46.45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32.24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366341007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Support Vector Machine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46.29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46.29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34.47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31.27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44.71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42.80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97581553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Random </a:t>
                      </a: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Forset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48.77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FF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49.00</a:t>
                      </a: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45.85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36.79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46.10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44.08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545266108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KNN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39.82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39.82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36.21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32.52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43.20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38.06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72939075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 err="1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XGboost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42.12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42.12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37.49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30.54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40.34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33.39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329610025"/>
                  </a:ext>
                </a:extLst>
              </a:tr>
              <a:tr h="6078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solidFill>
                            <a:srgbClr val="000000"/>
                          </a:solidFill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STACKING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47.48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48.75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48.41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36.85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47.08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pc="0" dirty="0">
                          <a:effectLst/>
                          <a:latin typeface="공체 Light" panose="00000300000000000000" pitchFamily="2" charset="-127"/>
                          <a:ea typeface="공체 Light" panose="00000300000000000000" pitchFamily="2" charset="-127"/>
                        </a:rPr>
                        <a:t>45.32</a:t>
                      </a:r>
                      <a:endParaRPr lang="en-US" sz="1800" kern="100" spc="0" dirty="0">
                        <a:solidFill>
                          <a:srgbClr val="000000"/>
                        </a:solidFill>
                        <a:effectLst/>
                        <a:latin typeface="공체 Light" panose="00000300000000000000" pitchFamily="2" charset="-127"/>
                        <a:ea typeface="공체 Light" panose="00000300000000000000" pitchFamily="2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544372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8A444DA-2045-4665-A6C8-6155EA4B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33872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A88768-BD2B-4C94-8D54-E93A5BB18B16}"/>
              </a:ext>
            </a:extLst>
          </p:cNvPr>
          <p:cNvSpPr txBox="1"/>
          <p:nvPr/>
        </p:nvSpPr>
        <p:spPr>
          <a:xfrm>
            <a:off x="426028" y="580679"/>
            <a:ext cx="206979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smtClean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결과요</a:t>
            </a:r>
            <a:r>
              <a:rPr lang="ko-KR" altLang="en-US" sz="4000" i="1" dirty="0" smtClean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약</a:t>
            </a:r>
            <a:endParaRPr lang="ko-KR" altLang="en-US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099E30-3F42-4065-8BE7-249C6422C2A2}"/>
              </a:ext>
            </a:extLst>
          </p:cNvPr>
          <p:cNvSpPr txBox="1"/>
          <p:nvPr/>
        </p:nvSpPr>
        <p:spPr>
          <a:xfrm>
            <a:off x="474946" y="591769"/>
            <a:ext cx="206979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smtClean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결과요약</a:t>
            </a:r>
            <a:endParaRPr lang="ko-KR" altLang="en-US" sz="4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CB01CC28-5CF2-454A-92D2-A284B6C8A16B}"/>
              </a:ext>
            </a:extLst>
          </p:cNvPr>
          <p:cNvCxnSpPr>
            <a:cxnSpLocks/>
          </p:cNvCxnSpPr>
          <p:nvPr/>
        </p:nvCxnSpPr>
        <p:spPr>
          <a:xfrm flipH="1">
            <a:off x="2508308" y="756892"/>
            <a:ext cx="9222139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07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96FE9ED-B7D4-494F-A014-BDAA54888DD3}"/>
              </a:ext>
            </a:extLst>
          </p:cNvPr>
          <p:cNvCxnSpPr>
            <a:cxnSpLocks/>
          </p:cNvCxnSpPr>
          <p:nvPr/>
        </p:nvCxnSpPr>
        <p:spPr>
          <a:xfrm flipH="1">
            <a:off x="3330429" y="756892"/>
            <a:ext cx="8400018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50D3EA-ADE7-43D4-ADFC-193556EB8D18}"/>
              </a:ext>
            </a:extLst>
          </p:cNvPr>
          <p:cNvSpPr txBox="1"/>
          <p:nvPr/>
        </p:nvSpPr>
        <p:spPr>
          <a:xfrm>
            <a:off x="441172" y="1878838"/>
            <a:ext cx="10786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데이터를 활용하여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타자들의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출루율과 장타율을 토대로 경기 멤버를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구성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선수들이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경기에 어떠한 영향력을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승리 기여도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펼치는지에 대한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예측을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통해 선수들의 가치를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평가 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타자들의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성적 예측을 통해 다음 시즌 스토브리그에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활용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기준으로 유망주들의 발전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가능성과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기존 선수들의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전성기 등을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데이터를 활용하여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적절한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선수 라인업 구성 및 교체 전략 수립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데이터를 통해 선수들의 효과적인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타격법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제안 및 솔루션 제공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EC689C-CFF9-4321-93A2-B98C6DA9032E}"/>
              </a:ext>
            </a:extLst>
          </p:cNvPr>
          <p:cNvSpPr txBox="1"/>
          <p:nvPr/>
        </p:nvSpPr>
        <p:spPr>
          <a:xfrm>
            <a:off x="426028" y="580679"/>
            <a:ext cx="266932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데이터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9EBC87-798B-4D32-80BA-140123AF082F}"/>
              </a:ext>
            </a:extLst>
          </p:cNvPr>
          <p:cNvSpPr txBox="1"/>
          <p:nvPr/>
        </p:nvSpPr>
        <p:spPr>
          <a:xfrm>
            <a:off x="392567" y="534104"/>
            <a:ext cx="266932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데이터 활용</a:t>
            </a:r>
          </a:p>
        </p:txBody>
      </p:sp>
    </p:spTree>
    <p:extLst>
      <p:ext uri="{BB962C8B-B14F-4D97-AF65-F5344CB8AC3E}">
        <p14:creationId xmlns:p14="http://schemas.microsoft.com/office/powerpoint/2010/main" xmlns="" val="32733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604A63-4BBB-4D1B-B9B1-97C2841ACD79}"/>
              </a:ext>
            </a:extLst>
          </p:cNvPr>
          <p:cNvSpPr txBox="1"/>
          <p:nvPr/>
        </p:nvSpPr>
        <p:spPr>
          <a:xfrm>
            <a:off x="7139355" y="2853801"/>
            <a:ext cx="456887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200" i="1" dirty="0">
                <a:solidFill>
                  <a:schemeClr val="bg1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감사합니다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BB8EEC3-6911-4A69-80B0-9E674B320975}"/>
              </a:ext>
            </a:extLst>
          </p:cNvPr>
          <p:cNvCxnSpPr>
            <a:cxnSpLocks/>
          </p:cNvCxnSpPr>
          <p:nvPr/>
        </p:nvCxnSpPr>
        <p:spPr>
          <a:xfrm flipH="1">
            <a:off x="7139355" y="3946981"/>
            <a:ext cx="4682506" cy="0"/>
          </a:xfrm>
          <a:prstGeom prst="line">
            <a:avLst/>
          </a:prstGeom>
          <a:ln w="6985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C4356DFB-2412-4F8D-81B6-123E002232AF}"/>
              </a:ext>
            </a:extLst>
          </p:cNvPr>
          <p:cNvCxnSpPr>
            <a:cxnSpLocks/>
          </p:cNvCxnSpPr>
          <p:nvPr/>
        </p:nvCxnSpPr>
        <p:spPr>
          <a:xfrm flipH="1">
            <a:off x="7491046" y="2843978"/>
            <a:ext cx="4555028" cy="0"/>
          </a:xfrm>
          <a:prstGeom prst="line">
            <a:avLst/>
          </a:prstGeom>
          <a:ln w="69850" cmpd="thickThin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36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F418E8-C437-44DE-9752-F158847821F9}"/>
              </a:ext>
            </a:extLst>
          </p:cNvPr>
          <p:cNvSpPr txBox="1"/>
          <p:nvPr/>
        </p:nvSpPr>
        <p:spPr>
          <a:xfrm>
            <a:off x="2223156" y="3966638"/>
            <a:ext cx="1353256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01</a:t>
            </a:r>
            <a:endParaRPr lang="ko-KR" altLang="en-US" sz="88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DCCF572-7FBF-42F5-87EA-184241B4727C}"/>
              </a:ext>
            </a:extLst>
          </p:cNvPr>
          <p:cNvSpPr txBox="1"/>
          <p:nvPr/>
        </p:nvSpPr>
        <p:spPr>
          <a:xfrm>
            <a:off x="2578452" y="4210068"/>
            <a:ext cx="124745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01</a:t>
            </a:r>
            <a:endParaRPr lang="ko-KR" altLang="en-US" sz="8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E8C3E533-A672-4113-AD4F-477482290171}"/>
              </a:ext>
            </a:extLst>
          </p:cNvPr>
          <p:cNvCxnSpPr>
            <a:cxnSpLocks/>
          </p:cNvCxnSpPr>
          <p:nvPr/>
        </p:nvCxnSpPr>
        <p:spPr>
          <a:xfrm flipH="1">
            <a:off x="4131325" y="5152622"/>
            <a:ext cx="760553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4B99AE-AB72-41D6-A689-AE30ED8BFB06}"/>
              </a:ext>
            </a:extLst>
          </p:cNvPr>
          <p:cNvSpPr txBox="1"/>
          <p:nvPr/>
        </p:nvSpPr>
        <p:spPr>
          <a:xfrm>
            <a:off x="7791544" y="5247964"/>
            <a:ext cx="394531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분석 개요</a:t>
            </a:r>
          </a:p>
        </p:txBody>
      </p:sp>
    </p:spTree>
    <p:extLst>
      <p:ext uri="{BB962C8B-B14F-4D97-AF65-F5344CB8AC3E}">
        <p14:creationId xmlns:p14="http://schemas.microsoft.com/office/powerpoint/2010/main" xmlns="" val="8758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5A5B3EA-9C66-4238-811A-D931D751FB6B}"/>
              </a:ext>
            </a:extLst>
          </p:cNvPr>
          <p:cNvSpPr txBox="1"/>
          <p:nvPr/>
        </p:nvSpPr>
        <p:spPr>
          <a:xfrm>
            <a:off x="426028" y="580679"/>
            <a:ext cx="219803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분석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FABA67-3CC9-43F1-A658-FF34FD7BB5D4}"/>
              </a:ext>
            </a:extLst>
          </p:cNvPr>
          <p:cNvSpPr txBox="1"/>
          <p:nvPr/>
        </p:nvSpPr>
        <p:spPr>
          <a:xfrm>
            <a:off x="392567" y="534104"/>
            <a:ext cx="219803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분석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96FE9ED-B7D4-494F-A014-BDAA54888DD3}"/>
              </a:ext>
            </a:extLst>
          </p:cNvPr>
          <p:cNvCxnSpPr>
            <a:cxnSpLocks/>
          </p:cNvCxnSpPr>
          <p:nvPr/>
        </p:nvCxnSpPr>
        <p:spPr>
          <a:xfrm flipH="1">
            <a:off x="2936147" y="756892"/>
            <a:ext cx="8794301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7A2F8F9-CF8F-4951-AEC3-965E4BAC1A78}"/>
              </a:ext>
            </a:extLst>
          </p:cNvPr>
          <p:cNvSpPr txBox="1"/>
          <p:nvPr/>
        </p:nvSpPr>
        <p:spPr>
          <a:xfrm>
            <a:off x="5709577" y="2937240"/>
            <a:ext cx="5938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야구에서는 선수들의 성적 변동성이 해 마다 매우 크기 때문에 내년 성적을 예측하기 어렵습니다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</a:b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잘하던 선수가 부진할 수도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못하던 선수가 잘해질 수도 있는 것이 야구입니다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.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</a:br>
            <a:r>
              <a:rPr lang="ko-KR" altLang="en-US" dirty="0">
                <a:solidFill>
                  <a:srgbClr val="FF0000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야구 데이터를 통해서 선수들의 경기력을 예측해 스토브리그에서 활용할 수 있습니다 </a:t>
            </a:r>
            <a:endParaRPr lang="en-US" altLang="ko-KR" dirty="0" smtClean="0">
              <a:solidFill>
                <a:srgbClr val="FF0000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endParaRPr lang="en-US" altLang="ko-KR" dirty="0" smtClean="0">
              <a:solidFill>
                <a:srgbClr val="FF0000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02FAE4D-7EA7-4E3A-A81C-7E46527E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0" y="2684477"/>
            <a:ext cx="4553261" cy="3170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2E15E5-AE83-4BCD-8742-D84F73B1028E}"/>
              </a:ext>
            </a:extLst>
          </p:cNvPr>
          <p:cNvSpPr txBox="1"/>
          <p:nvPr/>
        </p:nvSpPr>
        <p:spPr>
          <a:xfrm>
            <a:off x="447661" y="1667125"/>
            <a:ext cx="464422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프로야구</a:t>
            </a:r>
            <a:endParaRPr lang="en-US" altLang="ko-KR" sz="28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    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관중수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800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만명을 돌파한 인기 스포츠</a:t>
            </a:r>
            <a:endParaRPr lang="ko-KR" alt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67B6CD5-3708-46E3-A4CE-5E95B11D2266}"/>
              </a:ext>
            </a:extLst>
          </p:cNvPr>
          <p:cNvSpPr txBox="1"/>
          <p:nvPr/>
        </p:nvSpPr>
        <p:spPr>
          <a:xfrm>
            <a:off x="6804935" y="1711407"/>
            <a:ext cx="4231415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solidFill>
                  <a:srgbClr val="09338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“</a:t>
            </a:r>
            <a:r>
              <a:rPr lang="ko-KR" altLang="en-US" sz="2400" i="1" dirty="0">
                <a:solidFill>
                  <a:srgbClr val="09338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누가 더 </a:t>
            </a:r>
            <a:r>
              <a:rPr lang="ko-KR" altLang="en-US" sz="2400" i="1" dirty="0" smtClean="0">
                <a:solidFill>
                  <a:srgbClr val="09338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득점을 </a:t>
            </a:r>
            <a:r>
              <a:rPr lang="ko-KR" altLang="en-US" sz="2400" i="1" dirty="0">
                <a:solidFill>
                  <a:srgbClr val="09338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많이 하느냐</a:t>
            </a:r>
            <a:r>
              <a:rPr lang="en-US" altLang="ko-KR" sz="2400" i="1" dirty="0">
                <a:solidFill>
                  <a:srgbClr val="093389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?!”</a:t>
            </a:r>
            <a:endParaRPr lang="en-US" altLang="ko-KR" sz="2800" i="1" dirty="0">
              <a:solidFill>
                <a:srgbClr val="093389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OPS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예측을 통해서 어떤 선수가 승리에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더 기여했는지 알아볼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.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pic>
        <p:nvPicPr>
          <p:cNvPr id="14" name="그래픽 13" descr="크리켓">
            <a:extLst>
              <a:ext uri="{FF2B5EF4-FFF2-40B4-BE49-F238E27FC236}">
                <a16:creationId xmlns:a16="http://schemas.microsoft.com/office/drawing/2014/main" xmlns="" id="{53F5991C-2135-4D68-A644-83FBC54D6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45055" y="1768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2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FABA67-3CC9-43F1-A658-FF34FD7BB5D4}"/>
              </a:ext>
            </a:extLst>
          </p:cNvPr>
          <p:cNvSpPr txBox="1"/>
          <p:nvPr/>
        </p:nvSpPr>
        <p:spPr>
          <a:xfrm>
            <a:off x="499658" y="525866"/>
            <a:ext cx="153279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i="1" dirty="0" smtClean="0">
                <a:solidFill>
                  <a:srgbClr val="0A45C7"/>
                </a:solidFill>
                <a:latin typeface="HY견고딕" pitchFamily="18" charset="-127"/>
                <a:ea typeface="HY견고딕" pitchFamily="18" charset="-127"/>
              </a:rPr>
              <a:t>OPS </a:t>
            </a:r>
            <a:endParaRPr lang="ko-KR" altLang="en-US" sz="4000" i="1" dirty="0">
              <a:solidFill>
                <a:srgbClr val="0A45C7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E96FE9ED-B7D4-494F-A014-BDAA54888DD3}"/>
              </a:ext>
            </a:extLst>
          </p:cNvPr>
          <p:cNvCxnSpPr>
            <a:cxnSpLocks/>
          </p:cNvCxnSpPr>
          <p:nvPr/>
        </p:nvCxnSpPr>
        <p:spPr>
          <a:xfrm rot="10800000">
            <a:off x="2034747" y="749644"/>
            <a:ext cx="9695703" cy="7249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2E15E5-AE83-4BCD-8742-D84F73B1028E}"/>
              </a:ext>
            </a:extLst>
          </p:cNvPr>
          <p:cNvSpPr txBox="1"/>
          <p:nvPr/>
        </p:nvSpPr>
        <p:spPr>
          <a:xfrm>
            <a:off x="1079157" y="1565581"/>
            <a:ext cx="9827235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1" dirty="0">
                <a:solidFill>
                  <a:srgbClr val="0A45C7"/>
                </a:solidFill>
                <a:latin typeface="HY견고딕" pitchFamily="18" charset="-127"/>
                <a:ea typeface="HY견고딕" pitchFamily="18" charset="-127"/>
              </a:rPr>
              <a:t>타자를 평가하는 요소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OPS 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공식</a:t>
            </a:r>
            <a:endParaRPr lang="en-US" altLang="ko-KR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출루율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(OBP) + </a:t>
            </a:r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장타율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(SLG)</a:t>
            </a:r>
            <a:endParaRPr lang="ko-KR" alt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출루율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OBP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공식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안타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볼넷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사구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 / (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타수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볼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넷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사구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희생플라이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장타율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(SLG) 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공식</a:t>
            </a:r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{ </a:t>
            </a:r>
            <a:r>
              <a:rPr lang="en-US" altLang="ko-K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루타</a:t>
            </a:r>
            <a:r>
              <a:rPr lang="ko-KR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개수 </a:t>
            </a: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+ ( 2 * 2</a:t>
            </a:r>
            <a:r>
              <a:rPr lang="ko-KR" alt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루타</a:t>
            </a:r>
            <a:r>
              <a:rPr lang="ko-KR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개수 </a:t>
            </a: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 + ( 3*3</a:t>
            </a:r>
            <a:r>
              <a:rPr lang="ko-KR" alt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루타</a:t>
            </a:r>
            <a:r>
              <a:rPr lang="ko-KR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개수 </a:t>
            </a: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 + ( 4 * </a:t>
            </a:r>
            <a:r>
              <a:rPr lang="ko-KR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홈런 개수 </a:t>
            </a: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)} / </a:t>
            </a:r>
            <a:r>
              <a:rPr lang="ko-KR" alt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타수</a:t>
            </a:r>
            <a:r>
              <a:rPr lang="en-US" altLang="ko-K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/>
            <a:endParaRPr lang="en-US" altLang="ko-KR" sz="2000" i="1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F00177-46B9-4BEF-AE5B-90EF0E8C47A6}"/>
              </a:ext>
            </a:extLst>
          </p:cNvPr>
          <p:cNvSpPr txBox="1"/>
          <p:nvPr/>
        </p:nvSpPr>
        <p:spPr>
          <a:xfrm>
            <a:off x="2907957" y="5594710"/>
            <a:ext cx="596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OPS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는 타자의 성적을 간편하게 요약해 주는 평가 기준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2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77477AD-F0BB-4481-9A61-1EE5AD0BAF48}"/>
              </a:ext>
            </a:extLst>
          </p:cNvPr>
          <p:cNvSpPr/>
          <p:nvPr/>
        </p:nvSpPr>
        <p:spPr>
          <a:xfrm>
            <a:off x="3441939" y="517580"/>
            <a:ext cx="1233578" cy="5814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88757" y="3207653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6F8806B-2DBA-40F8-B411-1E5A46E9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03" y="517580"/>
            <a:ext cx="8381603" cy="5875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BFBB5C5-7E0A-49C7-B78F-CB9B361AEE63}"/>
              </a:ext>
            </a:extLst>
          </p:cNvPr>
          <p:cNvSpPr txBox="1"/>
          <p:nvPr/>
        </p:nvSpPr>
        <p:spPr>
          <a:xfrm>
            <a:off x="365408" y="2696692"/>
            <a:ext cx="266932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데이터 설명</a:t>
            </a:r>
            <a:endParaRPr lang="en-US" altLang="ko-KR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76EEDD-3FB9-410D-8FCF-918F026146A0}"/>
              </a:ext>
            </a:extLst>
          </p:cNvPr>
          <p:cNvSpPr txBox="1"/>
          <p:nvPr/>
        </p:nvSpPr>
        <p:spPr>
          <a:xfrm>
            <a:off x="331947" y="2650117"/>
            <a:ext cx="266932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데이터 설명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313CDCA-C053-4153-9C0E-434378CF4D68}"/>
              </a:ext>
            </a:extLst>
          </p:cNvPr>
          <p:cNvCxnSpPr>
            <a:cxnSpLocks/>
          </p:cNvCxnSpPr>
          <p:nvPr/>
        </p:nvCxnSpPr>
        <p:spPr>
          <a:xfrm>
            <a:off x="0" y="3453732"/>
            <a:ext cx="3034728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01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A219F9-A438-432E-9720-13F30FB5C401}"/>
              </a:ext>
            </a:extLst>
          </p:cNvPr>
          <p:cNvSpPr txBox="1"/>
          <p:nvPr/>
        </p:nvSpPr>
        <p:spPr>
          <a:xfrm>
            <a:off x="2223156" y="3966638"/>
            <a:ext cx="1814920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i="1" dirty="0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02</a:t>
            </a:r>
            <a:endParaRPr lang="ko-KR" altLang="en-US" sz="88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C770042-2043-4FC7-81DE-2A34D20227C0}"/>
              </a:ext>
            </a:extLst>
          </p:cNvPr>
          <p:cNvSpPr txBox="1"/>
          <p:nvPr/>
        </p:nvSpPr>
        <p:spPr>
          <a:xfrm>
            <a:off x="2578452" y="4210068"/>
            <a:ext cx="1665841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02</a:t>
            </a:r>
            <a:endParaRPr lang="ko-KR" altLang="en-US" sz="8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E54B2D24-7E58-45ED-8985-30C8B5BEE1A7}"/>
              </a:ext>
            </a:extLst>
          </p:cNvPr>
          <p:cNvCxnSpPr>
            <a:cxnSpLocks/>
          </p:cNvCxnSpPr>
          <p:nvPr/>
        </p:nvCxnSpPr>
        <p:spPr>
          <a:xfrm flipH="1">
            <a:off x="4131325" y="5152622"/>
            <a:ext cx="7605530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1C4B08-C0E8-4EA6-991D-1E85FAB45738}"/>
              </a:ext>
            </a:extLst>
          </p:cNvPr>
          <p:cNvSpPr txBox="1"/>
          <p:nvPr/>
        </p:nvSpPr>
        <p:spPr>
          <a:xfrm>
            <a:off x="5192837" y="5239808"/>
            <a:ext cx="642355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크롤링</a:t>
            </a:r>
            <a:r>
              <a:rPr lang="ko-KR" altLang="en-US" sz="7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en-US" altLang="ko-KR" sz="7200" i="1" dirty="0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&amp; </a:t>
            </a:r>
            <a:r>
              <a:rPr lang="ko-KR" altLang="en-US" sz="72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전처리</a:t>
            </a:r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6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253D24-94E2-433E-890D-684E936A0D92}"/>
              </a:ext>
            </a:extLst>
          </p:cNvPr>
          <p:cNvSpPr txBox="1"/>
          <p:nvPr/>
        </p:nvSpPr>
        <p:spPr>
          <a:xfrm>
            <a:off x="540027" y="2215123"/>
            <a:ext cx="31372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기존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Dacon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에서 제공해준 데이터셋은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2454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</a:p>
          <a:p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크롤링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(2000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~ 2018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한 데이터셋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4806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E1331C3-172D-48BE-B223-3ACB27F2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153" y="1713863"/>
            <a:ext cx="6765458" cy="4552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E41067-B2BC-4DC3-AB8D-A531494FF6F6}"/>
              </a:ext>
            </a:extLst>
          </p:cNvPr>
          <p:cNvSpPr txBox="1"/>
          <p:nvPr/>
        </p:nvSpPr>
        <p:spPr>
          <a:xfrm>
            <a:off x="426028" y="1293744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크롤링</a:t>
            </a:r>
            <a:endParaRPr lang="ko-KR" altLang="en-US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0A536C-2476-4978-9DA5-82680F830291}"/>
              </a:ext>
            </a:extLst>
          </p:cNvPr>
          <p:cNvSpPr txBox="1"/>
          <p:nvPr/>
        </p:nvSpPr>
        <p:spPr>
          <a:xfrm>
            <a:off x="392567" y="1247169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크롤링</a:t>
            </a:r>
            <a:endParaRPr lang="ko-KR" altLang="en-US" sz="4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C504071-10BA-472D-AAEC-805C4904A3B4}"/>
              </a:ext>
            </a:extLst>
          </p:cNvPr>
          <p:cNvCxnSpPr>
            <a:cxnSpLocks/>
          </p:cNvCxnSpPr>
          <p:nvPr/>
        </p:nvCxnSpPr>
        <p:spPr>
          <a:xfrm>
            <a:off x="-8294" y="1973931"/>
            <a:ext cx="2024543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9D99E4C-5F1C-4516-91B7-8DE0C8910ADB}"/>
              </a:ext>
            </a:extLst>
          </p:cNvPr>
          <p:cNvSpPr txBox="1"/>
          <p:nvPr/>
        </p:nvSpPr>
        <p:spPr>
          <a:xfrm>
            <a:off x="540027" y="3963657"/>
            <a:ext cx="313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-  selenium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bs4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이용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1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9A560B-E3AB-484D-8183-B59BE3A142DD}"/>
              </a:ext>
            </a:extLst>
          </p:cNvPr>
          <p:cNvSpPr txBox="1"/>
          <p:nvPr/>
        </p:nvSpPr>
        <p:spPr>
          <a:xfrm>
            <a:off x="355296" y="513534"/>
            <a:ext cx="18473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sz="72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45CB140-354F-40CE-8E95-D0968F99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8816" y="1293744"/>
            <a:ext cx="8773480" cy="444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B88506-DE63-47E8-9CE6-4413416BD322}"/>
              </a:ext>
            </a:extLst>
          </p:cNvPr>
          <p:cNvSpPr txBox="1"/>
          <p:nvPr/>
        </p:nvSpPr>
        <p:spPr>
          <a:xfrm>
            <a:off x="426028" y="1293744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chemeClr val="bg1">
                    <a:lumMod val="8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크롤링</a:t>
            </a:r>
            <a:endParaRPr lang="ko-KR" altLang="en-US" sz="4000" i="1" dirty="0">
              <a:solidFill>
                <a:schemeClr val="bg1">
                  <a:lumMod val="8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E9CB7-D629-4EBA-BF2E-66DE5ADE310B}"/>
              </a:ext>
            </a:extLst>
          </p:cNvPr>
          <p:cNvSpPr txBox="1"/>
          <p:nvPr/>
        </p:nvSpPr>
        <p:spPr>
          <a:xfrm>
            <a:off x="392567" y="1247169"/>
            <a:ext cx="1598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i="1" dirty="0" err="1">
                <a:solidFill>
                  <a:srgbClr val="0A45C7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크롤링</a:t>
            </a:r>
            <a:endParaRPr lang="ko-KR" altLang="en-US" sz="4000" i="1" dirty="0">
              <a:solidFill>
                <a:srgbClr val="0A45C7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C932AFF-9245-4BC2-9809-F5E3ABDE6FFC}"/>
              </a:ext>
            </a:extLst>
          </p:cNvPr>
          <p:cNvCxnSpPr>
            <a:cxnSpLocks/>
          </p:cNvCxnSpPr>
          <p:nvPr/>
        </p:nvCxnSpPr>
        <p:spPr>
          <a:xfrm>
            <a:off x="-8294" y="1973931"/>
            <a:ext cx="2024543" cy="0"/>
          </a:xfrm>
          <a:prstGeom prst="line">
            <a:avLst/>
          </a:prstGeom>
          <a:ln w="69850" cmpd="thickThin">
            <a:solidFill>
              <a:srgbClr val="0A4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09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637</Words>
  <Application>Microsoft Office PowerPoint</Application>
  <PresentationFormat>사용자 지정</PresentationFormat>
  <Paragraphs>270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굴림</vt:lpstr>
      <vt:lpstr>Arial</vt:lpstr>
      <vt:lpstr>공체 Medium</vt:lpstr>
      <vt:lpstr>공체 Light</vt:lpstr>
      <vt:lpstr>HY견고딕</vt:lpstr>
      <vt:lpstr>Times New Roman</vt:lpstr>
      <vt:lpstr>맑은 고딕</vt:lpstr>
      <vt:lpstr>새굴림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강예희</dc:creator>
  <cp:lastModifiedBy>KITCOOP</cp:lastModifiedBy>
  <cp:revision>129</cp:revision>
  <dcterms:created xsi:type="dcterms:W3CDTF">2020-11-04T15:21:24Z</dcterms:created>
  <dcterms:modified xsi:type="dcterms:W3CDTF">2020-11-13T05:24:09Z</dcterms:modified>
</cp:coreProperties>
</file>