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docs/resources/categories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ACDA-08B6-4D74-98E6-1A24953ED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560455" cy="2971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CAPSTONE PROJECT</a:t>
            </a:r>
            <a:br>
              <a:rPr lang="en-US" b="1" dirty="0"/>
            </a:br>
            <a:r>
              <a:rPr lang="en-US" b="1" dirty="0"/>
              <a:t>THE BATTLE OF </a:t>
            </a:r>
            <a:r>
              <a:rPr lang="en-CA" b="1" dirty="0"/>
              <a:t>neighborhoods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3ED2A-F322-4D5F-B8E1-62965E2DE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Applied Data Science Capstone</a:t>
            </a:r>
          </a:p>
          <a:p>
            <a:r>
              <a:rPr lang="en-CA" dirty="0"/>
              <a:t>IBM Data Science Professional Certificate</a:t>
            </a:r>
          </a:p>
          <a:p>
            <a:pPr algn="just"/>
            <a:r>
              <a:rPr lang="en-CA" dirty="0"/>
              <a:t>					- Presented by </a:t>
            </a:r>
            <a:r>
              <a:rPr lang="en-CA" b="1" dirty="0"/>
              <a:t>Harry 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87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B98-4C12-4498-943B-1153020D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D8351D-C7D4-4428-9191-884A8348CC87}"/>
              </a:ext>
            </a:extLst>
          </p:cNvPr>
          <p:cNvSpPr/>
          <p:nvPr/>
        </p:nvSpPr>
        <p:spPr>
          <a:xfrm>
            <a:off x="321732" y="1104080"/>
            <a:ext cx="10049935" cy="274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 Toronto</a:t>
            </a:r>
            <a:r>
              <a:rPr lang="en-CA" dirty="0"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getting a spot in daycare for your child can be extremely hard. “Get on a daycare list while you’re pregnant,” is something you hear from everyone when you’re expecting. For popular daycares, getting on the list is not enough as it may take up to a year to eventually fit your child in. The situation of not having enough daycare spots have been aggravated by a recent unexpected “baby boom” in Canada.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Our client Cynthia decides to seize this opportunity and open a daycare business in GTA. Since she lives in Toronto, she will be focusing on potential location in that target area. As a consulting firm, our goal is to help Cynthia find the best location that maximizes the probability of success.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5137A-DEE3-43D6-BF7D-3DF3223D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2" y="3885178"/>
            <a:ext cx="5317066" cy="26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B98-4C12-4498-943B-1153020D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D8351D-C7D4-4428-9191-884A8348CC87}"/>
              </a:ext>
            </a:extLst>
          </p:cNvPr>
          <p:cNvSpPr/>
          <p:nvPr/>
        </p:nvSpPr>
        <p:spPr>
          <a:xfrm>
            <a:off x="321732" y="1133714"/>
            <a:ext cx="10007601" cy="430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Helvetica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Given the large initial investment, a scoring model is rigorously designed. Similar to retail business, the ideal location is featured with “High Demand with Low Competition” for daycare facility. The following factors are considered: </a:t>
            </a:r>
            <a:endParaRPr lang="en-US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b="1" dirty="0"/>
          </a:p>
          <a:p>
            <a:pPr lvl="0"/>
            <a:r>
              <a:rPr lang="en-US" b="1" dirty="0"/>
              <a:t>Low Completion:</a:t>
            </a:r>
            <a:r>
              <a:rPr lang="en-US" dirty="0"/>
              <a:t> Number of Existing daycare/Preschool facilities</a:t>
            </a:r>
          </a:p>
          <a:p>
            <a:r>
              <a:rPr lang="en-US" dirty="0"/>
              <a:t>Boroughs with higher number of existing daycare/preschool facilities should be avoided due to higher competition.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High Demand:</a:t>
            </a:r>
            <a:r>
              <a:rPr lang="en-US" dirty="0"/>
              <a:t> Number of Elementary School</a:t>
            </a:r>
          </a:p>
          <a:p>
            <a:r>
              <a:rPr lang="en-US" dirty="0"/>
              <a:t>Boroughs with larger number of Elementary School indicates a higher demand for childcare service.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Safety concerns:</a:t>
            </a:r>
            <a:r>
              <a:rPr lang="en-US" dirty="0"/>
              <a:t>  1) Number of Industrial Estate 2) Number of Gas station</a:t>
            </a:r>
          </a:p>
          <a:p>
            <a:r>
              <a:rPr lang="en-US" dirty="0"/>
              <a:t>Safety is number one priority for daycare facility. An ideal location should be far from industrial estate or busy street intersections (usually where the gas stations are located)</a:t>
            </a:r>
          </a:p>
        </p:txBody>
      </p:sp>
    </p:spTree>
    <p:extLst>
      <p:ext uri="{BB962C8B-B14F-4D97-AF65-F5344CB8AC3E}">
        <p14:creationId xmlns:p14="http://schemas.microsoft.com/office/powerpoint/2010/main" val="83072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B98-4C12-4498-943B-1153020D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D8351D-C7D4-4428-9191-884A8348CC87}"/>
              </a:ext>
            </a:extLst>
          </p:cNvPr>
          <p:cNvSpPr/>
          <p:nvPr/>
        </p:nvSpPr>
        <p:spPr>
          <a:xfrm>
            <a:off x="321732" y="1133714"/>
            <a:ext cx="10007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find the best location for daycare facility, the following sources of information will be leveraged: </a:t>
            </a:r>
          </a:p>
          <a:p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Location Data: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Toronto </a:t>
            </a:r>
            <a:r>
              <a:rPr lang="en-CA" dirty="0"/>
              <a:t>Postal Codes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Geo Location (latitude, longitude)</a:t>
            </a:r>
          </a:p>
          <a:p>
            <a:r>
              <a:rPr lang="en-US" dirty="0"/>
              <a:t> 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dirty="0"/>
              <a:t>Venues Data From Foursquare: </a:t>
            </a:r>
            <a:r>
              <a:rPr lang="en-US" u="sng" dirty="0">
                <a:hlinkClick r:id="rId3"/>
              </a:rPr>
              <a:t>https://developer.foursquare.com/docs/resources/categories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Preschool - 52e81612bcbc57f1066b7a45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Elementary School - 4f4533804b9074f6e4fb0105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Industrial Estate - 56aa371be4b08b9a8d5734d7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Gas station - 4bf58dd8d48988d113951735</a:t>
            </a:r>
          </a:p>
        </p:txBody>
      </p:sp>
    </p:spTree>
    <p:extLst>
      <p:ext uri="{BB962C8B-B14F-4D97-AF65-F5344CB8AC3E}">
        <p14:creationId xmlns:p14="http://schemas.microsoft.com/office/powerpoint/2010/main" val="351757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B98-4C12-4498-943B-1153020D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D8351D-C7D4-4428-9191-884A8348CC87}"/>
              </a:ext>
            </a:extLst>
          </p:cNvPr>
          <p:cNvSpPr/>
          <p:nvPr/>
        </p:nvSpPr>
        <p:spPr>
          <a:xfrm>
            <a:off x="321732" y="1133714"/>
            <a:ext cx="101600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postal codes are first imported from Wikipedia. It contains 4 boroughs and 38 neighborhoods. The Geo Location is then retrieved using Geocoder.</a:t>
            </a:r>
          </a:p>
          <a:p>
            <a:endParaRPr lang="en-US" dirty="0"/>
          </a:p>
          <a:p>
            <a:r>
              <a:rPr lang="en-US" dirty="0"/>
              <a:t>Folium is imported and each neighborhood is represented by a blue dot in the map. </a:t>
            </a:r>
          </a:p>
          <a:p>
            <a:r>
              <a:rPr lang="en-US" dirty="0"/>
              <a:t>For each </a:t>
            </a:r>
            <a:r>
              <a:rPr lang="en-CA" dirty="0"/>
              <a:t>neighborhood, </a:t>
            </a:r>
            <a:r>
              <a:rPr lang="en-US" dirty="0"/>
              <a:t>the information of preschool, elementary schools, industry sites and gas stations are retrieved from Foursquare (venues).</a:t>
            </a:r>
          </a:p>
          <a:p>
            <a:endParaRPr lang="en-US" dirty="0"/>
          </a:p>
          <a:p>
            <a:r>
              <a:rPr lang="en-US" dirty="0"/>
              <a:t>For each </a:t>
            </a:r>
            <a:r>
              <a:rPr lang="en-CA" dirty="0"/>
              <a:t>neighborhood </a:t>
            </a:r>
            <a:r>
              <a:rPr lang="en-US" dirty="0"/>
              <a:t>we group and count each one of the 4 categories</a:t>
            </a:r>
          </a:p>
          <a:p>
            <a:r>
              <a:rPr lang="en-US" dirty="0"/>
              <a:t>We define weights for each category, depending on the recurrence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Preschool: -10 points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Elementary Schools: 5 point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Industry site: -5 points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Gas station: -5 points </a:t>
            </a:r>
          </a:p>
          <a:p>
            <a:r>
              <a:rPr lang="en-US" dirty="0"/>
              <a:t> </a:t>
            </a:r>
          </a:p>
          <a:p>
            <a:r>
              <a:rPr lang="en-CA" dirty="0"/>
              <a:t>For each neighborhood, we calculate a final score and sort the data by final score in a descending order.</a:t>
            </a:r>
          </a:p>
          <a:p>
            <a:endParaRPr lang="en-US" dirty="0"/>
          </a:p>
          <a:p>
            <a:r>
              <a:rPr lang="en-US" dirty="0"/>
              <a:t>Finally, the place with the highest score will be recommended.</a:t>
            </a:r>
          </a:p>
        </p:txBody>
      </p:sp>
    </p:spTree>
    <p:extLst>
      <p:ext uri="{BB962C8B-B14F-4D97-AF65-F5344CB8AC3E}">
        <p14:creationId xmlns:p14="http://schemas.microsoft.com/office/powerpoint/2010/main" val="163016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B98-4C12-4498-943B-1153020D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BBA87-1D01-4478-B0A7-002832699C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994" y="1177396"/>
            <a:ext cx="514794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49F26-2EE5-4B94-B5DC-0EB6698D67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7728" y="3366559"/>
            <a:ext cx="5195570" cy="2861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879DBA-E5B1-460D-BB9C-C04184F13A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85933" y="1177396"/>
            <a:ext cx="5195570" cy="1857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AD062-9F98-4417-AD0C-9A66B2F05BD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4066" y="3514090"/>
            <a:ext cx="5236634" cy="21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2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B98-4C12-4498-943B-1153020D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b="1" dirty="0"/>
              <a:t>Results - </a:t>
            </a:r>
            <a:r>
              <a:rPr lang="en-US" b="1" dirty="0" err="1"/>
              <a:t>COntinued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3ED78-B4FC-46C6-B7A1-49A0D6FA18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634" y="2565929"/>
            <a:ext cx="3547639" cy="2992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46B7D9-417A-44B2-A986-263E9BD9F53F}"/>
              </a:ext>
            </a:extLst>
          </p:cNvPr>
          <p:cNvSpPr/>
          <p:nvPr/>
        </p:nvSpPr>
        <p:spPr>
          <a:xfrm>
            <a:off x="410634" y="12525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等线" panose="02010600030101010101" pitchFamily="2" charset="-122"/>
              </a:rPr>
              <a:t>We finally apply the weight and score each neighborhood. As shown, the Lawrence Park and Christie are the winners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63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333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Helvetica</vt:lpstr>
      <vt:lpstr>Wingdings</vt:lpstr>
      <vt:lpstr>Wingdings 3</vt:lpstr>
      <vt:lpstr>Slice</vt:lpstr>
      <vt:lpstr>CAPSTONE PROJECT THE BATTLE OF neighborhoods </vt:lpstr>
      <vt:lpstr>Introduction</vt:lpstr>
      <vt:lpstr>Business problem</vt:lpstr>
      <vt:lpstr>Data</vt:lpstr>
      <vt:lpstr>Methodology</vt:lpstr>
      <vt:lpstr>Results</vt:lpstr>
      <vt:lpstr>Results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THE BATTLE OF neighborhoods</dc:title>
  <dc:creator>Harry Li</dc:creator>
  <cp:lastModifiedBy>Harry Li</cp:lastModifiedBy>
  <cp:revision>13</cp:revision>
  <dcterms:created xsi:type="dcterms:W3CDTF">2019-10-12T03:30:12Z</dcterms:created>
  <dcterms:modified xsi:type="dcterms:W3CDTF">2019-10-12T03:49:02Z</dcterms:modified>
</cp:coreProperties>
</file>