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57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03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0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2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13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1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74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04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36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5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28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42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EA4DFE-3829-4674-A5AA-645AC2D67892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0EF184-B4FD-4088-8B56-86BCC6F3784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24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977B-938D-4279-968A-2C87A942F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Value Stock Metrics Investigation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38DF9-2218-4D93-808B-55FEB51CA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Harry Lipscomb</a:t>
            </a:r>
          </a:p>
        </p:txBody>
      </p:sp>
    </p:spTree>
    <p:extLst>
      <p:ext uri="{BB962C8B-B14F-4D97-AF65-F5344CB8AC3E}">
        <p14:creationId xmlns:p14="http://schemas.microsoft.com/office/powerpoint/2010/main" val="344063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C8DF-7C4B-4523-88B1-55C16607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Main Ratios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3062B-B0FD-4F02-BF79-9B853908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 on Capital = (net income – dividends) / (debt + equity) </a:t>
            </a:r>
          </a:p>
          <a:p>
            <a:pPr lvl="1"/>
            <a:r>
              <a:rPr lang="en-GB" dirty="0"/>
              <a:t>A profitability ratio to determine how effectively a company can utilise equity and debt to produce profits.</a:t>
            </a:r>
          </a:p>
          <a:p>
            <a:r>
              <a:rPr lang="en-GB" dirty="0"/>
              <a:t>Earnings Yield = EBIT (earnings before interest and taxes) / enterprise value</a:t>
            </a:r>
          </a:p>
          <a:p>
            <a:pPr lvl="1"/>
            <a:r>
              <a:rPr lang="en-GB" dirty="0"/>
              <a:t>How much profit a company makes per $1 of share price. </a:t>
            </a:r>
          </a:p>
          <a:p>
            <a:r>
              <a:rPr lang="en-GB" dirty="0"/>
              <a:t>Debt-Equity Ratio = debt / equity </a:t>
            </a:r>
          </a:p>
          <a:p>
            <a:pPr lvl="1"/>
            <a:r>
              <a:rPr lang="en-GB" dirty="0"/>
              <a:t>The level of debt a company has compared to its size (&gt;70% should be avoided).</a:t>
            </a:r>
          </a:p>
        </p:txBody>
      </p:sp>
    </p:spTree>
    <p:extLst>
      <p:ext uri="{BB962C8B-B14F-4D97-AF65-F5344CB8AC3E}">
        <p14:creationId xmlns:p14="http://schemas.microsoft.com/office/powerpoint/2010/main" val="284081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820-0068-47EB-A1EF-45BC3D8D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311" y="0"/>
            <a:ext cx="3530909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Large-Cap Survivorship Bias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C1C214-B8F2-467E-8F89-996ED4DEF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9610" y="-70994"/>
            <a:ext cx="7097004" cy="3317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84CBAD-C6BA-451D-8D96-0374CF707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400" y="3246856"/>
            <a:ext cx="5692754" cy="32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7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46B2-4CE1-418F-B0D0-5860E405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104" y="289395"/>
            <a:ext cx="4732666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Optimum Metric Combination</a:t>
            </a:r>
          </a:p>
        </p:txBody>
      </p:sp>
      <p:pic>
        <p:nvPicPr>
          <p:cNvPr id="19" name="Content Placeholder 18" descr="Chart, line chart&#10;&#10;Description automatically generated">
            <a:extLst>
              <a:ext uri="{FF2B5EF4-FFF2-40B4-BE49-F238E27FC236}">
                <a16:creationId xmlns:a16="http://schemas.microsoft.com/office/drawing/2014/main" id="{F9B8BEAF-B1E5-4855-B6E6-3C0A675FB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5" y="2902680"/>
            <a:ext cx="4937273" cy="36659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72D9DE-265A-4A88-9A14-B9E7309C4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770" y="3275219"/>
            <a:ext cx="5333420" cy="32933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28E88D-5B82-4AE6-AFDC-65D0CC9D1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403" y="0"/>
            <a:ext cx="5460153" cy="3275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A02612-2B0E-4E56-968D-2CBB46726744}"/>
              </a:ext>
            </a:extLst>
          </p:cNvPr>
          <p:cNvSpPr txBox="1"/>
          <p:nvPr/>
        </p:nvSpPr>
        <p:spPr>
          <a:xfrm>
            <a:off x="1103103" y="1789011"/>
            <a:ext cx="460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Return on Capital – (2 x Debt-Equity) + (2 x Div. Yield)</a:t>
            </a:r>
          </a:p>
        </p:txBody>
      </p:sp>
    </p:spTree>
    <p:extLst>
      <p:ext uri="{BB962C8B-B14F-4D97-AF65-F5344CB8AC3E}">
        <p14:creationId xmlns:p14="http://schemas.microsoft.com/office/powerpoint/2010/main" val="307783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6A6D-5548-4160-98A9-A8CA5A6F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956" y="0"/>
            <a:ext cx="3589146" cy="1781175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Dividend Heavy Portfolios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42464C-6C9D-47EE-B3C1-EB57966FC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956" y="1781175"/>
            <a:ext cx="3589146" cy="2427333"/>
          </a:xfrm>
        </p:spPr>
        <p:txBody>
          <a:bodyPr>
            <a:normAutofit/>
          </a:bodyPr>
          <a:lstStyle/>
          <a:p>
            <a:r>
              <a:rPr lang="en-GB" sz="1600" dirty="0"/>
              <a:t>Average dividend yield of portfolio: 9.55%. Average dividend yield of stock market: 2.21%. Dividend heavy portfolios marginally outperforms the total market when dividends wholly re-invested.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95433C-ED14-4CBD-8E83-533FA8FE9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374032"/>
            <a:ext cx="6903723" cy="398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4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E018-CF8F-0A44-0B15-E8695A0A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chemeClr val="accent1"/>
                </a:solidFill>
              </a:rPr>
              <a:t>Portfolio size and volatility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86E1-85A2-003E-3528-46776EC86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11600" cy="4023360"/>
          </a:xfrm>
        </p:spPr>
        <p:txBody>
          <a:bodyPr/>
          <a:lstStyle/>
          <a:p>
            <a:r>
              <a:rPr lang="en-GB" sz="1600" dirty="0"/>
              <a:t>Portfolio volatility was found to dramatically reduce once the number of stocks held reached approximately 30. </a:t>
            </a:r>
          </a:p>
          <a:p>
            <a:r>
              <a:rPr lang="en-GB" sz="1600" dirty="0"/>
              <a:t>Here, volatility of portfolio within 10% that of the entire market. 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ACA39B1-59C2-C899-8710-9CF717B83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54" y="2133600"/>
            <a:ext cx="5010966" cy="344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9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7A304DA9996C46B91AB428488790F7" ma:contentTypeVersion="11" ma:contentTypeDescription="Create a new document." ma:contentTypeScope="" ma:versionID="d901e96b46500ff7db4bc1a734198581">
  <xsd:schema xmlns:xsd="http://www.w3.org/2001/XMLSchema" xmlns:xs="http://www.w3.org/2001/XMLSchema" xmlns:p="http://schemas.microsoft.com/office/2006/metadata/properties" xmlns:ns3="dfcbaf33-dcaa-434e-a229-72e245a5c241" xmlns:ns4="a5af3e3a-dad9-4821-ae35-d1e3ebf66630" targetNamespace="http://schemas.microsoft.com/office/2006/metadata/properties" ma:root="true" ma:fieldsID="0bc6547b2fd78cc3f7987733db92da98" ns3:_="" ns4:_="">
    <xsd:import namespace="dfcbaf33-dcaa-434e-a229-72e245a5c241"/>
    <xsd:import namespace="a5af3e3a-dad9-4821-ae35-d1e3ebf666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baf33-dcaa-434e-a229-72e245a5c2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f3e3a-dad9-4821-ae35-d1e3ebf6663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9A7AA9-E991-49D7-86DB-866261E883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cbaf33-dcaa-434e-a229-72e245a5c241"/>
    <ds:schemaRef ds:uri="a5af3e3a-dad9-4821-ae35-d1e3ebf666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CF9724-36FD-4083-B819-06CA30E6A0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A92366-896D-4238-B0A5-05EC8D022C9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a5af3e3a-dad9-4821-ae35-d1e3ebf66630"/>
    <ds:schemaRef ds:uri="http://schemas.microsoft.com/office/2006/metadata/properties"/>
    <ds:schemaRef ds:uri="http://purl.org/dc/terms/"/>
    <ds:schemaRef ds:uri="dfcbaf33-dcaa-434e-a229-72e245a5c24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991</TotalTime>
  <Words>185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Value Stock Metrics Investigation</vt:lpstr>
      <vt:lpstr>Main Ratios Considered</vt:lpstr>
      <vt:lpstr>Large-Cap Survivorship Bias </vt:lpstr>
      <vt:lpstr>Optimum Metric Combination</vt:lpstr>
      <vt:lpstr>Dividend Heavy Portfolios</vt:lpstr>
      <vt:lpstr>Portfolio size and volatility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Results</dc:title>
  <dc:creator>Harry Lipscomb</dc:creator>
  <cp:lastModifiedBy>Harry Lipscomb</cp:lastModifiedBy>
  <cp:revision>10</cp:revision>
  <dcterms:created xsi:type="dcterms:W3CDTF">2021-09-01T20:02:30Z</dcterms:created>
  <dcterms:modified xsi:type="dcterms:W3CDTF">2023-02-12T12:45:18Z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0x0101007D7A304DA9996C46B91AB428488790F7</vt:lpwstr>
  </property>
</Properties>
</file>