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5" r:id="rId9"/>
    <p:sldId id="308" r:id="rId10"/>
    <p:sldId id="309" r:id="rId11"/>
    <p:sldId id="310" r:id="rId12"/>
    <p:sldId id="311" r:id="rId13"/>
    <p:sldId id="312" r:id="rId14"/>
    <p:sldId id="263" r:id="rId15"/>
    <p:sldId id="264" r:id="rId16"/>
    <p:sldId id="265" r:id="rId17"/>
    <p:sldId id="266" r:id="rId18"/>
    <p:sldId id="272" r:id="rId19"/>
    <p:sldId id="293" r:id="rId20"/>
    <p:sldId id="294" r:id="rId21"/>
    <p:sldId id="291" r:id="rId22"/>
    <p:sldId id="292" r:id="rId23"/>
    <p:sldId id="273" r:id="rId24"/>
    <p:sldId id="274" r:id="rId25"/>
    <p:sldId id="295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7" r:id="rId34"/>
    <p:sldId id="304" r:id="rId35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236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08861" y="871106"/>
            <a:ext cx="6524212" cy="5664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1712" y="744715"/>
            <a:ext cx="4709974" cy="72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7305" y="1709622"/>
            <a:ext cx="8678789" cy="4726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1041" y="6897559"/>
            <a:ext cx="2278379" cy="21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170284" y="6897559"/>
            <a:ext cx="444500" cy="21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31306" y="6897559"/>
            <a:ext cx="210820" cy="21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138" y="2413149"/>
            <a:ext cx="6776084" cy="972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200" dirty="0">
                <a:latin typeface="Arial"/>
                <a:cs typeface="Arial"/>
              </a:rPr>
              <a:t>QF602:</a:t>
            </a:r>
            <a:r>
              <a:rPr sz="6200" spc="-35" dirty="0">
                <a:latin typeface="Arial"/>
                <a:cs typeface="Arial"/>
              </a:rPr>
              <a:t> </a:t>
            </a:r>
            <a:r>
              <a:rPr sz="6200" dirty="0">
                <a:latin typeface="Arial"/>
                <a:cs typeface="Arial"/>
              </a:rPr>
              <a:t>Derivatives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6688" y="3940672"/>
            <a:ext cx="6182995" cy="12268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300" b="1" spc="5" dirty="0">
                <a:solidFill>
                  <a:srgbClr val="898989"/>
                </a:solidFill>
                <a:latin typeface="Arial Black"/>
                <a:cs typeface="Arial Black"/>
              </a:rPr>
              <a:t>Lecture</a:t>
            </a:r>
            <a:r>
              <a:rPr sz="3300" b="1" spc="-5" dirty="0">
                <a:solidFill>
                  <a:srgbClr val="898989"/>
                </a:solidFill>
                <a:latin typeface="Arial Black"/>
                <a:cs typeface="Arial Black"/>
              </a:rPr>
              <a:t> </a:t>
            </a:r>
            <a:r>
              <a:rPr sz="3300" b="1" spc="0" dirty="0">
                <a:solidFill>
                  <a:srgbClr val="898989"/>
                </a:solidFill>
                <a:latin typeface="Arial Black"/>
                <a:cs typeface="Arial Black"/>
              </a:rPr>
              <a:t>1:</a:t>
            </a:r>
            <a:endParaRPr sz="33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300" b="1" spc="0" dirty="0">
                <a:solidFill>
                  <a:srgbClr val="898989"/>
                </a:solidFill>
                <a:latin typeface="Arial Black"/>
                <a:cs typeface="Arial Black"/>
              </a:rPr>
              <a:t>Introduction </a:t>
            </a:r>
            <a:r>
              <a:rPr sz="3300" b="1" dirty="0">
                <a:solidFill>
                  <a:srgbClr val="898989"/>
                </a:solidFill>
                <a:latin typeface="Arial Black"/>
                <a:cs typeface="Arial Black"/>
              </a:rPr>
              <a:t>to</a:t>
            </a:r>
            <a:r>
              <a:rPr sz="3300" b="1" spc="-40" dirty="0">
                <a:solidFill>
                  <a:srgbClr val="898989"/>
                </a:solidFill>
                <a:latin typeface="Arial Black"/>
                <a:cs typeface="Arial Black"/>
              </a:rPr>
              <a:t> </a:t>
            </a:r>
            <a:r>
              <a:rPr sz="3300" b="1" spc="-10" dirty="0">
                <a:solidFill>
                  <a:srgbClr val="898989"/>
                </a:solidFill>
                <a:latin typeface="Arial Black"/>
                <a:cs typeface="Arial Black"/>
              </a:rPr>
              <a:t>Derivatives</a:t>
            </a:r>
            <a:endParaRPr sz="33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0829" y="730250"/>
            <a:ext cx="5021988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105"/>
              </a:spcBef>
            </a:pPr>
            <a:r>
              <a:rPr lang="en-SG" spc="-45" dirty="0"/>
              <a:t>Market Making</a:t>
            </a:r>
            <a:endParaRPr spc="125" dirty="0"/>
          </a:p>
        </p:txBody>
      </p:sp>
      <p:sp>
        <p:nvSpPr>
          <p:cNvPr id="3" name="object 3"/>
          <p:cNvSpPr txBox="1"/>
          <p:nvPr/>
        </p:nvSpPr>
        <p:spPr>
          <a:xfrm>
            <a:off x="3570383" y="1644650"/>
            <a:ext cx="5866333" cy="487486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030" marR="32384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If you want to buy 100K EURUSD now, the price is 1.33551.</a:t>
            </a:r>
          </a:p>
          <a:p>
            <a:pPr marL="367030" marR="32384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But if you want to sell 100K EURUSD now, the price is 1.33544.</a:t>
            </a:r>
          </a:p>
          <a:p>
            <a:pPr marL="367030" marR="32384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Note that if you buy and sell simultaneously then you will guarantee to lose </a:t>
            </a:r>
          </a:p>
          <a:p>
            <a:pPr marL="469900" marR="32384" lvl="1" algn="ctr">
              <a:lnSpc>
                <a:spcPct val="100600"/>
              </a:lnSpc>
              <a:spcBef>
                <a:spcPts val="85"/>
              </a:spcBef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100k * (1.33544-1.33551) = $7</a:t>
            </a:r>
          </a:p>
          <a:p>
            <a:pPr marL="367030" marR="32384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Who earns that $7? Market makers.</a:t>
            </a:r>
          </a:p>
          <a:p>
            <a:pPr marL="367030" marR="32384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The $7 is the bid-offer spread.</a:t>
            </a:r>
          </a:p>
          <a:p>
            <a:pPr marL="367030" marR="32384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endParaRPr lang="en-SG" sz="280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92C496-3C6D-431B-BADA-A9AE2DE89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797050"/>
            <a:ext cx="2819400" cy="398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5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0829" y="730250"/>
            <a:ext cx="5021988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105"/>
              </a:spcBef>
            </a:pPr>
            <a:r>
              <a:rPr lang="en-SG" spc="-45" dirty="0"/>
              <a:t>Market Making</a:t>
            </a:r>
            <a:endParaRPr spc="125" dirty="0"/>
          </a:p>
        </p:txBody>
      </p:sp>
      <p:sp>
        <p:nvSpPr>
          <p:cNvPr id="3" name="object 3"/>
          <p:cNvSpPr txBox="1"/>
          <p:nvPr/>
        </p:nvSpPr>
        <p:spPr>
          <a:xfrm>
            <a:off x="927101" y="1644650"/>
            <a:ext cx="8509616" cy="266047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030" marR="32384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Market makers are there to provide the liquidity to trade even in extreme market conditions, like the SNB unpegged CHF against EUR on 15 Jan 2015.</a:t>
            </a:r>
          </a:p>
          <a:p>
            <a:pPr marL="367030" marR="32384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On return, they charge a spread to provide that service.</a:t>
            </a:r>
          </a:p>
          <a:p>
            <a:pPr marL="12700" marR="32384">
              <a:lnSpc>
                <a:spcPct val="100600"/>
              </a:lnSpc>
              <a:spcBef>
                <a:spcPts val="85"/>
              </a:spcBef>
              <a:tabLst>
                <a:tab pos="367030" algn="l"/>
                <a:tab pos="367665" algn="l"/>
              </a:tabLst>
            </a:pPr>
            <a:endParaRPr lang="en-SG" sz="2800" dirty="0">
              <a:cs typeface="Calibri"/>
            </a:endParaRPr>
          </a:p>
          <a:p>
            <a:pPr marL="367030" marR="32384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endParaRPr lang="en-SG" sz="2800" dirty="0"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CB8AA7-6B44-431F-8C5C-3FDF31973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119" y="3778250"/>
            <a:ext cx="4351747" cy="319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6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0829" y="730250"/>
            <a:ext cx="5021988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105"/>
              </a:spcBef>
            </a:pPr>
            <a:r>
              <a:rPr lang="en-SG" spc="-45" dirty="0"/>
              <a:t>Market Making</a:t>
            </a:r>
            <a:endParaRPr spc="125" dirty="0"/>
          </a:p>
        </p:txBody>
      </p:sp>
      <p:sp>
        <p:nvSpPr>
          <p:cNvPr id="3" name="object 3"/>
          <p:cNvSpPr txBox="1"/>
          <p:nvPr/>
        </p:nvSpPr>
        <p:spPr>
          <a:xfrm>
            <a:off x="927101" y="1644650"/>
            <a:ext cx="8509616" cy="177728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030" marR="32384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EURCHF dropped to 0.85 from 1.2 in a matter of minutes.</a:t>
            </a:r>
          </a:p>
          <a:p>
            <a:pPr marL="12700" marR="32384">
              <a:lnSpc>
                <a:spcPct val="100600"/>
              </a:lnSpc>
              <a:spcBef>
                <a:spcPts val="85"/>
              </a:spcBef>
              <a:tabLst>
                <a:tab pos="367030" algn="l"/>
                <a:tab pos="367665" algn="l"/>
              </a:tabLst>
            </a:pPr>
            <a:endParaRPr lang="en-SG" sz="2800" dirty="0">
              <a:cs typeface="Calibri"/>
            </a:endParaRPr>
          </a:p>
          <a:p>
            <a:pPr marL="367030" marR="32384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endParaRPr lang="en-SG" sz="2800" dirty="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B8EF9-838B-44AC-BD2B-AA4FA24E3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8" y="2471620"/>
            <a:ext cx="4889751" cy="20829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7CEA37-92AF-4AC7-8A91-0779DB6A2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374" y="2487198"/>
            <a:ext cx="5054542" cy="321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0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0829" y="730250"/>
            <a:ext cx="5021988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105"/>
              </a:spcBef>
            </a:pPr>
            <a:r>
              <a:rPr lang="en-SG" spc="-45" dirty="0"/>
              <a:t>Market Making</a:t>
            </a:r>
            <a:endParaRPr spc="125" dirty="0"/>
          </a:p>
        </p:txBody>
      </p:sp>
      <p:sp>
        <p:nvSpPr>
          <p:cNvPr id="3" name="object 3"/>
          <p:cNvSpPr txBox="1"/>
          <p:nvPr/>
        </p:nvSpPr>
        <p:spPr>
          <a:xfrm>
            <a:off x="927101" y="1644650"/>
            <a:ext cx="8509616" cy="134209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030" marR="32384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A few brokers went bust because of that event.</a:t>
            </a:r>
          </a:p>
          <a:p>
            <a:pPr marL="12700" marR="32384">
              <a:lnSpc>
                <a:spcPct val="100600"/>
              </a:lnSpc>
              <a:spcBef>
                <a:spcPts val="85"/>
              </a:spcBef>
              <a:tabLst>
                <a:tab pos="367030" algn="l"/>
                <a:tab pos="367665" algn="l"/>
              </a:tabLst>
            </a:pPr>
            <a:endParaRPr lang="en-SG" sz="2800" dirty="0">
              <a:cs typeface="Calibri"/>
            </a:endParaRPr>
          </a:p>
          <a:p>
            <a:pPr marL="367030" marR="32384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endParaRPr lang="en-SG" sz="280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CE6627-7B05-4156-B053-B82D6CBAE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72" y="2800190"/>
            <a:ext cx="5645440" cy="3111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1B913C-547E-4DB7-838E-086CAD378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826" y="3457449"/>
            <a:ext cx="1549480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5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712" y="744715"/>
            <a:ext cx="5098188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Types </a:t>
            </a:r>
            <a:r>
              <a:rPr spc="-5" dirty="0"/>
              <a:t>of</a:t>
            </a:r>
            <a:r>
              <a:rPr spc="5" dirty="0"/>
              <a:t> </a:t>
            </a:r>
            <a:r>
              <a:rPr lang="en-SG" spc="125" dirty="0"/>
              <a:t>Derivatives </a:t>
            </a:r>
            <a:endParaRPr spc="125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880236"/>
            <a:ext cx="8325484" cy="42466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67030" marR="1721485" indent="-354330">
              <a:lnSpc>
                <a:spcPts val="3310"/>
              </a:lnSpc>
              <a:spcBef>
                <a:spcPts val="55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2800" spc="-20" dirty="0">
                <a:latin typeface="Calibri"/>
                <a:cs typeface="Calibri"/>
              </a:rPr>
              <a:t>Forward contract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lang="en-SG" sz="2800" dirty="0">
                <a:latin typeface="Calibri"/>
                <a:cs typeface="Calibri"/>
              </a:rPr>
              <a:t> an </a:t>
            </a:r>
            <a:r>
              <a:rPr sz="2800" spc="-50" dirty="0">
                <a:latin typeface="Calibri"/>
                <a:cs typeface="Calibri"/>
              </a:rPr>
              <a:t>OTC</a:t>
            </a:r>
            <a:r>
              <a:rPr lang="en-SG" sz="2800" spc="-50" dirty="0">
                <a:latin typeface="Calibri"/>
                <a:cs typeface="Calibri"/>
              </a:rPr>
              <a:t> derivative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represents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lang="en-SG" sz="2800" spc="90" dirty="0">
                <a:latin typeface="Calibri"/>
                <a:cs typeface="Calibri"/>
              </a:rPr>
              <a:t>obligation.</a:t>
            </a:r>
          </a:p>
          <a:p>
            <a:pPr marL="367030" marR="1721485" indent="-354330">
              <a:lnSpc>
                <a:spcPts val="3310"/>
              </a:lnSpc>
              <a:spcBef>
                <a:spcPts val="55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2800" spc="-5" dirty="0">
                <a:latin typeface="Calibri"/>
                <a:cs typeface="Calibri"/>
              </a:rPr>
              <a:t>Futures </a:t>
            </a:r>
            <a:r>
              <a:rPr sz="2800" spc="-20" dirty="0">
                <a:latin typeface="Calibri"/>
                <a:cs typeface="Calibri"/>
              </a:rPr>
              <a:t>contract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lang="en-SG" sz="2800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exchange-traded</a:t>
            </a:r>
            <a:r>
              <a:rPr lang="en-SG" sz="2800" spc="-15" dirty="0">
                <a:latin typeface="Calibri"/>
                <a:cs typeface="Calibri"/>
              </a:rPr>
              <a:t> derivative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represents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lang="en-SG" sz="2800" spc="90" dirty="0">
                <a:cs typeface="Calibri"/>
              </a:rPr>
              <a:t>obligation.</a:t>
            </a:r>
            <a:endParaRPr sz="2800" dirty="0">
              <a:latin typeface="Calibri"/>
              <a:cs typeface="Calibri"/>
            </a:endParaRPr>
          </a:p>
          <a:p>
            <a:pPr marL="367030" marR="1158875" indent="-354330">
              <a:lnSpc>
                <a:spcPts val="3290"/>
              </a:lnSpc>
              <a:spcBef>
                <a:spcPts val="87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spc="185" dirty="0">
                <a:latin typeface="Calibri"/>
                <a:cs typeface="Calibri"/>
              </a:rPr>
              <a:t>Option </a:t>
            </a:r>
            <a:r>
              <a:rPr sz="2800" spc="-20" dirty="0">
                <a:latin typeface="Calibri"/>
                <a:cs typeface="Calibri"/>
              </a:rPr>
              <a:t>contract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lang="en-SG" sz="2800" dirty="0">
                <a:latin typeface="Calibri"/>
                <a:cs typeface="Calibri"/>
              </a:rPr>
              <a:t>an </a:t>
            </a:r>
            <a:r>
              <a:rPr sz="2800" spc="-50" dirty="0">
                <a:latin typeface="Calibri"/>
                <a:cs typeface="Calibri"/>
              </a:rPr>
              <a:t>OTC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exchange-traded</a:t>
            </a:r>
            <a:r>
              <a:rPr lang="en-SG" sz="2800" spc="-15" dirty="0">
                <a:latin typeface="Calibri"/>
                <a:cs typeface="Calibri"/>
              </a:rPr>
              <a:t> derivative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represents</a:t>
            </a:r>
            <a:r>
              <a:rPr lang="en-SG" sz="2800" spc="-90" dirty="0">
                <a:latin typeface="Calibri"/>
                <a:cs typeface="Calibri"/>
              </a:rPr>
              <a:t> option.</a:t>
            </a:r>
            <a:endParaRPr sz="2800" dirty="0">
              <a:latin typeface="Calibri"/>
              <a:cs typeface="Calibri"/>
            </a:endParaRPr>
          </a:p>
          <a:p>
            <a:pPr marL="367030" marR="5080" indent="-354330">
              <a:lnSpc>
                <a:spcPts val="3290"/>
              </a:lnSpc>
              <a:spcBef>
                <a:spcPts val="869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2800" spc="-20" dirty="0">
                <a:latin typeface="Calibri"/>
                <a:cs typeface="Calibri"/>
              </a:rPr>
              <a:t>Forward </a:t>
            </a:r>
            <a:r>
              <a:rPr sz="2800" spc="-35" dirty="0">
                <a:latin typeface="Calibri"/>
                <a:cs typeface="Calibri"/>
              </a:rPr>
              <a:t>rate </a:t>
            </a:r>
            <a:r>
              <a:rPr sz="2800" spc="-10" dirty="0">
                <a:latin typeface="Calibri"/>
                <a:cs typeface="Calibri"/>
              </a:rPr>
              <a:t>agreement </a:t>
            </a:r>
            <a:r>
              <a:rPr sz="2800" dirty="0">
                <a:latin typeface="Calibri"/>
                <a:cs typeface="Calibri"/>
              </a:rPr>
              <a:t>(FRA) is </a:t>
            </a:r>
            <a:r>
              <a:rPr sz="2800" spc="-20" dirty="0">
                <a:latin typeface="Calibri"/>
                <a:cs typeface="Calibri"/>
              </a:rPr>
              <a:t>forward contract  </a:t>
            </a:r>
            <a:r>
              <a:rPr sz="2800" dirty="0">
                <a:latin typeface="Calibri"/>
                <a:cs typeface="Calibri"/>
              </a:rPr>
              <a:t>on </a:t>
            </a:r>
            <a:r>
              <a:rPr sz="2800" spc="-15" dirty="0">
                <a:latin typeface="Calibri"/>
                <a:cs typeface="Calibri"/>
              </a:rPr>
              <a:t>(short-term) </a:t>
            </a:r>
            <a:r>
              <a:rPr sz="2800" spc="-20" dirty="0">
                <a:latin typeface="Calibri"/>
                <a:cs typeface="Calibri"/>
              </a:rPr>
              <a:t>interest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rate</a:t>
            </a:r>
            <a:r>
              <a:rPr lang="en-SG" sz="2800" spc="-3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67030" indent="-35433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2800" spc="-20" dirty="0">
                <a:latin typeface="Calibri"/>
                <a:cs typeface="Calibri"/>
              </a:rPr>
              <a:t>Interest </a:t>
            </a:r>
            <a:r>
              <a:rPr sz="2800" spc="-35" dirty="0">
                <a:latin typeface="Calibri"/>
                <a:cs typeface="Calibri"/>
              </a:rPr>
              <a:t>rate </a:t>
            </a:r>
            <a:r>
              <a:rPr sz="2800" spc="-15" dirty="0">
                <a:latin typeface="Calibri"/>
                <a:cs typeface="Calibri"/>
              </a:rPr>
              <a:t>swap </a:t>
            </a:r>
            <a:r>
              <a:rPr sz="2800" spc="-10" dirty="0">
                <a:latin typeface="Calibri"/>
                <a:cs typeface="Calibri"/>
              </a:rPr>
              <a:t>(IRS) </a:t>
            </a:r>
            <a:r>
              <a:rPr sz="2800" dirty="0">
                <a:latin typeface="Calibri"/>
                <a:cs typeface="Calibri"/>
              </a:rPr>
              <a:t>is sequence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FRAs</a:t>
            </a:r>
            <a:r>
              <a:rPr lang="en-SG" sz="280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7254" y="744715"/>
            <a:ext cx="470598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Credit </a:t>
            </a:r>
            <a:r>
              <a:rPr dirty="0"/>
              <a:t>Risk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305800" cy="38375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7030" marR="14604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2800" spc="-5" dirty="0">
                <a:latin typeface="Calibri"/>
                <a:cs typeface="Calibri"/>
              </a:rPr>
              <a:t>Credit</a:t>
            </a:r>
            <a:r>
              <a:rPr lang="en-SG"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risk is </a:t>
            </a:r>
            <a:r>
              <a:rPr lang="en-SG" sz="2800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risk </a:t>
            </a:r>
            <a:r>
              <a:rPr sz="2800" spc="-5" dirty="0">
                <a:latin typeface="Calibri"/>
                <a:cs typeface="Calibri"/>
              </a:rPr>
              <a:t>that </a:t>
            </a:r>
            <a:r>
              <a:rPr sz="2800" spc="-10" dirty="0">
                <a:latin typeface="Calibri"/>
                <a:cs typeface="Calibri"/>
              </a:rPr>
              <a:t>counterparty</a:t>
            </a:r>
            <a:r>
              <a:rPr lang="en-SG"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 </a:t>
            </a:r>
            <a:r>
              <a:rPr sz="2800" spc="-10" dirty="0">
                <a:latin typeface="Calibri"/>
                <a:cs typeface="Calibri"/>
              </a:rPr>
              <a:t>default </a:t>
            </a:r>
            <a:r>
              <a:rPr sz="2800" dirty="0">
                <a:latin typeface="Calibri"/>
                <a:cs typeface="Calibri"/>
              </a:rPr>
              <a:t>on </a:t>
            </a:r>
            <a:r>
              <a:rPr sz="2800" spc="-5" dirty="0">
                <a:latin typeface="Calibri"/>
                <a:cs typeface="Calibri"/>
              </a:rPr>
              <a:t>terms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agreement</a:t>
            </a:r>
            <a:r>
              <a:rPr lang="en-SG"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67030" marR="306705" indent="-354330">
              <a:lnSpc>
                <a:spcPct val="99800"/>
              </a:lnSpc>
              <a:spcBef>
                <a:spcPts val="76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lang="en-SG" sz="2800" dirty="0">
                <a:latin typeface="Calibri"/>
                <a:cs typeface="Calibri"/>
              </a:rPr>
              <a:t> derivative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represents</a:t>
            </a:r>
            <a:r>
              <a:rPr lang="en-SG" sz="2800" spc="-10" dirty="0">
                <a:latin typeface="Calibri"/>
                <a:cs typeface="Calibri"/>
              </a:rPr>
              <a:t> obligations,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then</a:t>
            </a:r>
            <a:r>
              <a:rPr sz="2800" spc="-1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both</a:t>
            </a:r>
            <a:r>
              <a:rPr lang="en-SG" sz="2800" dirty="0">
                <a:latin typeface="Calibri"/>
                <a:cs typeface="Calibri"/>
              </a:rPr>
              <a:t> parties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 </a:t>
            </a:r>
            <a:r>
              <a:rPr sz="2800" spc="0" dirty="0">
                <a:latin typeface="Calibri"/>
                <a:cs typeface="Calibri"/>
              </a:rPr>
              <a:t>be </a:t>
            </a:r>
            <a:r>
              <a:rPr sz="2800" spc="-5" dirty="0">
                <a:latin typeface="Calibri"/>
                <a:cs typeface="Calibri"/>
              </a:rPr>
              <a:t>exposed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credit </a:t>
            </a:r>
            <a:r>
              <a:rPr sz="2800" dirty="0">
                <a:latin typeface="Calibri"/>
                <a:cs typeface="Calibri"/>
              </a:rPr>
              <a:t>risk (since either party </a:t>
            </a:r>
            <a:r>
              <a:rPr sz="2800" spc="-5" dirty="0">
                <a:latin typeface="Calibri"/>
                <a:cs typeface="Calibri"/>
              </a:rPr>
              <a:t>could </a:t>
            </a:r>
            <a:r>
              <a:rPr lang="en-SG" sz="2800" spc="-5" dirty="0">
                <a:latin typeface="Calibri"/>
                <a:cs typeface="Calibri"/>
              </a:rPr>
              <a:t>potentially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incur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loss)</a:t>
            </a:r>
            <a:r>
              <a:rPr lang="en-SG" sz="280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67030" marR="5080" indent="-354330">
              <a:lnSpc>
                <a:spcPct val="99800"/>
              </a:lnSpc>
              <a:spcBef>
                <a:spcPts val="88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lang="en-SG" sz="2800" dirty="0">
                <a:cs typeface="Calibri"/>
              </a:rPr>
              <a:t> derivative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lang="en-SG" sz="2800" spc="-10" dirty="0">
                <a:latin typeface="Calibri"/>
                <a:cs typeface="Calibri"/>
              </a:rPr>
              <a:t>is an </a:t>
            </a:r>
            <a:r>
              <a:rPr lang="en-SG" sz="2800" spc="165" dirty="0">
                <a:latin typeface="Calibri"/>
                <a:cs typeface="Calibri"/>
              </a:rPr>
              <a:t>option, in general, </a:t>
            </a:r>
            <a:r>
              <a:rPr sz="2800" dirty="0">
                <a:latin typeface="Calibri"/>
                <a:cs typeface="Calibri"/>
              </a:rPr>
              <a:t>only </a:t>
            </a:r>
            <a:r>
              <a:rPr lang="en-SG" sz="2800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party</a:t>
            </a:r>
            <a:r>
              <a:rPr sz="2800" spc="-2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lang="en-SG" sz="2800" dirty="0">
                <a:latin typeface="Calibri"/>
                <a:cs typeface="Calibri"/>
              </a:rPr>
              <a:t> the right (long the option) </a:t>
            </a:r>
            <a:r>
              <a:rPr sz="2800" dirty="0">
                <a:latin typeface="Calibri"/>
                <a:cs typeface="Calibri"/>
              </a:rPr>
              <a:t>will </a:t>
            </a:r>
            <a:r>
              <a:rPr sz="2800" spc="0" dirty="0">
                <a:latin typeface="Calibri"/>
                <a:cs typeface="Calibri"/>
              </a:rPr>
              <a:t>be </a:t>
            </a:r>
            <a:r>
              <a:rPr sz="2800" spc="-5" dirty="0">
                <a:latin typeface="Calibri"/>
                <a:cs typeface="Calibri"/>
              </a:rPr>
              <a:t>exposed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credit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risk</a:t>
            </a:r>
            <a:r>
              <a:rPr lang="en-SG" sz="280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7254" y="744715"/>
            <a:ext cx="470598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Credit</a:t>
            </a:r>
            <a:r>
              <a:rPr lang="en-SG" spc="-15" dirty="0"/>
              <a:t> </a:t>
            </a:r>
            <a:r>
              <a:rPr dirty="0"/>
              <a:t>Risk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108950" cy="36888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030" marR="5080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2800" spc="-15" dirty="0">
                <a:latin typeface="Calibri"/>
                <a:cs typeface="Calibri"/>
              </a:rPr>
              <a:t>For </a:t>
            </a:r>
            <a:r>
              <a:rPr sz="2800" spc="-50" dirty="0">
                <a:latin typeface="Calibri"/>
                <a:cs typeface="Calibri"/>
              </a:rPr>
              <a:t>OTC </a:t>
            </a:r>
            <a:r>
              <a:rPr lang="en-SG" sz="2800" spc="80" dirty="0">
                <a:latin typeface="Calibri"/>
                <a:cs typeface="Calibri"/>
              </a:rPr>
              <a:t>Derivatives</a:t>
            </a:r>
            <a:r>
              <a:rPr sz="2800" spc="80" dirty="0">
                <a:latin typeface="Calibri"/>
                <a:cs typeface="Calibri"/>
              </a:rPr>
              <a:t>, </a:t>
            </a:r>
            <a:r>
              <a:rPr sz="2800" dirty="0">
                <a:latin typeface="Calibri"/>
                <a:cs typeface="Calibri"/>
              </a:rPr>
              <a:t>both </a:t>
            </a:r>
            <a:r>
              <a:rPr lang="en-SG" sz="2800" spc="165" dirty="0">
                <a:latin typeface="Calibri"/>
                <a:cs typeface="Calibri"/>
              </a:rPr>
              <a:t>parties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1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exposed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credit </a:t>
            </a:r>
            <a:r>
              <a:rPr sz="2800" dirty="0">
                <a:latin typeface="Calibri"/>
                <a:cs typeface="Calibri"/>
              </a:rPr>
              <a:t>risk, although </a:t>
            </a:r>
            <a:r>
              <a:rPr sz="2800" spc="-20" dirty="0">
                <a:latin typeface="Calibri"/>
                <a:cs typeface="Calibri"/>
              </a:rPr>
              <a:t>market maker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lang="en-SG"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unlikely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default</a:t>
            </a:r>
            <a:r>
              <a:rPr lang="en-SG"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67030" marR="205740" indent="-35433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2800" dirty="0">
                <a:latin typeface="Calibri"/>
                <a:cs typeface="Calibri"/>
              </a:rPr>
              <a:t>In some </a:t>
            </a:r>
            <a:r>
              <a:rPr sz="2800" spc="-5" dirty="0">
                <a:latin typeface="Calibri"/>
                <a:cs typeface="Calibri"/>
              </a:rPr>
              <a:t>cases, </a:t>
            </a:r>
            <a:r>
              <a:rPr sz="2800" spc="-20" dirty="0">
                <a:latin typeface="Calibri"/>
                <a:cs typeface="Calibri"/>
              </a:rPr>
              <a:t>market maker </a:t>
            </a:r>
            <a:r>
              <a:rPr sz="2800" spc="-5" dirty="0">
                <a:latin typeface="Calibri"/>
                <a:cs typeface="Calibri"/>
              </a:rPr>
              <a:t>might </a:t>
            </a:r>
            <a:r>
              <a:rPr sz="2800" spc="0" dirty="0">
                <a:latin typeface="Calibri"/>
                <a:cs typeface="Calibri"/>
              </a:rPr>
              <a:t>demand  </a:t>
            </a:r>
            <a:r>
              <a:rPr sz="2800" spc="-15" dirty="0">
                <a:latin typeface="Calibri"/>
                <a:cs typeface="Calibri"/>
              </a:rPr>
              <a:t>collateral </a:t>
            </a:r>
            <a:r>
              <a:rPr sz="2800" dirty="0">
                <a:latin typeface="Calibri"/>
                <a:cs typeface="Calibri"/>
              </a:rPr>
              <a:t>or impose </a:t>
            </a:r>
            <a:r>
              <a:rPr sz="2800" spc="-15" dirty="0">
                <a:latin typeface="Calibri"/>
                <a:cs typeface="Calibri"/>
              </a:rPr>
              <a:t>central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counterparty</a:t>
            </a:r>
            <a:r>
              <a:rPr lang="en-SG"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67030" marR="891540" indent="-354330">
              <a:lnSpc>
                <a:spcPct val="99800"/>
              </a:lnSpc>
              <a:spcBef>
                <a:spcPts val="8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2800" spc="-15" dirty="0">
                <a:latin typeface="Calibri"/>
                <a:cs typeface="Calibri"/>
              </a:rPr>
              <a:t>For exchange-traded </a:t>
            </a:r>
            <a:r>
              <a:rPr lang="en-SG" sz="2800" spc="80" dirty="0">
                <a:latin typeface="Calibri"/>
                <a:cs typeface="Calibri"/>
              </a:rPr>
              <a:t>Derivatives</a:t>
            </a:r>
            <a:r>
              <a:rPr sz="2800" spc="80" dirty="0">
                <a:latin typeface="Calibri"/>
                <a:cs typeface="Calibri"/>
              </a:rPr>
              <a:t>, </a:t>
            </a:r>
            <a:r>
              <a:rPr sz="2800" spc="-15" dirty="0">
                <a:latin typeface="Calibri"/>
                <a:cs typeface="Calibri"/>
              </a:rPr>
              <a:t>central</a:t>
            </a:r>
            <a:r>
              <a:rPr lang="en-SG"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counterparty bears </a:t>
            </a:r>
            <a:r>
              <a:rPr sz="2800" dirty="0">
                <a:latin typeface="Calibri"/>
                <a:cs typeface="Calibri"/>
              </a:rPr>
              <a:t>all </a:t>
            </a:r>
            <a:r>
              <a:rPr sz="2800" spc="-5" dirty="0">
                <a:latin typeface="Calibri"/>
                <a:cs typeface="Calibri"/>
              </a:rPr>
              <a:t>credit </a:t>
            </a:r>
            <a:r>
              <a:rPr sz="2800" dirty="0">
                <a:latin typeface="Calibri"/>
                <a:cs typeface="Calibri"/>
              </a:rPr>
              <a:t>risk while</a:t>
            </a:r>
            <a:r>
              <a:rPr lang="en-SG"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customers </a:t>
            </a:r>
            <a:r>
              <a:rPr sz="2800" spc="-10" dirty="0">
                <a:latin typeface="Calibri"/>
                <a:cs typeface="Calibri"/>
              </a:rPr>
              <a:t>receive </a:t>
            </a:r>
            <a:r>
              <a:rPr lang="en-SG" sz="2800" spc="-10" dirty="0">
                <a:latin typeface="Calibri"/>
                <a:cs typeface="Calibri"/>
              </a:rPr>
              <a:t>almost </a:t>
            </a:r>
            <a:r>
              <a:rPr sz="2800" spc="-10" dirty="0">
                <a:latin typeface="Calibri"/>
                <a:cs typeface="Calibri"/>
              </a:rPr>
              <a:t>complete</a:t>
            </a:r>
            <a:r>
              <a:rPr lang="en-SG" sz="2800" spc="-10" dirty="0">
                <a:latin typeface="Calibri"/>
                <a:cs typeface="Calibri"/>
              </a:rPr>
              <a:t> protection.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133" y="744715"/>
            <a:ext cx="570801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Exchange-Traded </a:t>
            </a:r>
            <a:r>
              <a:rPr spc="-10" dirty="0"/>
              <a:t>vs</a:t>
            </a:r>
            <a:r>
              <a:rPr spc="-30" dirty="0"/>
              <a:t> </a:t>
            </a:r>
            <a:r>
              <a:rPr spc="-75" dirty="0"/>
              <a:t>OTC</a:t>
            </a:r>
          </a:p>
        </p:txBody>
      </p:sp>
      <p:sp>
        <p:nvSpPr>
          <p:cNvPr id="3" name="object 3"/>
          <p:cNvSpPr/>
          <p:nvPr/>
        </p:nvSpPr>
        <p:spPr>
          <a:xfrm>
            <a:off x="1918860" y="1765576"/>
            <a:ext cx="1490980" cy="1341755"/>
          </a:xfrm>
          <a:custGeom>
            <a:avLst/>
            <a:gdLst/>
            <a:ahLst/>
            <a:cxnLst/>
            <a:rect l="l" t="t" r="r" b="b"/>
            <a:pathLst>
              <a:path w="1490979" h="1341755">
                <a:moveTo>
                  <a:pt x="745282" y="0"/>
                </a:moveTo>
                <a:lnTo>
                  <a:pt x="694256" y="1547"/>
                </a:lnTo>
                <a:lnTo>
                  <a:pt x="644152" y="6124"/>
                </a:lnTo>
                <a:lnTo>
                  <a:pt x="595082" y="13629"/>
                </a:lnTo>
                <a:lnTo>
                  <a:pt x="547157" y="23963"/>
                </a:lnTo>
                <a:lnTo>
                  <a:pt x="500487" y="37026"/>
                </a:lnTo>
                <a:lnTo>
                  <a:pt x="455185" y="52718"/>
                </a:lnTo>
                <a:lnTo>
                  <a:pt x="411360" y="70940"/>
                </a:lnTo>
                <a:lnTo>
                  <a:pt x="369124" y="91590"/>
                </a:lnTo>
                <a:lnTo>
                  <a:pt x="328588" y="114570"/>
                </a:lnTo>
                <a:lnTo>
                  <a:pt x="289862" y="139780"/>
                </a:lnTo>
                <a:lnTo>
                  <a:pt x="253059" y="167119"/>
                </a:lnTo>
                <a:lnTo>
                  <a:pt x="218288" y="196487"/>
                </a:lnTo>
                <a:lnTo>
                  <a:pt x="185661" y="227785"/>
                </a:lnTo>
                <a:lnTo>
                  <a:pt x="155289" y="260914"/>
                </a:lnTo>
                <a:lnTo>
                  <a:pt x="127282" y="295771"/>
                </a:lnTo>
                <a:lnTo>
                  <a:pt x="101753" y="332259"/>
                </a:lnTo>
                <a:lnTo>
                  <a:pt x="78811" y="370277"/>
                </a:lnTo>
                <a:lnTo>
                  <a:pt x="58568" y="409725"/>
                </a:lnTo>
                <a:lnTo>
                  <a:pt x="41134" y="450504"/>
                </a:lnTo>
                <a:lnTo>
                  <a:pt x="26622" y="492512"/>
                </a:lnTo>
                <a:lnTo>
                  <a:pt x="15141" y="535651"/>
                </a:lnTo>
                <a:lnTo>
                  <a:pt x="6803" y="579821"/>
                </a:lnTo>
                <a:lnTo>
                  <a:pt x="1719" y="624921"/>
                </a:lnTo>
                <a:lnTo>
                  <a:pt x="0" y="670852"/>
                </a:lnTo>
                <a:lnTo>
                  <a:pt x="1719" y="716782"/>
                </a:lnTo>
                <a:lnTo>
                  <a:pt x="6803" y="761882"/>
                </a:lnTo>
                <a:lnTo>
                  <a:pt x="15141" y="806052"/>
                </a:lnTo>
                <a:lnTo>
                  <a:pt x="26622" y="849191"/>
                </a:lnTo>
                <a:lnTo>
                  <a:pt x="41134" y="891200"/>
                </a:lnTo>
                <a:lnTo>
                  <a:pt x="58568" y="931978"/>
                </a:lnTo>
                <a:lnTo>
                  <a:pt x="78811" y="971426"/>
                </a:lnTo>
                <a:lnTo>
                  <a:pt x="101753" y="1009444"/>
                </a:lnTo>
                <a:lnTo>
                  <a:pt x="127282" y="1045932"/>
                </a:lnTo>
                <a:lnTo>
                  <a:pt x="155289" y="1080790"/>
                </a:lnTo>
                <a:lnTo>
                  <a:pt x="185661" y="1113918"/>
                </a:lnTo>
                <a:lnTo>
                  <a:pt x="218288" y="1145216"/>
                </a:lnTo>
                <a:lnTo>
                  <a:pt x="253059" y="1174585"/>
                </a:lnTo>
                <a:lnTo>
                  <a:pt x="289862" y="1201923"/>
                </a:lnTo>
                <a:lnTo>
                  <a:pt x="328588" y="1227133"/>
                </a:lnTo>
                <a:lnTo>
                  <a:pt x="369124" y="1250113"/>
                </a:lnTo>
                <a:lnTo>
                  <a:pt x="411360" y="1270764"/>
                </a:lnTo>
                <a:lnTo>
                  <a:pt x="455185" y="1288985"/>
                </a:lnTo>
                <a:lnTo>
                  <a:pt x="500487" y="1304677"/>
                </a:lnTo>
                <a:lnTo>
                  <a:pt x="547157" y="1317740"/>
                </a:lnTo>
                <a:lnTo>
                  <a:pt x="595082" y="1328074"/>
                </a:lnTo>
                <a:lnTo>
                  <a:pt x="644152" y="1335580"/>
                </a:lnTo>
                <a:lnTo>
                  <a:pt x="694256" y="1340156"/>
                </a:lnTo>
                <a:lnTo>
                  <a:pt x="745282" y="1341704"/>
                </a:lnTo>
                <a:lnTo>
                  <a:pt x="796309" y="1340156"/>
                </a:lnTo>
                <a:lnTo>
                  <a:pt x="846413" y="1335580"/>
                </a:lnTo>
                <a:lnTo>
                  <a:pt x="895483" y="1328074"/>
                </a:lnTo>
                <a:lnTo>
                  <a:pt x="943408" y="1317740"/>
                </a:lnTo>
                <a:lnTo>
                  <a:pt x="990078" y="1304677"/>
                </a:lnTo>
                <a:lnTo>
                  <a:pt x="1035380" y="1288985"/>
                </a:lnTo>
                <a:lnTo>
                  <a:pt x="1079205" y="1270764"/>
                </a:lnTo>
                <a:lnTo>
                  <a:pt x="1121441" y="1250113"/>
                </a:lnTo>
                <a:lnTo>
                  <a:pt x="1161977" y="1227133"/>
                </a:lnTo>
                <a:lnTo>
                  <a:pt x="1200703" y="1201923"/>
                </a:lnTo>
                <a:lnTo>
                  <a:pt x="1237506" y="1174585"/>
                </a:lnTo>
                <a:lnTo>
                  <a:pt x="1272277" y="1145216"/>
                </a:lnTo>
                <a:lnTo>
                  <a:pt x="1304904" y="1113918"/>
                </a:lnTo>
                <a:lnTo>
                  <a:pt x="1335276" y="1080790"/>
                </a:lnTo>
                <a:lnTo>
                  <a:pt x="1363283" y="1045932"/>
                </a:lnTo>
                <a:lnTo>
                  <a:pt x="1388812" y="1009444"/>
                </a:lnTo>
                <a:lnTo>
                  <a:pt x="1411754" y="971426"/>
                </a:lnTo>
                <a:lnTo>
                  <a:pt x="1431997" y="931978"/>
                </a:lnTo>
                <a:lnTo>
                  <a:pt x="1449431" y="891200"/>
                </a:lnTo>
                <a:lnTo>
                  <a:pt x="1463943" y="849191"/>
                </a:lnTo>
                <a:lnTo>
                  <a:pt x="1475424" y="806052"/>
                </a:lnTo>
                <a:lnTo>
                  <a:pt x="1483762" y="761882"/>
                </a:lnTo>
                <a:lnTo>
                  <a:pt x="1488846" y="716782"/>
                </a:lnTo>
                <a:lnTo>
                  <a:pt x="1490565" y="670852"/>
                </a:lnTo>
                <a:lnTo>
                  <a:pt x="1488846" y="624921"/>
                </a:lnTo>
                <a:lnTo>
                  <a:pt x="1483762" y="579821"/>
                </a:lnTo>
                <a:lnTo>
                  <a:pt x="1475424" y="535651"/>
                </a:lnTo>
                <a:lnTo>
                  <a:pt x="1463943" y="492512"/>
                </a:lnTo>
                <a:lnTo>
                  <a:pt x="1449431" y="450504"/>
                </a:lnTo>
                <a:lnTo>
                  <a:pt x="1431997" y="409725"/>
                </a:lnTo>
                <a:lnTo>
                  <a:pt x="1411754" y="370277"/>
                </a:lnTo>
                <a:lnTo>
                  <a:pt x="1388812" y="332259"/>
                </a:lnTo>
                <a:lnTo>
                  <a:pt x="1363283" y="295771"/>
                </a:lnTo>
                <a:lnTo>
                  <a:pt x="1335276" y="260914"/>
                </a:lnTo>
                <a:lnTo>
                  <a:pt x="1304904" y="227785"/>
                </a:lnTo>
                <a:lnTo>
                  <a:pt x="1272277" y="196487"/>
                </a:lnTo>
                <a:lnTo>
                  <a:pt x="1237506" y="167119"/>
                </a:lnTo>
                <a:lnTo>
                  <a:pt x="1200703" y="139780"/>
                </a:lnTo>
                <a:lnTo>
                  <a:pt x="1161977" y="114570"/>
                </a:lnTo>
                <a:lnTo>
                  <a:pt x="1121441" y="91590"/>
                </a:lnTo>
                <a:lnTo>
                  <a:pt x="1079205" y="70940"/>
                </a:lnTo>
                <a:lnTo>
                  <a:pt x="1035380" y="52718"/>
                </a:lnTo>
                <a:lnTo>
                  <a:pt x="990078" y="37026"/>
                </a:lnTo>
                <a:lnTo>
                  <a:pt x="943408" y="23963"/>
                </a:lnTo>
                <a:lnTo>
                  <a:pt x="895483" y="13629"/>
                </a:lnTo>
                <a:lnTo>
                  <a:pt x="846413" y="6124"/>
                </a:lnTo>
                <a:lnTo>
                  <a:pt x="796309" y="1547"/>
                </a:lnTo>
                <a:lnTo>
                  <a:pt x="745282" y="0"/>
                </a:lnTo>
                <a:close/>
              </a:path>
            </a:pathLst>
          </a:custGeom>
          <a:solidFill>
            <a:srgbClr val="00B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18860" y="1765576"/>
            <a:ext cx="1490980" cy="1341755"/>
          </a:xfrm>
          <a:custGeom>
            <a:avLst/>
            <a:gdLst/>
            <a:ahLst/>
            <a:cxnLst/>
            <a:rect l="l" t="t" r="r" b="b"/>
            <a:pathLst>
              <a:path w="1490979" h="1341755">
                <a:moveTo>
                  <a:pt x="0" y="670852"/>
                </a:moveTo>
                <a:lnTo>
                  <a:pt x="1719" y="624921"/>
                </a:lnTo>
                <a:lnTo>
                  <a:pt x="6803" y="579821"/>
                </a:lnTo>
                <a:lnTo>
                  <a:pt x="15141" y="535652"/>
                </a:lnTo>
                <a:lnTo>
                  <a:pt x="26622" y="492513"/>
                </a:lnTo>
                <a:lnTo>
                  <a:pt x="41134" y="450504"/>
                </a:lnTo>
                <a:lnTo>
                  <a:pt x="58568" y="409726"/>
                </a:lnTo>
                <a:lnTo>
                  <a:pt x="78811" y="370278"/>
                </a:lnTo>
                <a:lnTo>
                  <a:pt x="101752" y="332260"/>
                </a:lnTo>
                <a:lnTo>
                  <a:pt x="127282" y="295772"/>
                </a:lnTo>
                <a:lnTo>
                  <a:pt x="155289" y="260914"/>
                </a:lnTo>
                <a:lnTo>
                  <a:pt x="185661" y="227786"/>
                </a:lnTo>
                <a:lnTo>
                  <a:pt x="218288" y="196488"/>
                </a:lnTo>
                <a:lnTo>
                  <a:pt x="253059" y="167119"/>
                </a:lnTo>
                <a:lnTo>
                  <a:pt x="289862" y="139780"/>
                </a:lnTo>
                <a:lnTo>
                  <a:pt x="328588" y="114571"/>
                </a:lnTo>
                <a:lnTo>
                  <a:pt x="369124" y="91591"/>
                </a:lnTo>
                <a:lnTo>
                  <a:pt x="411360" y="70940"/>
                </a:lnTo>
                <a:lnTo>
                  <a:pt x="455185" y="52718"/>
                </a:lnTo>
                <a:lnTo>
                  <a:pt x="500487" y="37026"/>
                </a:lnTo>
                <a:lnTo>
                  <a:pt x="547157" y="23963"/>
                </a:lnTo>
                <a:lnTo>
                  <a:pt x="595082" y="13629"/>
                </a:lnTo>
                <a:lnTo>
                  <a:pt x="644152" y="6124"/>
                </a:lnTo>
                <a:lnTo>
                  <a:pt x="694256" y="1547"/>
                </a:lnTo>
                <a:lnTo>
                  <a:pt x="745282" y="0"/>
                </a:lnTo>
                <a:lnTo>
                  <a:pt x="796309" y="1547"/>
                </a:lnTo>
                <a:lnTo>
                  <a:pt x="846413" y="6124"/>
                </a:lnTo>
                <a:lnTo>
                  <a:pt x="895483" y="13629"/>
                </a:lnTo>
                <a:lnTo>
                  <a:pt x="943408" y="23963"/>
                </a:lnTo>
                <a:lnTo>
                  <a:pt x="990077" y="37026"/>
                </a:lnTo>
                <a:lnTo>
                  <a:pt x="1035380" y="52718"/>
                </a:lnTo>
                <a:lnTo>
                  <a:pt x="1079205" y="70940"/>
                </a:lnTo>
                <a:lnTo>
                  <a:pt x="1121441" y="91591"/>
                </a:lnTo>
                <a:lnTo>
                  <a:pt x="1161977" y="114571"/>
                </a:lnTo>
                <a:lnTo>
                  <a:pt x="1200702" y="139780"/>
                </a:lnTo>
                <a:lnTo>
                  <a:pt x="1237506" y="167119"/>
                </a:lnTo>
                <a:lnTo>
                  <a:pt x="1272277" y="196488"/>
                </a:lnTo>
                <a:lnTo>
                  <a:pt x="1304904" y="227786"/>
                </a:lnTo>
                <a:lnTo>
                  <a:pt x="1335276" y="260914"/>
                </a:lnTo>
                <a:lnTo>
                  <a:pt x="1363282" y="295772"/>
                </a:lnTo>
                <a:lnTo>
                  <a:pt x="1388812" y="332260"/>
                </a:lnTo>
                <a:lnTo>
                  <a:pt x="1411754" y="370278"/>
                </a:lnTo>
                <a:lnTo>
                  <a:pt x="1431997" y="409726"/>
                </a:lnTo>
                <a:lnTo>
                  <a:pt x="1449430" y="450504"/>
                </a:lnTo>
                <a:lnTo>
                  <a:pt x="1463943" y="492513"/>
                </a:lnTo>
                <a:lnTo>
                  <a:pt x="1475424" y="535652"/>
                </a:lnTo>
                <a:lnTo>
                  <a:pt x="1483761" y="579821"/>
                </a:lnTo>
                <a:lnTo>
                  <a:pt x="1488846" y="624921"/>
                </a:lnTo>
                <a:lnTo>
                  <a:pt x="1490565" y="670852"/>
                </a:lnTo>
                <a:lnTo>
                  <a:pt x="1488846" y="716783"/>
                </a:lnTo>
                <a:lnTo>
                  <a:pt x="1483761" y="761883"/>
                </a:lnTo>
                <a:lnTo>
                  <a:pt x="1475424" y="806052"/>
                </a:lnTo>
                <a:lnTo>
                  <a:pt x="1463943" y="849191"/>
                </a:lnTo>
                <a:lnTo>
                  <a:pt x="1449430" y="891200"/>
                </a:lnTo>
                <a:lnTo>
                  <a:pt x="1431997" y="931978"/>
                </a:lnTo>
                <a:lnTo>
                  <a:pt x="1411754" y="971426"/>
                </a:lnTo>
                <a:lnTo>
                  <a:pt x="1388812" y="1009444"/>
                </a:lnTo>
                <a:lnTo>
                  <a:pt x="1363283" y="1045932"/>
                </a:lnTo>
                <a:lnTo>
                  <a:pt x="1335276" y="1080790"/>
                </a:lnTo>
                <a:lnTo>
                  <a:pt x="1304904" y="1113918"/>
                </a:lnTo>
                <a:lnTo>
                  <a:pt x="1272277" y="1145216"/>
                </a:lnTo>
                <a:lnTo>
                  <a:pt x="1237506" y="1174585"/>
                </a:lnTo>
                <a:lnTo>
                  <a:pt x="1200703" y="1201924"/>
                </a:lnTo>
                <a:lnTo>
                  <a:pt x="1161977" y="1227133"/>
                </a:lnTo>
                <a:lnTo>
                  <a:pt x="1121441" y="1250114"/>
                </a:lnTo>
                <a:lnTo>
                  <a:pt x="1079205" y="1270764"/>
                </a:lnTo>
                <a:lnTo>
                  <a:pt x="1035380" y="1288986"/>
                </a:lnTo>
                <a:lnTo>
                  <a:pt x="990078" y="1304678"/>
                </a:lnTo>
                <a:lnTo>
                  <a:pt x="943408" y="1317741"/>
                </a:lnTo>
                <a:lnTo>
                  <a:pt x="895483" y="1328075"/>
                </a:lnTo>
                <a:lnTo>
                  <a:pt x="846413" y="1335581"/>
                </a:lnTo>
                <a:lnTo>
                  <a:pt x="796309" y="1340157"/>
                </a:lnTo>
                <a:lnTo>
                  <a:pt x="745282" y="1341705"/>
                </a:lnTo>
                <a:lnTo>
                  <a:pt x="694256" y="1340157"/>
                </a:lnTo>
                <a:lnTo>
                  <a:pt x="644152" y="1335581"/>
                </a:lnTo>
                <a:lnTo>
                  <a:pt x="595082" y="1328075"/>
                </a:lnTo>
                <a:lnTo>
                  <a:pt x="547157" y="1317741"/>
                </a:lnTo>
                <a:lnTo>
                  <a:pt x="500487" y="1304678"/>
                </a:lnTo>
                <a:lnTo>
                  <a:pt x="455185" y="1288986"/>
                </a:lnTo>
                <a:lnTo>
                  <a:pt x="411360" y="1270764"/>
                </a:lnTo>
                <a:lnTo>
                  <a:pt x="369124" y="1250114"/>
                </a:lnTo>
                <a:lnTo>
                  <a:pt x="328588" y="1227133"/>
                </a:lnTo>
                <a:lnTo>
                  <a:pt x="289862" y="1201924"/>
                </a:lnTo>
                <a:lnTo>
                  <a:pt x="253059" y="1174585"/>
                </a:lnTo>
                <a:lnTo>
                  <a:pt x="218288" y="1145216"/>
                </a:lnTo>
                <a:lnTo>
                  <a:pt x="185661" y="1113918"/>
                </a:lnTo>
                <a:lnTo>
                  <a:pt x="155289" y="1080790"/>
                </a:lnTo>
                <a:lnTo>
                  <a:pt x="127282" y="1045932"/>
                </a:lnTo>
                <a:lnTo>
                  <a:pt x="101752" y="1009444"/>
                </a:lnTo>
                <a:lnTo>
                  <a:pt x="78811" y="971426"/>
                </a:lnTo>
                <a:lnTo>
                  <a:pt x="58568" y="931978"/>
                </a:lnTo>
                <a:lnTo>
                  <a:pt x="41134" y="891200"/>
                </a:lnTo>
                <a:lnTo>
                  <a:pt x="26622" y="849191"/>
                </a:lnTo>
                <a:lnTo>
                  <a:pt x="15141" y="806052"/>
                </a:lnTo>
                <a:lnTo>
                  <a:pt x="6803" y="761883"/>
                </a:lnTo>
                <a:lnTo>
                  <a:pt x="1719" y="716783"/>
                </a:lnTo>
                <a:lnTo>
                  <a:pt x="0" y="670852"/>
                </a:lnTo>
                <a:close/>
              </a:path>
            </a:pathLst>
          </a:custGeom>
          <a:ln w="26291">
            <a:solidFill>
              <a:srgbClr val="00B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9425" y="1765576"/>
            <a:ext cx="1490980" cy="1341755"/>
          </a:xfrm>
          <a:custGeom>
            <a:avLst/>
            <a:gdLst/>
            <a:ahLst/>
            <a:cxnLst/>
            <a:rect l="l" t="t" r="r" b="b"/>
            <a:pathLst>
              <a:path w="1490979" h="1341755">
                <a:moveTo>
                  <a:pt x="745282" y="0"/>
                </a:moveTo>
                <a:lnTo>
                  <a:pt x="694256" y="1547"/>
                </a:lnTo>
                <a:lnTo>
                  <a:pt x="644152" y="6124"/>
                </a:lnTo>
                <a:lnTo>
                  <a:pt x="595082" y="13629"/>
                </a:lnTo>
                <a:lnTo>
                  <a:pt x="547157" y="23963"/>
                </a:lnTo>
                <a:lnTo>
                  <a:pt x="500487" y="37026"/>
                </a:lnTo>
                <a:lnTo>
                  <a:pt x="455185" y="52718"/>
                </a:lnTo>
                <a:lnTo>
                  <a:pt x="411360" y="70940"/>
                </a:lnTo>
                <a:lnTo>
                  <a:pt x="369124" y="91590"/>
                </a:lnTo>
                <a:lnTo>
                  <a:pt x="328588" y="114570"/>
                </a:lnTo>
                <a:lnTo>
                  <a:pt x="289862" y="139780"/>
                </a:lnTo>
                <a:lnTo>
                  <a:pt x="253059" y="167119"/>
                </a:lnTo>
                <a:lnTo>
                  <a:pt x="218288" y="196487"/>
                </a:lnTo>
                <a:lnTo>
                  <a:pt x="185661" y="227785"/>
                </a:lnTo>
                <a:lnTo>
                  <a:pt x="155289" y="260914"/>
                </a:lnTo>
                <a:lnTo>
                  <a:pt x="127282" y="295771"/>
                </a:lnTo>
                <a:lnTo>
                  <a:pt x="101753" y="332259"/>
                </a:lnTo>
                <a:lnTo>
                  <a:pt x="78811" y="370277"/>
                </a:lnTo>
                <a:lnTo>
                  <a:pt x="58568" y="409725"/>
                </a:lnTo>
                <a:lnTo>
                  <a:pt x="41134" y="450504"/>
                </a:lnTo>
                <a:lnTo>
                  <a:pt x="26622" y="492512"/>
                </a:lnTo>
                <a:lnTo>
                  <a:pt x="15141" y="535651"/>
                </a:lnTo>
                <a:lnTo>
                  <a:pt x="6803" y="579821"/>
                </a:lnTo>
                <a:lnTo>
                  <a:pt x="1719" y="624921"/>
                </a:lnTo>
                <a:lnTo>
                  <a:pt x="0" y="670852"/>
                </a:lnTo>
                <a:lnTo>
                  <a:pt x="1719" y="716782"/>
                </a:lnTo>
                <a:lnTo>
                  <a:pt x="6803" y="761882"/>
                </a:lnTo>
                <a:lnTo>
                  <a:pt x="15141" y="806052"/>
                </a:lnTo>
                <a:lnTo>
                  <a:pt x="26622" y="849191"/>
                </a:lnTo>
                <a:lnTo>
                  <a:pt x="41134" y="891200"/>
                </a:lnTo>
                <a:lnTo>
                  <a:pt x="58568" y="931978"/>
                </a:lnTo>
                <a:lnTo>
                  <a:pt x="78811" y="971426"/>
                </a:lnTo>
                <a:lnTo>
                  <a:pt x="101753" y="1009444"/>
                </a:lnTo>
                <a:lnTo>
                  <a:pt x="127282" y="1045932"/>
                </a:lnTo>
                <a:lnTo>
                  <a:pt x="155289" y="1080790"/>
                </a:lnTo>
                <a:lnTo>
                  <a:pt x="185661" y="1113918"/>
                </a:lnTo>
                <a:lnTo>
                  <a:pt x="218288" y="1145216"/>
                </a:lnTo>
                <a:lnTo>
                  <a:pt x="253059" y="1174585"/>
                </a:lnTo>
                <a:lnTo>
                  <a:pt x="289862" y="1201923"/>
                </a:lnTo>
                <a:lnTo>
                  <a:pt x="328588" y="1227133"/>
                </a:lnTo>
                <a:lnTo>
                  <a:pt x="369124" y="1250113"/>
                </a:lnTo>
                <a:lnTo>
                  <a:pt x="411360" y="1270764"/>
                </a:lnTo>
                <a:lnTo>
                  <a:pt x="455185" y="1288985"/>
                </a:lnTo>
                <a:lnTo>
                  <a:pt x="500487" y="1304677"/>
                </a:lnTo>
                <a:lnTo>
                  <a:pt x="547157" y="1317740"/>
                </a:lnTo>
                <a:lnTo>
                  <a:pt x="595082" y="1328074"/>
                </a:lnTo>
                <a:lnTo>
                  <a:pt x="644152" y="1335580"/>
                </a:lnTo>
                <a:lnTo>
                  <a:pt x="694256" y="1340156"/>
                </a:lnTo>
                <a:lnTo>
                  <a:pt x="745282" y="1341704"/>
                </a:lnTo>
                <a:lnTo>
                  <a:pt x="796309" y="1340156"/>
                </a:lnTo>
                <a:lnTo>
                  <a:pt x="846413" y="1335580"/>
                </a:lnTo>
                <a:lnTo>
                  <a:pt x="895483" y="1328074"/>
                </a:lnTo>
                <a:lnTo>
                  <a:pt x="943408" y="1317740"/>
                </a:lnTo>
                <a:lnTo>
                  <a:pt x="990078" y="1304677"/>
                </a:lnTo>
                <a:lnTo>
                  <a:pt x="1035380" y="1288985"/>
                </a:lnTo>
                <a:lnTo>
                  <a:pt x="1079205" y="1270764"/>
                </a:lnTo>
                <a:lnTo>
                  <a:pt x="1121441" y="1250113"/>
                </a:lnTo>
                <a:lnTo>
                  <a:pt x="1161977" y="1227133"/>
                </a:lnTo>
                <a:lnTo>
                  <a:pt x="1200703" y="1201923"/>
                </a:lnTo>
                <a:lnTo>
                  <a:pt x="1237506" y="1174585"/>
                </a:lnTo>
                <a:lnTo>
                  <a:pt x="1272277" y="1145216"/>
                </a:lnTo>
                <a:lnTo>
                  <a:pt x="1304904" y="1113918"/>
                </a:lnTo>
                <a:lnTo>
                  <a:pt x="1335276" y="1080790"/>
                </a:lnTo>
                <a:lnTo>
                  <a:pt x="1363283" y="1045932"/>
                </a:lnTo>
                <a:lnTo>
                  <a:pt x="1388812" y="1009444"/>
                </a:lnTo>
                <a:lnTo>
                  <a:pt x="1411754" y="971426"/>
                </a:lnTo>
                <a:lnTo>
                  <a:pt x="1431997" y="931978"/>
                </a:lnTo>
                <a:lnTo>
                  <a:pt x="1449431" y="891200"/>
                </a:lnTo>
                <a:lnTo>
                  <a:pt x="1463943" y="849191"/>
                </a:lnTo>
                <a:lnTo>
                  <a:pt x="1475424" y="806052"/>
                </a:lnTo>
                <a:lnTo>
                  <a:pt x="1483762" y="761882"/>
                </a:lnTo>
                <a:lnTo>
                  <a:pt x="1488846" y="716782"/>
                </a:lnTo>
                <a:lnTo>
                  <a:pt x="1490565" y="670852"/>
                </a:lnTo>
                <a:lnTo>
                  <a:pt x="1488846" y="624921"/>
                </a:lnTo>
                <a:lnTo>
                  <a:pt x="1483762" y="579821"/>
                </a:lnTo>
                <a:lnTo>
                  <a:pt x="1475424" y="535651"/>
                </a:lnTo>
                <a:lnTo>
                  <a:pt x="1463943" y="492512"/>
                </a:lnTo>
                <a:lnTo>
                  <a:pt x="1449431" y="450504"/>
                </a:lnTo>
                <a:lnTo>
                  <a:pt x="1431997" y="409725"/>
                </a:lnTo>
                <a:lnTo>
                  <a:pt x="1411754" y="370277"/>
                </a:lnTo>
                <a:lnTo>
                  <a:pt x="1388812" y="332259"/>
                </a:lnTo>
                <a:lnTo>
                  <a:pt x="1363282" y="295771"/>
                </a:lnTo>
                <a:lnTo>
                  <a:pt x="1335276" y="260914"/>
                </a:lnTo>
                <a:lnTo>
                  <a:pt x="1304904" y="227785"/>
                </a:lnTo>
                <a:lnTo>
                  <a:pt x="1272277" y="196487"/>
                </a:lnTo>
                <a:lnTo>
                  <a:pt x="1237506" y="167119"/>
                </a:lnTo>
                <a:lnTo>
                  <a:pt x="1200702" y="139780"/>
                </a:lnTo>
                <a:lnTo>
                  <a:pt x="1161977" y="114570"/>
                </a:lnTo>
                <a:lnTo>
                  <a:pt x="1121440" y="91590"/>
                </a:lnTo>
                <a:lnTo>
                  <a:pt x="1079204" y="70940"/>
                </a:lnTo>
                <a:lnTo>
                  <a:pt x="1035380" y="52718"/>
                </a:lnTo>
                <a:lnTo>
                  <a:pt x="990077" y="37026"/>
                </a:lnTo>
                <a:lnTo>
                  <a:pt x="943408" y="23963"/>
                </a:lnTo>
                <a:lnTo>
                  <a:pt x="895483" y="13629"/>
                </a:lnTo>
                <a:lnTo>
                  <a:pt x="846413" y="6124"/>
                </a:lnTo>
                <a:lnTo>
                  <a:pt x="796309" y="1547"/>
                </a:lnTo>
                <a:lnTo>
                  <a:pt x="745282" y="0"/>
                </a:lnTo>
                <a:close/>
              </a:path>
            </a:pathLst>
          </a:custGeom>
          <a:solidFill>
            <a:srgbClr val="FFC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59425" y="1765576"/>
            <a:ext cx="1490980" cy="1341755"/>
          </a:xfrm>
          <a:custGeom>
            <a:avLst/>
            <a:gdLst/>
            <a:ahLst/>
            <a:cxnLst/>
            <a:rect l="l" t="t" r="r" b="b"/>
            <a:pathLst>
              <a:path w="1490979" h="1341755">
                <a:moveTo>
                  <a:pt x="0" y="670852"/>
                </a:moveTo>
                <a:lnTo>
                  <a:pt x="1719" y="624921"/>
                </a:lnTo>
                <a:lnTo>
                  <a:pt x="6803" y="579821"/>
                </a:lnTo>
                <a:lnTo>
                  <a:pt x="15141" y="535652"/>
                </a:lnTo>
                <a:lnTo>
                  <a:pt x="26622" y="492513"/>
                </a:lnTo>
                <a:lnTo>
                  <a:pt x="41134" y="450504"/>
                </a:lnTo>
                <a:lnTo>
                  <a:pt x="58568" y="409726"/>
                </a:lnTo>
                <a:lnTo>
                  <a:pt x="78811" y="370278"/>
                </a:lnTo>
                <a:lnTo>
                  <a:pt x="101752" y="332260"/>
                </a:lnTo>
                <a:lnTo>
                  <a:pt x="127282" y="295772"/>
                </a:lnTo>
                <a:lnTo>
                  <a:pt x="155289" y="260914"/>
                </a:lnTo>
                <a:lnTo>
                  <a:pt x="185661" y="227786"/>
                </a:lnTo>
                <a:lnTo>
                  <a:pt x="218288" y="196488"/>
                </a:lnTo>
                <a:lnTo>
                  <a:pt x="253059" y="167119"/>
                </a:lnTo>
                <a:lnTo>
                  <a:pt x="289862" y="139780"/>
                </a:lnTo>
                <a:lnTo>
                  <a:pt x="328588" y="114571"/>
                </a:lnTo>
                <a:lnTo>
                  <a:pt x="369124" y="91591"/>
                </a:lnTo>
                <a:lnTo>
                  <a:pt x="411360" y="70940"/>
                </a:lnTo>
                <a:lnTo>
                  <a:pt x="455185" y="52718"/>
                </a:lnTo>
                <a:lnTo>
                  <a:pt x="500487" y="37026"/>
                </a:lnTo>
                <a:lnTo>
                  <a:pt x="547157" y="23963"/>
                </a:lnTo>
                <a:lnTo>
                  <a:pt x="595082" y="13629"/>
                </a:lnTo>
                <a:lnTo>
                  <a:pt x="644152" y="6124"/>
                </a:lnTo>
                <a:lnTo>
                  <a:pt x="694256" y="1547"/>
                </a:lnTo>
                <a:lnTo>
                  <a:pt x="745282" y="0"/>
                </a:lnTo>
                <a:lnTo>
                  <a:pt x="796309" y="1547"/>
                </a:lnTo>
                <a:lnTo>
                  <a:pt x="846413" y="6124"/>
                </a:lnTo>
                <a:lnTo>
                  <a:pt x="895483" y="13629"/>
                </a:lnTo>
                <a:lnTo>
                  <a:pt x="943408" y="23963"/>
                </a:lnTo>
                <a:lnTo>
                  <a:pt x="990077" y="37026"/>
                </a:lnTo>
                <a:lnTo>
                  <a:pt x="1035380" y="52718"/>
                </a:lnTo>
                <a:lnTo>
                  <a:pt x="1079205" y="70940"/>
                </a:lnTo>
                <a:lnTo>
                  <a:pt x="1121441" y="91591"/>
                </a:lnTo>
                <a:lnTo>
                  <a:pt x="1161977" y="114571"/>
                </a:lnTo>
                <a:lnTo>
                  <a:pt x="1200702" y="139780"/>
                </a:lnTo>
                <a:lnTo>
                  <a:pt x="1237506" y="167119"/>
                </a:lnTo>
                <a:lnTo>
                  <a:pt x="1272277" y="196488"/>
                </a:lnTo>
                <a:lnTo>
                  <a:pt x="1304904" y="227786"/>
                </a:lnTo>
                <a:lnTo>
                  <a:pt x="1335276" y="260914"/>
                </a:lnTo>
                <a:lnTo>
                  <a:pt x="1363282" y="295772"/>
                </a:lnTo>
                <a:lnTo>
                  <a:pt x="1388812" y="332260"/>
                </a:lnTo>
                <a:lnTo>
                  <a:pt x="1411754" y="370278"/>
                </a:lnTo>
                <a:lnTo>
                  <a:pt x="1431997" y="409726"/>
                </a:lnTo>
                <a:lnTo>
                  <a:pt x="1449430" y="450504"/>
                </a:lnTo>
                <a:lnTo>
                  <a:pt x="1463943" y="492513"/>
                </a:lnTo>
                <a:lnTo>
                  <a:pt x="1475424" y="535652"/>
                </a:lnTo>
                <a:lnTo>
                  <a:pt x="1483761" y="579821"/>
                </a:lnTo>
                <a:lnTo>
                  <a:pt x="1488846" y="624921"/>
                </a:lnTo>
                <a:lnTo>
                  <a:pt x="1490565" y="670852"/>
                </a:lnTo>
                <a:lnTo>
                  <a:pt x="1488846" y="716783"/>
                </a:lnTo>
                <a:lnTo>
                  <a:pt x="1483761" y="761883"/>
                </a:lnTo>
                <a:lnTo>
                  <a:pt x="1475424" y="806052"/>
                </a:lnTo>
                <a:lnTo>
                  <a:pt x="1463943" y="849191"/>
                </a:lnTo>
                <a:lnTo>
                  <a:pt x="1449430" y="891200"/>
                </a:lnTo>
                <a:lnTo>
                  <a:pt x="1431997" y="931978"/>
                </a:lnTo>
                <a:lnTo>
                  <a:pt x="1411754" y="971426"/>
                </a:lnTo>
                <a:lnTo>
                  <a:pt x="1388812" y="1009444"/>
                </a:lnTo>
                <a:lnTo>
                  <a:pt x="1363283" y="1045932"/>
                </a:lnTo>
                <a:lnTo>
                  <a:pt x="1335276" y="1080790"/>
                </a:lnTo>
                <a:lnTo>
                  <a:pt x="1304904" y="1113918"/>
                </a:lnTo>
                <a:lnTo>
                  <a:pt x="1272277" y="1145216"/>
                </a:lnTo>
                <a:lnTo>
                  <a:pt x="1237506" y="1174585"/>
                </a:lnTo>
                <a:lnTo>
                  <a:pt x="1200703" y="1201924"/>
                </a:lnTo>
                <a:lnTo>
                  <a:pt x="1161977" y="1227133"/>
                </a:lnTo>
                <a:lnTo>
                  <a:pt x="1121441" y="1250114"/>
                </a:lnTo>
                <a:lnTo>
                  <a:pt x="1079205" y="1270764"/>
                </a:lnTo>
                <a:lnTo>
                  <a:pt x="1035380" y="1288986"/>
                </a:lnTo>
                <a:lnTo>
                  <a:pt x="990078" y="1304678"/>
                </a:lnTo>
                <a:lnTo>
                  <a:pt x="943408" y="1317741"/>
                </a:lnTo>
                <a:lnTo>
                  <a:pt x="895483" y="1328075"/>
                </a:lnTo>
                <a:lnTo>
                  <a:pt x="846413" y="1335581"/>
                </a:lnTo>
                <a:lnTo>
                  <a:pt x="796309" y="1340157"/>
                </a:lnTo>
                <a:lnTo>
                  <a:pt x="745282" y="1341705"/>
                </a:lnTo>
                <a:lnTo>
                  <a:pt x="694256" y="1340157"/>
                </a:lnTo>
                <a:lnTo>
                  <a:pt x="644152" y="1335581"/>
                </a:lnTo>
                <a:lnTo>
                  <a:pt x="595082" y="1328075"/>
                </a:lnTo>
                <a:lnTo>
                  <a:pt x="547157" y="1317741"/>
                </a:lnTo>
                <a:lnTo>
                  <a:pt x="500487" y="1304678"/>
                </a:lnTo>
                <a:lnTo>
                  <a:pt x="455185" y="1288986"/>
                </a:lnTo>
                <a:lnTo>
                  <a:pt x="411360" y="1270764"/>
                </a:lnTo>
                <a:lnTo>
                  <a:pt x="369124" y="1250114"/>
                </a:lnTo>
                <a:lnTo>
                  <a:pt x="328588" y="1227133"/>
                </a:lnTo>
                <a:lnTo>
                  <a:pt x="289862" y="1201924"/>
                </a:lnTo>
                <a:lnTo>
                  <a:pt x="253059" y="1174585"/>
                </a:lnTo>
                <a:lnTo>
                  <a:pt x="218288" y="1145216"/>
                </a:lnTo>
                <a:lnTo>
                  <a:pt x="185661" y="1113918"/>
                </a:lnTo>
                <a:lnTo>
                  <a:pt x="155289" y="1080790"/>
                </a:lnTo>
                <a:lnTo>
                  <a:pt x="127282" y="1045932"/>
                </a:lnTo>
                <a:lnTo>
                  <a:pt x="101752" y="1009444"/>
                </a:lnTo>
                <a:lnTo>
                  <a:pt x="78811" y="971426"/>
                </a:lnTo>
                <a:lnTo>
                  <a:pt x="58568" y="931978"/>
                </a:lnTo>
                <a:lnTo>
                  <a:pt x="41134" y="891200"/>
                </a:lnTo>
                <a:lnTo>
                  <a:pt x="26622" y="849191"/>
                </a:lnTo>
                <a:lnTo>
                  <a:pt x="15141" y="806052"/>
                </a:lnTo>
                <a:lnTo>
                  <a:pt x="6803" y="761883"/>
                </a:lnTo>
                <a:lnTo>
                  <a:pt x="1719" y="716783"/>
                </a:lnTo>
                <a:lnTo>
                  <a:pt x="0" y="670852"/>
                </a:lnTo>
                <a:close/>
              </a:path>
            </a:pathLst>
          </a:custGeom>
          <a:ln w="26291">
            <a:solidFill>
              <a:srgbClr val="FFC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64950" y="2321977"/>
            <a:ext cx="93345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0" dirty="0">
                <a:latin typeface="Arial"/>
                <a:cs typeface="Arial"/>
              </a:rPr>
              <a:t>SELLER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4385" y="2321977"/>
            <a:ext cx="431546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72055" algn="l"/>
              </a:tabLst>
            </a:pPr>
            <a:r>
              <a:rPr sz="1850" spc="0" dirty="0">
                <a:latin typeface="Arial"/>
                <a:cs typeface="Arial"/>
              </a:rPr>
              <a:t>BUYER	EXCHANGE</a:t>
            </a:r>
            <a:endParaRPr sz="18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83954" y="2287351"/>
            <a:ext cx="671195" cy="382905"/>
          </a:xfrm>
          <a:custGeom>
            <a:avLst/>
            <a:gdLst/>
            <a:ahLst/>
            <a:cxnLst/>
            <a:rect l="l" t="t" r="r" b="b"/>
            <a:pathLst>
              <a:path w="671195" h="382905">
                <a:moveTo>
                  <a:pt x="191129" y="0"/>
                </a:moveTo>
                <a:lnTo>
                  <a:pt x="0" y="191156"/>
                </a:lnTo>
                <a:lnTo>
                  <a:pt x="191129" y="382313"/>
                </a:lnTo>
                <a:lnTo>
                  <a:pt x="191129" y="286735"/>
                </a:lnTo>
                <a:lnTo>
                  <a:pt x="575189" y="286735"/>
                </a:lnTo>
                <a:lnTo>
                  <a:pt x="670755" y="191156"/>
                </a:lnTo>
                <a:lnTo>
                  <a:pt x="575189" y="95577"/>
                </a:lnTo>
                <a:lnTo>
                  <a:pt x="191129" y="95577"/>
                </a:lnTo>
                <a:lnTo>
                  <a:pt x="191129" y="0"/>
                </a:lnTo>
                <a:close/>
              </a:path>
              <a:path w="671195" h="382905">
                <a:moveTo>
                  <a:pt x="575189" y="286735"/>
                </a:moveTo>
                <a:lnTo>
                  <a:pt x="479625" y="286735"/>
                </a:lnTo>
                <a:lnTo>
                  <a:pt x="479625" y="382313"/>
                </a:lnTo>
                <a:lnTo>
                  <a:pt x="575189" y="286735"/>
                </a:lnTo>
                <a:close/>
              </a:path>
              <a:path w="671195" h="382905">
                <a:moveTo>
                  <a:pt x="479625" y="0"/>
                </a:moveTo>
                <a:lnTo>
                  <a:pt x="479625" y="95577"/>
                </a:lnTo>
                <a:lnTo>
                  <a:pt x="575189" y="95577"/>
                </a:lnTo>
                <a:lnTo>
                  <a:pt x="479625" y="0"/>
                </a:lnTo>
                <a:close/>
              </a:path>
            </a:pathLst>
          </a:custGeom>
          <a:solidFill>
            <a:srgbClr val="F1F0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83954" y="2287350"/>
            <a:ext cx="671195" cy="382905"/>
          </a:xfrm>
          <a:custGeom>
            <a:avLst/>
            <a:gdLst/>
            <a:ahLst/>
            <a:cxnLst/>
            <a:rect l="l" t="t" r="r" b="b"/>
            <a:pathLst>
              <a:path w="671195" h="382905">
                <a:moveTo>
                  <a:pt x="0" y="191157"/>
                </a:moveTo>
                <a:lnTo>
                  <a:pt x="191129" y="0"/>
                </a:lnTo>
                <a:lnTo>
                  <a:pt x="191129" y="95578"/>
                </a:lnTo>
                <a:lnTo>
                  <a:pt x="479625" y="95578"/>
                </a:lnTo>
                <a:lnTo>
                  <a:pt x="479625" y="0"/>
                </a:lnTo>
                <a:lnTo>
                  <a:pt x="670754" y="191157"/>
                </a:lnTo>
                <a:lnTo>
                  <a:pt x="479625" y="382314"/>
                </a:lnTo>
                <a:lnTo>
                  <a:pt x="479625" y="286735"/>
                </a:lnTo>
                <a:lnTo>
                  <a:pt x="191129" y="286735"/>
                </a:lnTo>
                <a:lnTo>
                  <a:pt x="191129" y="382314"/>
                </a:lnTo>
                <a:lnTo>
                  <a:pt x="0" y="191157"/>
                </a:lnTo>
                <a:close/>
              </a:path>
            </a:pathLst>
          </a:custGeom>
          <a:ln w="26291">
            <a:solidFill>
              <a:srgbClr val="47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14142" y="2276546"/>
            <a:ext cx="671195" cy="382905"/>
          </a:xfrm>
          <a:custGeom>
            <a:avLst/>
            <a:gdLst/>
            <a:ahLst/>
            <a:cxnLst/>
            <a:rect l="l" t="t" r="r" b="b"/>
            <a:pathLst>
              <a:path w="671195" h="382905">
                <a:moveTo>
                  <a:pt x="191128" y="0"/>
                </a:moveTo>
                <a:lnTo>
                  <a:pt x="0" y="191157"/>
                </a:lnTo>
                <a:lnTo>
                  <a:pt x="191128" y="382315"/>
                </a:lnTo>
                <a:lnTo>
                  <a:pt x="191128" y="286736"/>
                </a:lnTo>
                <a:lnTo>
                  <a:pt x="575189" y="286736"/>
                </a:lnTo>
                <a:lnTo>
                  <a:pt x="670754" y="191157"/>
                </a:lnTo>
                <a:lnTo>
                  <a:pt x="575189" y="95578"/>
                </a:lnTo>
                <a:lnTo>
                  <a:pt x="191128" y="95578"/>
                </a:lnTo>
                <a:lnTo>
                  <a:pt x="191128" y="0"/>
                </a:lnTo>
                <a:close/>
              </a:path>
              <a:path w="671195" h="382905">
                <a:moveTo>
                  <a:pt x="575189" y="286736"/>
                </a:moveTo>
                <a:lnTo>
                  <a:pt x="479625" y="286736"/>
                </a:lnTo>
                <a:lnTo>
                  <a:pt x="479625" y="382315"/>
                </a:lnTo>
                <a:lnTo>
                  <a:pt x="575189" y="286736"/>
                </a:lnTo>
                <a:close/>
              </a:path>
              <a:path w="671195" h="382905">
                <a:moveTo>
                  <a:pt x="479625" y="0"/>
                </a:moveTo>
                <a:lnTo>
                  <a:pt x="479625" y="95578"/>
                </a:lnTo>
                <a:lnTo>
                  <a:pt x="575189" y="95578"/>
                </a:lnTo>
                <a:lnTo>
                  <a:pt x="479625" y="0"/>
                </a:lnTo>
                <a:close/>
              </a:path>
            </a:pathLst>
          </a:custGeom>
          <a:solidFill>
            <a:srgbClr val="F1F0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14142" y="2276546"/>
            <a:ext cx="671195" cy="382905"/>
          </a:xfrm>
          <a:custGeom>
            <a:avLst/>
            <a:gdLst/>
            <a:ahLst/>
            <a:cxnLst/>
            <a:rect l="l" t="t" r="r" b="b"/>
            <a:pathLst>
              <a:path w="671195" h="382905">
                <a:moveTo>
                  <a:pt x="0" y="191157"/>
                </a:moveTo>
                <a:lnTo>
                  <a:pt x="191129" y="0"/>
                </a:lnTo>
                <a:lnTo>
                  <a:pt x="191129" y="95578"/>
                </a:lnTo>
                <a:lnTo>
                  <a:pt x="479625" y="95578"/>
                </a:lnTo>
                <a:lnTo>
                  <a:pt x="479625" y="0"/>
                </a:lnTo>
                <a:lnTo>
                  <a:pt x="670754" y="191157"/>
                </a:lnTo>
                <a:lnTo>
                  <a:pt x="479625" y="382314"/>
                </a:lnTo>
                <a:lnTo>
                  <a:pt x="479625" y="286735"/>
                </a:lnTo>
                <a:lnTo>
                  <a:pt x="191129" y="286735"/>
                </a:lnTo>
                <a:lnTo>
                  <a:pt x="191129" y="382314"/>
                </a:lnTo>
                <a:lnTo>
                  <a:pt x="0" y="191157"/>
                </a:lnTo>
                <a:close/>
              </a:path>
            </a:pathLst>
          </a:custGeom>
          <a:ln w="26291">
            <a:solidFill>
              <a:srgbClr val="47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47224" y="1677891"/>
            <a:ext cx="249875" cy="249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78540" y="1901508"/>
            <a:ext cx="249875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2162" y="2816530"/>
            <a:ext cx="224154" cy="224154"/>
          </a:xfrm>
          <a:custGeom>
            <a:avLst/>
            <a:gdLst/>
            <a:ahLst/>
            <a:cxnLst/>
            <a:rect l="l" t="t" r="r" b="b"/>
            <a:pathLst>
              <a:path w="224154" h="224155">
                <a:moveTo>
                  <a:pt x="111791" y="0"/>
                </a:moveTo>
                <a:lnTo>
                  <a:pt x="68277" y="8786"/>
                </a:lnTo>
                <a:lnTo>
                  <a:pt x="32742" y="32747"/>
                </a:lnTo>
                <a:lnTo>
                  <a:pt x="8785" y="68287"/>
                </a:lnTo>
                <a:lnTo>
                  <a:pt x="0" y="111808"/>
                </a:lnTo>
                <a:lnTo>
                  <a:pt x="8785" y="155329"/>
                </a:lnTo>
                <a:lnTo>
                  <a:pt x="32742" y="190869"/>
                </a:lnTo>
                <a:lnTo>
                  <a:pt x="68277" y="214831"/>
                </a:lnTo>
                <a:lnTo>
                  <a:pt x="111791" y="223617"/>
                </a:lnTo>
                <a:lnTo>
                  <a:pt x="155306" y="214831"/>
                </a:lnTo>
                <a:lnTo>
                  <a:pt x="190841" y="190869"/>
                </a:lnTo>
                <a:lnTo>
                  <a:pt x="214799" y="155329"/>
                </a:lnTo>
                <a:lnTo>
                  <a:pt x="223584" y="111808"/>
                </a:lnTo>
                <a:lnTo>
                  <a:pt x="214799" y="68287"/>
                </a:lnTo>
                <a:lnTo>
                  <a:pt x="190841" y="32747"/>
                </a:lnTo>
                <a:lnTo>
                  <a:pt x="155306" y="8786"/>
                </a:lnTo>
                <a:lnTo>
                  <a:pt x="111791" y="0"/>
                </a:lnTo>
                <a:close/>
              </a:path>
            </a:pathLst>
          </a:custGeom>
          <a:solidFill>
            <a:srgbClr val="00B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72162" y="2816530"/>
            <a:ext cx="224154" cy="224154"/>
          </a:xfrm>
          <a:custGeom>
            <a:avLst/>
            <a:gdLst/>
            <a:ahLst/>
            <a:cxnLst/>
            <a:rect l="l" t="t" r="r" b="b"/>
            <a:pathLst>
              <a:path w="224154" h="224155">
                <a:moveTo>
                  <a:pt x="0" y="111808"/>
                </a:moveTo>
                <a:lnTo>
                  <a:pt x="8785" y="68287"/>
                </a:lnTo>
                <a:lnTo>
                  <a:pt x="32742" y="32748"/>
                </a:lnTo>
                <a:lnTo>
                  <a:pt x="68277" y="8786"/>
                </a:lnTo>
                <a:lnTo>
                  <a:pt x="111792" y="0"/>
                </a:lnTo>
                <a:lnTo>
                  <a:pt x="155306" y="8786"/>
                </a:lnTo>
                <a:lnTo>
                  <a:pt x="190841" y="32748"/>
                </a:lnTo>
                <a:lnTo>
                  <a:pt x="214799" y="68287"/>
                </a:lnTo>
                <a:lnTo>
                  <a:pt x="223584" y="111808"/>
                </a:lnTo>
                <a:lnTo>
                  <a:pt x="214799" y="155329"/>
                </a:lnTo>
                <a:lnTo>
                  <a:pt x="190841" y="190869"/>
                </a:lnTo>
                <a:lnTo>
                  <a:pt x="155307" y="214830"/>
                </a:lnTo>
                <a:lnTo>
                  <a:pt x="111792" y="223617"/>
                </a:lnTo>
                <a:lnTo>
                  <a:pt x="68277" y="214830"/>
                </a:lnTo>
                <a:lnTo>
                  <a:pt x="32742" y="190869"/>
                </a:lnTo>
                <a:lnTo>
                  <a:pt x="8785" y="155329"/>
                </a:lnTo>
                <a:lnTo>
                  <a:pt x="0" y="111808"/>
                </a:lnTo>
                <a:close/>
              </a:path>
            </a:pathLst>
          </a:custGeom>
          <a:ln w="26290">
            <a:solidFill>
              <a:srgbClr val="00B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11471" y="1993405"/>
            <a:ext cx="249875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13294" y="2958203"/>
            <a:ext cx="224154" cy="224154"/>
          </a:xfrm>
          <a:custGeom>
            <a:avLst/>
            <a:gdLst/>
            <a:ahLst/>
            <a:cxnLst/>
            <a:rect l="l" t="t" r="r" b="b"/>
            <a:pathLst>
              <a:path w="224154" h="224155">
                <a:moveTo>
                  <a:pt x="111793" y="0"/>
                </a:moveTo>
                <a:lnTo>
                  <a:pt x="68278" y="8786"/>
                </a:lnTo>
                <a:lnTo>
                  <a:pt x="32743" y="32747"/>
                </a:lnTo>
                <a:lnTo>
                  <a:pt x="8785" y="68287"/>
                </a:lnTo>
                <a:lnTo>
                  <a:pt x="0" y="111808"/>
                </a:lnTo>
                <a:lnTo>
                  <a:pt x="8785" y="155329"/>
                </a:lnTo>
                <a:lnTo>
                  <a:pt x="32743" y="190869"/>
                </a:lnTo>
                <a:lnTo>
                  <a:pt x="68278" y="214830"/>
                </a:lnTo>
                <a:lnTo>
                  <a:pt x="111793" y="223616"/>
                </a:lnTo>
                <a:lnTo>
                  <a:pt x="155307" y="214830"/>
                </a:lnTo>
                <a:lnTo>
                  <a:pt x="190841" y="190869"/>
                </a:lnTo>
                <a:lnTo>
                  <a:pt x="214799" y="155329"/>
                </a:lnTo>
                <a:lnTo>
                  <a:pt x="223584" y="111808"/>
                </a:lnTo>
                <a:lnTo>
                  <a:pt x="214799" y="68287"/>
                </a:lnTo>
                <a:lnTo>
                  <a:pt x="190841" y="32747"/>
                </a:lnTo>
                <a:lnTo>
                  <a:pt x="155307" y="8786"/>
                </a:lnTo>
                <a:lnTo>
                  <a:pt x="111793" y="0"/>
                </a:lnTo>
                <a:close/>
              </a:path>
            </a:pathLst>
          </a:custGeom>
          <a:solidFill>
            <a:srgbClr val="00B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13295" y="2958202"/>
            <a:ext cx="224154" cy="224154"/>
          </a:xfrm>
          <a:custGeom>
            <a:avLst/>
            <a:gdLst/>
            <a:ahLst/>
            <a:cxnLst/>
            <a:rect l="l" t="t" r="r" b="b"/>
            <a:pathLst>
              <a:path w="224154" h="224155">
                <a:moveTo>
                  <a:pt x="0" y="111808"/>
                </a:moveTo>
                <a:lnTo>
                  <a:pt x="8785" y="68287"/>
                </a:lnTo>
                <a:lnTo>
                  <a:pt x="32743" y="32747"/>
                </a:lnTo>
                <a:lnTo>
                  <a:pt x="68277" y="8786"/>
                </a:lnTo>
                <a:lnTo>
                  <a:pt x="111792" y="0"/>
                </a:lnTo>
                <a:lnTo>
                  <a:pt x="155306" y="8786"/>
                </a:lnTo>
                <a:lnTo>
                  <a:pt x="190841" y="32747"/>
                </a:lnTo>
                <a:lnTo>
                  <a:pt x="214799" y="68287"/>
                </a:lnTo>
                <a:lnTo>
                  <a:pt x="223584" y="111808"/>
                </a:lnTo>
                <a:lnTo>
                  <a:pt x="214799" y="155330"/>
                </a:lnTo>
                <a:lnTo>
                  <a:pt x="190841" y="190869"/>
                </a:lnTo>
                <a:lnTo>
                  <a:pt x="155306" y="214831"/>
                </a:lnTo>
                <a:lnTo>
                  <a:pt x="111792" y="223617"/>
                </a:lnTo>
                <a:lnTo>
                  <a:pt x="68277" y="214831"/>
                </a:lnTo>
                <a:lnTo>
                  <a:pt x="32743" y="190869"/>
                </a:lnTo>
                <a:lnTo>
                  <a:pt x="8785" y="155330"/>
                </a:lnTo>
                <a:lnTo>
                  <a:pt x="0" y="111808"/>
                </a:lnTo>
                <a:close/>
              </a:path>
            </a:pathLst>
          </a:custGeom>
          <a:ln w="26290">
            <a:solidFill>
              <a:srgbClr val="00B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12789" y="1684887"/>
            <a:ext cx="249875" cy="249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85990" y="1677757"/>
            <a:ext cx="249875" cy="249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17411" y="2000401"/>
            <a:ext cx="249875" cy="249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05618" y="3056866"/>
            <a:ext cx="249875" cy="249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43725" y="2315915"/>
            <a:ext cx="249875" cy="249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29203" y="2710181"/>
            <a:ext cx="249875" cy="249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77216" y="3514604"/>
            <a:ext cx="6877050" cy="785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7975" indent="-29527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307975" algn="l"/>
                <a:tab pos="308610" algn="l"/>
              </a:tabLst>
            </a:pPr>
            <a:r>
              <a:rPr sz="2450" dirty="0">
                <a:latin typeface="Calibri"/>
                <a:cs typeface="Calibri"/>
              </a:rPr>
              <a:t>Central </a:t>
            </a:r>
            <a:r>
              <a:rPr sz="2450" spc="0" dirty="0">
                <a:latin typeface="Calibri"/>
                <a:cs typeface="Calibri"/>
              </a:rPr>
              <a:t>counterparty eliminates credit </a:t>
            </a:r>
            <a:r>
              <a:rPr sz="2450" dirty="0">
                <a:latin typeface="Calibri"/>
                <a:cs typeface="Calibri"/>
              </a:rPr>
              <a:t>(default)</a:t>
            </a:r>
            <a:r>
              <a:rPr sz="2450" spc="50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risk</a:t>
            </a:r>
            <a:endParaRPr sz="2450" dirty="0">
              <a:latin typeface="Calibri"/>
              <a:cs typeface="Calibri"/>
            </a:endParaRPr>
          </a:p>
          <a:p>
            <a:pPr marL="307975" indent="-29527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307975" algn="l"/>
                <a:tab pos="308610" algn="l"/>
              </a:tabLst>
            </a:pPr>
            <a:r>
              <a:rPr sz="2450" dirty="0">
                <a:latin typeface="Calibri"/>
                <a:cs typeface="Calibri"/>
              </a:rPr>
              <a:t>Standardized </a:t>
            </a:r>
            <a:r>
              <a:rPr sz="2450" spc="0" dirty="0">
                <a:latin typeface="Calibri"/>
                <a:cs typeface="Calibri"/>
              </a:rPr>
              <a:t>products </a:t>
            </a:r>
            <a:r>
              <a:rPr sz="2450" spc="10" dirty="0">
                <a:latin typeface="Calibri"/>
                <a:cs typeface="Calibri"/>
              </a:rPr>
              <a:t>and </a:t>
            </a:r>
            <a:r>
              <a:rPr sz="2450" spc="5" dirty="0">
                <a:latin typeface="Calibri"/>
                <a:cs typeface="Calibri"/>
              </a:rPr>
              <a:t>pricing </a:t>
            </a:r>
            <a:r>
              <a:rPr sz="2450" spc="0" dirty="0">
                <a:latin typeface="Calibri"/>
                <a:cs typeface="Calibri"/>
              </a:rPr>
              <a:t>transparency</a:t>
            </a:r>
            <a:endParaRPr sz="2450" dirty="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12318" y="4602809"/>
            <a:ext cx="249875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02259" y="4380856"/>
            <a:ext cx="249875" cy="249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39314" y="5160143"/>
            <a:ext cx="249875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56975" y="4936526"/>
            <a:ext cx="249875" cy="249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21085" y="4552415"/>
            <a:ext cx="249875" cy="249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84488" y="5189562"/>
            <a:ext cx="249875" cy="249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79996" y="4906412"/>
            <a:ext cx="249875" cy="249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23264" y="4682794"/>
            <a:ext cx="249875" cy="249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64677" y="4682794"/>
            <a:ext cx="249875" cy="249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34015" y="4552415"/>
            <a:ext cx="249875" cy="249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97783" y="4610063"/>
            <a:ext cx="249875" cy="249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02883" y="4782813"/>
            <a:ext cx="249875" cy="2499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79769" y="4539970"/>
            <a:ext cx="249875" cy="249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45337" y="4552415"/>
            <a:ext cx="249875" cy="249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23734" y="5025800"/>
            <a:ext cx="249875" cy="249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42979" y="4552415"/>
            <a:ext cx="249875" cy="249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47937" y="5038278"/>
            <a:ext cx="249875" cy="249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52885" y="5170771"/>
            <a:ext cx="249875" cy="249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59228" y="4772767"/>
            <a:ext cx="154305" cy="269875"/>
          </a:xfrm>
          <a:custGeom>
            <a:avLst/>
            <a:gdLst/>
            <a:ahLst/>
            <a:cxnLst/>
            <a:rect l="l" t="t" r="r" b="b"/>
            <a:pathLst>
              <a:path w="154305" h="269875">
                <a:moveTo>
                  <a:pt x="0" y="269760"/>
                </a:moveTo>
                <a:lnTo>
                  <a:pt x="154221" y="0"/>
                </a:lnTo>
              </a:path>
            </a:pathLst>
          </a:custGeom>
          <a:ln w="29576">
            <a:solidFill>
              <a:srgbClr val="002F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43479" y="4924939"/>
            <a:ext cx="121608" cy="1430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07588" y="4747286"/>
            <a:ext cx="121608" cy="1430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28238" y="5166244"/>
            <a:ext cx="414020" cy="139065"/>
          </a:xfrm>
          <a:custGeom>
            <a:avLst/>
            <a:gdLst/>
            <a:ahLst/>
            <a:cxnLst/>
            <a:rect l="l" t="t" r="r" b="b"/>
            <a:pathLst>
              <a:path w="414020" h="139064">
                <a:moveTo>
                  <a:pt x="0" y="138537"/>
                </a:moveTo>
                <a:lnTo>
                  <a:pt x="413450" y="0"/>
                </a:lnTo>
              </a:path>
            </a:pathLst>
          </a:custGeom>
          <a:ln w="29579">
            <a:solidFill>
              <a:srgbClr val="002F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00411" y="5211002"/>
            <a:ext cx="144537" cy="1308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24978" y="5129209"/>
            <a:ext cx="144538" cy="1308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22035" y="4875557"/>
            <a:ext cx="64135" cy="433070"/>
          </a:xfrm>
          <a:custGeom>
            <a:avLst/>
            <a:gdLst/>
            <a:ahLst/>
            <a:cxnLst/>
            <a:rect l="l" t="t" r="r" b="b"/>
            <a:pathLst>
              <a:path w="64135" h="433070">
                <a:moveTo>
                  <a:pt x="0" y="432531"/>
                </a:moveTo>
                <a:lnTo>
                  <a:pt x="63680" y="0"/>
                </a:lnTo>
              </a:path>
            </a:pathLst>
          </a:custGeom>
          <a:ln w="29575">
            <a:solidFill>
              <a:srgbClr val="002F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66991" y="5195987"/>
            <a:ext cx="135823" cy="1411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04936" y="4846519"/>
            <a:ext cx="135825" cy="1411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40806" y="4656447"/>
            <a:ext cx="462915" cy="20320"/>
          </a:xfrm>
          <a:custGeom>
            <a:avLst/>
            <a:gdLst/>
            <a:ahLst/>
            <a:cxnLst/>
            <a:rect l="l" t="t" r="r" b="b"/>
            <a:pathLst>
              <a:path w="462914" h="20320">
                <a:moveTo>
                  <a:pt x="0" y="19727"/>
                </a:moveTo>
                <a:lnTo>
                  <a:pt x="462851" y="0"/>
                </a:lnTo>
              </a:path>
            </a:pathLst>
          </a:custGeom>
          <a:ln w="29579">
            <a:solidFill>
              <a:srgbClr val="002F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11486" y="4603822"/>
            <a:ext cx="137059" cy="1371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95919" y="4591616"/>
            <a:ext cx="137059" cy="13718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93873" y="4813714"/>
            <a:ext cx="259715" cy="386080"/>
          </a:xfrm>
          <a:custGeom>
            <a:avLst/>
            <a:gdLst/>
            <a:ahLst/>
            <a:cxnLst/>
            <a:rect l="l" t="t" r="r" b="b"/>
            <a:pathLst>
              <a:path w="259714" h="386079">
                <a:moveTo>
                  <a:pt x="259336" y="385536"/>
                </a:moveTo>
                <a:lnTo>
                  <a:pt x="0" y="0"/>
                </a:lnTo>
              </a:path>
            </a:pathLst>
          </a:custGeom>
          <a:ln w="29576">
            <a:solidFill>
              <a:srgbClr val="002F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43872" y="5081447"/>
            <a:ext cx="125719" cy="14215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77492" y="4789361"/>
            <a:ext cx="125718" cy="14215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43985" y="4608293"/>
            <a:ext cx="313690" cy="116839"/>
          </a:xfrm>
          <a:custGeom>
            <a:avLst/>
            <a:gdLst/>
            <a:ahLst/>
            <a:cxnLst/>
            <a:rect l="l" t="t" r="r" b="b"/>
            <a:pathLst>
              <a:path w="313689" h="116839">
                <a:moveTo>
                  <a:pt x="0" y="116830"/>
                </a:moveTo>
                <a:lnTo>
                  <a:pt x="313301" y="0"/>
                </a:lnTo>
              </a:path>
            </a:pathLst>
          </a:custGeom>
          <a:ln w="29578">
            <a:solidFill>
              <a:srgbClr val="002F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16486" y="4629001"/>
            <a:ext cx="144677" cy="12958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40107" y="4574826"/>
            <a:ext cx="144678" cy="1295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88154" y="4525134"/>
            <a:ext cx="299085" cy="194310"/>
          </a:xfrm>
          <a:custGeom>
            <a:avLst/>
            <a:gdLst/>
            <a:ahLst/>
            <a:cxnLst/>
            <a:rect l="l" t="t" r="r" b="b"/>
            <a:pathLst>
              <a:path w="299084" h="194310">
                <a:moveTo>
                  <a:pt x="298463" y="194234"/>
                </a:moveTo>
                <a:lnTo>
                  <a:pt x="0" y="0"/>
                </a:lnTo>
              </a:path>
            </a:pathLst>
          </a:custGeom>
          <a:ln w="29578">
            <a:solidFill>
              <a:srgbClr val="002F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68853" y="4610701"/>
            <a:ext cx="142361" cy="1246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63554" y="4509125"/>
            <a:ext cx="142361" cy="1246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25782" y="4965253"/>
            <a:ext cx="208279" cy="253365"/>
          </a:xfrm>
          <a:custGeom>
            <a:avLst/>
            <a:gdLst/>
            <a:ahLst/>
            <a:cxnLst/>
            <a:rect l="l" t="t" r="r" b="b"/>
            <a:pathLst>
              <a:path w="208279" h="253364">
                <a:moveTo>
                  <a:pt x="208000" y="253140"/>
                </a:moveTo>
                <a:lnTo>
                  <a:pt x="0" y="0"/>
                </a:lnTo>
              </a:path>
            </a:pathLst>
          </a:custGeom>
          <a:ln w="29576">
            <a:solidFill>
              <a:srgbClr val="002F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07146" y="4942576"/>
            <a:ext cx="245268" cy="29849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156604" y="4721299"/>
            <a:ext cx="132080" cy="235585"/>
          </a:xfrm>
          <a:custGeom>
            <a:avLst/>
            <a:gdLst/>
            <a:ahLst/>
            <a:cxnLst/>
            <a:rect l="l" t="t" r="r" b="b"/>
            <a:pathLst>
              <a:path w="132079" h="235585">
                <a:moveTo>
                  <a:pt x="131674" y="235356"/>
                </a:moveTo>
                <a:lnTo>
                  <a:pt x="0" y="0"/>
                </a:lnTo>
              </a:path>
            </a:pathLst>
          </a:custGeom>
          <a:ln w="29576">
            <a:solidFill>
              <a:srgbClr val="002F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139831" y="4695685"/>
            <a:ext cx="165221" cy="28658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939875" y="5601702"/>
            <a:ext cx="5722620" cy="785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7975" indent="-29527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307975" algn="l"/>
                <a:tab pos="308610" algn="l"/>
              </a:tabLst>
            </a:pPr>
            <a:r>
              <a:rPr sz="2450" spc="5" dirty="0">
                <a:latin typeface="Calibri"/>
                <a:cs typeface="Calibri"/>
              </a:rPr>
              <a:t>Both</a:t>
            </a:r>
            <a:r>
              <a:rPr lang="en-SG" sz="2450" spc="5" dirty="0">
                <a:latin typeface="Calibri"/>
                <a:cs typeface="Calibri"/>
              </a:rPr>
              <a:t> parties</a:t>
            </a:r>
            <a:r>
              <a:rPr sz="2450" spc="13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subject </a:t>
            </a:r>
            <a:r>
              <a:rPr sz="2450" dirty="0">
                <a:latin typeface="Calibri"/>
                <a:cs typeface="Calibri"/>
              </a:rPr>
              <a:t>to </a:t>
            </a:r>
            <a:r>
              <a:rPr sz="2450" spc="0" dirty="0">
                <a:latin typeface="Calibri"/>
                <a:cs typeface="Calibri"/>
              </a:rPr>
              <a:t>credit </a:t>
            </a:r>
            <a:r>
              <a:rPr sz="2450" dirty="0">
                <a:latin typeface="Calibri"/>
                <a:cs typeface="Calibri"/>
              </a:rPr>
              <a:t>(default)</a:t>
            </a:r>
            <a:r>
              <a:rPr sz="2450" spc="-90" dirty="0">
                <a:latin typeface="Calibri"/>
                <a:cs typeface="Calibri"/>
              </a:rPr>
              <a:t> </a:t>
            </a:r>
            <a:r>
              <a:rPr sz="2450" spc="0" dirty="0">
                <a:latin typeface="Calibri"/>
                <a:cs typeface="Calibri"/>
              </a:rPr>
              <a:t>risk</a:t>
            </a:r>
            <a:endParaRPr sz="2450" dirty="0">
              <a:latin typeface="Calibri"/>
              <a:cs typeface="Calibri"/>
            </a:endParaRPr>
          </a:p>
          <a:p>
            <a:pPr marL="307975" indent="-29527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307975" algn="l"/>
                <a:tab pos="308610" algn="l"/>
              </a:tabLst>
            </a:pPr>
            <a:r>
              <a:rPr sz="2450" spc="0" dirty="0">
                <a:latin typeface="Calibri"/>
                <a:cs typeface="Calibri"/>
              </a:rPr>
              <a:t>Flexible products </a:t>
            </a:r>
            <a:r>
              <a:rPr sz="2450" spc="10" dirty="0">
                <a:latin typeface="Calibri"/>
                <a:cs typeface="Calibri"/>
              </a:rPr>
              <a:t>but </a:t>
            </a:r>
            <a:r>
              <a:rPr sz="2450" spc="5" dirty="0">
                <a:latin typeface="Calibri"/>
                <a:cs typeface="Calibri"/>
              </a:rPr>
              <a:t>pricing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opacity</a:t>
            </a:r>
            <a:endParaRPr sz="2450" dirty="0">
              <a:latin typeface="Calibri"/>
              <a:cs typeface="Calibri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800" y="860935"/>
            <a:ext cx="5257799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5" dirty="0"/>
              <a:t>Time Value of Money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949450"/>
            <a:ext cx="9296400" cy="3727302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$100 to be paid 1 year from now (Future Value)</a:t>
            </a:r>
          </a:p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5% interest rate per annum, denote as r.</a:t>
            </a:r>
          </a:p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Present value (PV) can be computed as</a:t>
            </a:r>
          </a:p>
          <a:p>
            <a:pPr marL="12700" marR="736600">
              <a:lnSpc>
                <a:spcPts val="3929"/>
              </a:lnSpc>
              <a:spcBef>
                <a:spcPts val="265"/>
              </a:spcBef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	PV = Future Value * Discount Factor.</a:t>
            </a:r>
          </a:p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DF(T) = </a:t>
            </a:r>
            <a:r>
              <a:rPr lang="en-SG" sz="2800" dirty="0" err="1">
                <a:latin typeface="Calibri"/>
                <a:cs typeface="Calibri"/>
              </a:rPr>
              <a:t>exp</a:t>
            </a:r>
            <a:r>
              <a:rPr lang="en-SG" sz="2800" dirty="0">
                <a:latin typeface="Calibri"/>
                <a:cs typeface="Calibri"/>
              </a:rPr>
              <a:t>(-r*T) = 0.9512, where T=1, r=5%.</a:t>
            </a:r>
          </a:p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We assume continuous compounding in this course unless otherwise stated.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729" y="784754"/>
            <a:ext cx="4445942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Forward</a:t>
            </a:r>
            <a:r>
              <a:rPr spc="-95" dirty="0"/>
              <a:t> </a:t>
            </a:r>
            <a:r>
              <a:rPr lang="en-SG" spc="-20" dirty="0"/>
              <a:t>contract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927100" y="1631374"/>
            <a:ext cx="8839200" cy="629961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400" dirty="0">
                <a:latin typeface="Calibri"/>
                <a:cs typeface="Calibri"/>
              </a:rPr>
              <a:t>A forward contract is an agreement between 2 parties to buy or sell an asset at maturity.</a:t>
            </a:r>
          </a:p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400" dirty="0">
                <a:latin typeface="Calibri"/>
                <a:cs typeface="Calibri"/>
              </a:rPr>
              <a:t>No cash flows until maturity.</a:t>
            </a:r>
          </a:p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400" dirty="0">
                <a:latin typeface="Calibri"/>
                <a:cs typeface="Calibri"/>
              </a:rPr>
              <a:t>The price agreed to buy or sell the asset at maturity is call the strike price, K.</a:t>
            </a:r>
          </a:p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400" dirty="0">
                <a:latin typeface="Calibri"/>
                <a:cs typeface="Calibri"/>
              </a:rPr>
              <a:t>The value of the forward contract V at t is computed as:</a:t>
            </a:r>
          </a:p>
          <a:p>
            <a:pPr marL="927100" marR="736600" lvl="2" algn="ctr">
              <a:lnSpc>
                <a:spcPts val="3929"/>
              </a:lnSpc>
              <a:spcBef>
                <a:spcPts val="265"/>
              </a:spcBef>
              <a:tabLst>
                <a:tab pos="367030" algn="l"/>
                <a:tab pos="367665" algn="l"/>
              </a:tabLst>
            </a:pPr>
            <a:r>
              <a:rPr lang="en-US" sz="2400" dirty="0">
                <a:latin typeface="Calibri"/>
                <a:cs typeface="Calibri"/>
              </a:rPr>
              <a:t>V(t) = (F(</a:t>
            </a:r>
            <a:r>
              <a:rPr lang="en-US" sz="2400" dirty="0" err="1">
                <a:latin typeface="Calibri"/>
                <a:cs typeface="Calibri"/>
              </a:rPr>
              <a:t>t,T</a:t>
            </a:r>
            <a:r>
              <a:rPr lang="en-US" sz="2400" dirty="0">
                <a:latin typeface="Calibri"/>
                <a:cs typeface="Calibri"/>
              </a:rPr>
              <a:t>) – K) * DF(T-t).</a:t>
            </a:r>
          </a:p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400" dirty="0">
                <a:latin typeface="Calibri"/>
                <a:cs typeface="Calibri"/>
              </a:rPr>
              <a:t>Forward contract to have 0 value </a:t>
            </a:r>
            <a:r>
              <a:rPr lang="en-US" sz="2400" b="1" dirty="0">
                <a:latin typeface="Calibri"/>
                <a:cs typeface="Calibri"/>
              </a:rPr>
              <a:t>at inception </a:t>
            </a:r>
            <a:r>
              <a:rPr lang="en-US" sz="2400" dirty="0">
                <a:latin typeface="Calibri"/>
                <a:cs typeface="Calibri"/>
              </a:rPr>
              <a:t>has strike price equals to the </a:t>
            </a:r>
            <a:r>
              <a:rPr lang="en-US" sz="2400" b="1" dirty="0">
                <a:latin typeface="Calibri"/>
                <a:cs typeface="Calibri"/>
              </a:rPr>
              <a:t>forward price at time 0</a:t>
            </a:r>
            <a:r>
              <a:rPr lang="en-US" sz="2400" dirty="0">
                <a:latin typeface="Calibri"/>
                <a:cs typeface="Calibri"/>
              </a:rPr>
              <a:t>, i.e. V(0) = 0, if </a:t>
            </a:r>
          </a:p>
          <a:p>
            <a:pPr marL="12700" marR="736600" algn="ctr">
              <a:lnSpc>
                <a:spcPts val="3929"/>
              </a:lnSpc>
              <a:spcBef>
                <a:spcPts val="265"/>
              </a:spcBef>
              <a:tabLst>
                <a:tab pos="367030" algn="l"/>
                <a:tab pos="367665" algn="l"/>
              </a:tabLst>
            </a:pPr>
            <a:r>
              <a:rPr lang="en-US" sz="2400" dirty="0">
                <a:latin typeface="Calibri"/>
                <a:cs typeface="Calibri"/>
              </a:rPr>
              <a:t>F(0,T) = K.</a:t>
            </a:r>
          </a:p>
          <a:p>
            <a:pPr marL="12700" marR="736600">
              <a:lnSpc>
                <a:spcPts val="3929"/>
              </a:lnSpc>
              <a:spcBef>
                <a:spcPts val="265"/>
              </a:spcBef>
              <a:tabLst>
                <a:tab pos="367030" algn="l"/>
                <a:tab pos="367665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905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7300" y="744715"/>
            <a:ext cx="5312165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What </a:t>
            </a:r>
            <a:r>
              <a:rPr lang="en-SG" dirty="0"/>
              <a:t>are</a:t>
            </a:r>
            <a:r>
              <a:rPr spc="-25" dirty="0"/>
              <a:t> </a:t>
            </a:r>
            <a:r>
              <a:rPr lang="en-SG" spc="-25" dirty="0"/>
              <a:t>Derivatives</a:t>
            </a:r>
            <a:r>
              <a:rPr spc="12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183880" cy="39530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7030" marR="508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2800" dirty="0">
                <a:latin typeface="Calibri"/>
                <a:cs typeface="Calibri"/>
              </a:rPr>
              <a:t>Financial </a:t>
            </a:r>
            <a:r>
              <a:rPr sz="2800" spc="-5" dirty="0">
                <a:latin typeface="Calibri"/>
                <a:cs typeface="Calibri"/>
              </a:rPr>
              <a:t>instrument that </a:t>
            </a:r>
            <a:r>
              <a:rPr sz="2800" spc="-20" dirty="0">
                <a:latin typeface="Calibri"/>
                <a:cs typeface="Calibri"/>
              </a:rPr>
              <a:t>“derives” </a:t>
            </a:r>
            <a:r>
              <a:rPr sz="2800" spc="-5" dirty="0">
                <a:latin typeface="Calibri"/>
                <a:cs typeface="Calibri"/>
              </a:rPr>
              <a:t>cash ﬂows</a:t>
            </a:r>
            <a:r>
              <a:rPr lang="en-SG"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dirty="0">
                <a:latin typeface="Calibri"/>
                <a:cs typeface="Calibri"/>
              </a:rPr>
              <a:t>price of some other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asset</a:t>
            </a:r>
            <a:r>
              <a:rPr lang="en-SG"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67030" marR="35560" indent="-354330">
              <a:lnSpc>
                <a:spcPct val="99800"/>
              </a:lnSpc>
              <a:spcBef>
                <a:spcPts val="76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2800" spc="-40" dirty="0">
                <a:latin typeface="Calibri"/>
                <a:cs typeface="Calibri"/>
              </a:rPr>
              <a:t>Typically, </a:t>
            </a:r>
            <a:r>
              <a:rPr lang="en-SG" sz="2800" spc="-40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agreement between </a:t>
            </a:r>
            <a:r>
              <a:rPr sz="2800" spc="-10" dirty="0">
                <a:latin typeface="Calibri"/>
                <a:cs typeface="Calibri"/>
              </a:rPr>
              <a:t>two </a:t>
            </a:r>
            <a:r>
              <a:rPr sz="2800" spc="165" dirty="0">
                <a:latin typeface="Calibri"/>
                <a:cs typeface="Calibri"/>
              </a:rPr>
              <a:t>p</a:t>
            </a:r>
            <a:r>
              <a:rPr lang="en-SG" sz="2800" spc="165" dirty="0">
                <a:latin typeface="Calibri"/>
                <a:cs typeface="Calibri"/>
              </a:rPr>
              <a:t>arties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lang="en-SG" sz="2800" spc="-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exchange </a:t>
            </a:r>
            <a:r>
              <a:rPr lang="en-SG" sz="2800" dirty="0">
                <a:latin typeface="Calibri"/>
                <a:cs typeface="Calibri"/>
              </a:rPr>
              <a:t>cash flows</a:t>
            </a:r>
            <a:r>
              <a:rPr lang="en-SG" sz="2800" spc="-1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67030" marR="513080" indent="-354330">
              <a:lnSpc>
                <a:spcPct val="99800"/>
              </a:lnSpc>
              <a:spcBef>
                <a:spcPts val="88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spc="90" dirty="0">
                <a:latin typeface="Calibri"/>
                <a:cs typeface="Calibri"/>
              </a:rPr>
              <a:t>Derivatives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0" dirty="0">
                <a:latin typeface="Calibri"/>
                <a:cs typeface="Calibri"/>
              </a:rPr>
              <a:t>be </a:t>
            </a:r>
            <a:r>
              <a:rPr sz="2800" dirty="0">
                <a:latin typeface="Calibri"/>
                <a:cs typeface="Calibri"/>
              </a:rPr>
              <a:t>used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hedge </a:t>
            </a:r>
            <a:r>
              <a:rPr sz="2800" spc="-15" dirty="0">
                <a:latin typeface="Calibri"/>
                <a:cs typeface="Calibri"/>
              </a:rPr>
              <a:t>against  </a:t>
            </a:r>
            <a:r>
              <a:rPr sz="2800" spc="-20" dirty="0">
                <a:latin typeface="Calibri"/>
                <a:cs typeface="Calibri"/>
              </a:rPr>
              <a:t>unfavorable </a:t>
            </a:r>
            <a:r>
              <a:rPr sz="2800" dirty="0">
                <a:latin typeface="Calibri"/>
                <a:cs typeface="Calibri"/>
              </a:rPr>
              <a:t>price changes, or </a:t>
            </a:r>
            <a:r>
              <a:rPr sz="2800" spc="-5" dirty="0">
                <a:latin typeface="Calibri"/>
                <a:cs typeface="Calibri"/>
              </a:rPr>
              <a:t>speculate </a:t>
            </a:r>
            <a:r>
              <a:rPr sz="2800" dirty="0">
                <a:latin typeface="Calibri"/>
                <a:cs typeface="Calibri"/>
              </a:rPr>
              <a:t>on  </a:t>
            </a:r>
            <a:r>
              <a:rPr sz="2800" spc="-25" dirty="0">
                <a:latin typeface="Calibri"/>
                <a:cs typeface="Calibri"/>
              </a:rPr>
              <a:t>favorable </a:t>
            </a:r>
            <a:r>
              <a:rPr sz="2800" dirty="0">
                <a:latin typeface="Calibri"/>
                <a:cs typeface="Calibri"/>
              </a:rPr>
              <a:t>price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changes</a:t>
            </a:r>
            <a:r>
              <a:rPr lang="en-SG" sz="2800" dirty="0">
                <a:latin typeface="Calibri"/>
                <a:cs typeface="Calibri"/>
              </a:rPr>
              <a:t>.</a:t>
            </a:r>
          </a:p>
          <a:p>
            <a:pPr marL="367030" marR="513080" indent="-354330">
              <a:lnSpc>
                <a:spcPct val="99800"/>
              </a:lnSpc>
              <a:spcBef>
                <a:spcPts val="88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Hedging means mitigate or reduce risks.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729" y="784754"/>
            <a:ext cx="4445942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Forward</a:t>
            </a:r>
            <a:r>
              <a:rPr spc="-95" dirty="0"/>
              <a:t> </a:t>
            </a:r>
            <a:r>
              <a:rPr lang="en-SG" spc="-20" dirty="0"/>
              <a:t>price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774700" y="1683766"/>
            <a:ext cx="9525000" cy="472757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400" dirty="0">
                <a:latin typeface="Calibri"/>
                <a:cs typeface="Calibri"/>
              </a:rPr>
              <a:t>S(t) denotes the price of a stock at time t.</a:t>
            </a:r>
          </a:p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400" dirty="0">
                <a:cs typeface="Calibri"/>
              </a:rPr>
              <a:t>F(</a:t>
            </a:r>
            <a:r>
              <a:rPr lang="en-US" sz="2400" dirty="0" err="1">
                <a:cs typeface="Calibri"/>
              </a:rPr>
              <a:t>t,T</a:t>
            </a:r>
            <a:r>
              <a:rPr lang="en-US" sz="2400" dirty="0">
                <a:cs typeface="Calibri"/>
              </a:rPr>
              <a:t>) denotes the forward price at time t with maturity T, t&lt;=T.</a:t>
            </a:r>
          </a:p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400" dirty="0">
                <a:latin typeface="Calibri"/>
                <a:cs typeface="Calibri"/>
              </a:rPr>
              <a:t>Consider a stock that pays no dividends and is worth $50</a:t>
            </a:r>
            <a:r>
              <a:rPr lang="en-US" sz="2400" spc="-15" dirty="0">
                <a:latin typeface="Calibri"/>
                <a:cs typeface="Calibri"/>
              </a:rPr>
              <a:t>, S(0) = $50.</a:t>
            </a:r>
          </a:p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400" spc="-15" dirty="0">
                <a:latin typeface="Calibri"/>
                <a:cs typeface="Calibri"/>
              </a:rPr>
              <a:t>6 month interest rate is 6% per annum, r = 6%.</a:t>
            </a:r>
          </a:p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400" spc="-15" dirty="0">
                <a:latin typeface="Calibri"/>
                <a:cs typeface="Calibri"/>
              </a:rPr>
              <a:t>Forward price of a stock can be viewed as equal to the spot price plus the cost of carrying it.</a:t>
            </a:r>
          </a:p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400" spc="-15" dirty="0">
                <a:latin typeface="Calibri"/>
                <a:cs typeface="Calibri"/>
              </a:rPr>
              <a:t>The cost of carry is equal to the interest that might be received if he had immediately sold the stock and invested in a risk-free investment.</a:t>
            </a:r>
          </a:p>
        </p:txBody>
      </p:sp>
    </p:spTree>
    <p:extLst>
      <p:ext uri="{BB962C8B-B14F-4D97-AF65-F5344CB8AC3E}">
        <p14:creationId xmlns:p14="http://schemas.microsoft.com/office/powerpoint/2010/main" val="926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729" y="784754"/>
            <a:ext cx="4445942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Forward</a:t>
            </a:r>
            <a:r>
              <a:rPr spc="-95" dirty="0"/>
              <a:t> </a:t>
            </a:r>
            <a:r>
              <a:rPr lang="en-SG" spc="-20" dirty="0"/>
              <a:t>price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233170" y="1683766"/>
            <a:ext cx="8227059" cy="265008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400" spc="-15" dirty="0">
                <a:latin typeface="Calibri"/>
                <a:cs typeface="Calibri"/>
              </a:rPr>
              <a:t>Forward price can be computed as:</a:t>
            </a:r>
          </a:p>
          <a:p>
            <a:pPr marL="12700" marR="736600" algn="ctr">
              <a:lnSpc>
                <a:spcPts val="3929"/>
              </a:lnSpc>
              <a:spcBef>
                <a:spcPts val="265"/>
              </a:spcBef>
              <a:tabLst>
                <a:tab pos="367030" algn="l"/>
                <a:tab pos="367665" algn="l"/>
              </a:tabLst>
            </a:pPr>
            <a:r>
              <a:rPr lang="en-US" sz="2400" spc="-15" dirty="0">
                <a:latin typeface="Calibri"/>
                <a:cs typeface="Calibri"/>
              </a:rPr>
              <a:t>F(</a:t>
            </a:r>
            <a:r>
              <a:rPr lang="en-US" sz="2400" spc="-15" dirty="0" err="1">
                <a:latin typeface="Calibri"/>
                <a:cs typeface="Calibri"/>
              </a:rPr>
              <a:t>t,T</a:t>
            </a:r>
            <a:r>
              <a:rPr lang="en-US" sz="2400" spc="-15" dirty="0">
                <a:latin typeface="Calibri"/>
                <a:cs typeface="Calibri"/>
              </a:rPr>
              <a:t>) = S(t) * </a:t>
            </a:r>
            <a:r>
              <a:rPr lang="en-US" sz="2400" spc="-15" dirty="0" err="1">
                <a:latin typeface="Calibri"/>
                <a:cs typeface="Calibri"/>
              </a:rPr>
              <a:t>exp</a:t>
            </a:r>
            <a:r>
              <a:rPr lang="en-US" sz="2400" spc="-15" dirty="0">
                <a:latin typeface="Calibri"/>
                <a:cs typeface="Calibri"/>
              </a:rPr>
              <a:t>(r*(T-t)) = S(t) / DF(T-t)</a:t>
            </a:r>
          </a:p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400" spc="-15" dirty="0">
                <a:latin typeface="Calibri"/>
                <a:cs typeface="Calibri"/>
              </a:rPr>
              <a:t>To compute a 6 month forward price, we can set t=0, T=6/12 and we get</a:t>
            </a:r>
          </a:p>
          <a:p>
            <a:pPr marL="12700" marR="736600" algn="ctr">
              <a:lnSpc>
                <a:spcPts val="3929"/>
              </a:lnSpc>
              <a:spcBef>
                <a:spcPts val="265"/>
              </a:spcBef>
              <a:tabLst>
                <a:tab pos="367030" algn="l"/>
                <a:tab pos="367665" algn="l"/>
              </a:tabLst>
            </a:pPr>
            <a:r>
              <a:rPr lang="en-US" sz="2400" spc="-15" dirty="0">
                <a:latin typeface="Calibri"/>
                <a:cs typeface="Calibri"/>
              </a:rPr>
              <a:t>F(0, 6/12) = $50 * </a:t>
            </a:r>
            <a:r>
              <a:rPr lang="en-US" sz="2400" spc="-15" dirty="0" err="1">
                <a:latin typeface="Calibri"/>
                <a:cs typeface="Calibri"/>
              </a:rPr>
              <a:t>exp</a:t>
            </a:r>
            <a:r>
              <a:rPr lang="en-US" sz="2400" spc="-15" dirty="0">
                <a:latin typeface="Calibri"/>
                <a:cs typeface="Calibri"/>
              </a:rPr>
              <a:t>(6% * 6/12) = $51.52.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6098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729" y="784754"/>
            <a:ext cx="4445942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Forward</a:t>
            </a:r>
            <a:r>
              <a:rPr spc="-95" dirty="0"/>
              <a:t> </a:t>
            </a:r>
            <a:r>
              <a:rPr lang="en-SG" spc="-20" dirty="0"/>
              <a:t>price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409824" y="1631374"/>
            <a:ext cx="8227059" cy="630493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marR="736600" indent="-342900">
              <a:lnSpc>
                <a:spcPts val="3929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367030" algn="l"/>
                <a:tab pos="367665" algn="l"/>
              </a:tabLst>
            </a:pPr>
            <a:r>
              <a:rPr lang="en-US" sz="2400" dirty="0">
                <a:latin typeface="Calibri"/>
                <a:cs typeface="Calibri"/>
              </a:rPr>
              <a:t>So what if the stock provides an additional income to the stockholder?</a:t>
            </a:r>
          </a:p>
          <a:p>
            <a:pPr marL="355600" marR="736600" indent="-342900">
              <a:lnSpc>
                <a:spcPts val="3929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367030" algn="l"/>
                <a:tab pos="367665" algn="l"/>
              </a:tabLst>
            </a:pPr>
            <a:r>
              <a:rPr lang="en-US" sz="2400" dirty="0">
                <a:cs typeface="Calibri"/>
              </a:rPr>
              <a:t>Stock pays dividend and one can also lend out the stock to earn an extra income via repurchasing agreement, aka repo.</a:t>
            </a:r>
            <a:endParaRPr lang="en-US" sz="2400" dirty="0">
              <a:latin typeface="Calibri"/>
              <a:cs typeface="Calibri"/>
            </a:endParaRPr>
          </a:p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400" dirty="0">
                <a:latin typeface="Calibri"/>
                <a:cs typeface="Calibri"/>
              </a:rPr>
              <a:t>The cost of carry decreases.</a:t>
            </a:r>
          </a:p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400" dirty="0">
                <a:latin typeface="Calibri"/>
                <a:cs typeface="Calibri"/>
              </a:rPr>
              <a:t>Dividend yield = 1% p.a., repo rate = 2% p.a. for 6 month period.</a:t>
            </a:r>
          </a:p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400" dirty="0">
                <a:latin typeface="Calibri"/>
                <a:cs typeface="Calibri"/>
              </a:rPr>
              <a:t>The 6 month forward price now becomes </a:t>
            </a:r>
          </a:p>
          <a:p>
            <a:pPr marL="12700" marR="736600" algn="ctr">
              <a:lnSpc>
                <a:spcPts val="3929"/>
              </a:lnSpc>
              <a:spcBef>
                <a:spcPts val="265"/>
              </a:spcBef>
              <a:tabLst>
                <a:tab pos="367030" algn="l"/>
                <a:tab pos="367665" algn="l"/>
              </a:tabLst>
            </a:pPr>
            <a:r>
              <a:rPr lang="en-US" sz="2400" dirty="0">
                <a:latin typeface="Calibri"/>
                <a:cs typeface="Calibri"/>
              </a:rPr>
              <a:t>		$50 *</a:t>
            </a:r>
            <a:r>
              <a:rPr lang="en-US" sz="2400" dirty="0" err="1">
                <a:latin typeface="Calibri"/>
                <a:cs typeface="Calibri"/>
              </a:rPr>
              <a:t>exp</a:t>
            </a:r>
            <a:r>
              <a:rPr lang="en-US" sz="2400" dirty="0">
                <a:latin typeface="Calibri"/>
                <a:cs typeface="Calibri"/>
              </a:rPr>
              <a:t>( (6%-1%-2%)* 6/12) = 50.76.</a:t>
            </a:r>
          </a:p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2402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744715"/>
            <a:ext cx="772513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89985" algn="l"/>
              </a:tabLst>
            </a:pPr>
            <a:r>
              <a:rPr spc="-50" dirty="0"/>
              <a:t>Payoﬀ</a:t>
            </a:r>
            <a:r>
              <a:rPr spc="0" dirty="0"/>
              <a:t> </a:t>
            </a:r>
            <a:r>
              <a:rPr spc="-15" dirty="0"/>
              <a:t>Diagram	</a:t>
            </a:r>
            <a:r>
              <a:rPr spc="-5" dirty="0"/>
              <a:t>of Long</a:t>
            </a:r>
            <a:r>
              <a:rPr spc="-55" dirty="0"/>
              <a:t> </a:t>
            </a:r>
            <a:r>
              <a:rPr spc="-25" dirty="0"/>
              <a:t>Forward</a:t>
            </a:r>
          </a:p>
        </p:txBody>
      </p:sp>
      <p:sp>
        <p:nvSpPr>
          <p:cNvPr id="3" name="object 3"/>
          <p:cNvSpPr/>
          <p:nvPr/>
        </p:nvSpPr>
        <p:spPr>
          <a:xfrm>
            <a:off x="2067917" y="2212811"/>
            <a:ext cx="1905" cy="3801745"/>
          </a:xfrm>
          <a:custGeom>
            <a:avLst/>
            <a:gdLst/>
            <a:ahLst/>
            <a:cxnLst/>
            <a:rect l="l" t="t" r="r" b="b"/>
            <a:pathLst>
              <a:path w="1905" h="3801745">
                <a:moveTo>
                  <a:pt x="1832" y="0"/>
                </a:moveTo>
                <a:lnTo>
                  <a:pt x="0" y="3801497"/>
                </a:lnTo>
              </a:path>
            </a:pathLst>
          </a:custGeom>
          <a:ln w="5915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29568" y="4113560"/>
            <a:ext cx="3473450" cy="0"/>
          </a:xfrm>
          <a:custGeom>
            <a:avLst/>
            <a:gdLst/>
            <a:ahLst/>
            <a:cxnLst/>
            <a:rect l="l" t="t" r="r" b="b"/>
            <a:pathLst>
              <a:path w="3473450">
                <a:moveTo>
                  <a:pt x="0" y="0"/>
                </a:moveTo>
                <a:lnTo>
                  <a:pt x="3473252" y="0"/>
                </a:lnTo>
              </a:path>
            </a:pathLst>
          </a:custGeom>
          <a:ln w="59158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7917" y="4113560"/>
            <a:ext cx="2802890" cy="0"/>
          </a:xfrm>
          <a:custGeom>
            <a:avLst/>
            <a:gdLst/>
            <a:ahLst/>
            <a:cxnLst/>
            <a:rect l="l" t="t" r="r" b="b"/>
            <a:pathLst>
              <a:path w="2802890">
                <a:moveTo>
                  <a:pt x="0" y="0"/>
                </a:moveTo>
                <a:lnTo>
                  <a:pt x="2802499" y="0"/>
                </a:lnTo>
              </a:path>
            </a:pathLst>
          </a:custGeom>
          <a:ln w="59158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1313" y="2063732"/>
            <a:ext cx="3801110" cy="3876040"/>
          </a:xfrm>
          <a:custGeom>
            <a:avLst/>
            <a:gdLst/>
            <a:ahLst/>
            <a:cxnLst/>
            <a:rect l="l" t="t" r="r" b="b"/>
            <a:pathLst>
              <a:path w="3801109" h="3876040">
                <a:moveTo>
                  <a:pt x="0" y="3876037"/>
                </a:moveTo>
                <a:lnTo>
                  <a:pt x="3800942" y="0"/>
                </a:lnTo>
              </a:path>
            </a:pathLst>
          </a:custGeom>
          <a:ln w="78872">
            <a:solidFill>
              <a:srgbClr val="EB81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9991" y="3964481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1" y="298156"/>
                </a:lnTo>
              </a:path>
            </a:pathLst>
          </a:custGeom>
          <a:ln w="5915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12423" y="4409075"/>
            <a:ext cx="1953933" cy="88671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850" dirty="0">
                <a:latin typeface="Calibri"/>
                <a:cs typeface="Calibri"/>
              </a:rPr>
              <a:t>Price </a:t>
            </a:r>
            <a:r>
              <a:rPr sz="1850" spc="0" dirty="0">
                <a:latin typeface="Calibri"/>
                <a:cs typeface="Calibri"/>
              </a:rPr>
              <a:t>of</a:t>
            </a:r>
            <a:r>
              <a:rPr sz="1850" spc="-75" dirty="0">
                <a:latin typeface="Calibri"/>
                <a:cs typeface="Calibri"/>
              </a:rPr>
              <a:t> </a:t>
            </a:r>
            <a:r>
              <a:rPr sz="1850" spc="0" dirty="0">
                <a:latin typeface="Calibri"/>
                <a:cs typeface="Calibri"/>
              </a:rPr>
              <a:t>Underlying  </a:t>
            </a:r>
            <a:r>
              <a:rPr sz="1850" dirty="0">
                <a:latin typeface="Calibri"/>
                <a:cs typeface="Calibri"/>
              </a:rPr>
              <a:t>Asset </a:t>
            </a:r>
            <a:r>
              <a:rPr sz="1850" spc="-5" dirty="0">
                <a:latin typeface="Calibri"/>
                <a:cs typeface="Calibri"/>
              </a:rPr>
              <a:t>at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Maturity</a:t>
            </a:r>
            <a:r>
              <a:rPr lang="en-SG" sz="1850" dirty="0">
                <a:latin typeface="Calibri"/>
                <a:cs typeface="Calibri"/>
              </a:rPr>
              <a:t> F(T,T) = S(T)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7216" y="1720850"/>
            <a:ext cx="519579" cy="298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SG" sz="1850" dirty="0">
                <a:latin typeface="Calibri"/>
                <a:cs typeface="Calibri"/>
              </a:rPr>
              <a:t>V(T)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7216" y="3999109"/>
            <a:ext cx="145415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0" dirty="0">
                <a:latin typeface="Calibri"/>
                <a:cs typeface="Calibri"/>
              </a:rPr>
              <a:t>0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5462" y="2739291"/>
            <a:ext cx="694953" cy="298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SG" sz="1850" spc="-10" dirty="0">
                <a:latin typeface="Calibri"/>
                <a:cs typeface="Calibri"/>
              </a:rPr>
              <a:t>K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25462" y="3189799"/>
            <a:ext cx="149225" cy="588645"/>
          </a:xfrm>
          <a:custGeom>
            <a:avLst/>
            <a:gdLst/>
            <a:ahLst/>
            <a:cxnLst/>
            <a:rect l="l" t="t" r="r" b="b"/>
            <a:pathLst>
              <a:path w="149225" h="588645">
                <a:moveTo>
                  <a:pt x="149057" y="513795"/>
                </a:moveTo>
                <a:lnTo>
                  <a:pt x="0" y="513795"/>
                </a:lnTo>
                <a:lnTo>
                  <a:pt x="74528" y="588335"/>
                </a:lnTo>
                <a:lnTo>
                  <a:pt x="149057" y="513795"/>
                </a:lnTo>
                <a:close/>
              </a:path>
              <a:path w="149225" h="588645">
                <a:moveTo>
                  <a:pt x="111793" y="0"/>
                </a:moveTo>
                <a:lnTo>
                  <a:pt x="37264" y="0"/>
                </a:lnTo>
                <a:lnTo>
                  <a:pt x="37264" y="513795"/>
                </a:lnTo>
                <a:lnTo>
                  <a:pt x="111793" y="513795"/>
                </a:lnTo>
                <a:lnTo>
                  <a:pt x="111793" y="0"/>
                </a:lnTo>
                <a:close/>
              </a:path>
            </a:pathLst>
          </a:custGeom>
          <a:solidFill>
            <a:srgbClr val="A1D5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25462" y="3189799"/>
            <a:ext cx="149225" cy="588645"/>
          </a:xfrm>
          <a:custGeom>
            <a:avLst/>
            <a:gdLst/>
            <a:ahLst/>
            <a:cxnLst/>
            <a:rect l="l" t="t" r="r" b="b"/>
            <a:pathLst>
              <a:path w="149225" h="588645">
                <a:moveTo>
                  <a:pt x="0" y="513795"/>
                </a:moveTo>
                <a:lnTo>
                  <a:pt x="37264" y="513795"/>
                </a:lnTo>
                <a:lnTo>
                  <a:pt x="37264" y="0"/>
                </a:lnTo>
                <a:lnTo>
                  <a:pt x="111793" y="0"/>
                </a:lnTo>
                <a:lnTo>
                  <a:pt x="111793" y="513795"/>
                </a:lnTo>
                <a:lnTo>
                  <a:pt x="149057" y="513795"/>
                </a:lnTo>
                <a:lnTo>
                  <a:pt x="74529" y="588334"/>
                </a:lnTo>
                <a:lnTo>
                  <a:pt x="0" y="513795"/>
                </a:lnTo>
                <a:close/>
              </a:path>
            </a:pathLst>
          </a:custGeom>
          <a:ln w="26289">
            <a:solidFill>
              <a:srgbClr val="A1D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98959" y="3781180"/>
            <a:ext cx="197485" cy="267970"/>
          </a:xfrm>
          <a:custGeom>
            <a:avLst/>
            <a:gdLst/>
            <a:ahLst/>
            <a:cxnLst/>
            <a:rect l="l" t="t" r="r" b="b"/>
            <a:pathLst>
              <a:path w="197485" h="267970">
                <a:moveTo>
                  <a:pt x="0" y="0"/>
                </a:moveTo>
                <a:lnTo>
                  <a:pt x="60425" y="18229"/>
                </a:lnTo>
                <a:lnTo>
                  <a:pt x="98525" y="42839"/>
                </a:lnTo>
                <a:lnTo>
                  <a:pt x="131863" y="76181"/>
                </a:lnTo>
                <a:lnTo>
                  <a:pt x="158851" y="115874"/>
                </a:lnTo>
                <a:lnTo>
                  <a:pt x="179488" y="161919"/>
                </a:lnTo>
                <a:lnTo>
                  <a:pt x="192189" y="212726"/>
                </a:lnTo>
                <a:lnTo>
                  <a:pt x="196951" y="267502"/>
                </a:lnTo>
              </a:path>
            </a:pathLst>
          </a:custGeom>
          <a:ln w="9858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72866" y="3748445"/>
            <a:ext cx="83185" cy="78740"/>
          </a:xfrm>
          <a:custGeom>
            <a:avLst/>
            <a:gdLst/>
            <a:ahLst/>
            <a:cxnLst/>
            <a:rect l="l" t="t" r="r" b="b"/>
            <a:pathLst>
              <a:path w="83185" h="78739">
                <a:moveTo>
                  <a:pt x="83085" y="0"/>
                </a:moveTo>
                <a:lnTo>
                  <a:pt x="0" y="29530"/>
                </a:lnTo>
                <a:lnTo>
                  <a:pt x="73472" y="78290"/>
                </a:lnTo>
                <a:lnTo>
                  <a:pt x="83085" y="0"/>
                </a:lnTo>
                <a:close/>
              </a:path>
            </a:pathLst>
          </a:custGeom>
          <a:solidFill>
            <a:srgbClr val="5B9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03631" y="3663683"/>
            <a:ext cx="34544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0" dirty="0">
                <a:latin typeface="Corbel"/>
                <a:cs typeface="Corbel"/>
              </a:rPr>
              <a:t>45</a:t>
            </a:r>
            <a:r>
              <a:rPr sz="1875" spc="-7" baseline="24444" dirty="0">
                <a:latin typeface="Corbel"/>
                <a:cs typeface="Corbel"/>
              </a:rPr>
              <a:t>o</a:t>
            </a:r>
            <a:endParaRPr sz="1875" baseline="24444">
              <a:latin typeface="Corbel"/>
              <a:cs typeface="Corbe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6906" y="744715"/>
            <a:ext cx="7665720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89985" algn="l"/>
              </a:tabLst>
            </a:pPr>
            <a:r>
              <a:rPr spc="-50" dirty="0"/>
              <a:t>Payoﬀ</a:t>
            </a:r>
            <a:r>
              <a:rPr spc="0" dirty="0"/>
              <a:t> </a:t>
            </a:r>
            <a:r>
              <a:rPr spc="-15" dirty="0"/>
              <a:t>Diagram	</a:t>
            </a:r>
            <a:r>
              <a:rPr spc="-5" dirty="0"/>
              <a:t>of Short</a:t>
            </a:r>
            <a:r>
              <a:rPr spc="-50" dirty="0"/>
              <a:t> </a:t>
            </a:r>
            <a:r>
              <a:rPr spc="-25" dirty="0"/>
              <a:t>Forward</a:t>
            </a:r>
          </a:p>
        </p:txBody>
      </p:sp>
      <p:sp>
        <p:nvSpPr>
          <p:cNvPr id="3" name="object 3"/>
          <p:cNvSpPr/>
          <p:nvPr/>
        </p:nvSpPr>
        <p:spPr>
          <a:xfrm>
            <a:off x="2067917" y="2212811"/>
            <a:ext cx="1905" cy="3801745"/>
          </a:xfrm>
          <a:custGeom>
            <a:avLst/>
            <a:gdLst/>
            <a:ahLst/>
            <a:cxnLst/>
            <a:rect l="l" t="t" r="r" b="b"/>
            <a:pathLst>
              <a:path w="1905" h="3801745">
                <a:moveTo>
                  <a:pt x="1832" y="0"/>
                </a:moveTo>
                <a:lnTo>
                  <a:pt x="0" y="3801497"/>
                </a:lnTo>
              </a:path>
            </a:pathLst>
          </a:custGeom>
          <a:ln w="5915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29568" y="4113560"/>
            <a:ext cx="3473450" cy="0"/>
          </a:xfrm>
          <a:custGeom>
            <a:avLst/>
            <a:gdLst/>
            <a:ahLst/>
            <a:cxnLst/>
            <a:rect l="l" t="t" r="r" b="b"/>
            <a:pathLst>
              <a:path w="3473450">
                <a:moveTo>
                  <a:pt x="0" y="0"/>
                </a:moveTo>
                <a:lnTo>
                  <a:pt x="3473252" y="0"/>
                </a:lnTo>
              </a:path>
            </a:pathLst>
          </a:custGeom>
          <a:ln w="59158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7917" y="4113560"/>
            <a:ext cx="2802890" cy="0"/>
          </a:xfrm>
          <a:custGeom>
            <a:avLst/>
            <a:gdLst/>
            <a:ahLst/>
            <a:cxnLst/>
            <a:rect l="l" t="t" r="r" b="b"/>
            <a:pathLst>
              <a:path w="2802890">
                <a:moveTo>
                  <a:pt x="0" y="0"/>
                </a:moveTo>
                <a:lnTo>
                  <a:pt x="2802499" y="0"/>
                </a:lnTo>
              </a:path>
            </a:pathLst>
          </a:custGeom>
          <a:ln w="59158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36784" y="2201552"/>
            <a:ext cx="3354070" cy="3529329"/>
          </a:xfrm>
          <a:custGeom>
            <a:avLst/>
            <a:gdLst/>
            <a:ahLst/>
            <a:cxnLst/>
            <a:rect l="l" t="t" r="r" b="b"/>
            <a:pathLst>
              <a:path w="3354070" h="3529329">
                <a:moveTo>
                  <a:pt x="3353772" y="3529124"/>
                </a:moveTo>
                <a:lnTo>
                  <a:pt x="0" y="0"/>
                </a:lnTo>
              </a:path>
            </a:pathLst>
          </a:custGeom>
          <a:ln w="78872">
            <a:solidFill>
              <a:srgbClr val="EB81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9991" y="3964481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1" y="298156"/>
                </a:lnTo>
              </a:path>
            </a:pathLst>
          </a:custGeom>
          <a:ln w="5915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21909" y="4409075"/>
            <a:ext cx="1859914" cy="88671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850" dirty="0">
                <a:latin typeface="Calibri"/>
                <a:cs typeface="Calibri"/>
              </a:rPr>
              <a:t>Price </a:t>
            </a:r>
            <a:r>
              <a:rPr sz="1850" spc="0" dirty="0">
                <a:latin typeface="Calibri"/>
                <a:cs typeface="Calibri"/>
              </a:rPr>
              <a:t>of</a:t>
            </a:r>
            <a:r>
              <a:rPr sz="1850" spc="-75" dirty="0">
                <a:latin typeface="Calibri"/>
                <a:cs typeface="Calibri"/>
              </a:rPr>
              <a:t> </a:t>
            </a:r>
            <a:r>
              <a:rPr sz="1850" spc="0" dirty="0">
                <a:latin typeface="Calibri"/>
                <a:cs typeface="Calibri"/>
              </a:rPr>
              <a:t>Underlying  </a:t>
            </a:r>
            <a:r>
              <a:rPr sz="1850" dirty="0">
                <a:latin typeface="Calibri"/>
                <a:cs typeface="Calibri"/>
              </a:rPr>
              <a:t>Asset </a:t>
            </a:r>
            <a:r>
              <a:rPr sz="1850" spc="-5" dirty="0">
                <a:latin typeface="Calibri"/>
                <a:cs typeface="Calibri"/>
              </a:rPr>
              <a:t>at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Maturity</a:t>
            </a:r>
            <a:r>
              <a:rPr lang="en-SG" sz="1850" dirty="0">
                <a:latin typeface="Calibri"/>
                <a:cs typeface="Calibri"/>
              </a:rPr>
              <a:t> F(T,T) = S(T)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4784" y="1683040"/>
            <a:ext cx="543081" cy="298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SG" sz="1850" dirty="0">
                <a:latin typeface="Calibri"/>
                <a:cs typeface="Calibri"/>
              </a:rPr>
              <a:t>V(T)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7216" y="3999109"/>
            <a:ext cx="145415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0" dirty="0">
                <a:latin typeface="Calibri"/>
                <a:cs typeface="Calibri"/>
              </a:rPr>
              <a:t>0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8439" y="2708461"/>
            <a:ext cx="701976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SG" sz="1850" dirty="0">
                <a:latin typeface="Calibri"/>
                <a:cs typeface="Calibri"/>
              </a:rPr>
              <a:t>K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25462" y="3189799"/>
            <a:ext cx="149225" cy="588645"/>
          </a:xfrm>
          <a:custGeom>
            <a:avLst/>
            <a:gdLst/>
            <a:ahLst/>
            <a:cxnLst/>
            <a:rect l="l" t="t" r="r" b="b"/>
            <a:pathLst>
              <a:path w="149225" h="588645">
                <a:moveTo>
                  <a:pt x="149057" y="513795"/>
                </a:moveTo>
                <a:lnTo>
                  <a:pt x="0" y="513795"/>
                </a:lnTo>
                <a:lnTo>
                  <a:pt x="74528" y="588335"/>
                </a:lnTo>
                <a:lnTo>
                  <a:pt x="149057" y="513795"/>
                </a:lnTo>
                <a:close/>
              </a:path>
              <a:path w="149225" h="588645">
                <a:moveTo>
                  <a:pt x="111793" y="0"/>
                </a:moveTo>
                <a:lnTo>
                  <a:pt x="37264" y="0"/>
                </a:lnTo>
                <a:lnTo>
                  <a:pt x="37264" y="513795"/>
                </a:lnTo>
                <a:lnTo>
                  <a:pt x="111793" y="513795"/>
                </a:lnTo>
                <a:lnTo>
                  <a:pt x="111793" y="0"/>
                </a:lnTo>
                <a:close/>
              </a:path>
            </a:pathLst>
          </a:custGeom>
          <a:solidFill>
            <a:srgbClr val="A1D5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25462" y="3189799"/>
            <a:ext cx="149225" cy="588645"/>
          </a:xfrm>
          <a:custGeom>
            <a:avLst/>
            <a:gdLst/>
            <a:ahLst/>
            <a:cxnLst/>
            <a:rect l="l" t="t" r="r" b="b"/>
            <a:pathLst>
              <a:path w="149225" h="588645">
                <a:moveTo>
                  <a:pt x="0" y="513795"/>
                </a:moveTo>
                <a:lnTo>
                  <a:pt x="37264" y="513795"/>
                </a:lnTo>
                <a:lnTo>
                  <a:pt x="37264" y="0"/>
                </a:lnTo>
                <a:lnTo>
                  <a:pt x="111793" y="0"/>
                </a:lnTo>
                <a:lnTo>
                  <a:pt x="111793" y="513795"/>
                </a:lnTo>
                <a:lnTo>
                  <a:pt x="149057" y="513795"/>
                </a:lnTo>
                <a:lnTo>
                  <a:pt x="74529" y="588334"/>
                </a:lnTo>
                <a:lnTo>
                  <a:pt x="0" y="513795"/>
                </a:lnTo>
                <a:close/>
              </a:path>
            </a:pathLst>
          </a:custGeom>
          <a:ln w="26289">
            <a:solidFill>
              <a:srgbClr val="A1D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54473" y="3730373"/>
            <a:ext cx="198120" cy="267335"/>
          </a:xfrm>
          <a:custGeom>
            <a:avLst/>
            <a:gdLst/>
            <a:ahLst/>
            <a:cxnLst/>
            <a:rect l="l" t="t" r="r" b="b"/>
            <a:pathLst>
              <a:path w="198120" h="267335">
                <a:moveTo>
                  <a:pt x="197745" y="0"/>
                </a:moveTo>
                <a:lnTo>
                  <a:pt x="136524" y="18229"/>
                </a:lnTo>
                <a:lnTo>
                  <a:pt x="98425" y="42838"/>
                </a:lnTo>
                <a:lnTo>
                  <a:pt x="65881" y="76181"/>
                </a:lnTo>
                <a:lnTo>
                  <a:pt x="38100" y="115874"/>
                </a:lnTo>
                <a:lnTo>
                  <a:pt x="17462" y="161919"/>
                </a:lnTo>
                <a:lnTo>
                  <a:pt x="4763" y="211932"/>
                </a:lnTo>
                <a:lnTo>
                  <a:pt x="0" y="266709"/>
                </a:lnTo>
              </a:path>
            </a:pathLst>
          </a:custGeom>
          <a:ln w="9858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5225" y="3697637"/>
            <a:ext cx="83185" cy="78740"/>
          </a:xfrm>
          <a:custGeom>
            <a:avLst/>
            <a:gdLst/>
            <a:ahLst/>
            <a:cxnLst/>
            <a:rect l="l" t="t" r="r" b="b"/>
            <a:pathLst>
              <a:path w="83185" h="78739">
                <a:moveTo>
                  <a:pt x="0" y="0"/>
                </a:moveTo>
                <a:lnTo>
                  <a:pt x="9612" y="78289"/>
                </a:lnTo>
                <a:lnTo>
                  <a:pt x="83085" y="29530"/>
                </a:lnTo>
                <a:lnTo>
                  <a:pt x="0" y="0"/>
                </a:lnTo>
                <a:close/>
              </a:path>
            </a:pathLst>
          </a:custGeom>
          <a:solidFill>
            <a:srgbClr val="5B9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89479" y="3611467"/>
            <a:ext cx="34544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0" dirty="0">
                <a:latin typeface="Corbel"/>
                <a:cs typeface="Corbel"/>
              </a:rPr>
              <a:t>45</a:t>
            </a:r>
            <a:r>
              <a:rPr sz="1875" spc="-7" baseline="24444" dirty="0">
                <a:latin typeface="Corbel"/>
                <a:cs typeface="Corbel"/>
              </a:rPr>
              <a:t>o</a:t>
            </a:r>
            <a:endParaRPr sz="1875" baseline="24444">
              <a:latin typeface="Corbel"/>
              <a:cs typeface="Corbe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729" y="784754"/>
            <a:ext cx="4445942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0" dirty="0"/>
              <a:t>Futures contract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409824" y="1631374"/>
            <a:ext cx="8227059" cy="57278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400" dirty="0">
                <a:latin typeface="Calibri"/>
                <a:cs typeface="Calibri"/>
              </a:rPr>
              <a:t>A futures contract is an exchange-traded contract in which the holder has the obligation to buy/sell an asset on a future date at a market-determined price called the futures price.</a:t>
            </a:r>
          </a:p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400" dirty="0">
                <a:latin typeface="Calibri"/>
                <a:cs typeface="Calibri"/>
              </a:rPr>
              <a:t>The contract specifications like quantity, time and place of delivery are determined by the exchange.</a:t>
            </a:r>
          </a:p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400" dirty="0">
                <a:latin typeface="Calibri"/>
                <a:cs typeface="Calibri"/>
              </a:rPr>
              <a:t>The assets can be a commodity, a stock, an index, </a:t>
            </a:r>
            <a:r>
              <a:rPr lang="en-US" sz="2400" dirty="0" err="1">
                <a:latin typeface="Calibri"/>
                <a:cs typeface="Calibri"/>
              </a:rPr>
              <a:t>etc</a:t>
            </a:r>
            <a:r>
              <a:rPr lang="en-US" sz="2400" dirty="0">
                <a:latin typeface="Calibri"/>
                <a:cs typeface="Calibri"/>
              </a:rPr>
              <a:t>…</a:t>
            </a:r>
          </a:p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400" dirty="0">
                <a:latin typeface="Calibri"/>
                <a:cs typeface="Calibri"/>
              </a:rPr>
              <a:t>Futures is considered safer than forward since the counterparty risk is almost totally eliminated.</a:t>
            </a:r>
          </a:p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8457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729" y="784754"/>
            <a:ext cx="4445942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0" dirty="0"/>
              <a:t>Futures contract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409824" y="1631374"/>
            <a:ext cx="8227059" cy="468910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400" dirty="0">
                <a:latin typeface="Calibri"/>
                <a:cs typeface="Calibri"/>
              </a:rPr>
              <a:t>Futures contract are marked-to-market (</a:t>
            </a:r>
            <a:r>
              <a:rPr lang="en-US" sz="2400" dirty="0" err="1">
                <a:latin typeface="Calibri"/>
                <a:cs typeface="Calibri"/>
              </a:rPr>
              <a:t>mtm</a:t>
            </a:r>
            <a:r>
              <a:rPr lang="en-US" sz="2400" dirty="0">
                <a:latin typeface="Calibri"/>
                <a:cs typeface="Calibri"/>
              </a:rPr>
              <a:t>) on a daily basis.</a:t>
            </a:r>
          </a:p>
          <a:p>
            <a:pPr marL="355600" marR="736600" indent="-342900">
              <a:lnSpc>
                <a:spcPts val="3929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367030" algn="l"/>
                <a:tab pos="367665" algn="l"/>
              </a:tabLst>
            </a:pPr>
            <a:r>
              <a:rPr lang="en-US" sz="2400" dirty="0">
                <a:latin typeface="Calibri"/>
                <a:cs typeface="Calibri"/>
              </a:rPr>
              <a:t>Every buyer/seller must maintain a certain amount with an account at the exchange.</a:t>
            </a:r>
          </a:p>
          <a:p>
            <a:pPr marL="355600" marR="736600" indent="-342900">
              <a:lnSpc>
                <a:spcPts val="3929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367030" algn="l"/>
                <a:tab pos="367665" algn="l"/>
              </a:tabLst>
            </a:pPr>
            <a:r>
              <a:rPr lang="en-US" sz="2400" dirty="0">
                <a:latin typeface="Calibri"/>
                <a:cs typeface="Calibri"/>
              </a:rPr>
              <a:t>If the price movement is against you, the balance of your account reduces. If it drops below </a:t>
            </a:r>
            <a:r>
              <a:rPr lang="en-US" sz="2400" b="1" dirty="0">
                <a:latin typeface="Calibri"/>
                <a:cs typeface="Calibri"/>
              </a:rPr>
              <a:t>the maintenance margin</a:t>
            </a:r>
            <a:r>
              <a:rPr lang="en-US" sz="2400" dirty="0">
                <a:latin typeface="Calibri"/>
                <a:cs typeface="Calibri"/>
              </a:rPr>
              <a:t> then you will need to top up to </a:t>
            </a:r>
            <a:r>
              <a:rPr lang="en-US" sz="2400" b="1" dirty="0">
                <a:latin typeface="Calibri"/>
                <a:cs typeface="Calibri"/>
              </a:rPr>
              <a:t>the initial margin</a:t>
            </a:r>
            <a:r>
              <a:rPr lang="en-US" sz="2400" dirty="0">
                <a:latin typeface="Calibri"/>
                <a:cs typeface="Calibri"/>
              </a:rPr>
              <a:t>.</a:t>
            </a:r>
          </a:p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367030" marR="73660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9405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1742" y="744715"/>
            <a:ext cx="449643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Futures vs</a:t>
            </a:r>
            <a:r>
              <a:rPr spc="-55" dirty="0"/>
              <a:t> </a:t>
            </a:r>
            <a:r>
              <a:rPr spc="-25" dirty="0"/>
              <a:t>Forward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5119" y="1609924"/>
          <a:ext cx="7927975" cy="520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71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50" b="1" spc="-5" dirty="0">
                          <a:latin typeface="Calibri"/>
                          <a:cs typeface="Calibri"/>
                        </a:rPr>
                        <a:t>FUTURES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50" b="1" spc="-15" dirty="0">
                          <a:latin typeface="Calibri"/>
                          <a:cs typeface="Calibri"/>
                        </a:rPr>
                        <a:t>FORWARD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L="67310">
                        <a:lnSpc>
                          <a:spcPts val="1490"/>
                        </a:lnSpc>
                      </a:pPr>
                      <a:r>
                        <a:rPr sz="1250" b="1" spc="-20" dirty="0">
                          <a:latin typeface="Calibri"/>
                          <a:cs typeface="Calibri"/>
                        </a:rPr>
                        <a:t>Traded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250" b="1" spc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Exchange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50" b="1" spc="-35" dirty="0">
                          <a:latin typeface="Calibri"/>
                          <a:cs typeface="Calibri"/>
                        </a:rPr>
                        <a:t>OTC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marL="67310" marR="485775">
                        <a:lnSpc>
                          <a:spcPts val="1450"/>
                        </a:lnSpc>
                        <a:spcBef>
                          <a:spcPts val="600"/>
                        </a:spcBef>
                      </a:pPr>
                      <a:r>
                        <a:rPr sz="1250" b="1" spc="-15" dirty="0">
                          <a:latin typeface="Calibri"/>
                          <a:cs typeface="Calibri"/>
                        </a:rPr>
                        <a:t>Standardized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Contract Size, Minimum </a:t>
                      </a:r>
                      <a:r>
                        <a:rPr sz="1250" b="1" spc="-5" dirty="0">
                          <a:latin typeface="Calibri"/>
                          <a:cs typeface="Calibri"/>
                        </a:rPr>
                        <a:t>Price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Change (1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Ack </a:t>
                      </a:r>
                      <a:r>
                        <a:rPr sz="1250" b="1" spc="-5" dirty="0">
                          <a:latin typeface="Calibri"/>
                          <a:cs typeface="Calibri"/>
                        </a:rPr>
                        <a:t>),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Fixed 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Maturity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Dates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each </a:t>
                      </a:r>
                      <a:r>
                        <a:rPr sz="1250" b="1" spc="-30" dirty="0">
                          <a:latin typeface="Calibri"/>
                          <a:cs typeface="Calibri"/>
                        </a:rPr>
                        <a:t>year,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Fixed </a:t>
                      </a:r>
                      <a:r>
                        <a:rPr sz="1250" b="1" spc="10" dirty="0">
                          <a:latin typeface="Calibri"/>
                          <a:cs typeface="Calibri"/>
                        </a:rPr>
                        <a:t>SeFlement</a:t>
                      </a:r>
                      <a:r>
                        <a:rPr sz="1250" b="1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b="1" spc="-30" dirty="0">
                          <a:latin typeface="Calibri"/>
                          <a:cs typeface="Calibri"/>
                        </a:rPr>
                        <a:t>Terms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250" b="1" spc="-15" dirty="0">
                          <a:latin typeface="Calibri"/>
                          <a:cs typeface="Calibri"/>
                        </a:rPr>
                        <a:t>Customized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593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 marL="67310" marR="128905">
                        <a:lnSpc>
                          <a:spcPts val="1450"/>
                        </a:lnSpc>
                        <a:spcBef>
                          <a:spcPts val="535"/>
                        </a:spcBef>
                      </a:pPr>
                      <a:r>
                        <a:rPr sz="1250" b="1" spc="-5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Counter-Party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Risk,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Guarantee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Exchange. Exchange </a:t>
                      </a:r>
                      <a:r>
                        <a:rPr sz="1250" b="1" spc="-5" dirty="0">
                          <a:latin typeface="Calibri"/>
                          <a:cs typeface="Calibri"/>
                        </a:rPr>
                        <a:t>via a clearing 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member is de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facto counter-party to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both buyer and the</a:t>
                      </a:r>
                      <a:r>
                        <a:rPr sz="1250" b="1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seller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250" b="1" spc="-15" dirty="0">
                          <a:latin typeface="Calibri"/>
                          <a:cs typeface="Calibri"/>
                        </a:rPr>
                        <a:t>Counter-Party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 Risk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51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L="67310">
                        <a:lnSpc>
                          <a:spcPts val="1490"/>
                        </a:lnSpc>
                      </a:pPr>
                      <a:r>
                        <a:rPr sz="1250" b="1" spc="-15" dirty="0">
                          <a:latin typeface="Calibri"/>
                          <a:cs typeface="Calibri"/>
                        </a:rPr>
                        <a:t>Fixed </a:t>
                      </a:r>
                      <a:r>
                        <a:rPr sz="1250" b="1" spc="-20" dirty="0">
                          <a:latin typeface="Calibri"/>
                          <a:cs typeface="Calibri"/>
                        </a:rPr>
                        <a:t>Trading</a:t>
                      </a:r>
                      <a:r>
                        <a:rPr sz="125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Hours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50" b="1" spc="-5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Fixed </a:t>
                      </a:r>
                      <a:r>
                        <a:rPr sz="1250" b="1" spc="-20" dirty="0">
                          <a:latin typeface="Calibri"/>
                          <a:cs typeface="Calibri"/>
                        </a:rPr>
                        <a:t>Trading</a:t>
                      </a:r>
                      <a:r>
                        <a:rPr sz="125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Hours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L="67310">
                        <a:lnSpc>
                          <a:spcPts val="1490"/>
                        </a:lnSpc>
                      </a:pPr>
                      <a:r>
                        <a:rPr sz="1250" b="1" spc="-10" dirty="0">
                          <a:latin typeface="Calibri"/>
                          <a:cs typeface="Calibri"/>
                        </a:rPr>
                        <a:t>Daily Price Limits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may</a:t>
                      </a:r>
                      <a:r>
                        <a:rPr sz="1250" b="1" spc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exist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50" b="1" spc="-5" dirty="0">
                          <a:latin typeface="Calibri"/>
                          <a:cs typeface="Calibri"/>
                        </a:rPr>
                        <a:t>No Daily Price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b="1" spc="-5" dirty="0">
                          <a:latin typeface="Calibri"/>
                          <a:cs typeface="Calibri"/>
                        </a:rPr>
                        <a:t>Limits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L="67310" marR="1039494">
                        <a:lnSpc>
                          <a:spcPts val="1450"/>
                        </a:lnSpc>
                        <a:spcBef>
                          <a:spcPts val="80"/>
                        </a:spcBef>
                      </a:pPr>
                      <a:r>
                        <a:rPr sz="1250" b="1" spc="-5" dirty="0">
                          <a:latin typeface="Calibri"/>
                          <a:cs typeface="Calibri"/>
                        </a:rPr>
                        <a:t>Usually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many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contracts </a:t>
                      </a:r>
                      <a:r>
                        <a:rPr sz="1250" b="1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diﬀerent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maturiAes are traded  simultaneously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50" b="1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 Applicable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67310" marR="95250">
                        <a:lnSpc>
                          <a:spcPct val="100099"/>
                        </a:lnSpc>
                        <a:spcBef>
                          <a:spcPts val="55"/>
                        </a:spcBef>
                      </a:pPr>
                      <a:r>
                        <a:rPr sz="1250" b="1" spc="-10" dirty="0">
                          <a:latin typeface="Calibri"/>
                          <a:cs typeface="Calibri"/>
                        </a:rPr>
                        <a:t>Almost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conAnuous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mulAple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trader market-making </a:t>
                      </a:r>
                      <a:r>
                        <a:rPr sz="1250" b="1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open outcry </a:t>
                      </a:r>
                      <a:r>
                        <a:rPr sz="1250" b="1" spc="-5" dirty="0">
                          <a:latin typeface="Calibri"/>
                          <a:cs typeface="Calibri"/>
                        </a:rPr>
                        <a:t>or 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electronic communicaAons/trading network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oﬀers </a:t>
                      </a:r>
                      <a:r>
                        <a:rPr sz="1250" b="1" spc="-5" dirty="0">
                          <a:latin typeface="Calibri"/>
                          <a:cs typeface="Calibri"/>
                        </a:rPr>
                        <a:t>liquidity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and ease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to 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close out</a:t>
                      </a:r>
                      <a:r>
                        <a:rPr sz="125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posiAons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239395">
                        <a:lnSpc>
                          <a:spcPts val="1450"/>
                        </a:lnSpc>
                        <a:spcBef>
                          <a:spcPts val="890"/>
                        </a:spcBef>
                      </a:pPr>
                      <a:r>
                        <a:rPr sz="1250" b="1" spc="-10" dirty="0">
                          <a:latin typeface="Calibri"/>
                          <a:cs typeface="Calibri"/>
                        </a:rPr>
                        <a:t>Usually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inter-bank </a:t>
                      </a:r>
                      <a:r>
                        <a:rPr sz="1250" b="1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principal-to-principal  </a:t>
                      </a:r>
                      <a:r>
                        <a:rPr sz="1250" b="1" spc="-5" dirty="0">
                          <a:latin typeface="Calibri"/>
                          <a:cs typeface="Calibri"/>
                        </a:rPr>
                        <a:t>price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quotaAons. Market </a:t>
                      </a:r>
                      <a:r>
                        <a:rPr sz="1250" b="1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25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liquid.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marL="67310" marR="460375">
                        <a:lnSpc>
                          <a:spcPts val="1450"/>
                        </a:lnSpc>
                        <a:spcBef>
                          <a:spcPts val="185"/>
                        </a:spcBef>
                      </a:pPr>
                      <a:r>
                        <a:rPr sz="1250" b="1" spc="-10" dirty="0">
                          <a:latin typeface="Calibri"/>
                          <a:cs typeface="Calibri"/>
                        </a:rPr>
                        <a:t>Typically lower transacAon costs </a:t>
                      </a:r>
                      <a:r>
                        <a:rPr sz="1250" b="1" spc="-5" dirty="0">
                          <a:latin typeface="Calibri"/>
                          <a:cs typeface="Calibri"/>
                        </a:rPr>
                        <a:t>due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to standardizaAon </a:t>
                      </a:r>
                      <a:r>
                        <a:rPr sz="1250" b="1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trade  volumes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50" b="1" spc="-5" dirty="0">
                          <a:latin typeface="Calibri"/>
                          <a:cs typeface="Calibri"/>
                        </a:rPr>
                        <a:t>High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transacAon costs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066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50" b="1" spc="-15" dirty="0">
                          <a:latin typeface="Calibri"/>
                          <a:cs typeface="Calibri"/>
                        </a:rPr>
                        <a:t>Contract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marked to market (revalued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250" b="1" spc="25" dirty="0">
                          <a:latin typeface="Calibri"/>
                          <a:cs typeface="Calibri"/>
                        </a:rPr>
                        <a:t>seFled)</a:t>
                      </a:r>
                      <a:r>
                        <a:rPr sz="1250" b="1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daily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50" b="1" spc="-15" dirty="0">
                          <a:latin typeface="Calibri"/>
                          <a:cs typeface="Calibri"/>
                        </a:rPr>
                        <a:t>Contract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is not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marked to market</a:t>
                      </a:r>
                      <a:r>
                        <a:rPr sz="125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daily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9115">
                <a:tc>
                  <a:txBody>
                    <a:bodyPr/>
                    <a:lstStyle/>
                    <a:p>
                      <a:pPr marL="67310" marR="52069">
                        <a:lnSpc>
                          <a:spcPts val="1450"/>
                        </a:lnSpc>
                        <a:spcBef>
                          <a:spcPts val="715"/>
                        </a:spcBef>
                      </a:pPr>
                      <a:r>
                        <a:rPr sz="1250" b="1" spc="-5" dirty="0">
                          <a:latin typeface="Calibri"/>
                          <a:cs typeface="Calibri"/>
                        </a:rPr>
                        <a:t>Both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long or short posiAons require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posAng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50" b="1" spc="-5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margin (or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collateral) </a:t>
                      </a:r>
                      <a:r>
                        <a:rPr sz="1250" b="1" spc="-5" dirty="0">
                          <a:latin typeface="Calibri"/>
                          <a:cs typeface="Calibri"/>
                        </a:rPr>
                        <a:t>in  a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margin account. The margin </a:t>
                      </a:r>
                      <a:r>
                        <a:rPr sz="1250" b="1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revised</a:t>
                      </a:r>
                      <a:r>
                        <a:rPr sz="125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conAnually.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08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250" b="1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general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there </a:t>
                      </a:r>
                      <a:r>
                        <a:rPr sz="1250" b="1" spc="-5" dirty="0">
                          <a:latin typeface="Calibri"/>
                          <a:cs typeface="Calibri"/>
                        </a:rPr>
                        <a:t>is no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margin</a:t>
                      </a:r>
                      <a:r>
                        <a:rPr sz="125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requirement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2595">
                <a:tc>
                  <a:txBody>
                    <a:bodyPr/>
                    <a:lstStyle/>
                    <a:p>
                      <a:pPr marL="67310" marR="127635">
                        <a:lnSpc>
                          <a:spcPts val="1450"/>
                        </a:lnSpc>
                        <a:spcBef>
                          <a:spcPts val="335"/>
                        </a:spcBef>
                      </a:pPr>
                      <a:r>
                        <a:rPr sz="1250" b="1" spc="-15" dirty="0">
                          <a:latin typeface="Calibri"/>
                          <a:cs typeface="Calibri"/>
                        </a:rPr>
                        <a:t>Any </a:t>
                      </a:r>
                      <a:r>
                        <a:rPr sz="1250" b="1" spc="-5" dirty="0">
                          <a:latin typeface="Calibri"/>
                          <a:cs typeface="Calibri"/>
                        </a:rPr>
                        <a:t>minor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trade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dispute between buyer </a:t>
                      </a:r>
                      <a:r>
                        <a:rPr sz="1250" b="1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seller can be </a:t>
                      </a:r>
                      <a:r>
                        <a:rPr sz="1250" b="1" spc="25" dirty="0">
                          <a:latin typeface="Calibri"/>
                          <a:cs typeface="Calibri"/>
                        </a:rPr>
                        <a:t>seFled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quickly 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at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5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b="1" spc="-15" dirty="0">
                          <a:latin typeface="Calibri"/>
                          <a:cs typeface="Calibri"/>
                        </a:rPr>
                        <a:t>Exchange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250" b="1" spc="-25" dirty="0">
                          <a:latin typeface="Calibri"/>
                          <a:cs typeface="Calibri"/>
                        </a:rPr>
                        <a:t>Trade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dispute can </a:t>
                      </a:r>
                      <a:r>
                        <a:rPr sz="1250" b="1" spc="-5" dirty="0">
                          <a:latin typeface="Calibri"/>
                          <a:cs typeface="Calibri"/>
                        </a:rPr>
                        <a:t>be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quite</a:t>
                      </a:r>
                      <a:r>
                        <a:rPr sz="125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b="1" spc="-10" dirty="0">
                          <a:latin typeface="Calibri"/>
                          <a:cs typeface="Calibri"/>
                        </a:rPr>
                        <a:t>troublesome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1257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1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636" y="814221"/>
            <a:ext cx="6054090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Example:</a:t>
            </a:r>
            <a:r>
              <a:rPr spc="-25" dirty="0"/>
              <a:t> </a:t>
            </a:r>
            <a:r>
              <a:rPr spc="-30" dirty="0"/>
              <a:t>Mark-to-Market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5118" y="1921014"/>
            <a:ext cx="7719059" cy="360393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95"/>
              </a:spcBef>
              <a:buFont typeface="Arial" panose="020B0604020202020204" pitchFamily="34" charset="0"/>
              <a:buChar char="•"/>
            </a:pPr>
            <a:r>
              <a:rPr sz="2400" spc="0" dirty="0">
                <a:latin typeface="Arial"/>
                <a:cs typeface="Arial"/>
              </a:rPr>
              <a:t>Futures price: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$100</a:t>
            </a:r>
            <a:endParaRPr sz="2400" dirty="0">
              <a:latin typeface="Arial"/>
              <a:cs typeface="Arial"/>
            </a:endParaRPr>
          </a:p>
          <a:p>
            <a:pPr marL="355600" marR="633095" indent="-342900">
              <a:lnSpc>
                <a:spcPct val="1345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Arial"/>
                <a:cs typeface="Arial"/>
              </a:rPr>
              <a:t>Initial </a:t>
            </a:r>
            <a:r>
              <a:rPr sz="2400" spc="0" dirty="0">
                <a:latin typeface="Arial"/>
                <a:cs typeface="Arial"/>
              </a:rPr>
              <a:t>margin: $7 per contract  Maintenance margin: $4 per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contract</a:t>
            </a:r>
            <a:endParaRPr lang="en-SG" sz="2400" spc="0" dirty="0">
              <a:latin typeface="Arial"/>
              <a:cs typeface="Arial"/>
            </a:endParaRPr>
          </a:p>
          <a:p>
            <a:pPr marL="355600" marR="633095" indent="-342900">
              <a:lnSpc>
                <a:spcPct val="1345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400" spc="0" dirty="0">
                <a:latin typeface="Arial"/>
                <a:cs typeface="Arial"/>
              </a:rPr>
              <a:t>Investor </a:t>
            </a:r>
            <a:r>
              <a:rPr sz="2400" spc="5" dirty="0">
                <a:latin typeface="Arial"/>
                <a:cs typeface="Arial"/>
              </a:rPr>
              <a:t>A </a:t>
            </a:r>
            <a:r>
              <a:rPr sz="2400" spc="0" dirty="0">
                <a:latin typeface="Arial"/>
                <a:cs typeface="Arial"/>
              </a:rPr>
              <a:t>buys 500 contracts, while  investor </a:t>
            </a:r>
            <a:r>
              <a:rPr sz="2400" spc="5" dirty="0">
                <a:latin typeface="Arial"/>
                <a:cs typeface="Arial"/>
              </a:rPr>
              <a:t>B </a:t>
            </a:r>
            <a:r>
              <a:rPr sz="2400" spc="0" dirty="0">
                <a:latin typeface="Arial"/>
                <a:cs typeface="Arial"/>
              </a:rPr>
              <a:t>sells </a:t>
            </a:r>
            <a:r>
              <a:rPr sz="2400" dirty="0">
                <a:latin typeface="Arial"/>
                <a:cs typeface="Arial"/>
              </a:rPr>
              <a:t>(shorts) </a:t>
            </a:r>
            <a:r>
              <a:rPr sz="2400" spc="0" dirty="0">
                <a:latin typeface="Arial"/>
                <a:cs typeface="Arial"/>
              </a:rPr>
              <a:t>500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contracts</a:t>
            </a:r>
            <a:endParaRPr lang="en-SG" sz="2400" spc="0" dirty="0">
              <a:latin typeface="Arial"/>
              <a:cs typeface="Arial"/>
            </a:endParaRPr>
          </a:p>
          <a:p>
            <a:pPr marL="355600" marR="633095" indent="-342900">
              <a:lnSpc>
                <a:spcPct val="1345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Arial"/>
                <a:cs typeface="Arial"/>
              </a:rPr>
              <a:t>Initial </a:t>
            </a:r>
            <a:r>
              <a:rPr sz="2400" spc="0" dirty="0">
                <a:latin typeface="Arial"/>
                <a:cs typeface="Arial"/>
              </a:rPr>
              <a:t>margin: 500 × $7 = $3,500  Maintenance margin: 500 × $4 =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$2,000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8147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53748"/>
              </p:ext>
            </p:extLst>
          </p:nvPr>
        </p:nvGraphicFramePr>
        <p:xfrm>
          <a:off x="1977565" y="2161821"/>
          <a:ext cx="6393180" cy="2896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1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670">
                <a:tc>
                  <a:txBody>
                    <a:bodyPr/>
                    <a:lstStyle/>
                    <a:p>
                      <a:pPr marL="31750">
                        <a:lnSpc>
                          <a:spcPts val="3660"/>
                        </a:lnSpc>
                      </a:pPr>
                      <a:r>
                        <a:rPr sz="2400" u="heavy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Trading</a:t>
                      </a:r>
                      <a:r>
                        <a:rPr sz="2400" u="heavy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400" u="heavy" spc="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Day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ts val="3660"/>
                        </a:lnSpc>
                      </a:pPr>
                      <a:r>
                        <a:rPr sz="2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Settlement</a:t>
                      </a:r>
                      <a:r>
                        <a:rPr sz="2400" u="heavy" spc="-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400" u="heavy" spc="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Price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615">
                <a:tc>
                  <a:txBody>
                    <a:bodyPr/>
                    <a:lstStyle/>
                    <a:p>
                      <a:pPr marL="669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$99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870">
                <a:tc>
                  <a:txBody>
                    <a:bodyPr/>
                    <a:lstStyle/>
                    <a:p>
                      <a:pPr marL="6699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$97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870">
                <a:tc>
                  <a:txBody>
                    <a:bodyPr/>
                    <a:lstStyle/>
                    <a:p>
                      <a:pPr marL="6699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$98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marL="669925">
                        <a:lnSpc>
                          <a:spcPts val="39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39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$95</a:t>
                      </a: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996615" y="5141889"/>
            <a:ext cx="6829425" cy="752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400" dirty="0">
                <a:latin typeface="Arial"/>
                <a:cs typeface="Arial"/>
              </a:rPr>
              <a:t>Settlement price is (average) </a:t>
            </a:r>
            <a:r>
              <a:rPr sz="2400" spc="0" dirty="0">
                <a:latin typeface="Arial"/>
                <a:cs typeface="Arial"/>
              </a:rPr>
              <a:t>closing  </a:t>
            </a:r>
            <a:r>
              <a:rPr sz="2400" dirty="0">
                <a:latin typeface="Arial"/>
                <a:cs typeface="Arial"/>
              </a:rPr>
              <a:t>price </a:t>
            </a:r>
            <a:r>
              <a:rPr sz="2400" spc="0" dirty="0">
                <a:latin typeface="Arial"/>
                <a:cs typeface="Arial"/>
              </a:rPr>
              <a:t>used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mark-to-market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22636" y="814221"/>
            <a:ext cx="6054090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Example:</a:t>
            </a:r>
            <a:r>
              <a:rPr spc="-25" dirty="0"/>
              <a:t> </a:t>
            </a:r>
            <a:r>
              <a:rPr spc="-30" dirty="0"/>
              <a:t>Mark-to-Market</a:t>
            </a:r>
          </a:p>
        </p:txBody>
      </p:sp>
    </p:spTree>
    <p:extLst>
      <p:ext uri="{BB962C8B-B14F-4D97-AF65-F5344CB8AC3E}">
        <p14:creationId xmlns:p14="http://schemas.microsoft.com/office/powerpoint/2010/main" val="99897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1023" y="744715"/>
            <a:ext cx="6297930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Types </a:t>
            </a:r>
            <a:r>
              <a:rPr spc="-5" dirty="0"/>
              <a:t>of </a:t>
            </a:r>
            <a:r>
              <a:rPr dirty="0"/>
              <a:t>Underlying</a:t>
            </a:r>
            <a:r>
              <a:rPr spc="-15" dirty="0"/>
              <a:t> </a:t>
            </a:r>
            <a:r>
              <a:rPr spc="-5" dirty="0"/>
              <a:t>Assets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044815" cy="349108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7030" marR="10033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2800" spc="-15" dirty="0">
                <a:latin typeface="Calibri"/>
                <a:cs typeface="Calibri"/>
              </a:rPr>
              <a:t>Physical </a:t>
            </a:r>
            <a:r>
              <a:rPr sz="2800" spc="-5" dirty="0">
                <a:latin typeface="Calibri"/>
                <a:cs typeface="Calibri"/>
              </a:rPr>
              <a:t>assets </a:t>
            </a:r>
            <a:r>
              <a:rPr sz="2800" dirty="0">
                <a:latin typeface="Calibri"/>
                <a:cs typeface="Calibri"/>
              </a:rPr>
              <a:t>such as </a:t>
            </a:r>
            <a:r>
              <a:rPr sz="2800" spc="-5" dirty="0">
                <a:latin typeface="Calibri"/>
                <a:cs typeface="Calibri"/>
              </a:rPr>
              <a:t>agricultural products,  precious </a:t>
            </a:r>
            <a:r>
              <a:rPr sz="2800" spc="-10" dirty="0">
                <a:latin typeface="Calibri"/>
                <a:cs typeface="Calibri"/>
              </a:rPr>
              <a:t>metals, </a:t>
            </a:r>
            <a:r>
              <a:rPr sz="2800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fossil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fuels</a:t>
            </a:r>
            <a:r>
              <a:rPr lang="en-SG" sz="280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67030" marR="341630" indent="-35433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2800" dirty="0">
                <a:latin typeface="Calibri"/>
                <a:cs typeface="Calibri"/>
              </a:rPr>
              <a:t>Financial </a:t>
            </a:r>
            <a:r>
              <a:rPr sz="2800" spc="-5" dirty="0">
                <a:latin typeface="Calibri"/>
                <a:cs typeface="Calibri"/>
              </a:rPr>
              <a:t>assets </a:t>
            </a:r>
            <a:r>
              <a:rPr sz="2800" dirty="0">
                <a:latin typeface="Calibri"/>
                <a:cs typeface="Calibri"/>
              </a:rPr>
              <a:t>such as </a:t>
            </a:r>
            <a:r>
              <a:rPr sz="2800" spc="-15" dirty="0">
                <a:latin typeface="Calibri"/>
                <a:cs typeface="Calibri"/>
              </a:rPr>
              <a:t>stocks </a:t>
            </a:r>
            <a:r>
              <a:rPr sz="2800" dirty="0">
                <a:latin typeface="Calibri"/>
                <a:cs typeface="Calibri"/>
              </a:rPr>
              <a:t>or bonds (or</a:t>
            </a:r>
            <a:r>
              <a:rPr lang="en-SG"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even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lang="en-SG" sz="2800" spc="75" dirty="0">
                <a:latin typeface="Calibri"/>
                <a:cs typeface="Calibri"/>
              </a:rPr>
              <a:t>derivatives</a:t>
            </a:r>
            <a:r>
              <a:rPr sz="2800" spc="75" dirty="0">
                <a:latin typeface="Calibri"/>
                <a:cs typeface="Calibri"/>
              </a:rPr>
              <a:t>!)</a:t>
            </a:r>
            <a:r>
              <a:rPr lang="en-SG" sz="2800" spc="7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2800" spc="-5" dirty="0">
                <a:latin typeface="Calibri"/>
                <a:cs typeface="Calibri"/>
              </a:rPr>
              <a:t>Intangible assets </a:t>
            </a:r>
            <a:r>
              <a:rPr sz="2800" dirty="0">
                <a:latin typeface="Calibri"/>
                <a:cs typeface="Calibri"/>
              </a:rPr>
              <a:t>such </a:t>
            </a:r>
            <a:r>
              <a:rPr lang="en-SG" sz="2800" dirty="0">
                <a:latin typeface="Calibri"/>
                <a:cs typeface="Calibri"/>
              </a:rPr>
              <a:t>as </a:t>
            </a:r>
            <a:r>
              <a:rPr sz="2800" dirty="0">
                <a:latin typeface="Calibri"/>
                <a:cs typeface="Calibri"/>
              </a:rPr>
              <a:t>electricity 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weather</a:t>
            </a:r>
            <a:r>
              <a:rPr lang="en-SG"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67030" marR="5080" indent="-354330">
              <a:lnSpc>
                <a:spcPct val="101099"/>
              </a:lnSpc>
              <a:spcBef>
                <a:spcPts val="76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spc="90" dirty="0">
                <a:latin typeface="Calibri"/>
                <a:cs typeface="Calibri"/>
              </a:rPr>
              <a:t>Derivatives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dirty="0">
                <a:latin typeface="Calibri"/>
                <a:cs typeface="Calibri"/>
              </a:rPr>
              <a:t>also </a:t>
            </a:r>
            <a:r>
              <a:rPr sz="2800" spc="0" dirty="0">
                <a:latin typeface="Calibri"/>
                <a:cs typeface="Calibri"/>
              </a:rPr>
              <a:t>be </a:t>
            </a:r>
            <a:r>
              <a:rPr lang="en-SG" sz="2800" dirty="0">
                <a:latin typeface="Calibri"/>
                <a:cs typeface="Calibri"/>
              </a:rPr>
              <a:t>written</a:t>
            </a:r>
            <a:r>
              <a:rPr sz="2800" dirty="0">
                <a:latin typeface="Calibri"/>
                <a:cs typeface="Calibri"/>
              </a:rPr>
              <a:t> on </a:t>
            </a:r>
            <a:r>
              <a:rPr lang="en-SG" sz="2800" dirty="0">
                <a:latin typeface="Calibri"/>
                <a:cs typeface="Calibri"/>
              </a:rPr>
              <a:t>an FX </a:t>
            </a:r>
            <a:r>
              <a:rPr sz="2800" spc="-35" dirty="0">
                <a:latin typeface="Calibri"/>
                <a:cs typeface="Calibri"/>
              </a:rPr>
              <a:t>rate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lang="en-SG" sz="2800" dirty="0">
                <a:latin typeface="Calibri"/>
                <a:cs typeface="Calibri"/>
              </a:rPr>
              <a:t> 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lang="en-SG" sz="2800" spc="-20" dirty="0">
                <a:latin typeface="Calibri"/>
                <a:cs typeface="Calibri"/>
              </a:rPr>
              <a:t>interest rate</a:t>
            </a:r>
            <a:r>
              <a:rPr lang="en-SG"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636" y="814221"/>
            <a:ext cx="6054090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Example:</a:t>
            </a:r>
            <a:r>
              <a:rPr spc="-25" dirty="0"/>
              <a:t> </a:t>
            </a:r>
            <a:r>
              <a:rPr spc="-30" dirty="0"/>
              <a:t>Mark-to-Market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6462" y="1776540"/>
            <a:ext cx="292354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u="heavy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Investor </a:t>
            </a:r>
            <a:r>
              <a:rPr sz="1850" u="heavy" spc="-55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A’s </a:t>
            </a:r>
            <a:r>
              <a:rPr sz="1850" u="heavy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Margin</a:t>
            </a:r>
            <a:r>
              <a:rPr sz="1850" u="heavy" spc="-160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sz="1850" u="heavy" spc="0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Account</a:t>
            </a:r>
            <a:endParaRPr sz="1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462" y="2372335"/>
            <a:ext cx="709295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0" dirty="0">
                <a:latin typeface="Arial"/>
                <a:cs typeface="Arial"/>
              </a:rPr>
              <a:t>Day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1: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2636" y="2353930"/>
            <a:ext cx="4772384" cy="550791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dirty="0">
                <a:latin typeface="Arial"/>
                <a:cs typeface="Arial"/>
              </a:rPr>
              <a:t>P/L </a:t>
            </a:r>
            <a:r>
              <a:rPr sz="1600" spc="0" dirty="0">
                <a:latin typeface="Arial"/>
                <a:cs typeface="Arial"/>
              </a:rPr>
              <a:t>= </a:t>
            </a:r>
            <a:r>
              <a:rPr lang="en-SG" sz="1600" spc="0" dirty="0">
                <a:latin typeface="Arial"/>
                <a:cs typeface="Arial"/>
              </a:rPr>
              <a:t>(</a:t>
            </a:r>
            <a:r>
              <a:rPr sz="1600" spc="0" dirty="0">
                <a:latin typeface="Arial"/>
                <a:cs typeface="Arial"/>
              </a:rPr>
              <a:t>$99 – $100</a:t>
            </a:r>
            <a:r>
              <a:rPr lang="en-SG" sz="1600" spc="0" dirty="0">
                <a:latin typeface="Arial"/>
                <a:cs typeface="Arial"/>
              </a:rPr>
              <a:t>)</a:t>
            </a:r>
            <a:r>
              <a:rPr lang="en-SG" sz="1600" dirty="0">
                <a:latin typeface="Arial"/>
                <a:cs typeface="Arial"/>
              </a:rPr>
              <a:t> × 500</a:t>
            </a:r>
            <a:r>
              <a:rPr sz="1600" spc="0" dirty="0">
                <a:latin typeface="Arial"/>
                <a:cs typeface="Arial"/>
              </a:rPr>
              <a:t> = −$1 × 500 =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−$500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600" spc="0" dirty="0">
                <a:latin typeface="Arial"/>
                <a:cs typeface="Arial"/>
              </a:rPr>
              <a:t>Balance = $3500 – $500 =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$3000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6462" y="3305731"/>
            <a:ext cx="709295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0" dirty="0">
                <a:latin typeface="Arial"/>
                <a:cs typeface="Arial"/>
              </a:rPr>
              <a:t>Day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2: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2636" y="3274180"/>
            <a:ext cx="4772384" cy="577081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600" dirty="0">
                <a:latin typeface="Arial"/>
                <a:cs typeface="Arial"/>
              </a:rPr>
              <a:t>P/L </a:t>
            </a:r>
            <a:r>
              <a:rPr sz="1600" spc="0" dirty="0">
                <a:latin typeface="Arial"/>
                <a:cs typeface="Arial"/>
              </a:rPr>
              <a:t>= </a:t>
            </a:r>
            <a:r>
              <a:rPr lang="en-SG" sz="1600" spc="0" dirty="0">
                <a:latin typeface="Arial"/>
                <a:cs typeface="Arial"/>
              </a:rPr>
              <a:t>(</a:t>
            </a:r>
            <a:r>
              <a:rPr sz="1600" spc="0" dirty="0">
                <a:latin typeface="Arial"/>
                <a:cs typeface="Arial"/>
              </a:rPr>
              <a:t>$97 – $99</a:t>
            </a:r>
            <a:r>
              <a:rPr lang="en-SG" sz="1600" spc="0" dirty="0">
                <a:latin typeface="Arial"/>
                <a:cs typeface="Arial"/>
              </a:rPr>
              <a:t>)</a:t>
            </a:r>
            <a:r>
              <a:rPr sz="1600" spc="0" dirty="0">
                <a:latin typeface="Arial"/>
                <a:cs typeface="Arial"/>
              </a:rPr>
              <a:t> </a:t>
            </a:r>
            <a:r>
              <a:rPr lang="en-SG" sz="1600" dirty="0">
                <a:latin typeface="Arial"/>
                <a:cs typeface="Arial"/>
              </a:rPr>
              <a:t>× 500 </a:t>
            </a:r>
            <a:r>
              <a:rPr sz="1600" spc="0" dirty="0">
                <a:latin typeface="Arial"/>
                <a:cs typeface="Arial"/>
              </a:rPr>
              <a:t>= −$2 × 500 =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−$1000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spc="0" dirty="0">
                <a:latin typeface="Arial"/>
                <a:cs typeface="Arial"/>
              </a:rPr>
              <a:t>Balance = $3000 – $1000 =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$2000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6462" y="4239127"/>
            <a:ext cx="709295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0" dirty="0">
                <a:latin typeface="Arial"/>
                <a:cs typeface="Arial"/>
              </a:rPr>
              <a:t>Day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3: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2636" y="4207576"/>
            <a:ext cx="4574899" cy="577081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600" dirty="0">
                <a:latin typeface="Arial"/>
                <a:cs typeface="Arial"/>
              </a:rPr>
              <a:t>P/L </a:t>
            </a:r>
            <a:r>
              <a:rPr sz="1600" spc="0" dirty="0">
                <a:latin typeface="Arial"/>
                <a:cs typeface="Arial"/>
              </a:rPr>
              <a:t>= </a:t>
            </a:r>
            <a:r>
              <a:rPr lang="en-SG" sz="1600" spc="0" dirty="0">
                <a:latin typeface="Arial"/>
                <a:cs typeface="Arial"/>
              </a:rPr>
              <a:t>(</a:t>
            </a:r>
            <a:r>
              <a:rPr sz="1600" spc="0" dirty="0">
                <a:latin typeface="Arial"/>
                <a:cs typeface="Arial"/>
              </a:rPr>
              <a:t>$98 – $97</a:t>
            </a:r>
            <a:r>
              <a:rPr lang="en-SG" sz="1600" spc="0" dirty="0">
                <a:latin typeface="Arial"/>
                <a:cs typeface="Arial"/>
              </a:rPr>
              <a:t>)</a:t>
            </a:r>
            <a:r>
              <a:rPr lang="en-SG" sz="1600" dirty="0">
                <a:latin typeface="Arial"/>
                <a:cs typeface="Arial"/>
              </a:rPr>
              <a:t> × 500 </a:t>
            </a:r>
            <a:r>
              <a:rPr sz="1600" spc="0" dirty="0">
                <a:latin typeface="Arial"/>
                <a:cs typeface="Arial"/>
              </a:rPr>
              <a:t>= +$1 × 500 =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+$500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spc="0" dirty="0">
                <a:latin typeface="Arial"/>
                <a:cs typeface="Arial"/>
              </a:rPr>
              <a:t>Balance = $2000 + $500 =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$2500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6462" y="5172524"/>
            <a:ext cx="709295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0" dirty="0">
                <a:latin typeface="Arial"/>
                <a:cs typeface="Arial"/>
              </a:rPr>
              <a:t>Day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4: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22636" y="5140973"/>
            <a:ext cx="4772384" cy="109748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600" dirty="0">
                <a:latin typeface="Arial"/>
                <a:cs typeface="Arial"/>
              </a:rPr>
              <a:t>P/L </a:t>
            </a:r>
            <a:r>
              <a:rPr sz="1600" spc="0" dirty="0">
                <a:latin typeface="Arial"/>
                <a:cs typeface="Arial"/>
              </a:rPr>
              <a:t>= </a:t>
            </a:r>
            <a:r>
              <a:rPr lang="en-SG" sz="1600" spc="0" dirty="0">
                <a:latin typeface="Arial"/>
                <a:cs typeface="Arial"/>
              </a:rPr>
              <a:t>(</a:t>
            </a:r>
            <a:r>
              <a:rPr sz="1600" spc="0" dirty="0">
                <a:latin typeface="Arial"/>
                <a:cs typeface="Arial"/>
              </a:rPr>
              <a:t>$95 – $98</a:t>
            </a:r>
            <a:r>
              <a:rPr lang="en-SG" sz="1600" spc="0" dirty="0">
                <a:latin typeface="Arial"/>
                <a:cs typeface="Arial"/>
              </a:rPr>
              <a:t>)</a:t>
            </a:r>
            <a:r>
              <a:rPr sz="1600" spc="0" dirty="0">
                <a:latin typeface="Arial"/>
                <a:cs typeface="Arial"/>
              </a:rPr>
              <a:t> </a:t>
            </a:r>
            <a:r>
              <a:rPr lang="en-SG" sz="1600" dirty="0">
                <a:latin typeface="Arial"/>
                <a:cs typeface="Arial"/>
              </a:rPr>
              <a:t>× 500 </a:t>
            </a:r>
            <a:r>
              <a:rPr sz="1600" spc="0" dirty="0">
                <a:latin typeface="Arial"/>
                <a:cs typeface="Arial"/>
              </a:rPr>
              <a:t>= −$3 × 500 =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−$1500</a:t>
            </a:r>
            <a:endParaRPr sz="1600" dirty="0">
              <a:latin typeface="Arial"/>
              <a:cs typeface="Arial"/>
            </a:endParaRPr>
          </a:p>
          <a:p>
            <a:pPr marL="12700" marR="194310">
              <a:lnSpc>
                <a:spcPct val="111900"/>
              </a:lnSpc>
            </a:pPr>
            <a:r>
              <a:rPr sz="1600" spc="0" dirty="0">
                <a:latin typeface="Arial"/>
                <a:cs typeface="Arial"/>
              </a:rPr>
              <a:t>Balance = $2500 − $1500 = $1000  Receive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margin call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0" dirty="0">
                <a:latin typeface="Arial"/>
                <a:cs typeface="Arial"/>
              </a:rPr>
              <a:t>deposit $2500  </a:t>
            </a:r>
            <a:r>
              <a:rPr sz="1600" dirty="0">
                <a:latin typeface="Arial"/>
                <a:cs typeface="Arial"/>
              </a:rPr>
              <a:t>to bring </a:t>
            </a:r>
            <a:r>
              <a:rPr sz="1600" spc="0" dirty="0">
                <a:latin typeface="Arial"/>
                <a:cs typeface="Arial"/>
              </a:rPr>
              <a:t>balance up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initial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margin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21556" y="5353799"/>
            <a:ext cx="545465" cy="452120"/>
          </a:xfrm>
          <a:custGeom>
            <a:avLst/>
            <a:gdLst/>
            <a:ahLst/>
            <a:cxnLst/>
            <a:rect l="l" t="t" r="r" b="b"/>
            <a:pathLst>
              <a:path w="545465" h="452120">
                <a:moveTo>
                  <a:pt x="545234" y="0"/>
                </a:moveTo>
                <a:lnTo>
                  <a:pt x="377753" y="0"/>
                </a:lnTo>
                <a:lnTo>
                  <a:pt x="0" y="451545"/>
                </a:lnTo>
              </a:path>
            </a:pathLst>
          </a:custGeom>
          <a:ln w="26291">
            <a:solidFill>
              <a:srgbClr val="47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4815" y="5701145"/>
            <a:ext cx="117461" cy="124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34304" y="5276825"/>
            <a:ext cx="2007870" cy="350737"/>
          </a:xfrm>
          <a:prstGeom prst="rect">
            <a:avLst/>
          </a:prstGeom>
          <a:solidFill>
            <a:srgbClr val="6095C9"/>
          </a:solidFill>
          <a:ln w="26292">
            <a:solidFill>
              <a:srgbClr val="47719C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515"/>
              </a:spcBef>
            </a:pPr>
            <a:r>
              <a:rPr lang="en-SG" sz="1850" spc="-15" dirty="0">
                <a:solidFill>
                  <a:srgbClr val="FFFFFF"/>
                </a:solidFill>
                <a:latin typeface="Calibri"/>
                <a:cs typeface="Calibri"/>
              </a:rPr>
              <a:t>Variation</a:t>
            </a:r>
            <a:r>
              <a:rPr sz="18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margin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33968" y="2821785"/>
            <a:ext cx="601980" cy="1270"/>
          </a:xfrm>
          <a:custGeom>
            <a:avLst/>
            <a:gdLst/>
            <a:ahLst/>
            <a:cxnLst/>
            <a:rect l="l" t="t" r="r" b="b"/>
            <a:pathLst>
              <a:path w="601979" h="1269">
                <a:moveTo>
                  <a:pt x="601769" y="743"/>
                </a:moveTo>
                <a:lnTo>
                  <a:pt x="386663" y="743"/>
                </a:lnTo>
                <a:lnTo>
                  <a:pt x="0" y="0"/>
                </a:lnTo>
              </a:path>
            </a:pathLst>
          </a:custGeom>
          <a:ln w="26292">
            <a:solidFill>
              <a:srgbClr val="47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85765" y="2760758"/>
            <a:ext cx="120054" cy="122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63799" y="2437130"/>
            <a:ext cx="2129790" cy="1341120"/>
          </a:xfrm>
          <a:prstGeom prst="rect">
            <a:avLst/>
          </a:prstGeom>
          <a:solidFill>
            <a:srgbClr val="6095C9"/>
          </a:solidFill>
          <a:ln w="26291">
            <a:solidFill>
              <a:srgbClr val="47719C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4615" marR="142875">
              <a:lnSpc>
                <a:spcPct val="101000"/>
              </a:lnSpc>
              <a:spcBef>
                <a:spcPts val="795"/>
              </a:spcBef>
            </a:pP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Price is 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marked-to-  </a:t>
            </a:r>
            <a:r>
              <a:rPr sz="1850" spc="-10" dirty="0">
                <a:solidFill>
                  <a:srgbClr val="FFFFFF"/>
                </a:solidFill>
                <a:latin typeface="Calibri"/>
                <a:cs typeface="Calibri"/>
              </a:rPr>
              <a:t>market 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at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$99 </a:t>
            </a:r>
            <a:r>
              <a:rPr sz="1850" spc="0" dirty="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margin 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account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is  debited</a:t>
            </a:r>
            <a:r>
              <a:rPr sz="185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accordingly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758939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636" y="814221"/>
            <a:ext cx="6054090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Example:</a:t>
            </a:r>
            <a:r>
              <a:rPr spc="-25" dirty="0"/>
              <a:t> </a:t>
            </a:r>
            <a:r>
              <a:rPr spc="-30" dirty="0"/>
              <a:t>Mark-to-Market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4234" y="2000157"/>
            <a:ext cx="295402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u="heavy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Investor </a:t>
            </a:r>
            <a:r>
              <a:rPr sz="1850" u="heavy" spc="-10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B’s </a:t>
            </a:r>
            <a:r>
              <a:rPr sz="1850" u="heavy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Margin</a:t>
            </a:r>
            <a:r>
              <a:rPr sz="1850" u="heavy" spc="-100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sz="1850" u="heavy" spc="0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Account</a:t>
            </a:r>
            <a:endParaRPr sz="1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234" y="2548850"/>
            <a:ext cx="709295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0" dirty="0">
                <a:latin typeface="Arial"/>
                <a:cs typeface="Arial"/>
              </a:rPr>
              <a:t>Day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1: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7042" y="2512867"/>
            <a:ext cx="4340225" cy="8348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095"/>
              </a:lnSpc>
              <a:spcBef>
                <a:spcPts val="110"/>
              </a:spcBef>
            </a:pPr>
            <a:r>
              <a:rPr sz="1600" dirty="0">
                <a:latin typeface="Arial"/>
                <a:cs typeface="Arial"/>
              </a:rPr>
              <a:t>P/L </a:t>
            </a:r>
            <a:r>
              <a:rPr sz="1600" spc="0" dirty="0">
                <a:latin typeface="Arial"/>
                <a:cs typeface="Arial"/>
              </a:rPr>
              <a:t>= </a:t>
            </a:r>
            <a:r>
              <a:rPr lang="en-SG" sz="1600" spc="0" dirty="0">
                <a:latin typeface="Arial"/>
                <a:cs typeface="Arial"/>
              </a:rPr>
              <a:t>(</a:t>
            </a:r>
            <a:r>
              <a:rPr sz="1600" spc="0" dirty="0">
                <a:latin typeface="Arial"/>
                <a:cs typeface="Arial"/>
              </a:rPr>
              <a:t>$100 – $99</a:t>
            </a:r>
            <a:r>
              <a:rPr lang="en-SG" sz="1600" dirty="0">
                <a:latin typeface="Arial"/>
                <a:cs typeface="Arial"/>
              </a:rPr>
              <a:t>) × 500 </a:t>
            </a:r>
            <a:r>
              <a:rPr sz="1600" spc="0" dirty="0">
                <a:latin typeface="Arial"/>
                <a:cs typeface="Arial"/>
              </a:rPr>
              <a:t>= +$1 × 500 =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+$500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ts val="2070"/>
              </a:lnSpc>
              <a:spcBef>
                <a:spcPts val="70"/>
              </a:spcBef>
            </a:pPr>
            <a:r>
              <a:rPr sz="1600" spc="0" dirty="0">
                <a:latin typeface="Arial"/>
                <a:cs typeface="Arial"/>
              </a:rPr>
              <a:t>Balance = $3500 + $500 = $4000  </a:t>
            </a:r>
            <a:r>
              <a:rPr sz="1600" dirty="0">
                <a:latin typeface="Arial"/>
                <a:cs typeface="Arial"/>
              </a:rPr>
              <a:t>Withdraw </a:t>
            </a:r>
            <a:r>
              <a:rPr sz="1600" spc="0" dirty="0">
                <a:latin typeface="Arial"/>
                <a:cs typeface="Arial"/>
              </a:rPr>
              <a:t>$500 </a:t>
            </a:r>
            <a:r>
              <a:rPr sz="1600" dirty="0">
                <a:latin typeface="Arial"/>
                <a:cs typeface="Arial"/>
              </a:rPr>
              <a:t>to bring </a:t>
            </a:r>
            <a:r>
              <a:rPr sz="1600" spc="0" dirty="0">
                <a:latin typeface="Arial"/>
                <a:cs typeface="Arial"/>
              </a:rPr>
              <a:t>balance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$3500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4234" y="3574272"/>
            <a:ext cx="709295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0" dirty="0">
                <a:latin typeface="Arial"/>
                <a:cs typeface="Arial"/>
              </a:rPr>
              <a:t>Day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2: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7042" y="3538289"/>
            <a:ext cx="4471670" cy="8348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095"/>
              </a:lnSpc>
              <a:spcBef>
                <a:spcPts val="110"/>
              </a:spcBef>
            </a:pPr>
            <a:r>
              <a:rPr sz="1600" dirty="0">
                <a:latin typeface="Arial"/>
                <a:cs typeface="Arial"/>
              </a:rPr>
              <a:t>P/L </a:t>
            </a:r>
            <a:r>
              <a:rPr sz="1600" spc="0" dirty="0">
                <a:latin typeface="Arial"/>
                <a:cs typeface="Arial"/>
              </a:rPr>
              <a:t>= </a:t>
            </a:r>
            <a:r>
              <a:rPr lang="en-SG" sz="1600" spc="0" dirty="0">
                <a:latin typeface="Arial"/>
                <a:cs typeface="Arial"/>
              </a:rPr>
              <a:t>(</a:t>
            </a:r>
            <a:r>
              <a:rPr sz="1600" spc="0" dirty="0">
                <a:latin typeface="Arial"/>
                <a:cs typeface="Arial"/>
              </a:rPr>
              <a:t>$99 – $97</a:t>
            </a:r>
            <a:r>
              <a:rPr lang="en-SG" sz="1600" dirty="0">
                <a:latin typeface="Arial"/>
                <a:cs typeface="Arial"/>
              </a:rPr>
              <a:t> ) × 500</a:t>
            </a:r>
            <a:r>
              <a:rPr sz="1600" spc="0" dirty="0">
                <a:latin typeface="Arial"/>
                <a:cs typeface="Arial"/>
              </a:rPr>
              <a:t> = +$2 × 500 =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+$1000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ts val="2070"/>
              </a:lnSpc>
              <a:spcBef>
                <a:spcPts val="70"/>
              </a:spcBef>
            </a:pPr>
            <a:r>
              <a:rPr sz="1600" spc="0" dirty="0">
                <a:latin typeface="Arial"/>
                <a:cs typeface="Arial"/>
              </a:rPr>
              <a:t>Balance = $3500 + $1000 = $4500  </a:t>
            </a:r>
            <a:r>
              <a:rPr sz="1600" dirty="0">
                <a:latin typeface="Arial"/>
                <a:cs typeface="Arial"/>
              </a:rPr>
              <a:t>Withdraw </a:t>
            </a:r>
            <a:r>
              <a:rPr sz="1600" spc="0" dirty="0">
                <a:latin typeface="Arial"/>
                <a:cs typeface="Arial"/>
              </a:rPr>
              <a:t>$1000 </a:t>
            </a:r>
            <a:r>
              <a:rPr sz="1600" dirty="0">
                <a:latin typeface="Arial"/>
                <a:cs typeface="Arial"/>
              </a:rPr>
              <a:t>to bring </a:t>
            </a:r>
            <a:r>
              <a:rPr sz="1600" spc="0" dirty="0">
                <a:latin typeface="Arial"/>
                <a:cs typeface="Arial"/>
              </a:rPr>
              <a:t>balance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$3500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4234" y="4586547"/>
            <a:ext cx="709295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0" dirty="0">
                <a:latin typeface="Arial"/>
                <a:cs typeface="Arial"/>
              </a:rPr>
              <a:t>Day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3: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7042" y="4550564"/>
            <a:ext cx="4340225" cy="5527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10"/>
              </a:spcBef>
            </a:pPr>
            <a:r>
              <a:rPr sz="1600" dirty="0">
                <a:latin typeface="Arial"/>
                <a:cs typeface="Arial"/>
              </a:rPr>
              <a:t>P/L </a:t>
            </a:r>
            <a:r>
              <a:rPr sz="1600" spc="0" dirty="0">
                <a:latin typeface="Arial"/>
                <a:cs typeface="Arial"/>
              </a:rPr>
              <a:t>= </a:t>
            </a:r>
            <a:r>
              <a:rPr lang="en-SG" sz="1600" spc="0" dirty="0">
                <a:latin typeface="Arial"/>
                <a:cs typeface="Arial"/>
              </a:rPr>
              <a:t>(</a:t>
            </a:r>
            <a:r>
              <a:rPr sz="1600" spc="0" dirty="0">
                <a:latin typeface="Arial"/>
                <a:cs typeface="Arial"/>
              </a:rPr>
              <a:t>$97 – $98</a:t>
            </a:r>
            <a:r>
              <a:rPr lang="en-SG" sz="1600" dirty="0">
                <a:latin typeface="Arial"/>
                <a:cs typeface="Arial"/>
              </a:rPr>
              <a:t> ) × 500 </a:t>
            </a:r>
            <a:r>
              <a:rPr sz="1600" spc="0" dirty="0">
                <a:latin typeface="Arial"/>
                <a:cs typeface="Arial"/>
              </a:rPr>
              <a:t>= −$1 × 500 =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−$500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2145"/>
              </a:lnSpc>
            </a:pPr>
            <a:r>
              <a:rPr sz="1600" spc="0" dirty="0">
                <a:latin typeface="Arial"/>
                <a:cs typeface="Arial"/>
              </a:rPr>
              <a:t>Balance = $3500 − $500 =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$3000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4234" y="5326202"/>
            <a:ext cx="709295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0" dirty="0">
                <a:latin typeface="Arial"/>
                <a:cs typeface="Arial"/>
              </a:rPr>
              <a:t>Day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4: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7042" y="5326202"/>
            <a:ext cx="4471670" cy="8348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095"/>
              </a:lnSpc>
              <a:spcBef>
                <a:spcPts val="110"/>
              </a:spcBef>
            </a:pPr>
            <a:r>
              <a:rPr sz="1600" dirty="0">
                <a:latin typeface="Arial"/>
                <a:cs typeface="Arial"/>
              </a:rPr>
              <a:t>P/L </a:t>
            </a:r>
            <a:r>
              <a:rPr sz="1600" spc="0" dirty="0">
                <a:latin typeface="Arial"/>
                <a:cs typeface="Arial"/>
              </a:rPr>
              <a:t>= </a:t>
            </a:r>
            <a:r>
              <a:rPr lang="en-SG" sz="1600" spc="0" dirty="0">
                <a:latin typeface="Arial"/>
                <a:cs typeface="Arial"/>
              </a:rPr>
              <a:t>(</a:t>
            </a:r>
            <a:r>
              <a:rPr sz="1600" spc="0" dirty="0">
                <a:latin typeface="Arial"/>
                <a:cs typeface="Arial"/>
              </a:rPr>
              <a:t>$98 – $95</a:t>
            </a:r>
            <a:r>
              <a:rPr lang="en-SG" sz="1600" dirty="0">
                <a:latin typeface="Arial"/>
                <a:cs typeface="Arial"/>
              </a:rPr>
              <a:t> ) × 500</a:t>
            </a:r>
            <a:r>
              <a:rPr sz="1600" spc="0" dirty="0">
                <a:latin typeface="Arial"/>
                <a:cs typeface="Arial"/>
              </a:rPr>
              <a:t> = +$3 × 500 =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+$1500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ts val="2070"/>
              </a:lnSpc>
              <a:spcBef>
                <a:spcPts val="70"/>
              </a:spcBef>
            </a:pPr>
            <a:r>
              <a:rPr sz="1600" spc="0" dirty="0">
                <a:latin typeface="Arial"/>
                <a:cs typeface="Arial"/>
              </a:rPr>
              <a:t>Balance = $3000 + $1500 = $4500  </a:t>
            </a:r>
            <a:r>
              <a:rPr sz="1600" dirty="0">
                <a:latin typeface="Arial"/>
                <a:cs typeface="Arial"/>
              </a:rPr>
              <a:t>Withdraw </a:t>
            </a:r>
            <a:r>
              <a:rPr sz="1600" spc="0" dirty="0">
                <a:latin typeface="Arial"/>
                <a:cs typeface="Arial"/>
              </a:rPr>
              <a:t>$1000 </a:t>
            </a:r>
            <a:r>
              <a:rPr sz="1600" dirty="0">
                <a:latin typeface="Arial"/>
                <a:cs typeface="Arial"/>
              </a:rPr>
              <a:t>to bring </a:t>
            </a:r>
            <a:r>
              <a:rPr sz="1600" spc="0" dirty="0">
                <a:latin typeface="Arial"/>
                <a:cs typeface="Arial"/>
              </a:rPr>
              <a:t>balance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$3500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8217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5520" y="744715"/>
            <a:ext cx="708850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Futures </a:t>
            </a:r>
            <a:r>
              <a:rPr dirty="0"/>
              <a:t>Price </a:t>
            </a:r>
            <a:r>
              <a:rPr spc="-10" dirty="0"/>
              <a:t>vs </a:t>
            </a:r>
            <a:r>
              <a:rPr spc="-25" dirty="0"/>
              <a:t>Forward</a:t>
            </a:r>
            <a:r>
              <a:rPr spc="-45" dirty="0"/>
              <a:t> </a:t>
            </a:r>
            <a:r>
              <a:rPr dirty="0"/>
              <a:t>Price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7941945" cy="199862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7030" marR="5715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2800" spc="-5" dirty="0">
                <a:latin typeface="Calibri"/>
                <a:cs typeface="Calibri"/>
              </a:rPr>
              <a:t>Futures </a:t>
            </a:r>
            <a:r>
              <a:rPr sz="2800" dirty="0">
                <a:latin typeface="Calibri"/>
                <a:cs typeface="Calibri"/>
              </a:rPr>
              <a:t>price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0" dirty="0">
                <a:latin typeface="Calibri"/>
                <a:cs typeface="Calibri"/>
              </a:rPr>
              <a:t>be </a:t>
            </a:r>
            <a:r>
              <a:rPr sz="2800" spc="-20" dirty="0">
                <a:latin typeface="Calibri"/>
                <a:cs typeface="Calibri"/>
              </a:rPr>
              <a:t>diﬀerent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spc="-20" dirty="0">
                <a:latin typeface="Calibri"/>
                <a:cs typeface="Calibri"/>
              </a:rPr>
              <a:t>forward  </a:t>
            </a:r>
            <a:r>
              <a:rPr sz="2800" dirty="0">
                <a:latin typeface="Calibri"/>
                <a:cs typeface="Calibri"/>
              </a:rPr>
              <a:t>price </a:t>
            </a:r>
            <a:r>
              <a:rPr sz="2800" spc="0" dirty="0">
                <a:latin typeface="Calibri"/>
                <a:cs typeface="Calibri"/>
              </a:rPr>
              <a:t>when </a:t>
            </a:r>
            <a:r>
              <a:rPr sz="2800" spc="-10" dirty="0">
                <a:latin typeface="Calibri"/>
                <a:cs typeface="Calibri"/>
              </a:rPr>
              <a:t>margin account </a:t>
            </a:r>
            <a:r>
              <a:rPr sz="2800" dirty="0">
                <a:latin typeface="Calibri"/>
                <a:cs typeface="Calibri"/>
              </a:rPr>
              <a:t>earns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interest</a:t>
            </a:r>
            <a:endParaRPr sz="2800" dirty="0">
              <a:latin typeface="Calibri"/>
              <a:cs typeface="Calibri"/>
            </a:endParaRPr>
          </a:p>
          <a:p>
            <a:pPr marL="367030" marR="323850" indent="-35433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2800" dirty="0">
                <a:latin typeface="Calibri"/>
                <a:cs typeface="Calibri"/>
              </a:rPr>
              <a:t>If </a:t>
            </a:r>
            <a:r>
              <a:rPr sz="2800" spc="-20" dirty="0">
                <a:latin typeface="Calibri"/>
                <a:cs typeface="Calibri"/>
              </a:rPr>
              <a:t>risk-free interest </a:t>
            </a:r>
            <a:r>
              <a:rPr sz="2800" spc="-35" dirty="0">
                <a:latin typeface="Calibri"/>
                <a:cs typeface="Calibri"/>
              </a:rPr>
              <a:t>rate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constant, </a:t>
            </a:r>
            <a:r>
              <a:rPr sz="2800" spc="0" dirty="0">
                <a:latin typeface="Calibri"/>
                <a:cs typeface="Calibri"/>
              </a:rPr>
              <a:t>then </a:t>
            </a:r>
            <a:r>
              <a:rPr sz="2800" spc="-5" dirty="0">
                <a:latin typeface="Calibri"/>
                <a:cs typeface="Calibri"/>
              </a:rPr>
              <a:t>futures </a:t>
            </a:r>
            <a:r>
              <a:rPr sz="2800" dirty="0">
                <a:latin typeface="Calibri"/>
                <a:cs typeface="Calibri"/>
              </a:rPr>
              <a:t>price will </a:t>
            </a:r>
            <a:r>
              <a:rPr sz="2800" spc="0" dirty="0">
                <a:latin typeface="Calibri"/>
                <a:cs typeface="Calibri"/>
              </a:rPr>
              <a:t>be </a:t>
            </a:r>
            <a:r>
              <a:rPr sz="2800" dirty="0">
                <a:latin typeface="Calibri"/>
                <a:cs typeface="Calibri"/>
              </a:rPr>
              <a:t>same as </a:t>
            </a:r>
            <a:r>
              <a:rPr sz="2800" spc="-20" dirty="0">
                <a:latin typeface="Calibri"/>
                <a:cs typeface="Calibri"/>
              </a:rPr>
              <a:t>forward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995198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5520" y="744715"/>
            <a:ext cx="708850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Futures </a:t>
            </a:r>
            <a:r>
              <a:rPr dirty="0"/>
              <a:t>Price </a:t>
            </a:r>
            <a:r>
              <a:rPr spc="-10" dirty="0"/>
              <a:t>vs </a:t>
            </a:r>
            <a:r>
              <a:rPr spc="-25" dirty="0"/>
              <a:t>Forward</a:t>
            </a:r>
            <a:r>
              <a:rPr spc="-45" dirty="0"/>
              <a:t> </a:t>
            </a:r>
            <a:r>
              <a:rPr dirty="0"/>
              <a:t>Price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7941945" cy="282449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7030" marR="5080" indent="-354330">
              <a:lnSpc>
                <a:spcPct val="100499"/>
              </a:lnSpc>
              <a:spcBef>
                <a:spcPts val="75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2800" dirty="0">
                <a:latin typeface="Calibri"/>
                <a:cs typeface="Calibri"/>
              </a:rPr>
              <a:t>If </a:t>
            </a:r>
            <a:r>
              <a:rPr sz="2800" spc="-20" dirty="0">
                <a:latin typeface="Calibri"/>
                <a:cs typeface="Calibri"/>
              </a:rPr>
              <a:t>risk-free interest </a:t>
            </a:r>
            <a:r>
              <a:rPr sz="2800" spc="-5" dirty="0">
                <a:latin typeface="Calibri"/>
                <a:cs typeface="Calibri"/>
              </a:rPr>
              <a:t>tends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move </a:t>
            </a:r>
            <a:r>
              <a:rPr sz="2800" dirty="0">
                <a:latin typeface="Calibri"/>
                <a:cs typeface="Calibri"/>
              </a:rPr>
              <a:t>in same  </a:t>
            </a:r>
            <a:r>
              <a:rPr lang="en-SG" sz="2800" spc="10" dirty="0">
                <a:latin typeface="Calibri"/>
                <a:cs typeface="Calibri"/>
              </a:rPr>
              <a:t>direction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5" dirty="0">
                <a:latin typeface="Calibri"/>
                <a:cs typeface="Calibri"/>
              </a:rPr>
              <a:t>futures </a:t>
            </a:r>
            <a:r>
              <a:rPr sz="2800" dirty="0">
                <a:latin typeface="Calibri"/>
                <a:cs typeface="Calibri"/>
              </a:rPr>
              <a:t>price (i.e. </a:t>
            </a:r>
            <a:r>
              <a:rPr lang="en-SG" sz="2800" spc="15" dirty="0">
                <a:latin typeface="Calibri"/>
                <a:cs typeface="Calibri"/>
              </a:rPr>
              <a:t>positively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lang="en-SG" sz="2800" spc="15" dirty="0">
                <a:latin typeface="Calibri"/>
                <a:cs typeface="Calibri"/>
              </a:rPr>
              <a:t>correlated</a:t>
            </a:r>
            <a:r>
              <a:rPr sz="2800" spc="5" dirty="0">
                <a:latin typeface="Calibri"/>
                <a:cs typeface="Calibri"/>
              </a:rPr>
              <a:t>), </a:t>
            </a:r>
            <a:r>
              <a:rPr sz="2800" spc="0" dirty="0">
                <a:latin typeface="Calibri"/>
                <a:cs typeface="Calibri"/>
              </a:rPr>
              <a:t>then </a:t>
            </a:r>
            <a:r>
              <a:rPr sz="2800" dirty="0">
                <a:latin typeface="Calibri"/>
                <a:cs typeface="Calibri"/>
              </a:rPr>
              <a:t>long party </a:t>
            </a:r>
            <a:r>
              <a:rPr sz="2800" spc="-5" dirty="0">
                <a:latin typeface="Calibri"/>
                <a:cs typeface="Calibri"/>
              </a:rPr>
              <a:t>tends</a:t>
            </a:r>
            <a:r>
              <a:rPr lang="en-SG"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beneﬁt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expense </a:t>
            </a:r>
            <a:r>
              <a:rPr sz="2800" dirty="0">
                <a:latin typeface="Calibri"/>
                <a:cs typeface="Calibri"/>
              </a:rPr>
              <a:t>of short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party</a:t>
            </a:r>
            <a:r>
              <a:rPr lang="en-SG" sz="2800" dirty="0">
                <a:latin typeface="Calibri"/>
                <a:cs typeface="Calibri"/>
              </a:rPr>
              <a:t>.</a:t>
            </a:r>
          </a:p>
          <a:p>
            <a:pPr marL="367030" marR="5080" indent="-354330">
              <a:lnSpc>
                <a:spcPct val="100499"/>
              </a:lnSpc>
              <a:spcBef>
                <a:spcPts val="75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800" spc="-145" dirty="0">
                <a:cs typeface="Calibri"/>
              </a:rPr>
              <a:t>To </a:t>
            </a:r>
            <a:r>
              <a:rPr lang="en-US" sz="2800" spc="-10" dirty="0">
                <a:cs typeface="Calibri"/>
              </a:rPr>
              <a:t>compensate, </a:t>
            </a:r>
            <a:r>
              <a:rPr lang="en-US" sz="2800" spc="-5" dirty="0">
                <a:cs typeface="Calibri"/>
              </a:rPr>
              <a:t>futures </a:t>
            </a:r>
            <a:r>
              <a:rPr lang="en-US" sz="2800" dirty="0">
                <a:cs typeface="Calibri"/>
              </a:rPr>
              <a:t>price will be higher  than </a:t>
            </a:r>
            <a:r>
              <a:rPr lang="en-US" sz="2800" spc="-5" dirty="0">
                <a:cs typeface="Calibri"/>
              </a:rPr>
              <a:t>corresponding </a:t>
            </a:r>
            <a:r>
              <a:rPr lang="en-US" sz="2800" spc="-20" dirty="0">
                <a:cs typeface="Calibri"/>
              </a:rPr>
              <a:t>forward</a:t>
            </a:r>
            <a:r>
              <a:rPr lang="en-US" sz="2800" dirty="0">
                <a:cs typeface="Calibri"/>
              </a:rPr>
              <a:t> price</a:t>
            </a:r>
          </a:p>
          <a:p>
            <a:pPr marL="367030" marR="5080" indent="-354330">
              <a:lnSpc>
                <a:spcPct val="100499"/>
              </a:lnSpc>
              <a:spcBef>
                <a:spcPts val="75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5982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5520" y="744715"/>
            <a:ext cx="708850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Futures </a:t>
            </a:r>
            <a:r>
              <a:rPr dirty="0"/>
              <a:t>Price </a:t>
            </a:r>
            <a:r>
              <a:rPr spc="-10" dirty="0"/>
              <a:t>vs </a:t>
            </a:r>
            <a:r>
              <a:rPr spc="-25" dirty="0"/>
              <a:t>Forward</a:t>
            </a:r>
            <a:r>
              <a:rPr spc="-45" dirty="0"/>
              <a:t> </a:t>
            </a:r>
            <a:r>
              <a:rPr dirty="0"/>
              <a:t>Price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308975" cy="272189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7030" marR="5080" indent="-354330">
              <a:lnSpc>
                <a:spcPct val="100499"/>
              </a:lnSpc>
              <a:spcBef>
                <a:spcPts val="73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2800" spc="-35" dirty="0">
                <a:latin typeface="Calibri"/>
                <a:cs typeface="Calibri"/>
              </a:rPr>
              <a:t>Conversely, </a:t>
            </a:r>
            <a:r>
              <a:rPr sz="2800" dirty="0">
                <a:latin typeface="Calibri"/>
                <a:cs typeface="Calibri"/>
              </a:rPr>
              <a:t>if </a:t>
            </a:r>
            <a:r>
              <a:rPr sz="2800" spc="-20" dirty="0">
                <a:latin typeface="Calibri"/>
                <a:cs typeface="Calibri"/>
              </a:rPr>
              <a:t>risk-free interest </a:t>
            </a:r>
            <a:r>
              <a:rPr sz="2800" spc="-5" dirty="0">
                <a:latin typeface="Calibri"/>
                <a:cs typeface="Calibri"/>
              </a:rPr>
              <a:t>tends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move 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opposite </a:t>
            </a:r>
            <a:r>
              <a:rPr lang="en-SG" sz="2800" spc="10" dirty="0">
                <a:latin typeface="Calibri"/>
                <a:cs typeface="Calibri"/>
              </a:rPr>
              <a:t>direction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5" dirty="0">
                <a:latin typeface="Calibri"/>
                <a:cs typeface="Calibri"/>
              </a:rPr>
              <a:t>futures </a:t>
            </a:r>
            <a:r>
              <a:rPr sz="2800" dirty="0">
                <a:latin typeface="Calibri"/>
                <a:cs typeface="Calibri"/>
              </a:rPr>
              <a:t>price (i.e.,  </a:t>
            </a:r>
            <a:r>
              <a:rPr lang="en-SG" sz="2800" spc="5" dirty="0">
                <a:latin typeface="Calibri"/>
                <a:cs typeface="Calibri"/>
              </a:rPr>
              <a:t>negatively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lang="en-SG" sz="2800" spc="5" dirty="0">
                <a:latin typeface="Calibri"/>
                <a:cs typeface="Calibri"/>
              </a:rPr>
              <a:t>correlated)</a:t>
            </a:r>
            <a:r>
              <a:rPr sz="2800" spc="5" dirty="0">
                <a:latin typeface="Calibri"/>
                <a:cs typeface="Calibri"/>
              </a:rPr>
              <a:t>, </a:t>
            </a:r>
            <a:r>
              <a:rPr sz="2800" spc="0" dirty="0">
                <a:latin typeface="Calibri"/>
                <a:cs typeface="Calibri"/>
              </a:rPr>
              <a:t>then </a:t>
            </a:r>
            <a:r>
              <a:rPr sz="2800" dirty="0">
                <a:latin typeface="Calibri"/>
                <a:cs typeface="Calibri"/>
              </a:rPr>
              <a:t>short</a:t>
            </a:r>
            <a:r>
              <a:rPr lang="en-SG" sz="28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party </a:t>
            </a:r>
            <a:r>
              <a:rPr sz="2800" spc="-5" dirty="0">
                <a:latin typeface="Calibri"/>
                <a:cs typeface="Calibri"/>
              </a:rPr>
              <a:t>tends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beneﬁt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expense </a:t>
            </a:r>
            <a:r>
              <a:rPr sz="2800" dirty="0">
                <a:latin typeface="Calibri"/>
                <a:cs typeface="Calibri"/>
              </a:rPr>
              <a:t>of long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party</a:t>
            </a:r>
          </a:p>
          <a:p>
            <a:pPr marL="367030" marR="709295" indent="-35433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2800" spc="-14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compensate, </a:t>
            </a:r>
            <a:r>
              <a:rPr sz="2800" spc="-5" dirty="0">
                <a:latin typeface="Calibri"/>
                <a:cs typeface="Calibri"/>
              </a:rPr>
              <a:t>futures </a:t>
            </a:r>
            <a:r>
              <a:rPr sz="2800" dirty="0">
                <a:latin typeface="Calibri"/>
                <a:cs typeface="Calibri"/>
              </a:rPr>
              <a:t>price will </a:t>
            </a:r>
            <a:r>
              <a:rPr sz="2800" spc="0" dirty="0">
                <a:latin typeface="Calibri"/>
                <a:cs typeface="Calibri"/>
              </a:rPr>
              <a:t>be </a:t>
            </a:r>
            <a:r>
              <a:rPr sz="2800" spc="-5" dirty="0">
                <a:latin typeface="Calibri"/>
                <a:cs typeface="Calibri"/>
              </a:rPr>
              <a:t>lower  </a:t>
            </a:r>
            <a:r>
              <a:rPr sz="2800" dirty="0">
                <a:latin typeface="Calibri"/>
                <a:cs typeface="Calibri"/>
              </a:rPr>
              <a:t>than </a:t>
            </a:r>
            <a:r>
              <a:rPr sz="2800" spc="-5" dirty="0">
                <a:latin typeface="Calibri"/>
                <a:cs typeface="Calibri"/>
              </a:rPr>
              <a:t>corresponding </a:t>
            </a:r>
            <a:r>
              <a:rPr sz="2800" spc="-20" dirty="0">
                <a:latin typeface="Calibri"/>
                <a:cs typeface="Calibri"/>
              </a:rPr>
              <a:t>forward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51225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712" y="744715"/>
            <a:ext cx="5479188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Types </a:t>
            </a:r>
            <a:r>
              <a:rPr spc="-5" dirty="0"/>
              <a:t>of</a:t>
            </a:r>
            <a:r>
              <a:rPr spc="5" dirty="0"/>
              <a:t> </a:t>
            </a:r>
            <a:r>
              <a:rPr lang="en-SG" spc="125" dirty="0"/>
              <a:t>Derivatives </a:t>
            </a:r>
            <a:endParaRPr spc="125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308340" cy="307000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299085" indent="-457200">
              <a:lnSpc>
                <a:spcPct val="100600"/>
              </a:lnSpc>
              <a:spcBef>
                <a:spcPts val="85"/>
              </a:spcBef>
              <a:buFont typeface="Arial" panose="020B0604020202020204" pitchFamily="34" charset="0"/>
              <a:buChar char="•"/>
              <a:tabLst>
                <a:tab pos="367030" algn="l"/>
                <a:tab pos="367665" algn="l"/>
              </a:tabLst>
            </a:pPr>
            <a:r>
              <a:rPr sz="2800" dirty="0">
                <a:cs typeface="Calibri"/>
              </a:rPr>
              <a:t>Some </a:t>
            </a:r>
            <a:r>
              <a:rPr lang="en-SG" sz="2800" spc="90" dirty="0">
                <a:cs typeface="Calibri"/>
              </a:rPr>
              <a:t>Derivatives </a:t>
            </a:r>
            <a:r>
              <a:rPr sz="2800" spc="-10" dirty="0">
                <a:cs typeface="Calibri"/>
              </a:rPr>
              <a:t>represent </a:t>
            </a:r>
            <a:r>
              <a:rPr lang="en-SG" sz="2800" spc="-10" dirty="0">
                <a:cs typeface="Calibri"/>
              </a:rPr>
              <a:t>obligations</a:t>
            </a:r>
            <a:r>
              <a:rPr lang="en-SG" sz="2800" spc="80" dirty="0">
                <a:cs typeface="Calibri"/>
              </a:rPr>
              <a:t>. Both</a:t>
            </a:r>
            <a:r>
              <a:rPr sz="2800" dirty="0">
                <a:cs typeface="Calibri"/>
              </a:rPr>
              <a:t> </a:t>
            </a:r>
            <a:r>
              <a:rPr sz="2800" spc="165" dirty="0">
                <a:cs typeface="Calibri"/>
              </a:rPr>
              <a:t>par</a:t>
            </a:r>
            <a:r>
              <a:rPr lang="en-SG" sz="2800" spc="165" dirty="0">
                <a:cs typeface="Calibri"/>
              </a:rPr>
              <a:t>ties </a:t>
            </a:r>
            <a:r>
              <a:rPr sz="2800" spc="-15" dirty="0">
                <a:cs typeface="Calibri"/>
              </a:rPr>
              <a:t>are </a:t>
            </a:r>
            <a:r>
              <a:rPr sz="2800" spc="-10" dirty="0">
                <a:cs typeface="Calibri"/>
              </a:rPr>
              <a:t>required </a:t>
            </a:r>
            <a:r>
              <a:rPr sz="2800" spc="-15" dirty="0">
                <a:cs typeface="Calibri"/>
              </a:rPr>
              <a:t>to </a:t>
            </a:r>
            <a:r>
              <a:rPr sz="2800" spc="-10" dirty="0">
                <a:cs typeface="Calibri"/>
              </a:rPr>
              <a:t>follow </a:t>
            </a:r>
            <a:r>
              <a:rPr sz="2800" spc="-5" dirty="0">
                <a:cs typeface="Calibri"/>
              </a:rPr>
              <a:t>through </a:t>
            </a:r>
            <a:r>
              <a:rPr sz="2800" dirty="0">
                <a:cs typeface="Calibri"/>
              </a:rPr>
              <a:t>on </a:t>
            </a:r>
            <a:r>
              <a:rPr lang="en-SG" sz="2800" dirty="0">
                <a:cs typeface="Calibri"/>
              </a:rPr>
              <a:t>transactions</a:t>
            </a:r>
            <a:r>
              <a:rPr sz="2800" spc="80" dirty="0">
                <a:cs typeface="Calibri"/>
              </a:rPr>
              <a:t>, </a:t>
            </a:r>
            <a:r>
              <a:rPr lang="en-SG" sz="2800" spc="80" dirty="0">
                <a:cs typeface="Calibri"/>
              </a:rPr>
              <a:t>irrespective </a:t>
            </a:r>
            <a:r>
              <a:rPr sz="2800" dirty="0">
                <a:cs typeface="Calibri"/>
              </a:rPr>
              <a:t>of </a:t>
            </a:r>
            <a:r>
              <a:rPr sz="2800" spc="-15" dirty="0">
                <a:cs typeface="Calibri"/>
              </a:rPr>
              <a:t>gain </a:t>
            </a:r>
            <a:r>
              <a:rPr sz="2800" dirty="0">
                <a:cs typeface="Calibri"/>
              </a:rPr>
              <a:t>or</a:t>
            </a:r>
            <a:r>
              <a:rPr sz="2800" spc="-155" dirty="0">
                <a:cs typeface="Calibri"/>
              </a:rPr>
              <a:t> </a:t>
            </a:r>
            <a:r>
              <a:rPr sz="2800" dirty="0">
                <a:cs typeface="Calibri"/>
              </a:rPr>
              <a:t>loss</a:t>
            </a:r>
            <a:r>
              <a:rPr lang="en-SG" sz="2800" dirty="0">
                <a:cs typeface="Calibri"/>
              </a:rPr>
              <a:t>. </a:t>
            </a:r>
          </a:p>
          <a:p>
            <a:pPr marL="469900" marR="299085" indent="-457200">
              <a:lnSpc>
                <a:spcPct val="100600"/>
              </a:lnSpc>
              <a:spcBef>
                <a:spcPts val="85"/>
              </a:spcBef>
              <a:buFont typeface="Arial" panose="020B0604020202020204" pitchFamily="34" charset="0"/>
              <a:buChar char="•"/>
              <a:tabLst>
                <a:tab pos="367030" algn="l"/>
                <a:tab pos="367665" algn="l"/>
              </a:tabLst>
            </a:pPr>
            <a:r>
              <a:rPr sz="2800" dirty="0">
                <a:cs typeface="Calibri"/>
              </a:rPr>
              <a:t>Other </a:t>
            </a:r>
            <a:r>
              <a:rPr lang="en-SG" sz="2800" spc="90" dirty="0">
                <a:cs typeface="Calibri"/>
              </a:rPr>
              <a:t>Derivatives </a:t>
            </a:r>
            <a:r>
              <a:rPr sz="2800" spc="-10" dirty="0">
                <a:cs typeface="Calibri"/>
              </a:rPr>
              <a:t>represent </a:t>
            </a:r>
            <a:r>
              <a:rPr lang="en-SG" sz="2800" spc="140" dirty="0">
                <a:cs typeface="Calibri"/>
              </a:rPr>
              <a:t>options. O</a:t>
            </a:r>
            <a:r>
              <a:rPr sz="2800" dirty="0">
                <a:cs typeface="Calibri"/>
              </a:rPr>
              <a:t>ne</a:t>
            </a:r>
            <a:r>
              <a:rPr sz="2800" spc="-229" dirty="0">
                <a:cs typeface="Calibri"/>
              </a:rPr>
              <a:t> </a:t>
            </a:r>
            <a:r>
              <a:rPr sz="2800" dirty="0">
                <a:cs typeface="Calibri"/>
              </a:rPr>
              <a:t>party</a:t>
            </a:r>
            <a:r>
              <a:rPr lang="en-SG" sz="2800" dirty="0">
                <a:cs typeface="Calibri"/>
              </a:rPr>
              <a:t> </a:t>
            </a:r>
            <a:r>
              <a:rPr sz="2800" dirty="0">
                <a:cs typeface="Calibri"/>
              </a:rPr>
              <a:t>has </a:t>
            </a:r>
            <a:r>
              <a:rPr lang="en-SG" sz="2800" dirty="0">
                <a:cs typeface="Calibri"/>
              </a:rPr>
              <a:t>the </a:t>
            </a:r>
            <a:r>
              <a:rPr sz="2800" spc="-5" dirty="0">
                <a:cs typeface="Calibri"/>
              </a:rPr>
              <a:t>right</a:t>
            </a:r>
            <a:r>
              <a:rPr lang="en-SG" sz="2800" spc="-5" dirty="0">
                <a:cs typeface="Calibri"/>
              </a:rPr>
              <a:t> but not the obligation to buy or sell an asset</a:t>
            </a:r>
            <a:r>
              <a:rPr lang="en-SG" sz="2800" dirty="0">
                <a:cs typeface="Calibri"/>
              </a:rPr>
              <a:t>. The other party receives a fee to sell that right.</a:t>
            </a:r>
            <a:endParaRPr sz="2800" dirty="0"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691" y="654050"/>
            <a:ext cx="63246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lang="en-SG" spc="-45" dirty="0"/>
              <a:t>Where can we trade them?</a:t>
            </a:r>
            <a:r>
              <a:rPr lang="en-SG" spc="125" dirty="0"/>
              <a:t> </a:t>
            </a:r>
            <a:endParaRPr spc="125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019415" cy="38375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7030" marR="5080" indent="-354330">
              <a:lnSpc>
                <a:spcPts val="3929"/>
              </a:lnSpc>
              <a:spcBef>
                <a:spcPts val="26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2800" dirty="0">
                <a:latin typeface="Calibri"/>
                <a:cs typeface="Calibri"/>
              </a:rPr>
              <a:t>Some </a:t>
            </a:r>
            <a:r>
              <a:rPr lang="en-SG" sz="2800" spc="90" dirty="0">
                <a:latin typeface="Calibri"/>
                <a:cs typeface="Calibri"/>
              </a:rPr>
              <a:t>Derivatives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traded </a:t>
            </a:r>
            <a:r>
              <a:rPr sz="2800" dirty="0">
                <a:latin typeface="Calibri"/>
                <a:cs typeface="Calibri"/>
              </a:rPr>
              <a:t>on an </a:t>
            </a:r>
            <a:r>
              <a:rPr sz="2800" spc="-15" dirty="0">
                <a:latin typeface="Calibri"/>
                <a:cs typeface="Calibri"/>
              </a:rPr>
              <a:t>exchange,</a:t>
            </a:r>
            <a:r>
              <a:rPr lang="en-SG"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 as </a:t>
            </a:r>
            <a:r>
              <a:rPr sz="2800" spc="-5" dirty="0">
                <a:latin typeface="Calibri"/>
                <a:cs typeface="Calibri"/>
              </a:rPr>
              <a:t>Chicago </a:t>
            </a:r>
            <a:r>
              <a:rPr lang="en-SG" sz="2800" spc="-5" dirty="0">
                <a:cs typeface="Calibri"/>
              </a:rPr>
              <a:t>Mercantile </a:t>
            </a:r>
            <a:r>
              <a:rPr sz="2800" spc="-10" dirty="0">
                <a:latin typeface="Calibri"/>
                <a:cs typeface="Calibri"/>
              </a:rPr>
              <a:t>Exchange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(CME)</a:t>
            </a:r>
            <a:r>
              <a:rPr lang="en-SG" sz="280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67030" marR="822960" indent="-354330">
              <a:lnSpc>
                <a:spcPct val="99800"/>
              </a:lnSpc>
              <a:spcBef>
                <a:spcPts val="76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2800" spc="-10" dirty="0">
                <a:latin typeface="Calibri"/>
                <a:cs typeface="Calibri"/>
              </a:rPr>
              <a:t>Exchange-traded </a:t>
            </a:r>
            <a:r>
              <a:rPr lang="en-SG" sz="2800" spc="90" dirty="0">
                <a:latin typeface="Calibri"/>
                <a:cs typeface="Calibri"/>
              </a:rPr>
              <a:t>Derivatives </a:t>
            </a:r>
            <a:r>
              <a:rPr sz="2800" spc="-20" dirty="0">
                <a:latin typeface="Calibri"/>
                <a:cs typeface="Calibri"/>
              </a:rPr>
              <a:t>feature  </a:t>
            </a:r>
            <a:r>
              <a:rPr sz="2800" spc="-15" dirty="0">
                <a:latin typeface="Calibri"/>
                <a:cs typeface="Calibri"/>
              </a:rPr>
              <a:t>standardized </a:t>
            </a:r>
            <a:r>
              <a:rPr sz="2800" spc="-5" dirty="0">
                <a:latin typeface="Calibri"/>
                <a:cs typeface="Calibri"/>
              </a:rPr>
              <a:t>terms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lang="en-SG" sz="2800" dirty="0">
                <a:cs typeface="Calibri"/>
              </a:rPr>
              <a:t> conditions</a:t>
            </a:r>
            <a:r>
              <a:rPr sz="2800" spc="100" dirty="0">
                <a:latin typeface="Calibri"/>
                <a:cs typeface="Calibri"/>
              </a:rPr>
              <a:t>,</a:t>
            </a:r>
            <a:r>
              <a:rPr lang="en-SG"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high  </a:t>
            </a:r>
            <a:r>
              <a:rPr sz="2800" spc="-20" dirty="0">
                <a:latin typeface="Calibri"/>
                <a:cs typeface="Calibri"/>
              </a:rPr>
              <a:t>liquidity, </a:t>
            </a:r>
            <a:r>
              <a:rPr sz="2800" dirty="0">
                <a:latin typeface="Calibri"/>
                <a:cs typeface="Calibri"/>
              </a:rPr>
              <a:t>and price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transparency</a:t>
            </a:r>
            <a:r>
              <a:rPr lang="en-SG"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67030" marR="88265" indent="-354330">
              <a:lnSpc>
                <a:spcPct val="99800"/>
              </a:lnSpc>
              <a:spcBef>
                <a:spcPts val="88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2800" dirty="0">
                <a:latin typeface="Calibri"/>
                <a:cs typeface="Calibri"/>
              </a:rPr>
              <a:t>Clearing house </a:t>
            </a:r>
            <a:r>
              <a:rPr sz="2800" spc="-15" dirty="0">
                <a:latin typeface="Calibri"/>
                <a:cs typeface="Calibri"/>
              </a:rPr>
              <a:t>operated </a:t>
            </a:r>
            <a:r>
              <a:rPr sz="2800" spc="-5" dirty="0">
                <a:latin typeface="Calibri"/>
                <a:cs typeface="Calibri"/>
              </a:rPr>
              <a:t>by </a:t>
            </a:r>
            <a:r>
              <a:rPr sz="2800" spc="-15" dirty="0">
                <a:latin typeface="Calibri"/>
                <a:cs typeface="Calibri"/>
              </a:rPr>
              <a:t>exchange </a:t>
            </a:r>
            <a:r>
              <a:rPr sz="2800" dirty="0">
                <a:latin typeface="Calibri"/>
                <a:cs typeface="Calibri"/>
              </a:rPr>
              <a:t>serves</a:t>
            </a:r>
            <a:r>
              <a:rPr lang="en-SG" sz="28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30" dirty="0">
                <a:latin typeface="Calibri"/>
                <a:cs typeface="Calibri"/>
              </a:rPr>
              <a:t>“central </a:t>
            </a:r>
            <a:r>
              <a:rPr sz="2800" dirty="0">
                <a:latin typeface="Calibri"/>
                <a:cs typeface="Calibri"/>
              </a:rPr>
              <a:t>counterparty”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ensure that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lang="en-SG" sz="2800" dirty="0">
                <a:latin typeface="Calibri"/>
                <a:cs typeface="Calibri"/>
              </a:rPr>
              <a:t> </a:t>
            </a:r>
            <a:r>
              <a:rPr lang="en-SG" sz="2800" dirty="0">
                <a:cs typeface="Calibri"/>
              </a:rPr>
              <a:t>transactions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completed</a:t>
            </a:r>
            <a:r>
              <a:rPr lang="en-SG"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6646" y="744715"/>
            <a:ext cx="6095253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SG" spc="125" dirty="0"/>
              <a:t>Derivatives </a:t>
            </a:r>
            <a:r>
              <a:rPr spc="-15" dirty="0"/>
              <a:t>Exchanges</a:t>
            </a:r>
          </a:p>
        </p:txBody>
      </p:sp>
      <p:sp>
        <p:nvSpPr>
          <p:cNvPr id="3" name="object 3"/>
          <p:cNvSpPr/>
          <p:nvPr/>
        </p:nvSpPr>
        <p:spPr>
          <a:xfrm>
            <a:off x="1024521" y="2228855"/>
            <a:ext cx="2534285" cy="508000"/>
          </a:xfrm>
          <a:custGeom>
            <a:avLst/>
            <a:gdLst/>
            <a:ahLst/>
            <a:cxnLst/>
            <a:rect l="l" t="t" r="r" b="b"/>
            <a:pathLst>
              <a:path w="2534285" h="508000">
                <a:moveTo>
                  <a:pt x="0" y="0"/>
                </a:moveTo>
                <a:lnTo>
                  <a:pt x="2533961" y="0"/>
                </a:lnTo>
                <a:lnTo>
                  <a:pt x="2533961" y="507977"/>
                </a:lnTo>
                <a:lnTo>
                  <a:pt x="0" y="507977"/>
                </a:lnTo>
                <a:lnTo>
                  <a:pt x="0" y="0"/>
                </a:lnTo>
                <a:close/>
              </a:path>
            </a:pathLst>
          </a:custGeom>
          <a:solidFill>
            <a:srgbClr val="937AB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8482" y="2228855"/>
            <a:ext cx="6186170" cy="508000"/>
          </a:xfrm>
          <a:custGeom>
            <a:avLst/>
            <a:gdLst/>
            <a:ahLst/>
            <a:cxnLst/>
            <a:rect l="l" t="t" r="r" b="b"/>
            <a:pathLst>
              <a:path w="6186170" h="508000">
                <a:moveTo>
                  <a:pt x="0" y="0"/>
                </a:moveTo>
                <a:lnTo>
                  <a:pt x="6185847" y="0"/>
                </a:lnTo>
                <a:lnTo>
                  <a:pt x="6185847" y="507977"/>
                </a:lnTo>
                <a:lnTo>
                  <a:pt x="0" y="507977"/>
                </a:lnTo>
                <a:lnTo>
                  <a:pt x="0" y="0"/>
                </a:lnTo>
                <a:close/>
              </a:path>
            </a:pathLst>
          </a:custGeom>
          <a:solidFill>
            <a:srgbClr val="937AB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4521" y="3041516"/>
            <a:ext cx="2534285" cy="566420"/>
          </a:xfrm>
          <a:custGeom>
            <a:avLst/>
            <a:gdLst/>
            <a:ahLst/>
            <a:cxnLst/>
            <a:rect l="l" t="t" r="r" b="b"/>
            <a:pathLst>
              <a:path w="2534285" h="566420">
                <a:moveTo>
                  <a:pt x="0" y="0"/>
                </a:moveTo>
                <a:lnTo>
                  <a:pt x="2533961" y="0"/>
                </a:lnTo>
                <a:lnTo>
                  <a:pt x="2533961" y="565844"/>
                </a:lnTo>
                <a:lnTo>
                  <a:pt x="0" y="565844"/>
                </a:lnTo>
                <a:lnTo>
                  <a:pt x="0" y="0"/>
                </a:lnTo>
                <a:close/>
              </a:path>
            </a:pathLst>
          </a:custGeom>
          <a:solidFill>
            <a:srgbClr val="937AB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8482" y="3041516"/>
            <a:ext cx="6186170" cy="566420"/>
          </a:xfrm>
          <a:custGeom>
            <a:avLst/>
            <a:gdLst/>
            <a:ahLst/>
            <a:cxnLst/>
            <a:rect l="l" t="t" r="r" b="b"/>
            <a:pathLst>
              <a:path w="6186170" h="566420">
                <a:moveTo>
                  <a:pt x="0" y="0"/>
                </a:moveTo>
                <a:lnTo>
                  <a:pt x="6185847" y="0"/>
                </a:lnTo>
                <a:lnTo>
                  <a:pt x="6185847" y="565844"/>
                </a:lnTo>
                <a:lnTo>
                  <a:pt x="0" y="565844"/>
                </a:lnTo>
                <a:lnTo>
                  <a:pt x="0" y="0"/>
                </a:lnTo>
                <a:close/>
              </a:path>
            </a:pathLst>
          </a:custGeom>
          <a:solidFill>
            <a:srgbClr val="937AB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4521" y="4115339"/>
            <a:ext cx="2534285" cy="521334"/>
          </a:xfrm>
          <a:custGeom>
            <a:avLst/>
            <a:gdLst/>
            <a:ahLst/>
            <a:cxnLst/>
            <a:rect l="l" t="t" r="r" b="b"/>
            <a:pathLst>
              <a:path w="2534285" h="521335">
                <a:moveTo>
                  <a:pt x="0" y="0"/>
                </a:moveTo>
                <a:lnTo>
                  <a:pt x="2533961" y="0"/>
                </a:lnTo>
                <a:lnTo>
                  <a:pt x="2533961" y="520871"/>
                </a:lnTo>
                <a:lnTo>
                  <a:pt x="0" y="520871"/>
                </a:lnTo>
                <a:lnTo>
                  <a:pt x="0" y="0"/>
                </a:lnTo>
                <a:close/>
              </a:path>
            </a:pathLst>
          </a:custGeom>
          <a:solidFill>
            <a:srgbClr val="937AB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58482" y="4115339"/>
            <a:ext cx="6186170" cy="521334"/>
          </a:xfrm>
          <a:custGeom>
            <a:avLst/>
            <a:gdLst/>
            <a:ahLst/>
            <a:cxnLst/>
            <a:rect l="l" t="t" r="r" b="b"/>
            <a:pathLst>
              <a:path w="6186170" h="521335">
                <a:moveTo>
                  <a:pt x="0" y="0"/>
                </a:moveTo>
                <a:lnTo>
                  <a:pt x="6185847" y="0"/>
                </a:lnTo>
                <a:lnTo>
                  <a:pt x="6185847" y="520871"/>
                </a:lnTo>
                <a:lnTo>
                  <a:pt x="0" y="520871"/>
                </a:lnTo>
                <a:lnTo>
                  <a:pt x="0" y="0"/>
                </a:lnTo>
                <a:close/>
              </a:path>
            </a:pathLst>
          </a:custGeom>
          <a:solidFill>
            <a:srgbClr val="937AB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4521" y="5144188"/>
            <a:ext cx="2534285" cy="762000"/>
          </a:xfrm>
          <a:custGeom>
            <a:avLst/>
            <a:gdLst/>
            <a:ahLst/>
            <a:cxnLst/>
            <a:rect l="l" t="t" r="r" b="b"/>
            <a:pathLst>
              <a:path w="2534285" h="762000">
                <a:moveTo>
                  <a:pt x="0" y="0"/>
                </a:moveTo>
                <a:lnTo>
                  <a:pt x="2533961" y="0"/>
                </a:lnTo>
                <a:lnTo>
                  <a:pt x="2533961" y="761966"/>
                </a:lnTo>
                <a:lnTo>
                  <a:pt x="0" y="761966"/>
                </a:lnTo>
                <a:lnTo>
                  <a:pt x="0" y="0"/>
                </a:lnTo>
                <a:close/>
              </a:path>
            </a:pathLst>
          </a:custGeom>
          <a:solidFill>
            <a:srgbClr val="937AB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58482" y="5144188"/>
            <a:ext cx="6186170" cy="762000"/>
          </a:xfrm>
          <a:custGeom>
            <a:avLst/>
            <a:gdLst/>
            <a:ahLst/>
            <a:cxnLst/>
            <a:rect l="l" t="t" r="r" b="b"/>
            <a:pathLst>
              <a:path w="6186170" h="762000">
                <a:moveTo>
                  <a:pt x="0" y="0"/>
                </a:moveTo>
                <a:lnTo>
                  <a:pt x="6185847" y="0"/>
                </a:lnTo>
                <a:lnTo>
                  <a:pt x="6185847" y="761966"/>
                </a:lnTo>
                <a:lnTo>
                  <a:pt x="0" y="761966"/>
                </a:lnTo>
                <a:lnTo>
                  <a:pt x="0" y="0"/>
                </a:lnTo>
                <a:close/>
              </a:path>
            </a:pathLst>
          </a:custGeom>
          <a:solidFill>
            <a:srgbClr val="937AB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6249" y="1932708"/>
            <a:ext cx="1385888" cy="145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0776" y="1938398"/>
            <a:ext cx="1366520" cy="125095"/>
          </a:xfrm>
          <a:custGeom>
            <a:avLst/>
            <a:gdLst/>
            <a:ahLst/>
            <a:cxnLst/>
            <a:rect l="l" t="t" r="r" b="b"/>
            <a:pathLst>
              <a:path w="1366520" h="125094">
                <a:moveTo>
                  <a:pt x="14549" y="2392"/>
                </a:moveTo>
                <a:lnTo>
                  <a:pt x="0" y="2392"/>
                </a:lnTo>
                <a:lnTo>
                  <a:pt x="0" y="122577"/>
                </a:lnTo>
                <a:lnTo>
                  <a:pt x="14721" y="122577"/>
                </a:lnTo>
                <a:lnTo>
                  <a:pt x="14648" y="50609"/>
                </a:lnTo>
                <a:lnTo>
                  <a:pt x="14429" y="40678"/>
                </a:lnTo>
                <a:lnTo>
                  <a:pt x="14065" y="31432"/>
                </a:lnTo>
                <a:lnTo>
                  <a:pt x="13554" y="22871"/>
                </a:lnTo>
                <a:lnTo>
                  <a:pt x="28960" y="22871"/>
                </a:lnTo>
                <a:lnTo>
                  <a:pt x="14549" y="2392"/>
                </a:lnTo>
                <a:close/>
              </a:path>
              <a:path w="1366520" h="125094">
                <a:moveTo>
                  <a:pt x="28960" y="22871"/>
                </a:moveTo>
                <a:lnTo>
                  <a:pt x="14095" y="22871"/>
                </a:lnTo>
                <a:lnTo>
                  <a:pt x="19056" y="30607"/>
                </a:lnTo>
                <a:lnTo>
                  <a:pt x="24343" y="38636"/>
                </a:lnTo>
                <a:lnTo>
                  <a:pt x="29955" y="46956"/>
                </a:lnTo>
                <a:lnTo>
                  <a:pt x="35893" y="55568"/>
                </a:lnTo>
                <a:lnTo>
                  <a:pt x="82994" y="122577"/>
                </a:lnTo>
                <a:lnTo>
                  <a:pt x="97716" y="122577"/>
                </a:lnTo>
                <a:lnTo>
                  <a:pt x="97716" y="102095"/>
                </a:lnTo>
                <a:lnTo>
                  <a:pt x="83532" y="102095"/>
                </a:lnTo>
                <a:lnTo>
                  <a:pt x="78125" y="93753"/>
                </a:lnTo>
                <a:lnTo>
                  <a:pt x="72685" y="85523"/>
                </a:lnTo>
                <a:lnTo>
                  <a:pt x="67212" y="77406"/>
                </a:lnTo>
                <a:lnTo>
                  <a:pt x="61705" y="69401"/>
                </a:lnTo>
                <a:lnTo>
                  <a:pt x="28960" y="22871"/>
                </a:lnTo>
                <a:close/>
              </a:path>
              <a:path w="1366520" h="125094">
                <a:moveTo>
                  <a:pt x="97716" y="2392"/>
                </a:moveTo>
                <a:lnTo>
                  <a:pt x="82902" y="2392"/>
                </a:lnTo>
                <a:lnTo>
                  <a:pt x="83024" y="77406"/>
                </a:lnTo>
                <a:lnTo>
                  <a:pt x="83194" y="84400"/>
                </a:lnTo>
                <a:lnTo>
                  <a:pt x="83587" y="93753"/>
                </a:lnTo>
                <a:lnTo>
                  <a:pt x="84072" y="102095"/>
                </a:lnTo>
                <a:lnTo>
                  <a:pt x="97716" y="102095"/>
                </a:lnTo>
                <a:lnTo>
                  <a:pt x="97716" y="2392"/>
                </a:lnTo>
                <a:close/>
              </a:path>
              <a:path w="1366520" h="125094">
                <a:moveTo>
                  <a:pt x="132388" y="2392"/>
                </a:moveTo>
                <a:lnTo>
                  <a:pt x="116393" y="2392"/>
                </a:lnTo>
                <a:lnTo>
                  <a:pt x="160152" y="74251"/>
                </a:lnTo>
                <a:lnTo>
                  <a:pt x="160152" y="122577"/>
                </a:lnTo>
                <a:lnTo>
                  <a:pt x="174874" y="122577"/>
                </a:lnTo>
                <a:lnTo>
                  <a:pt x="174874" y="74251"/>
                </a:lnTo>
                <a:lnTo>
                  <a:pt x="183061" y="60807"/>
                </a:lnTo>
                <a:lnTo>
                  <a:pt x="167286" y="60807"/>
                </a:lnTo>
                <a:lnTo>
                  <a:pt x="132388" y="2392"/>
                </a:lnTo>
                <a:close/>
              </a:path>
              <a:path w="1366520" h="125094">
                <a:moveTo>
                  <a:pt x="218632" y="2392"/>
                </a:moveTo>
                <a:lnTo>
                  <a:pt x="202639" y="2392"/>
                </a:lnTo>
                <a:lnTo>
                  <a:pt x="167738" y="60807"/>
                </a:lnTo>
                <a:lnTo>
                  <a:pt x="183061" y="60807"/>
                </a:lnTo>
                <a:lnTo>
                  <a:pt x="218632" y="2392"/>
                </a:lnTo>
                <a:close/>
              </a:path>
              <a:path w="1366520" h="125094">
                <a:moveTo>
                  <a:pt x="233685" y="104540"/>
                </a:moveTo>
                <a:lnTo>
                  <a:pt x="233685" y="117886"/>
                </a:lnTo>
                <a:lnTo>
                  <a:pt x="235063" y="118724"/>
                </a:lnTo>
                <a:lnTo>
                  <a:pt x="263187" y="124785"/>
                </a:lnTo>
                <a:lnTo>
                  <a:pt x="273072" y="124785"/>
                </a:lnTo>
                <a:lnTo>
                  <a:pt x="305333" y="111718"/>
                </a:lnTo>
                <a:lnTo>
                  <a:pt x="263727" y="111718"/>
                </a:lnTo>
                <a:lnTo>
                  <a:pt x="260971" y="111541"/>
                </a:lnTo>
                <a:lnTo>
                  <a:pt x="235842" y="105604"/>
                </a:lnTo>
                <a:lnTo>
                  <a:pt x="233685" y="104540"/>
                </a:lnTo>
                <a:close/>
              </a:path>
              <a:path w="1366520" h="125094">
                <a:moveTo>
                  <a:pt x="281731" y="0"/>
                </a:moveTo>
                <a:lnTo>
                  <a:pt x="269690" y="0"/>
                </a:lnTo>
                <a:lnTo>
                  <a:pt x="264389" y="689"/>
                </a:lnTo>
                <a:lnTo>
                  <a:pt x="233806" y="29036"/>
                </a:lnTo>
                <a:lnTo>
                  <a:pt x="233806" y="41024"/>
                </a:lnTo>
                <a:lnTo>
                  <a:pt x="266361" y="67066"/>
                </a:lnTo>
                <a:lnTo>
                  <a:pt x="274554" y="68983"/>
                </a:lnTo>
                <a:lnTo>
                  <a:pt x="277917" y="69883"/>
                </a:lnTo>
                <a:lnTo>
                  <a:pt x="297662" y="85675"/>
                </a:lnTo>
                <a:lnTo>
                  <a:pt x="297662" y="93642"/>
                </a:lnTo>
                <a:lnTo>
                  <a:pt x="270495" y="111718"/>
                </a:lnTo>
                <a:lnTo>
                  <a:pt x="305333" y="111718"/>
                </a:lnTo>
                <a:lnTo>
                  <a:pt x="307216" y="109575"/>
                </a:lnTo>
                <a:lnTo>
                  <a:pt x="311939" y="100525"/>
                </a:lnTo>
                <a:lnTo>
                  <a:pt x="313120" y="95145"/>
                </a:lnTo>
                <a:lnTo>
                  <a:pt x="313100" y="82708"/>
                </a:lnTo>
                <a:lnTo>
                  <a:pt x="280208" y="56069"/>
                </a:lnTo>
                <a:lnTo>
                  <a:pt x="272098" y="54090"/>
                </a:lnTo>
                <a:lnTo>
                  <a:pt x="268774" y="53191"/>
                </a:lnTo>
                <a:lnTo>
                  <a:pt x="249263" y="37607"/>
                </a:lnTo>
                <a:lnTo>
                  <a:pt x="249263" y="30901"/>
                </a:lnTo>
                <a:lnTo>
                  <a:pt x="271487" y="13067"/>
                </a:lnTo>
                <a:lnTo>
                  <a:pt x="308476" y="13067"/>
                </a:lnTo>
                <a:lnTo>
                  <a:pt x="308476" y="6657"/>
                </a:lnTo>
                <a:lnTo>
                  <a:pt x="303864" y="4678"/>
                </a:lnTo>
                <a:lnTo>
                  <a:pt x="298787" y="3074"/>
                </a:lnTo>
                <a:lnTo>
                  <a:pt x="287706" y="614"/>
                </a:lnTo>
                <a:lnTo>
                  <a:pt x="281731" y="0"/>
                </a:lnTo>
                <a:close/>
              </a:path>
              <a:path w="1366520" h="125094">
                <a:moveTo>
                  <a:pt x="308476" y="13067"/>
                </a:moveTo>
                <a:lnTo>
                  <a:pt x="276039" y="13067"/>
                </a:lnTo>
                <a:lnTo>
                  <a:pt x="282089" y="13126"/>
                </a:lnTo>
                <a:lnTo>
                  <a:pt x="287764" y="13815"/>
                </a:lnTo>
                <a:lnTo>
                  <a:pt x="298369" y="16446"/>
                </a:lnTo>
                <a:lnTo>
                  <a:pt x="303505" y="18152"/>
                </a:lnTo>
                <a:lnTo>
                  <a:pt x="308476" y="20245"/>
                </a:lnTo>
                <a:lnTo>
                  <a:pt x="308476" y="13067"/>
                </a:lnTo>
                <a:close/>
              </a:path>
              <a:path w="1366520" h="125094">
                <a:moveTo>
                  <a:pt x="412062" y="2392"/>
                </a:moveTo>
                <a:lnTo>
                  <a:pt x="339023" y="2392"/>
                </a:lnTo>
                <a:lnTo>
                  <a:pt x="339023" y="122577"/>
                </a:lnTo>
                <a:lnTo>
                  <a:pt x="415386" y="122577"/>
                </a:lnTo>
                <a:lnTo>
                  <a:pt x="415386" y="109325"/>
                </a:lnTo>
                <a:lnTo>
                  <a:pt x="353745" y="109325"/>
                </a:lnTo>
                <a:lnTo>
                  <a:pt x="353745" y="67730"/>
                </a:lnTo>
                <a:lnTo>
                  <a:pt x="405593" y="67730"/>
                </a:lnTo>
                <a:lnTo>
                  <a:pt x="405593" y="54479"/>
                </a:lnTo>
                <a:lnTo>
                  <a:pt x="353745" y="54479"/>
                </a:lnTo>
                <a:lnTo>
                  <a:pt x="353745" y="15643"/>
                </a:lnTo>
                <a:lnTo>
                  <a:pt x="412062" y="15643"/>
                </a:lnTo>
                <a:lnTo>
                  <a:pt x="412062" y="2392"/>
                </a:lnTo>
                <a:close/>
              </a:path>
              <a:path w="1366520" h="125094">
                <a:moveTo>
                  <a:pt x="550348" y="2392"/>
                </a:moveTo>
                <a:lnTo>
                  <a:pt x="477309" y="2392"/>
                </a:lnTo>
                <a:lnTo>
                  <a:pt x="477309" y="122577"/>
                </a:lnTo>
                <a:lnTo>
                  <a:pt x="553673" y="122577"/>
                </a:lnTo>
                <a:lnTo>
                  <a:pt x="553673" y="109325"/>
                </a:lnTo>
                <a:lnTo>
                  <a:pt x="492031" y="109325"/>
                </a:lnTo>
                <a:lnTo>
                  <a:pt x="492031" y="67730"/>
                </a:lnTo>
                <a:lnTo>
                  <a:pt x="543879" y="67730"/>
                </a:lnTo>
                <a:lnTo>
                  <a:pt x="543879" y="54479"/>
                </a:lnTo>
                <a:lnTo>
                  <a:pt x="492031" y="54479"/>
                </a:lnTo>
                <a:lnTo>
                  <a:pt x="492031" y="15643"/>
                </a:lnTo>
                <a:lnTo>
                  <a:pt x="550348" y="15643"/>
                </a:lnTo>
                <a:lnTo>
                  <a:pt x="550348" y="2392"/>
                </a:lnTo>
                <a:close/>
              </a:path>
              <a:path w="1366520" h="125094">
                <a:moveTo>
                  <a:pt x="593109" y="2392"/>
                </a:moveTo>
                <a:lnTo>
                  <a:pt x="578387" y="2392"/>
                </a:lnTo>
                <a:lnTo>
                  <a:pt x="578488" y="81514"/>
                </a:lnTo>
                <a:lnTo>
                  <a:pt x="598540" y="119203"/>
                </a:lnTo>
                <a:lnTo>
                  <a:pt x="618540" y="124785"/>
                </a:lnTo>
                <a:lnTo>
                  <a:pt x="632026" y="124785"/>
                </a:lnTo>
                <a:lnTo>
                  <a:pt x="661360" y="111718"/>
                </a:lnTo>
                <a:lnTo>
                  <a:pt x="617299" y="111718"/>
                </a:lnTo>
                <a:lnTo>
                  <a:pt x="610855" y="110042"/>
                </a:lnTo>
                <a:lnTo>
                  <a:pt x="593124" y="79796"/>
                </a:lnTo>
                <a:lnTo>
                  <a:pt x="593109" y="2392"/>
                </a:lnTo>
                <a:close/>
              </a:path>
              <a:path w="1366520" h="125094">
                <a:moveTo>
                  <a:pt x="672239" y="2392"/>
                </a:moveTo>
                <a:lnTo>
                  <a:pt x="657517" y="2392"/>
                </a:lnTo>
                <a:lnTo>
                  <a:pt x="657398" y="81514"/>
                </a:lnTo>
                <a:lnTo>
                  <a:pt x="656918" y="86361"/>
                </a:lnTo>
                <a:lnTo>
                  <a:pt x="656499" y="88560"/>
                </a:lnTo>
                <a:lnTo>
                  <a:pt x="655876" y="90624"/>
                </a:lnTo>
                <a:lnTo>
                  <a:pt x="655004" y="93705"/>
                </a:lnTo>
                <a:lnTo>
                  <a:pt x="629678" y="111718"/>
                </a:lnTo>
                <a:lnTo>
                  <a:pt x="661360" y="111718"/>
                </a:lnTo>
                <a:lnTo>
                  <a:pt x="672130" y="81514"/>
                </a:lnTo>
                <a:lnTo>
                  <a:pt x="672239" y="2392"/>
                </a:lnTo>
                <a:close/>
              </a:path>
              <a:path w="1366520" h="125094">
                <a:moveTo>
                  <a:pt x="738668" y="2392"/>
                </a:moveTo>
                <a:lnTo>
                  <a:pt x="702216" y="2392"/>
                </a:lnTo>
                <a:lnTo>
                  <a:pt x="702216" y="122577"/>
                </a:lnTo>
                <a:lnTo>
                  <a:pt x="716938" y="122577"/>
                </a:lnTo>
                <a:lnTo>
                  <a:pt x="716938" y="72884"/>
                </a:lnTo>
                <a:lnTo>
                  <a:pt x="751867" y="72884"/>
                </a:lnTo>
                <a:lnTo>
                  <a:pt x="750740" y="71258"/>
                </a:lnTo>
                <a:lnTo>
                  <a:pt x="750740" y="70899"/>
                </a:lnTo>
                <a:lnTo>
                  <a:pt x="755533" y="70059"/>
                </a:lnTo>
                <a:lnTo>
                  <a:pt x="759891" y="68741"/>
                </a:lnTo>
                <a:lnTo>
                  <a:pt x="767737" y="65145"/>
                </a:lnTo>
                <a:lnTo>
                  <a:pt x="771106" y="62839"/>
                </a:lnTo>
                <a:lnTo>
                  <a:pt x="774312" y="59631"/>
                </a:lnTo>
                <a:lnTo>
                  <a:pt x="716938" y="59631"/>
                </a:lnTo>
                <a:lnTo>
                  <a:pt x="716938" y="15643"/>
                </a:lnTo>
                <a:lnTo>
                  <a:pt x="775508" y="15643"/>
                </a:lnTo>
                <a:lnTo>
                  <a:pt x="771736" y="10977"/>
                </a:lnTo>
                <a:lnTo>
                  <a:pt x="765326" y="7096"/>
                </a:lnTo>
                <a:lnTo>
                  <a:pt x="753884" y="3980"/>
                </a:lnTo>
                <a:lnTo>
                  <a:pt x="750514" y="3365"/>
                </a:lnTo>
                <a:lnTo>
                  <a:pt x="743146" y="2586"/>
                </a:lnTo>
                <a:lnTo>
                  <a:pt x="738668" y="2392"/>
                </a:lnTo>
                <a:close/>
              </a:path>
              <a:path w="1366520" h="125094">
                <a:moveTo>
                  <a:pt x="751867" y="72884"/>
                </a:moveTo>
                <a:lnTo>
                  <a:pt x="734619" y="72884"/>
                </a:lnTo>
                <a:lnTo>
                  <a:pt x="771593" y="122577"/>
                </a:lnTo>
                <a:lnTo>
                  <a:pt x="786314" y="122577"/>
                </a:lnTo>
                <a:lnTo>
                  <a:pt x="751867" y="72884"/>
                </a:lnTo>
                <a:close/>
              </a:path>
              <a:path w="1366520" h="125094">
                <a:moveTo>
                  <a:pt x="775508" y="15643"/>
                </a:moveTo>
                <a:lnTo>
                  <a:pt x="738180" y="15643"/>
                </a:lnTo>
                <a:lnTo>
                  <a:pt x="741985" y="15793"/>
                </a:lnTo>
                <a:lnTo>
                  <a:pt x="747977" y="16391"/>
                </a:lnTo>
                <a:lnTo>
                  <a:pt x="767361" y="42246"/>
                </a:lnTo>
                <a:lnTo>
                  <a:pt x="765982" y="46705"/>
                </a:lnTo>
                <a:lnTo>
                  <a:pt x="735903" y="59631"/>
                </a:lnTo>
                <a:lnTo>
                  <a:pt x="774312" y="59631"/>
                </a:lnTo>
                <a:lnTo>
                  <a:pt x="782818" y="28794"/>
                </a:lnTo>
                <a:lnTo>
                  <a:pt x="780602" y="21945"/>
                </a:lnTo>
                <a:lnTo>
                  <a:pt x="775508" y="15643"/>
                </a:lnTo>
                <a:close/>
              </a:path>
              <a:path w="1366520" h="125094">
                <a:moveTo>
                  <a:pt x="871376" y="0"/>
                </a:moveTo>
                <a:lnTo>
                  <a:pt x="854096" y="0"/>
                </a:lnTo>
                <a:lnTo>
                  <a:pt x="846375" y="1543"/>
                </a:lnTo>
                <a:lnTo>
                  <a:pt x="813310" y="29622"/>
                </a:lnTo>
                <a:lnTo>
                  <a:pt x="806704" y="62481"/>
                </a:lnTo>
                <a:lnTo>
                  <a:pt x="806704" y="71592"/>
                </a:lnTo>
                <a:lnTo>
                  <a:pt x="826391" y="112768"/>
                </a:lnTo>
                <a:lnTo>
                  <a:pt x="854036" y="124785"/>
                </a:lnTo>
                <a:lnTo>
                  <a:pt x="871317" y="124785"/>
                </a:lnTo>
                <a:lnTo>
                  <a:pt x="878993" y="123242"/>
                </a:lnTo>
                <a:lnTo>
                  <a:pt x="892712" y="117068"/>
                </a:lnTo>
                <a:lnTo>
                  <a:pt x="898577" y="112768"/>
                </a:lnTo>
                <a:lnTo>
                  <a:pt x="899505" y="111718"/>
                </a:lnTo>
                <a:lnTo>
                  <a:pt x="856957" y="111718"/>
                </a:lnTo>
                <a:lnTo>
                  <a:pt x="851493" y="110670"/>
                </a:lnTo>
                <a:lnTo>
                  <a:pt x="822316" y="77682"/>
                </a:lnTo>
                <a:lnTo>
                  <a:pt x="821242" y="70568"/>
                </a:lnTo>
                <a:lnTo>
                  <a:pt x="821242" y="54396"/>
                </a:lnTo>
                <a:lnTo>
                  <a:pt x="841294" y="18383"/>
                </a:lnTo>
                <a:lnTo>
                  <a:pt x="856835" y="13067"/>
                </a:lnTo>
                <a:lnTo>
                  <a:pt x="899820" y="13067"/>
                </a:lnTo>
                <a:lnTo>
                  <a:pt x="898904" y="12016"/>
                </a:lnTo>
                <a:lnTo>
                  <a:pt x="893039" y="7716"/>
                </a:lnTo>
                <a:lnTo>
                  <a:pt x="879201" y="1543"/>
                </a:lnTo>
                <a:lnTo>
                  <a:pt x="871376" y="0"/>
                </a:lnTo>
                <a:close/>
              </a:path>
              <a:path w="1366520" h="125094">
                <a:moveTo>
                  <a:pt x="899820" y="13067"/>
                </a:moveTo>
                <a:lnTo>
                  <a:pt x="868459" y="13067"/>
                </a:lnTo>
                <a:lnTo>
                  <a:pt x="873892" y="14130"/>
                </a:lnTo>
                <a:lnTo>
                  <a:pt x="884000" y="18383"/>
                </a:lnTo>
                <a:lnTo>
                  <a:pt x="904052" y="54396"/>
                </a:lnTo>
                <a:lnTo>
                  <a:pt x="904052" y="70568"/>
                </a:lnTo>
                <a:lnTo>
                  <a:pt x="884029" y="106476"/>
                </a:lnTo>
                <a:lnTo>
                  <a:pt x="868640" y="111718"/>
                </a:lnTo>
                <a:lnTo>
                  <a:pt x="899505" y="111718"/>
                </a:lnTo>
                <a:lnTo>
                  <a:pt x="908317" y="101740"/>
                </a:lnTo>
                <a:lnTo>
                  <a:pt x="912058" y="95177"/>
                </a:lnTo>
                <a:lnTo>
                  <a:pt x="917283" y="79954"/>
                </a:lnTo>
                <a:lnTo>
                  <a:pt x="918590" y="71592"/>
                </a:lnTo>
                <a:lnTo>
                  <a:pt x="918590" y="62481"/>
                </a:lnTo>
                <a:lnTo>
                  <a:pt x="908525" y="23044"/>
                </a:lnTo>
                <a:lnTo>
                  <a:pt x="899820" y="13067"/>
                </a:lnTo>
                <a:close/>
              </a:path>
              <a:path w="1366520" h="125094">
                <a:moveTo>
                  <a:pt x="960092" y="2392"/>
                </a:moveTo>
                <a:lnTo>
                  <a:pt x="945543" y="2392"/>
                </a:lnTo>
                <a:lnTo>
                  <a:pt x="945543" y="122577"/>
                </a:lnTo>
                <a:lnTo>
                  <a:pt x="960265" y="122577"/>
                </a:lnTo>
                <a:lnTo>
                  <a:pt x="960192" y="50609"/>
                </a:lnTo>
                <a:lnTo>
                  <a:pt x="959973" y="40678"/>
                </a:lnTo>
                <a:lnTo>
                  <a:pt x="959609" y="31432"/>
                </a:lnTo>
                <a:lnTo>
                  <a:pt x="959098" y="22871"/>
                </a:lnTo>
                <a:lnTo>
                  <a:pt x="974504" y="22871"/>
                </a:lnTo>
                <a:lnTo>
                  <a:pt x="960092" y="2392"/>
                </a:lnTo>
                <a:close/>
              </a:path>
              <a:path w="1366520" h="125094">
                <a:moveTo>
                  <a:pt x="974504" y="22871"/>
                </a:moveTo>
                <a:lnTo>
                  <a:pt x="959639" y="22871"/>
                </a:lnTo>
                <a:lnTo>
                  <a:pt x="964600" y="30607"/>
                </a:lnTo>
                <a:lnTo>
                  <a:pt x="969887" y="38636"/>
                </a:lnTo>
                <a:lnTo>
                  <a:pt x="975499" y="46956"/>
                </a:lnTo>
                <a:lnTo>
                  <a:pt x="981436" y="55568"/>
                </a:lnTo>
                <a:lnTo>
                  <a:pt x="1028538" y="122577"/>
                </a:lnTo>
                <a:lnTo>
                  <a:pt x="1043260" y="122577"/>
                </a:lnTo>
                <a:lnTo>
                  <a:pt x="1043260" y="102095"/>
                </a:lnTo>
                <a:lnTo>
                  <a:pt x="1029075" y="102095"/>
                </a:lnTo>
                <a:lnTo>
                  <a:pt x="1023669" y="93753"/>
                </a:lnTo>
                <a:lnTo>
                  <a:pt x="1018229" y="85523"/>
                </a:lnTo>
                <a:lnTo>
                  <a:pt x="1012756" y="77406"/>
                </a:lnTo>
                <a:lnTo>
                  <a:pt x="1007249" y="69401"/>
                </a:lnTo>
                <a:lnTo>
                  <a:pt x="974504" y="22871"/>
                </a:lnTo>
                <a:close/>
              </a:path>
              <a:path w="1366520" h="125094">
                <a:moveTo>
                  <a:pt x="1043260" y="2392"/>
                </a:moveTo>
                <a:lnTo>
                  <a:pt x="1028446" y="2392"/>
                </a:lnTo>
                <a:lnTo>
                  <a:pt x="1028568" y="77406"/>
                </a:lnTo>
                <a:lnTo>
                  <a:pt x="1028739" y="84400"/>
                </a:lnTo>
                <a:lnTo>
                  <a:pt x="1029131" y="93753"/>
                </a:lnTo>
                <a:lnTo>
                  <a:pt x="1029616" y="102095"/>
                </a:lnTo>
                <a:lnTo>
                  <a:pt x="1043260" y="102095"/>
                </a:lnTo>
                <a:lnTo>
                  <a:pt x="1043260" y="2392"/>
                </a:lnTo>
                <a:close/>
              </a:path>
              <a:path w="1366520" h="125094">
                <a:moveTo>
                  <a:pt x="1146716" y="2392"/>
                </a:moveTo>
                <a:lnTo>
                  <a:pt x="1073676" y="2392"/>
                </a:lnTo>
                <a:lnTo>
                  <a:pt x="1073676" y="122577"/>
                </a:lnTo>
                <a:lnTo>
                  <a:pt x="1150041" y="122577"/>
                </a:lnTo>
                <a:lnTo>
                  <a:pt x="1150041" y="109325"/>
                </a:lnTo>
                <a:lnTo>
                  <a:pt x="1088398" y="109325"/>
                </a:lnTo>
                <a:lnTo>
                  <a:pt x="1088398" y="67730"/>
                </a:lnTo>
                <a:lnTo>
                  <a:pt x="1140247" y="67730"/>
                </a:lnTo>
                <a:lnTo>
                  <a:pt x="1140247" y="54479"/>
                </a:lnTo>
                <a:lnTo>
                  <a:pt x="1088398" y="54479"/>
                </a:lnTo>
                <a:lnTo>
                  <a:pt x="1088398" y="15643"/>
                </a:lnTo>
                <a:lnTo>
                  <a:pt x="1146716" y="15643"/>
                </a:lnTo>
                <a:lnTo>
                  <a:pt x="1146716" y="2392"/>
                </a:lnTo>
                <a:close/>
              </a:path>
              <a:path w="1366520" h="125094">
                <a:moveTo>
                  <a:pt x="1180336" y="2392"/>
                </a:moveTo>
                <a:lnTo>
                  <a:pt x="1164251" y="2392"/>
                </a:lnTo>
                <a:lnTo>
                  <a:pt x="1204688" y="61227"/>
                </a:lnTo>
                <a:lnTo>
                  <a:pt x="1161646" y="122577"/>
                </a:lnTo>
                <a:lnTo>
                  <a:pt x="1178268" y="122577"/>
                </a:lnTo>
                <a:lnTo>
                  <a:pt x="1213492" y="71647"/>
                </a:lnTo>
                <a:lnTo>
                  <a:pt x="1229876" y="71647"/>
                </a:lnTo>
                <a:lnTo>
                  <a:pt x="1222836" y="61587"/>
                </a:lnTo>
                <a:lnTo>
                  <a:pt x="1230078" y="51079"/>
                </a:lnTo>
                <a:lnTo>
                  <a:pt x="1213762" y="51079"/>
                </a:lnTo>
                <a:lnTo>
                  <a:pt x="1180336" y="2392"/>
                </a:lnTo>
                <a:close/>
              </a:path>
              <a:path w="1366520" h="125094">
                <a:moveTo>
                  <a:pt x="1229876" y="71647"/>
                </a:moveTo>
                <a:lnTo>
                  <a:pt x="1213851" y="71647"/>
                </a:lnTo>
                <a:lnTo>
                  <a:pt x="1249074" y="122577"/>
                </a:lnTo>
                <a:lnTo>
                  <a:pt x="1265518" y="122577"/>
                </a:lnTo>
                <a:lnTo>
                  <a:pt x="1229876" y="71647"/>
                </a:lnTo>
                <a:close/>
              </a:path>
              <a:path w="1366520" h="125094">
                <a:moveTo>
                  <a:pt x="1263632" y="2392"/>
                </a:moveTo>
                <a:lnTo>
                  <a:pt x="1247369" y="2392"/>
                </a:lnTo>
                <a:lnTo>
                  <a:pt x="1214122" y="51079"/>
                </a:lnTo>
                <a:lnTo>
                  <a:pt x="1230078" y="51079"/>
                </a:lnTo>
                <a:lnTo>
                  <a:pt x="1263632" y="2392"/>
                </a:lnTo>
                <a:close/>
              </a:path>
              <a:path w="1366520" h="125094">
                <a:moveTo>
                  <a:pt x="1325835" y="15643"/>
                </a:moveTo>
                <a:lnTo>
                  <a:pt x="1311113" y="15643"/>
                </a:lnTo>
                <a:lnTo>
                  <a:pt x="1311113" y="122577"/>
                </a:lnTo>
                <a:lnTo>
                  <a:pt x="1325835" y="122577"/>
                </a:lnTo>
                <a:lnTo>
                  <a:pt x="1325835" y="15643"/>
                </a:lnTo>
                <a:close/>
              </a:path>
              <a:path w="1366520" h="125094">
                <a:moveTo>
                  <a:pt x="1365998" y="2392"/>
                </a:moveTo>
                <a:lnTo>
                  <a:pt x="1270948" y="2392"/>
                </a:lnTo>
                <a:lnTo>
                  <a:pt x="1270948" y="15643"/>
                </a:lnTo>
                <a:lnTo>
                  <a:pt x="1365998" y="15643"/>
                </a:lnTo>
                <a:lnTo>
                  <a:pt x="1365998" y="2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5502" y="2348345"/>
            <a:ext cx="882926" cy="3034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6360" y="2446375"/>
            <a:ext cx="847090" cy="164465"/>
          </a:xfrm>
          <a:custGeom>
            <a:avLst/>
            <a:gdLst/>
            <a:ahLst/>
            <a:cxnLst/>
            <a:rect l="l" t="t" r="r" b="b"/>
            <a:pathLst>
              <a:path w="847089" h="164464">
                <a:moveTo>
                  <a:pt x="64391" y="0"/>
                </a:moveTo>
                <a:lnTo>
                  <a:pt x="61874" y="0"/>
                </a:lnTo>
                <a:lnTo>
                  <a:pt x="54902" y="295"/>
                </a:lnTo>
                <a:lnTo>
                  <a:pt x="11225" y="23525"/>
                </a:lnTo>
                <a:lnTo>
                  <a:pt x="0" y="63920"/>
                </a:lnTo>
                <a:lnTo>
                  <a:pt x="252" y="70879"/>
                </a:lnTo>
                <a:lnTo>
                  <a:pt x="21192" y="113818"/>
                </a:lnTo>
                <a:lnTo>
                  <a:pt x="62007" y="124786"/>
                </a:lnTo>
                <a:lnTo>
                  <a:pt x="66920" y="124786"/>
                </a:lnTo>
                <a:lnTo>
                  <a:pt x="71713" y="124414"/>
                </a:lnTo>
                <a:lnTo>
                  <a:pt x="81060" y="122929"/>
                </a:lnTo>
                <a:lnTo>
                  <a:pt x="85164" y="121874"/>
                </a:lnTo>
                <a:lnTo>
                  <a:pt x="88699" y="120506"/>
                </a:lnTo>
                <a:lnTo>
                  <a:pt x="88699" y="111718"/>
                </a:lnTo>
                <a:lnTo>
                  <a:pt x="55788" y="111718"/>
                </a:lnTo>
                <a:lnTo>
                  <a:pt x="49131" y="110760"/>
                </a:lnTo>
                <a:lnTo>
                  <a:pt x="15690" y="78820"/>
                </a:lnTo>
                <a:lnTo>
                  <a:pt x="14537" y="71647"/>
                </a:lnTo>
                <a:lnTo>
                  <a:pt x="14537" y="55055"/>
                </a:lnTo>
                <a:lnTo>
                  <a:pt x="32785" y="21556"/>
                </a:lnTo>
                <a:lnTo>
                  <a:pt x="55894" y="13068"/>
                </a:lnTo>
                <a:lnTo>
                  <a:pt x="87594" y="13068"/>
                </a:lnTo>
                <a:lnTo>
                  <a:pt x="87594" y="4279"/>
                </a:lnTo>
                <a:lnTo>
                  <a:pt x="66879" y="104"/>
                </a:lnTo>
                <a:lnTo>
                  <a:pt x="64391" y="0"/>
                </a:lnTo>
                <a:close/>
              </a:path>
              <a:path w="847089" h="164464">
                <a:moveTo>
                  <a:pt x="88699" y="107669"/>
                </a:moveTo>
                <a:lnTo>
                  <a:pt x="65131" y="111718"/>
                </a:lnTo>
                <a:lnTo>
                  <a:pt x="88699" y="111718"/>
                </a:lnTo>
                <a:lnTo>
                  <a:pt x="88699" y="107669"/>
                </a:lnTo>
                <a:close/>
              </a:path>
              <a:path w="847089" h="164464">
                <a:moveTo>
                  <a:pt x="87594" y="13068"/>
                </a:moveTo>
                <a:lnTo>
                  <a:pt x="67006" y="13068"/>
                </a:lnTo>
                <a:lnTo>
                  <a:pt x="71348" y="13455"/>
                </a:lnTo>
                <a:lnTo>
                  <a:pt x="79972" y="15006"/>
                </a:lnTo>
                <a:lnTo>
                  <a:pt x="83950" y="15968"/>
                </a:lnTo>
                <a:lnTo>
                  <a:pt x="87594" y="17117"/>
                </a:lnTo>
                <a:lnTo>
                  <a:pt x="87594" y="13068"/>
                </a:lnTo>
                <a:close/>
              </a:path>
              <a:path w="847089" h="164464">
                <a:moveTo>
                  <a:pt x="133993" y="2392"/>
                </a:moveTo>
                <a:lnTo>
                  <a:pt x="112871" y="2392"/>
                </a:lnTo>
                <a:lnTo>
                  <a:pt x="112871" y="122577"/>
                </a:lnTo>
                <a:lnTo>
                  <a:pt x="127593" y="122577"/>
                </a:lnTo>
                <a:lnTo>
                  <a:pt x="127514" y="53777"/>
                </a:lnTo>
                <a:lnTo>
                  <a:pt x="127279" y="42566"/>
                </a:lnTo>
                <a:lnTo>
                  <a:pt x="126886" y="30827"/>
                </a:lnTo>
                <a:lnTo>
                  <a:pt x="126336" y="18559"/>
                </a:lnTo>
                <a:lnTo>
                  <a:pt x="140726" y="18559"/>
                </a:lnTo>
                <a:lnTo>
                  <a:pt x="133993" y="2392"/>
                </a:lnTo>
                <a:close/>
              </a:path>
              <a:path w="847089" h="164464">
                <a:moveTo>
                  <a:pt x="140726" y="18559"/>
                </a:moveTo>
                <a:lnTo>
                  <a:pt x="127055" y="18559"/>
                </a:lnTo>
                <a:lnTo>
                  <a:pt x="130195" y="27110"/>
                </a:lnTo>
                <a:lnTo>
                  <a:pt x="133336" y="35335"/>
                </a:lnTo>
                <a:lnTo>
                  <a:pt x="136476" y="43233"/>
                </a:lnTo>
                <a:lnTo>
                  <a:pt x="139619" y="50810"/>
                </a:lnTo>
                <a:lnTo>
                  <a:pt x="169857" y="122577"/>
                </a:lnTo>
                <a:lnTo>
                  <a:pt x="176601" y="122577"/>
                </a:lnTo>
                <a:lnTo>
                  <a:pt x="186746" y="98503"/>
                </a:lnTo>
                <a:lnTo>
                  <a:pt x="173007" y="98503"/>
                </a:lnTo>
                <a:lnTo>
                  <a:pt x="170147" y="90582"/>
                </a:lnTo>
                <a:lnTo>
                  <a:pt x="167411" y="83256"/>
                </a:lnTo>
                <a:lnTo>
                  <a:pt x="164799" y="76525"/>
                </a:lnTo>
                <a:lnTo>
                  <a:pt x="162310" y="70391"/>
                </a:lnTo>
                <a:lnTo>
                  <a:pt x="140726" y="18559"/>
                </a:lnTo>
                <a:close/>
              </a:path>
              <a:path w="847089" h="164464">
                <a:moveTo>
                  <a:pt x="233590" y="18563"/>
                </a:moveTo>
                <a:lnTo>
                  <a:pt x="220125" y="18563"/>
                </a:lnTo>
                <a:lnTo>
                  <a:pt x="219575" y="30997"/>
                </a:lnTo>
                <a:lnTo>
                  <a:pt x="219165" y="43607"/>
                </a:lnTo>
                <a:lnTo>
                  <a:pt x="218950" y="53777"/>
                </a:lnTo>
                <a:lnTo>
                  <a:pt x="218868" y="122577"/>
                </a:lnTo>
                <a:lnTo>
                  <a:pt x="233590" y="122577"/>
                </a:lnTo>
                <a:lnTo>
                  <a:pt x="233590" y="18563"/>
                </a:lnTo>
                <a:close/>
              </a:path>
              <a:path w="847089" h="164464">
                <a:moveTo>
                  <a:pt x="233590" y="2392"/>
                </a:moveTo>
                <a:lnTo>
                  <a:pt x="212468" y="2392"/>
                </a:lnTo>
                <a:lnTo>
                  <a:pt x="184151" y="70391"/>
                </a:lnTo>
                <a:lnTo>
                  <a:pt x="181899" y="75852"/>
                </a:lnTo>
                <a:lnTo>
                  <a:pt x="179365" y="82358"/>
                </a:lnTo>
                <a:lnTo>
                  <a:pt x="176550" y="89908"/>
                </a:lnTo>
                <a:lnTo>
                  <a:pt x="173455" y="98503"/>
                </a:lnTo>
                <a:lnTo>
                  <a:pt x="186746" y="98503"/>
                </a:lnTo>
                <a:lnTo>
                  <a:pt x="206845" y="50806"/>
                </a:lnTo>
                <a:lnTo>
                  <a:pt x="219406" y="18563"/>
                </a:lnTo>
                <a:lnTo>
                  <a:pt x="233590" y="18563"/>
                </a:lnTo>
                <a:lnTo>
                  <a:pt x="233590" y="2392"/>
                </a:lnTo>
                <a:close/>
              </a:path>
              <a:path w="847089" h="164464">
                <a:moveTo>
                  <a:pt x="337136" y="2392"/>
                </a:moveTo>
                <a:lnTo>
                  <a:pt x="264098" y="2392"/>
                </a:lnTo>
                <a:lnTo>
                  <a:pt x="264098" y="122577"/>
                </a:lnTo>
                <a:lnTo>
                  <a:pt x="340461" y="122577"/>
                </a:lnTo>
                <a:lnTo>
                  <a:pt x="340461" y="109325"/>
                </a:lnTo>
                <a:lnTo>
                  <a:pt x="278819" y="109325"/>
                </a:lnTo>
                <a:lnTo>
                  <a:pt x="278819" y="67730"/>
                </a:lnTo>
                <a:lnTo>
                  <a:pt x="330667" y="67730"/>
                </a:lnTo>
                <a:lnTo>
                  <a:pt x="330667" y="54479"/>
                </a:lnTo>
                <a:lnTo>
                  <a:pt x="278819" y="54479"/>
                </a:lnTo>
                <a:lnTo>
                  <a:pt x="278819" y="15643"/>
                </a:lnTo>
                <a:lnTo>
                  <a:pt x="337136" y="15643"/>
                </a:lnTo>
                <a:lnTo>
                  <a:pt x="337136" y="2392"/>
                </a:lnTo>
                <a:close/>
              </a:path>
              <a:path w="847089" h="164464">
                <a:moveTo>
                  <a:pt x="458631" y="0"/>
                </a:moveTo>
                <a:lnTo>
                  <a:pt x="455995" y="0"/>
                </a:lnTo>
                <a:lnTo>
                  <a:pt x="448826" y="289"/>
                </a:lnTo>
                <a:lnTo>
                  <a:pt x="402685" y="23495"/>
                </a:lnTo>
                <a:lnTo>
                  <a:pt x="390779" y="65180"/>
                </a:lnTo>
                <a:lnTo>
                  <a:pt x="390779" y="74230"/>
                </a:lnTo>
                <a:lnTo>
                  <a:pt x="412365" y="113756"/>
                </a:lnTo>
                <a:lnTo>
                  <a:pt x="454097" y="124786"/>
                </a:lnTo>
                <a:lnTo>
                  <a:pt x="457571" y="124786"/>
                </a:lnTo>
                <a:lnTo>
                  <a:pt x="488495" y="118856"/>
                </a:lnTo>
                <a:lnTo>
                  <a:pt x="488495" y="111718"/>
                </a:lnTo>
                <a:lnTo>
                  <a:pt x="447136" y="111718"/>
                </a:lnTo>
                <a:lnTo>
                  <a:pt x="440363" y="110775"/>
                </a:lnTo>
                <a:lnTo>
                  <a:pt x="406484" y="79075"/>
                </a:lnTo>
                <a:lnTo>
                  <a:pt x="405316" y="71887"/>
                </a:lnTo>
                <a:lnTo>
                  <a:pt x="405316" y="55055"/>
                </a:lnTo>
                <a:lnTo>
                  <a:pt x="425595" y="21363"/>
                </a:lnTo>
                <a:lnTo>
                  <a:pt x="449975" y="13068"/>
                </a:lnTo>
                <a:lnTo>
                  <a:pt x="483222" y="13068"/>
                </a:lnTo>
                <a:lnTo>
                  <a:pt x="483222" y="4279"/>
                </a:lnTo>
                <a:lnTo>
                  <a:pt x="461266" y="104"/>
                </a:lnTo>
                <a:lnTo>
                  <a:pt x="458631" y="0"/>
                </a:lnTo>
                <a:close/>
              </a:path>
              <a:path w="847089" h="164464">
                <a:moveTo>
                  <a:pt x="488495" y="60736"/>
                </a:moveTo>
                <a:lnTo>
                  <a:pt x="446368" y="60736"/>
                </a:lnTo>
                <a:lnTo>
                  <a:pt x="446368" y="73988"/>
                </a:lnTo>
                <a:lnTo>
                  <a:pt x="473773" y="73988"/>
                </a:lnTo>
                <a:lnTo>
                  <a:pt x="473773" y="109656"/>
                </a:lnTo>
                <a:lnTo>
                  <a:pt x="471166" y="110314"/>
                </a:lnTo>
                <a:lnTo>
                  <a:pt x="468181" y="110822"/>
                </a:lnTo>
                <a:lnTo>
                  <a:pt x="461454" y="111539"/>
                </a:lnTo>
                <a:lnTo>
                  <a:pt x="458046" y="111718"/>
                </a:lnTo>
                <a:lnTo>
                  <a:pt x="488495" y="111718"/>
                </a:lnTo>
                <a:lnTo>
                  <a:pt x="488495" y="60736"/>
                </a:lnTo>
                <a:close/>
              </a:path>
              <a:path w="847089" h="164464">
                <a:moveTo>
                  <a:pt x="483222" y="13068"/>
                </a:moveTo>
                <a:lnTo>
                  <a:pt x="461476" y="13068"/>
                </a:lnTo>
                <a:lnTo>
                  <a:pt x="466149" y="13455"/>
                </a:lnTo>
                <a:lnTo>
                  <a:pt x="475494" y="15006"/>
                </a:lnTo>
                <a:lnTo>
                  <a:pt x="479628" y="15968"/>
                </a:lnTo>
                <a:lnTo>
                  <a:pt x="483222" y="17117"/>
                </a:lnTo>
                <a:lnTo>
                  <a:pt x="483222" y="13068"/>
                </a:lnTo>
                <a:close/>
              </a:path>
              <a:path w="847089" h="164464">
                <a:moveTo>
                  <a:pt x="527106" y="37177"/>
                </a:moveTo>
                <a:lnTo>
                  <a:pt x="516276" y="37177"/>
                </a:lnTo>
                <a:lnTo>
                  <a:pt x="516276" y="122577"/>
                </a:lnTo>
                <a:lnTo>
                  <a:pt x="530263" y="122577"/>
                </a:lnTo>
                <a:lnTo>
                  <a:pt x="530263" y="63135"/>
                </a:lnTo>
                <a:lnTo>
                  <a:pt x="531761" y="60680"/>
                </a:lnTo>
                <a:lnTo>
                  <a:pt x="547018" y="50751"/>
                </a:lnTo>
                <a:lnTo>
                  <a:pt x="529815" y="50751"/>
                </a:lnTo>
                <a:lnTo>
                  <a:pt x="527106" y="37177"/>
                </a:lnTo>
                <a:close/>
              </a:path>
              <a:path w="847089" h="164464">
                <a:moveTo>
                  <a:pt x="560246" y="34969"/>
                </a:moveTo>
                <a:lnTo>
                  <a:pt x="556350" y="34969"/>
                </a:lnTo>
                <a:lnTo>
                  <a:pt x="553205" y="35373"/>
                </a:lnTo>
                <a:lnTo>
                  <a:pt x="530084" y="50751"/>
                </a:lnTo>
                <a:lnTo>
                  <a:pt x="547018" y="50751"/>
                </a:lnTo>
                <a:lnTo>
                  <a:pt x="549193" y="50084"/>
                </a:lnTo>
                <a:lnTo>
                  <a:pt x="555542" y="48888"/>
                </a:lnTo>
                <a:lnTo>
                  <a:pt x="558777" y="48588"/>
                </a:lnTo>
                <a:lnTo>
                  <a:pt x="563151" y="48588"/>
                </a:lnTo>
                <a:lnTo>
                  <a:pt x="563151" y="35151"/>
                </a:lnTo>
                <a:lnTo>
                  <a:pt x="562117" y="35044"/>
                </a:lnTo>
                <a:lnTo>
                  <a:pt x="560246" y="34969"/>
                </a:lnTo>
                <a:close/>
              </a:path>
              <a:path w="847089" h="164464">
                <a:moveTo>
                  <a:pt x="619823" y="34969"/>
                </a:moveTo>
                <a:lnTo>
                  <a:pt x="607348" y="34969"/>
                </a:lnTo>
                <a:lnTo>
                  <a:pt x="601755" y="36047"/>
                </a:lnTo>
                <a:lnTo>
                  <a:pt x="573909" y="67063"/>
                </a:lnTo>
                <a:lnTo>
                  <a:pt x="572949" y="73201"/>
                </a:lnTo>
                <a:lnTo>
                  <a:pt x="572949" y="86673"/>
                </a:lnTo>
                <a:lnTo>
                  <a:pt x="601576" y="123708"/>
                </a:lnTo>
                <a:lnTo>
                  <a:pt x="607258" y="124786"/>
                </a:lnTo>
                <a:lnTo>
                  <a:pt x="619793" y="124786"/>
                </a:lnTo>
                <a:lnTo>
                  <a:pt x="625372" y="123708"/>
                </a:lnTo>
                <a:lnTo>
                  <a:pt x="635327" y="119396"/>
                </a:lnTo>
                <a:lnTo>
                  <a:pt x="639572" y="116357"/>
                </a:lnTo>
                <a:lnTo>
                  <a:pt x="642569" y="113007"/>
                </a:lnTo>
                <a:lnTo>
                  <a:pt x="609831" y="113007"/>
                </a:lnTo>
                <a:lnTo>
                  <a:pt x="606347" y="112271"/>
                </a:lnTo>
                <a:lnTo>
                  <a:pt x="587487" y="85189"/>
                </a:lnTo>
                <a:lnTo>
                  <a:pt x="587487" y="74687"/>
                </a:lnTo>
                <a:lnTo>
                  <a:pt x="609742" y="46748"/>
                </a:lnTo>
                <a:lnTo>
                  <a:pt x="642764" y="46748"/>
                </a:lnTo>
                <a:lnTo>
                  <a:pt x="639827" y="43413"/>
                </a:lnTo>
                <a:lnTo>
                  <a:pt x="635567" y="40359"/>
                </a:lnTo>
                <a:lnTo>
                  <a:pt x="625491" y="36047"/>
                </a:lnTo>
                <a:lnTo>
                  <a:pt x="619823" y="34969"/>
                </a:lnTo>
                <a:close/>
              </a:path>
              <a:path w="847089" h="164464">
                <a:moveTo>
                  <a:pt x="642764" y="46748"/>
                </a:moveTo>
                <a:lnTo>
                  <a:pt x="617310" y="46748"/>
                </a:lnTo>
                <a:lnTo>
                  <a:pt x="620794" y="47484"/>
                </a:lnTo>
                <a:lnTo>
                  <a:pt x="627161" y="50425"/>
                </a:lnTo>
                <a:lnTo>
                  <a:pt x="639565" y="74687"/>
                </a:lnTo>
                <a:lnTo>
                  <a:pt x="639565" y="85189"/>
                </a:lnTo>
                <a:lnTo>
                  <a:pt x="617399" y="113007"/>
                </a:lnTo>
                <a:lnTo>
                  <a:pt x="642569" y="113007"/>
                </a:lnTo>
                <a:lnTo>
                  <a:pt x="646589" y="108515"/>
                </a:lnTo>
                <a:lnTo>
                  <a:pt x="649304" y="103798"/>
                </a:lnTo>
                <a:lnTo>
                  <a:pt x="653143" y="92781"/>
                </a:lnTo>
                <a:lnTo>
                  <a:pt x="654103" y="86673"/>
                </a:lnTo>
                <a:lnTo>
                  <a:pt x="654103" y="73201"/>
                </a:lnTo>
                <a:lnTo>
                  <a:pt x="653173" y="67063"/>
                </a:lnTo>
                <a:lnTo>
                  <a:pt x="649455" y="56045"/>
                </a:lnTo>
                <a:lnTo>
                  <a:pt x="646785" y="51315"/>
                </a:lnTo>
                <a:lnTo>
                  <a:pt x="642764" y="46748"/>
                </a:lnTo>
                <a:close/>
              </a:path>
              <a:path w="847089" h="164464">
                <a:moveTo>
                  <a:pt x="689104" y="37177"/>
                </a:moveTo>
                <a:lnTo>
                  <a:pt x="675119" y="37177"/>
                </a:lnTo>
                <a:lnTo>
                  <a:pt x="675198" y="93846"/>
                </a:lnTo>
                <a:lnTo>
                  <a:pt x="675299" y="95432"/>
                </a:lnTo>
                <a:lnTo>
                  <a:pt x="676019" y="100584"/>
                </a:lnTo>
                <a:lnTo>
                  <a:pt x="676620" y="102950"/>
                </a:lnTo>
                <a:lnTo>
                  <a:pt x="677462" y="105106"/>
                </a:lnTo>
                <a:lnTo>
                  <a:pt x="678543" y="107983"/>
                </a:lnTo>
                <a:lnTo>
                  <a:pt x="705552" y="124786"/>
                </a:lnTo>
                <a:lnTo>
                  <a:pt x="714563" y="124786"/>
                </a:lnTo>
                <a:lnTo>
                  <a:pt x="738648" y="113007"/>
                </a:lnTo>
                <a:lnTo>
                  <a:pt x="705285" y="113007"/>
                </a:lnTo>
                <a:lnTo>
                  <a:pt x="701188" y="111972"/>
                </a:lnTo>
                <a:lnTo>
                  <a:pt x="694762" y="107835"/>
                </a:lnTo>
                <a:lnTo>
                  <a:pt x="692437" y="105001"/>
                </a:lnTo>
                <a:lnTo>
                  <a:pt x="689735" y="98224"/>
                </a:lnTo>
                <a:lnTo>
                  <a:pt x="689104" y="94265"/>
                </a:lnTo>
                <a:lnTo>
                  <a:pt x="689104" y="37177"/>
                </a:lnTo>
                <a:close/>
              </a:path>
              <a:path w="847089" h="164464">
                <a:moveTo>
                  <a:pt x="745416" y="37177"/>
                </a:moveTo>
                <a:lnTo>
                  <a:pt x="731430" y="37177"/>
                </a:lnTo>
                <a:lnTo>
                  <a:pt x="731371" y="94265"/>
                </a:lnTo>
                <a:lnTo>
                  <a:pt x="730920" y="97475"/>
                </a:lnTo>
                <a:lnTo>
                  <a:pt x="715551" y="113007"/>
                </a:lnTo>
                <a:lnTo>
                  <a:pt x="738648" y="113007"/>
                </a:lnTo>
                <a:lnTo>
                  <a:pt x="745334" y="93846"/>
                </a:lnTo>
                <a:lnTo>
                  <a:pt x="745416" y="37177"/>
                </a:lnTo>
                <a:close/>
              </a:path>
              <a:path w="847089" h="164464">
                <a:moveTo>
                  <a:pt x="781794" y="37177"/>
                </a:moveTo>
                <a:lnTo>
                  <a:pt x="771285" y="37177"/>
                </a:lnTo>
                <a:lnTo>
                  <a:pt x="771285" y="164357"/>
                </a:lnTo>
                <a:lnTo>
                  <a:pt x="785006" y="164357"/>
                </a:lnTo>
                <a:lnTo>
                  <a:pt x="785006" y="114631"/>
                </a:lnTo>
                <a:lnTo>
                  <a:pt x="834419" y="114631"/>
                </a:lnTo>
                <a:lnTo>
                  <a:pt x="836239" y="113007"/>
                </a:lnTo>
                <a:lnTo>
                  <a:pt x="802870" y="113007"/>
                </a:lnTo>
                <a:lnTo>
                  <a:pt x="798823" y="112130"/>
                </a:lnTo>
                <a:lnTo>
                  <a:pt x="791302" y="108625"/>
                </a:lnTo>
                <a:lnTo>
                  <a:pt x="787948" y="106240"/>
                </a:lnTo>
                <a:lnTo>
                  <a:pt x="785009" y="103229"/>
                </a:lnTo>
                <a:lnTo>
                  <a:pt x="785001" y="58562"/>
                </a:lnTo>
                <a:lnTo>
                  <a:pt x="785843" y="57489"/>
                </a:lnTo>
                <a:lnTo>
                  <a:pt x="804764" y="46932"/>
                </a:lnTo>
                <a:lnTo>
                  <a:pt x="837351" y="46932"/>
                </a:lnTo>
                <a:lnTo>
                  <a:pt x="784759" y="46880"/>
                </a:lnTo>
                <a:lnTo>
                  <a:pt x="781794" y="37177"/>
                </a:lnTo>
                <a:close/>
              </a:path>
              <a:path w="847089" h="164464">
                <a:moveTo>
                  <a:pt x="834419" y="114631"/>
                </a:moveTo>
                <a:lnTo>
                  <a:pt x="785271" y="114631"/>
                </a:lnTo>
                <a:lnTo>
                  <a:pt x="788336" y="117986"/>
                </a:lnTo>
                <a:lnTo>
                  <a:pt x="791791" y="120517"/>
                </a:lnTo>
                <a:lnTo>
                  <a:pt x="799481" y="123932"/>
                </a:lnTo>
                <a:lnTo>
                  <a:pt x="804018" y="124786"/>
                </a:lnTo>
                <a:lnTo>
                  <a:pt x="811769" y="124786"/>
                </a:lnTo>
                <a:lnTo>
                  <a:pt x="834419" y="114631"/>
                </a:lnTo>
                <a:close/>
              </a:path>
              <a:path w="847089" h="164464">
                <a:moveTo>
                  <a:pt x="837351" y="46932"/>
                </a:moveTo>
                <a:lnTo>
                  <a:pt x="811683" y="46932"/>
                </a:lnTo>
                <a:lnTo>
                  <a:pt x="815233" y="47682"/>
                </a:lnTo>
                <a:lnTo>
                  <a:pt x="821370" y="50678"/>
                </a:lnTo>
                <a:lnTo>
                  <a:pt x="832381" y="74141"/>
                </a:lnTo>
                <a:lnTo>
                  <a:pt x="832381" y="85887"/>
                </a:lnTo>
                <a:lnTo>
                  <a:pt x="809848" y="113007"/>
                </a:lnTo>
                <a:lnTo>
                  <a:pt x="836239" y="113007"/>
                </a:lnTo>
                <a:lnTo>
                  <a:pt x="846918" y="70985"/>
                </a:lnTo>
                <a:lnTo>
                  <a:pt x="845886" y="64264"/>
                </a:lnTo>
                <a:lnTo>
                  <a:pt x="841752" y="53187"/>
                </a:lnTo>
                <a:lnTo>
                  <a:pt x="839013" y="48652"/>
                </a:lnTo>
                <a:lnTo>
                  <a:pt x="837351" y="46932"/>
                </a:lnTo>
                <a:close/>
              </a:path>
              <a:path w="847089" h="164464">
                <a:moveTo>
                  <a:pt x="814700" y="34969"/>
                </a:moveTo>
                <a:lnTo>
                  <a:pt x="806495" y="34969"/>
                </a:lnTo>
                <a:lnTo>
                  <a:pt x="803337" y="35448"/>
                </a:lnTo>
                <a:lnTo>
                  <a:pt x="785030" y="46880"/>
                </a:lnTo>
                <a:lnTo>
                  <a:pt x="837301" y="46880"/>
                </a:lnTo>
                <a:lnTo>
                  <a:pt x="832186" y="41587"/>
                </a:lnTo>
                <a:lnTo>
                  <a:pt x="828249" y="39013"/>
                </a:lnTo>
                <a:lnTo>
                  <a:pt x="819326" y="35778"/>
                </a:lnTo>
                <a:lnTo>
                  <a:pt x="814700" y="34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95502" y="2751512"/>
            <a:ext cx="2383373" cy="307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0776" y="2845160"/>
            <a:ext cx="2326935" cy="1741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95502" y="3187930"/>
            <a:ext cx="1739136" cy="3034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9134" y="3280425"/>
            <a:ext cx="1694017" cy="1741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12110" y="3811384"/>
            <a:ext cx="2134032" cy="1953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6360" y="3817336"/>
            <a:ext cx="2115399" cy="1741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95502" y="4114800"/>
            <a:ext cx="567042" cy="3034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95502" y="4364182"/>
            <a:ext cx="2370904" cy="30341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10776" y="4214705"/>
            <a:ext cx="525780" cy="122555"/>
          </a:xfrm>
          <a:custGeom>
            <a:avLst/>
            <a:gdLst/>
            <a:ahLst/>
            <a:cxnLst/>
            <a:rect l="l" t="t" r="r" b="b"/>
            <a:pathLst>
              <a:path w="525780" h="122554">
                <a:moveTo>
                  <a:pt x="73039" y="0"/>
                </a:moveTo>
                <a:lnTo>
                  <a:pt x="0" y="0"/>
                </a:lnTo>
                <a:lnTo>
                  <a:pt x="0" y="120185"/>
                </a:lnTo>
                <a:lnTo>
                  <a:pt x="76363" y="120185"/>
                </a:lnTo>
                <a:lnTo>
                  <a:pt x="76363" y="106932"/>
                </a:lnTo>
                <a:lnTo>
                  <a:pt x="14721" y="106932"/>
                </a:lnTo>
                <a:lnTo>
                  <a:pt x="14721" y="65337"/>
                </a:lnTo>
                <a:lnTo>
                  <a:pt x="66570" y="65337"/>
                </a:lnTo>
                <a:lnTo>
                  <a:pt x="66570" y="52086"/>
                </a:lnTo>
                <a:lnTo>
                  <a:pt x="14721" y="52086"/>
                </a:lnTo>
                <a:lnTo>
                  <a:pt x="14721" y="13251"/>
                </a:lnTo>
                <a:lnTo>
                  <a:pt x="73039" y="13251"/>
                </a:lnTo>
                <a:lnTo>
                  <a:pt x="73039" y="0"/>
                </a:lnTo>
                <a:close/>
              </a:path>
              <a:path w="525780" h="122554">
                <a:moveTo>
                  <a:pt x="115800" y="0"/>
                </a:moveTo>
                <a:lnTo>
                  <a:pt x="101078" y="0"/>
                </a:lnTo>
                <a:lnTo>
                  <a:pt x="101178" y="79122"/>
                </a:lnTo>
                <a:lnTo>
                  <a:pt x="121231" y="116810"/>
                </a:lnTo>
                <a:lnTo>
                  <a:pt x="141230" y="122393"/>
                </a:lnTo>
                <a:lnTo>
                  <a:pt x="154716" y="122393"/>
                </a:lnTo>
                <a:lnTo>
                  <a:pt x="184050" y="109325"/>
                </a:lnTo>
                <a:lnTo>
                  <a:pt x="139989" y="109325"/>
                </a:lnTo>
                <a:lnTo>
                  <a:pt x="133545" y="107650"/>
                </a:lnTo>
                <a:lnTo>
                  <a:pt x="115814" y="77405"/>
                </a:lnTo>
                <a:lnTo>
                  <a:pt x="115800" y="0"/>
                </a:lnTo>
                <a:close/>
              </a:path>
              <a:path w="525780" h="122554">
                <a:moveTo>
                  <a:pt x="194930" y="0"/>
                </a:moveTo>
                <a:lnTo>
                  <a:pt x="180208" y="0"/>
                </a:lnTo>
                <a:lnTo>
                  <a:pt x="180088" y="79122"/>
                </a:lnTo>
                <a:lnTo>
                  <a:pt x="179609" y="83969"/>
                </a:lnTo>
                <a:lnTo>
                  <a:pt x="179190" y="86168"/>
                </a:lnTo>
                <a:lnTo>
                  <a:pt x="178566" y="88231"/>
                </a:lnTo>
                <a:lnTo>
                  <a:pt x="177695" y="91314"/>
                </a:lnTo>
                <a:lnTo>
                  <a:pt x="152368" y="109325"/>
                </a:lnTo>
                <a:lnTo>
                  <a:pt x="184050" y="109325"/>
                </a:lnTo>
                <a:lnTo>
                  <a:pt x="194820" y="79122"/>
                </a:lnTo>
                <a:lnTo>
                  <a:pt x="194930" y="0"/>
                </a:lnTo>
                <a:close/>
              </a:path>
              <a:path w="525780" h="122554">
                <a:moveTo>
                  <a:pt x="261359" y="0"/>
                </a:moveTo>
                <a:lnTo>
                  <a:pt x="224907" y="0"/>
                </a:lnTo>
                <a:lnTo>
                  <a:pt x="224907" y="120185"/>
                </a:lnTo>
                <a:lnTo>
                  <a:pt x="239629" y="120185"/>
                </a:lnTo>
                <a:lnTo>
                  <a:pt x="239629" y="70491"/>
                </a:lnTo>
                <a:lnTo>
                  <a:pt x="274557" y="70491"/>
                </a:lnTo>
                <a:lnTo>
                  <a:pt x="273431" y="68867"/>
                </a:lnTo>
                <a:lnTo>
                  <a:pt x="273431" y="68507"/>
                </a:lnTo>
                <a:lnTo>
                  <a:pt x="278223" y="67666"/>
                </a:lnTo>
                <a:lnTo>
                  <a:pt x="282580" y="66348"/>
                </a:lnTo>
                <a:lnTo>
                  <a:pt x="290426" y="62754"/>
                </a:lnTo>
                <a:lnTo>
                  <a:pt x="293796" y="60446"/>
                </a:lnTo>
                <a:lnTo>
                  <a:pt x="297001" y="57240"/>
                </a:lnTo>
                <a:lnTo>
                  <a:pt x="239629" y="57240"/>
                </a:lnTo>
                <a:lnTo>
                  <a:pt x="239629" y="13251"/>
                </a:lnTo>
                <a:lnTo>
                  <a:pt x="298198" y="13251"/>
                </a:lnTo>
                <a:lnTo>
                  <a:pt x="294427" y="8585"/>
                </a:lnTo>
                <a:lnTo>
                  <a:pt x="288017" y="4705"/>
                </a:lnTo>
                <a:lnTo>
                  <a:pt x="276575" y="1587"/>
                </a:lnTo>
                <a:lnTo>
                  <a:pt x="273205" y="972"/>
                </a:lnTo>
                <a:lnTo>
                  <a:pt x="265837" y="194"/>
                </a:lnTo>
                <a:lnTo>
                  <a:pt x="261359" y="0"/>
                </a:lnTo>
                <a:close/>
              </a:path>
              <a:path w="525780" h="122554">
                <a:moveTo>
                  <a:pt x="274557" y="70491"/>
                </a:moveTo>
                <a:lnTo>
                  <a:pt x="257309" y="70491"/>
                </a:lnTo>
                <a:lnTo>
                  <a:pt x="294283" y="120185"/>
                </a:lnTo>
                <a:lnTo>
                  <a:pt x="309005" y="120185"/>
                </a:lnTo>
                <a:lnTo>
                  <a:pt x="274557" y="70491"/>
                </a:lnTo>
                <a:close/>
              </a:path>
              <a:path w="525780" h="122554">
                <a:moveTo>
                  <a:pt x="298198" y="13251"/>
                </a:moveTo>
                <a:lnTo>
                  <a:pt x="260871" y="13251"/>
                </a:lnTo>
                <a:lnTo>
                  <a:pt x="264676" y="13401"/>
                </a:lnTo>
                <a:lnTo>
                  <a:pt x="270668" y="13999"/>
                </a:lnTo>
                <a:lnTo>
                  <a:pt x="290050" y="39855"/>
                </a:lnTo>
                <a:lnTo>
                  <a:pt x="288673" y="44312"/>
                </a:lnTo>
                <a:lnTo>
                  <a:pt x="258594" y="57240"/>
                </a:lnTo>
                <a:lnTo>
                  <a:pt x="297001" y="57240"/>
                </a:lnTo>
                <a:lnTo>
                  <a:pt x="305509" y="26402"/>
                </a:lnTo>
                <a:lnTo>
                  <a:pt x="303293" y="19554"/>
                </a:lnTo>
                <a:lnTo>
                  <a:pt x="298198" y="13251"/>
                </a:lnTo>
                <a:close/>
              </a:path>
              <a:path w="525780" h="122554">
                <a:moveTo>
                  <a:pt x="406851" y="0"/>
                </a:moveTo>
                <a:lnTo>
                  <a:pt x="333811" y="0"/>
                </a:lnTo>
                <a:lnTo>
                  <a:pt x="333811" y="120185"/>
                </a:lnTo>
                <a:lnTo>
                  <a:pt x="410175" y="120185"/>
                </a:lnTo>
                <a:lnTo>
                  <a:pt x="410175" y="106932"/>
                </a:lnTo>
                <a:lnTo>
                  <a:pt x="348533" y="106932"/>
                </a:lnTo>
                <a:lnTo>
                  <a:pt x="348533" y="65337"/>
                </a:lnTo>
                <a:lnTo>
                  <a:pt x="400380" y="65337"/>
                </a:lnTo>
                <a:lnTo>
                  <a:pt x="400380" y="52086"/>
                </a:lnTo>
                <a:lnTo>
                  <a:pt x="348533" y="52086"/>
                </a:lnTo>
                <a:lnTo>
                  <a:pt x="348533" y="13251"/>
                </a:lnTo>
                <a:lnTo>
                  <a:pt x="406851" y="13251"/>
                </a:lnTo>
                <a:lnTo>
                  <a:pt x="406851" y="0"/>
                </a:lnTo>
                <a:close/>
              </a:path>
              <a:path w="525780" h="122554">
                <a:moveTo>
                  <a:pt x="440471" y="0"/>
                </a:moveTo>
                <a:lnTo>
                  <a:pt x="424385" y="0"/>
                </a:lnTo>
                <a:lnTo>
                  <a:pt x="464822" y="58835"/>
                </a:lnTo>
                <a:lnTo>
                  <a:pt x="421780" y="120185"/>
                </a:lnTo>
                <a:lnTo>
                  <a:pt x="438403" y="120185"/>
                </a:lnTo>
                <a:lnTo>
                  <a:pt x="473625" y="69254"/>
                </a:lnTo>
                <a:lnTo>
                  <a:pt x="490011" y="69254"/>
                </a:lnTo>
                <a:lnTo>
                  <a:pt x="482971" y="59194"/>
                </a:lnTo>
                <a:lnTo>
                  <a:pt x="490213" y="48686"/>
                </a:lnTo>
                <a:lnTo>
                  <a:pt x="473896" y="48686"/>
                </a:lnTo>
                <a:lnTo>
                  <a:pt x="440471" y="0"/>
                </a:lnTo>
                <a:close/>
              </a:path>
              <a:path w="525780" h="122554">
                <a:moveTo>
                  <a:pt x="490011" y="69254"/>
                </a:moveTo>
                <a:lnTo>
                  <a:pt x="473986" y="69254"/>
                </a:lnTo>
                <a:lnTo>
                  <a:pt x="509208" y="120185"/>
                </a:lnTo>
                <a:lnTo>
                  <a:pt x="525653" y="120185"/>
                </a:lnTo>
                <a:lnTo>
                  <a:pt x="490011" y="69254"/>
                </a:lnTo>
                <a:close/>
              </a:path>
              <a:path w="525780" h="122554">
                <a:moveTo>
                  <a:pt x="523766" y="0"/>
                </a:moveTo>
                <a:lnTo>
                  <a:pt x="507504" y="0"/>
                </a:lnTo>
                <a:lnTo>
                  <a:pt x="474255" y="48686"/>
                </a:lnTo>
                <a:lnTo>
                  <a:pt x="490213" y="48686"/>
                </a:lnTo>
                <a:lnTo>
                  <a:pt x="523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05551" y="4454549"/>
            <a:ext cx="1526940" cy="17190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94740" y="4462095"/>
            <a:ext cx="732113" cy="1518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95502" y="4626032"/>
            <a:ext cx="2055020" cy="3075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95502" y="4875414"/>
            <a:ext cx="1277780" cy="30757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10776" y="4719191"/>
            <a:ext cx="1997565" cy="17411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06360" y="4968974"/>
            <a:ext cx="1231206" cy="17411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95502" y="5390803"/>
            <a:ext cx="1581195" cy="30341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06975" y="5481158"/>
            <a:ext cx="1533511" cy="17411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03807" y="6126479"/>
            <a:ext cx="2337674" cy="19534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731" y="6132408"/>
            <a:ext cx="2316665" cy="17411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1915" marR="959485">
              <a:lnSpc>
                <a:spcPct val="112999"/>
              </a:lnSpc>
              <a:spcBef>
                <a:spcPts val="100"/>
              </a:spcBef>
            </a:pPr>
            <a:r>
              <a:rPr spc="-5" dirty="0"/>
              <a:t>Interest Rates and Bond Derivatives, Commodities, Equity Index  Derivatives, Stock Options and Stock Futures and ETF</a:t>
            </a:r>
            <a:r>
              <a:rPr spc="-165" dirty="0"/>
              <a:t> </a:t>
            </a:r>
            <a:r>
              <a:rPr spc="-5" dirty="0"/>
              <a:t>Options</a:t>
            </a:r>
          </a:p>
          <a:p>
            <a:pPr marL="2621915" marR="71120">
              <a:lnSpc>
                <a:spcPct val="112999"/>
              </a:lnSpc>
              <a:spcBef>
                <a:spcPts val="65"/>
              </a:spcBef>
            </a:pPr>
            <a:r>
              <a:rPr b="0" spc="-5" dirty="0">
                <a:latin typeface="Corbel"/>
                <a:cs typeface="Corbel"/>
              </a:rPr>
              <a:t>Derivative product </a:t>
            </a:r>
            <a:r>
              <a:rPr b="0" spc="-10" dirty="0">
                <a:latin typeface="Corbel"/>
                <a:cs typeface="Corbel"/>
              </a:rPr>
              <a:t>linked </a:t>
            </a:r>
            <a:r>
              <a:rPr b="0" spc="-5" dirty="0">
                <a:latin typeface="Corbel"/>
                <a:cs typeface="Corbel"/>
              </a:rPr>
              <a:t>to Agriculture, </a:t>
            </a:r>
            <a:r>
              <a:rPr b="0" spc="-10" dirty="0">
                <a:latin typeface="Corbel"/>
                <a:cs typeface="Corbel"/>
              </a:rPr>
              <a:t>Energy, </a:t>
            </a:r>
            <a:r>
              <a:rPr b="0" spc="-5" dirty="0">
                <a:latin typeface="Corbel"/>
                <a:cs typeface="Corbel"/>
              </a:rPr>
              <a:t>Equity Index, FX, Interest Rate  and Metals</a:t>
            </a:r>
          </a:p>
          <a:p>
            <a:pPr marL="2621915">
              <a:lnSpc>
                <a:spcPct val="100000"/>
              </a:lnSpc>
              <a:spcBef>
                <a:spcPts val="495"/>
              </a:spcBef>
            </a:pPr>
            <a:r>
              <a:rPr b="0" spc="-5" dirty="0">
                <a:latin typeface="Corbel"/>
                <a:cs typeface="Corbel"/>
              </a:rPr>
              <a:t>Futures &amp; Options based on Agriculture, Index, FX, Oil &amp; Gas,</a:t>
            </a:r>
            <a:r>
              <a:rPr b="0" spc="-185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Electricity</a:t>
            </a:r>
          </a:p>
          <a:p>
            <a:pPr marL="2621915" marR="485140">
              <a:lnSpc>
                <a:spcPct val="112999"/>
              </a:lnSpc>
              <a:spcBef>
                <a:spcPts val="459"/>
              </a:spcBef>
            </a:pPr>
            <a:r>
              <a:rPr b="0" spc="-5" dirty="0">
                <a:latin typeface="Corbel"/>
                <a:cs typeface="Corbel"/>
              </a:rPr>
              <a:t>Index Futures, JGB (Japan Government Bond) Futures and Options on JSG  Futures, </a:t>
            </a:r>
            <a:r>
              <a:rPr b="0" spc="-10" dirty="0">
                <a:latin typeface="Corbel"/>
                <a:cs typeface="Corbel"/>
              </a:rPr>
              <a:t>TOPIX </a:t>
            </a:r>
            <a:r>
              <a:rPr b="0" spc="-20" dirty="0">
                <a:latin typeface="Corbel"/>
                <a:cs typeface="Corbel"/>
              </a:rPr>
              <a:t>(Tokyo </a:t>
            </a:r>
            <a:r>
              <a:rPr b="0" spc="-5" dirty="0">
                <a:latin typeface="Corbel"/>
                <a:cs typeface="Corbel"/>
              </a:rPr>
              <a:t>stock Price Index) Options, Individual</a:t>
            </a:r>
            <a:r>
              <a:rPr b="0" spc="-160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Options</a:t>
            </a:r>
          </a:p>
          <a:p>
            <a:pPr marL="2621915" marR="415290">
              <a:lnSpc>
                <a:spcPct val="112999"/>
              </a:lnSpc>
              <a:spcBef>
                <a:spcPts val="295"/>
              </a:spcBef>
            </a:pPr>
            <a:r>
              <a:rPr b="0" spc="-5" dirty="0">
                <a:latin typeface="Corbel"/>
                <a:cs typeface="Corbel"/>
              </a:rPr>
              <a:t>Index Futures, Index Options, Security Options, OSE-FX </a:t>
            </a:r>
            <a:r>
              <a:rPr b="0" spc="-15" dirty="0">
                <a:latin typeface="Corbel"/>
                <a:cs typeface="Corbel"/>
              </a:rPr>
              <a:t>(OSAKA </a:t>
            </a:r>
            <a:r>
              <a:rPr b="0" spc="-5" dirty="0">
                <a:latin typeface="Corbel"/>
                <a:cs typeface="Corbel"/>
              </a:rPr>
              <a:t>Securities  Exchange-FX)</a:t>
            </a:r>
          </a:p>
          <a:p>
            <a:pPr marL="2621915" marR="421005">
              <a:lnSpc>
                <a:spcPct val="112999"/>
              </a:lnSpc>
              <a:spcBef>
                <a:spcPts val="114"/>
              </a:spcBef>
            </a:pPr>
            <a:r>
              <a:rPr b="0" spc="-5" dirty="0">
                <a:latin typeface="Corbel"/>
                <a:cs typeface="Corbel"/>
              </a:rPr>
              <a:t>Derivative based on Interest Rate, </a:t>
            </a:r>
            <a:r>
              <a:rPr b="0" spc="-10" dirty="0">
                <a:latin typeface="Corbel"/>
                <a:cs typeface="Corbel"/>
              </a:rPr>
              <a:t>Equity, </a:t>
            </a:r>
            <a:r>
              <a:rPr b="0" spc="-5" dirty="0">
                <a:latin typeface="Corbel"/>
                <a:cs typeface="Corbel"/>
              </a:rPr>
              <a:t>Equity Index, Dividend, </a:t>
            </a:r>
            <a:r>
              <a:rPr b="0" spc="-10" dirty="0">
                <a:latin typeface="Corbel"/>
                <a:cs typeface="Corbel"/>
              </a:rPr>
              <a:t>Volatility  </a:t>
            </a:r>
            <a:r>
              <a:rPr b="0" spc="-5" dirty="0">
                <a:latin typeface="Corbel"/>
                <a:cs typeface="Corbel"/>
              </a:rPr>
              <a:t>Index, Inﬂation, </a:t>
            </a:r>
            <a:r>
              <a:rPr b="0" spc="-10" dirty="0">
                <a:latin typeface="Corbel"/>
                <a:cs typeface="Corbel"/>
              </a:rPr>
              <a:t>Commodity, Weather </a:t>
            </a:r>
            <a:r>
              <a:rPr b="0" spc="-5" dirty="0">
                <a:latin typeface="Corbel"/>
                <a:cs typeface="Corbel"/>
              </a:rPr>
              <a:t>and</a:t>
            </a:r>
            <a:r>
              <a:rPr b="0" spc="-125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Property</a:t>
            </a:r>
          </a:p>
          <a:p>
            <a:pPr marL="2621915" marR="351155">
              <a:lnSpc>
                <a:spcPct val="112999"/>
              </a:lnSpc>
              <a:spcBef>
                <a:spcPts val="120"/>
              </a:spcBef>
            </a:pPr>
            <a:r>
              <a:rPr b="0" spc="-5" dirty="0">
                <a:latin typeface="Corbel"/>
                <a:cs typeface="Corbel"/>
              </a:rPr>
              <a:t>Equity Index Futures &amp; Options, Stock Futures &amp; Options, Currency Futures,  Interest Rate and Fixed Income Futures, Gold</a:t>
            </a:r>
            <a:r>
              <a:rPr b="0" spc="-55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Futures</a:t>
            </a:r>
          </a:p>
          <a:p>
            <a:pPr marL="2621915" marR="5080">
              <a:lnSpc>
                <a:spcPct val="115999"/>
              </a:lnSpc>
              <a:spcBef>
                <a:spcPts val="15"/>
              </a:spcBef>
            </a:pPr>
            <a:r>
              <a:rPr b="0" spc="-5" dirty="0">
                <a:latin typeface="Corbel"/>
                <a:cs typeface="Corbel"/>
              </a:rPr>
              <a:t>Interest Rate Futures &amp; Options, Equity Index Futures &amp; Options, Dividend Index  Futures, Derivatives </a:t>
            </a:r>
            <a:r>
              <a:rPr b="0" spc="-10" dirty="0">
                <a:latin typeface="Corbel"/>
                <a:cs typeface="Corbel"/>
              </a:rPr>
              <a:t>linked </a:t>
            </a:r>
            <a:r>
              <a:rPr b="0" spc="-5" dirty="0">
                <a:latin typeface="Corbel"/>
                <a:cs typeface="Corbel"/>
              </a:rPr>
              <a:t>to Agriculture, Energy and Metal, FX Forward,  Interest Rate</a:t>
            </a:r>
            <a:r>
              <a:rPr b="0" spc="-45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Swaps</a:t>
            </a:r>
          </a:p>
          <a:p>
            <a:pPr marL="2621915" marR="160655">
              <a:lnSpc>
                <a:spcPct val="112999"/>
              </a:lnSpc>
              <a:spcBef>
                <a:spcPts val="125"/>
              </a:spcBef>
            </a:pPr>
            <a:r>
              <a:rPr b="0" spc="-5" dirty="0">
                <a:latin typeface="Corbel"/>
                <a:cs typeface="Corbel"/>
              </a:rPr>
              <a:t>Futures and Options </a:t>
            </a:r>
            <a:r>
              <a:rPr b="0" spc="-10" dirty="0">
                <a:latin typeface="Corbel"/>
                <a:cs typeface="Corbel"/>
              </a:rPr>
              <a:t>linked </a:t>
            </a:r>
            <a:r>
              <a:rPr b="0" spc="-5" dirty="0">
                <a:latin typeface="Corbel"/>
                <a:cs typeface="Corbel"/>
              </a:rPr>
              <a:t>to Equities, Interest Rates, Agriculture, Energy and  Environmental Markets. CFDs for Equities, Indices and</a:t>
            </a:r>
            <a:r>
              <a:rPr b="0" spc="-105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Commodities.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712" y="744715"/>
            <a:ext cx="5021988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Types </a:t>
            </a:r>
            <a:r>
              <a:rPr spc="-5" dirty="0"/>
              <a:t>of</a:t>
            </a:r>
            <a:r>
              <a:rPr spc="5" dirty="0"/>
              <a:t> </a:t>
            </a:r>
            <a:r>
              <a:rPr lang="en-SG" spc="125" dirty="0"/>
              <a:t>Derivatives </a:t>
            </a:r>
            <a:endParaRPr spc="125" dirty="0"/>
          </a:p>
        </p:txBody>
      </p:sp>
      <p:sp>
        <p:nvSpPr>
          <p:cNvPr id="3" name="object 3"/>
          <p:cNvSpPr txBox="1"/>
          <p:nvPr/>
        </p:nvSpPr>
        <p:spPr>
          <a:xfrm>
            <a:off x="1223213" y="1668661"/>
            <a:ext cx="8237220" cy="36888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030" marR="32384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2800" dirty="0">
                <a:latin typeface="Calibri"/>
                <a:cs typeface="Calibri"/>
              </a:rPr>
              <a:t>Other </a:t>
            </a:r>
            <a:r>
              <a:rPr lang="en-SG" sz="2800" spc="80" dirty="0">
                <a:latin typeface="Calibri"/>
                <a:cs typeface="Calibri"/>
              </a:rPr>
              <a:t>Derivatives</a:t>
            </a:r>
            <a:r>
              <a:rPr sz="2800" spc="80" dirty="0">
                <a:latin typeface="Calibri"/>
                <a:cs typeface="Calibri"/>
              </a:rPr>
              <a:t>, </a:t>
            </a:r>
            <a:r>
              <a:rPr sz="2800" dirty="0">
                <a:latin typeface="Calibri"/>
                <a:cs typeface="Calibri"/>
              </a:rPr>
              <a:t>known as </a:t>
            </a:r>
            <a:r>
              <a:rPr sz="2800" spc="-25" dirty="0">
                <a:latin typeface="Calibri"/>
                <a:cs typeface="Calibri"/>
              </a:rPr>
              <a:t>“over-the-</a:t>
            </a:r>
            <a:r>
              <a:rPr sz="2800" spc="0" dirty="0">
                <a:latin typeface="Calibri"/>
                <a:cs typeface="Calibri"/>
              </a:rPr>
              <a:t>counter” </a:t>
            </a:r>
            <a:r>
              <a:rPr sz="2800" spc="-30" dirty="0">
                <a:latin typeface="Calibri"/>
                <a:cs typeface="Calibri"/>
              </a:rPr>
              <a:t>(OTC) </a:t>
            </a:r>
            <a:r>
              <a:rPr lang="en-SG" sz="2800" spc="80" dirty="0">
                <a:latin typeface="Calibri"/>
                <a:cs typeface="Calibri"/>
              </a:rPr>
              <a:t>Derivatives</a:t>
            </a:r>
            <a:r>
              <a:rPr sz="2800" spc="80" dirty="0">
                <a:latin typeface="Calibri"/>
                <a:cs typeface="Calibri"/>
              </a:rPr>
              <a:t>,</a:t>
            </a:r>
            <a:r>
              <a:rPr lang="en-SG" sz="2800" spc="8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direct </a:t>
            </a:r>
            <a:r>
              <a:rPr sz="2800" spc="-15" dirty="0">
                <a:latin typeface="Calibri"/>
                <a:cs typeface="Calibri"/>
              </a:rPr>
              <a:t>bilateral </a:t>
            </a:r>
            <a:r>
              <a:rPr sz="2800" spc="-5" dirty="0">
                <a:latin typeface="Calibri"/>
                <a:cs typeface="Calibri"/>
              </a:rPr>
              <a:t>agreements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0" dirty="0">
                <a:latin typeface="Calibri"/>
                <a:cs typeface="Calibri"/>
              </a:rPr>
              <a:t>no </a:t>
            </a:r>
            <a:r>
              <a:rPr sz="2800" spc="-15" dirty="0">
                <a:latin typeface="Calibri"/>
                <a:cs typeface="Calibri"/>
              </a:rPr>
              <a:t>central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counterparty</a:t>
            </a:r>
            <a:r>
              <a:rPr lang="en-SG"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67030" marR="569595" indent="-35433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2800" spc="-30" dirty="0">
                <a:latin typeface="Calibri"/>
                <a:cs typeface="Calibri"/>
              </a:rPr>
              <a:t>Generally, </a:t>
            </a:r>
            <a:r>
              <a:rPr sz="2800" dirty="0">
                <a:latin typeface="Calibri"/>
                <a:cs typeface="Calibri"/>
              </a:rPr>
              <a:t>one party will </a:t>
            </a:r>
            <a:r>
              <a:rPr sz="2800" spc="0" dirty="0">
                <a:latin typeface="Calibri"/>
                <a:cs typeface="Calibri"/>
              </a:rPr>
              <a:t>be </a:t>
            </a:r>
            <a:r>
              <a:rPr sz="2800" dirty="0">
                <a:latin typeface="Calibri"/>
                <a:cs typeface="Calibri"/>
              </a:rPr>
              <a:t>major ﬁnancial  </a:t>
            </a:r>
            <a:r>
              <a:rPr lang="en-SG" sz="2800" dirty="0">
                <a:latin typeface="Calibri"/>
                <a:cs typeface="Calibri"/>
              </a:rPr>
              <a:t>institution acting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“market</a:t>
            </a:r>
            <a:r>
              <a:rPr lang="en-SG" sz="2800" spc="-44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maker”</a:t>
            </a:r>
            <a:r>
              <a:rPr lang="en-SG" sz="2800" spc="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67030" marR="5080" indent="-354330">
              <a:lnSpc>
                <a:spcPct val="99800"/>
              </a:lnSpc>
              <a:spcBef>
                <a:spcPts val="8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sz="2800" spc="-50" dirty="0">
                <a:latin typeface="Calibri"/>
                <a:cs typeface="Calibri"/>
              </a:rPr>
              <a:t>OTC </a:t>
            </a:r>
            <a:r>
              <a:rPr lang="en-SG" sz="2800" spc="90" dirty="0">
                <a:latin typeface="Calibri"/>
                <a:cs typeface="Calibri"/>
              </a:rPr>
              <a:t>Derivatives </a:t>
            </a:r>
            <a:r>
              <a:rPr sz="2800" spc="-20" dirty="0">
                <a:latin typeface="Calibri"/>
                <a:cs typeface="Calibri"/>
              </a:rPr>
              <a:t>have </a:t>
            </a:r>
            <a:r>
              <a:rPr sz="2800" spc="-10" dirty="0">
                <a:latin typeface="Calibri"/>
                <a:cs typeface="Calibri"/>
              </a:rPr>
              <a:t>more </a:t>
            </a:r>
            <a:r>
              <a:rPr sz="2800" spc="-5" dirty="0">
                <a:latin typeface="Calibri"/>
                <a:cs typeface="Calibri"/>
              </a:rPr>
              <a:t>ﬂexibility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terms</a:t>
            </a:r>
            <a:r>
              <a:rPr lang="en-SG"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lang="en-SG" sz="2800" dirty="0">
                <a:latin typeface="Calibri"/>
                <a:cs typeface="Calibri"/>
              </a:rPr>
              <a:t> conditions</a:t>
            </a:r>
            <a:r>
              <a:rPr sz="2800" spc="100" dirty="0">
                <a:latin typeface="Calibri"/>
                <a:cs typeface="Calibri"/>
              </a:rPr>
              <a:t>, </a:t>
            </a:r>
            <a:r>
              <a:rPr sz="2800" spc="0" dirty="0">
                <a:latin typeface="Calibri"/>
                <a:cs typeface="Calibri"/>
              </a:rPr>
              <a:t>but </a:t>
            </a:r>
            <a:r>
              <a:rPr sz="2800" dirty="0">
                <a:latin typeface="Calibri"/>
                <a:cs typeface="Calibri"/>
              </a:rPr>
              <a:t>less price </a:t>
            </a:r>
            <a:r>
              <a:rPr sz="2800" spc="-10" dirty="0">
                <a:latin typeface="Calibri"/>
                <a:cs typeface="Calibri"/>
              </a:rPr>
              <a:t>transparency</a:t>
            </a:r>
            <a:r>
              <a:rPr lang="en-SG"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0" dirty="0">
                <a:latin typeface="Calibri"/>
                <a:cs typeface="Calibri"/>
              </a:rPr>
              <a:t>no</a:t>
            </a:r>
            <a:r>
              <a:rPr lang="en-SG" sz="2800" spc="0" dirty="0">
                <a:latin typeface="Calibri"/>
                <a:cs typeface="Calibri"/>
              </a:rPr>
              <a:t> protection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credit</a:t>
            </a:r>
            <a:r>
              <a:rPr lang="en-SG"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risk</a:t>
            </a:r>
            <a:r>
              <a:rPr lang="en-SG" sz="280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0829" y="730250"/>
            <a:ext cx="5021988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105"/>
              </a:spcBef>
            </a:pPr>
            <a:r>
              <a:rPr lang="en-SG" spc="-45" dirty="0"/>
              <a:t>Market Making</a:t>
            </a:r>
            <a:endParaRPr spc="125" dirty="0"/>
          </a:p>
        </p:txBody>
      </p:sp>
      <p:sp>
        <p:nvSpPr>
          <p:cNvPr id="3" name="object 3"/>
          <p:cNvSpPr txBox="1"/>
          <p:nvPr/>
        </p:nvSpPr>
        <p:spPr>
          <a:xfrm>
            <a:off x="1223213" y="1668661"/>
            <a:ext cx="8237220" cy="21996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030" marR="32384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If you want to long 100k EURUSD, what would you do?</a:t>
            </a:r>
          </a:p>
          <a:p>
            <a:pPr marL="367030" marR="32384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You find an FX broker, open and account, put some money into the account and then trade. </a:t>
            </a:r>
          </a:p>
          <a:p>
            <a:pPr marL="367030" marR="32384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Most of them will have a mobile app looks like below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5A4291-E06C-48F3-83E7-3DD435F6C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4" y="3988809"/>
            <a:ext cx="2139718" cy="302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3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0829" y="730250"/>
            <a:ext cx="5021988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105"/>
              </a:spcBef>
            </a:pPr>
            <a:r>
              <a:rPr lang="en-SG" spc="-45" dirty="0"/>
              <a:t>Market Making</a:t>
            </a:r>
            <a:endParaRPr spc="125" dirty="0"/>
          </a:p>
        </p:txBody>
      </p:sp>
      <p:sp>
        <p:nvSpPr>
          <p:cNvPr id="3" name="object 3"/>
          <p:cNvSpPr txBox="1"/>
          <p:nvPr/>
        </p:nvSpPr>
        <p:spPr>
          <a:xfrm>
            <a:off x="3570383" y="1644650"/>
            <a:ext cx="5866333" cy="355648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030" marR="32384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Some FX lingos</a:t>
            </a:r>
          </a:p>
          <a:p>
            <a:pPr marL="824230" marR="32384" lvl="1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1.3</a:t>
            </a:r>
            <a:r>
              <a:rPr lang="en-SG" sz="280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lang="en-SG" sz="2800" dirty="0">
                <a:latin typeface="Calibri"/>
                <a:cs typeface="Calibri"/>
              </a:rPr>
              <a:t>54, the 3 in the middle is called the big figure/handle.</a:t>
            </a:r>
          </a:p>
          <a:p>
            <a:pPr marL="824230" marR="32384" lvl="1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1.335</a:t>
            </a:r>
            <a:r>
              <a:rPr lang="en-SG" sz="2800" dirty="0">
                <a:solidFill>
                  <a:srgbClr val="FF0000"/>
                </a:solidFill>
                <a:latin typeface="Calibri"/>
                <a:cs typeface="Calibri"/>
              </a:rPr>
              <a:t>4, </a:t>
            </a:r>
            <a:r>
              <a:rPr lang="en-SG" sz="2800" dirty="0">
                <a:latin typeface="Calibri"/>
                <a:cs typeface="Calibri"/>
              </a:rPr>
              <a:t>the 4</a:t>
            </a:r>
            <a:r>
              <a:rPr lang="en-SG" sz="2800" baseline="30000" dirty="0">
                <a:latin typeface="Calibri"/>
                <a:cs typeface="Calibri"/>
              </a:rPr>
              <a:t>th</a:t>
            </a:r>
            <a:r>
              <a:rPr lang="en-SG" sz="2800" dirty="0">
                <a:latin typeface="Calibri"/>
                <a:cs typeface="Calibri"/>
              </a:rPr>
              <a:t> digit after the dot is called one pip.</a:t>
            </a:r>
          </a:p>
          <a:p>
            <a:pPr marL="824230" marR="32384" lvl="1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100 pips = 1 big figure</a:t>
            </a:r>
          </a:p>
          <a:p>
            <a:pPr marL="824230" marR="32384" lvl="1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The last digit is 1/10 of a pip.</a:t>
            </a:r>
          </a:p>
          <a:p>
            <a:pPr marL="367030" marR="32384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endParaRPr lang="en-SG" sz="280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92C496-3C6D-431B-BADA-A9AE2DE89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797050"/>
            <a:ext cx="2819400" cy="398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3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2408</Words>
  <Application>Microsoft Office PowerPoint</Application>
  <PresentationFormat>Custom</PresentationFormat>
  <Paragraphs>282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Black</vt:lpstr>
      <vt:lpstr>Calibri</vt:lpstr>
      <vt:lpstr>Corbel</vt:lpstr>
      <vt:lpstr>Times New Roman</vt:lpstr>
      <vt:lpstr>Office Theme</vt:lpstr>
      <vt:lpstr>QF602: Derivatives</vt:lpstr>
      <vt:lpstr>What are Derivatives?</vt:lpstr>
      <vt:lpstr>Types of Underlying Assets</vt:lpstr>
      <vt:lpstr>Types of Derivatives </vt:lpstr>
      <vt:lpstr>Where can we trade them? </vt:lpstr>
      <vt:lpstr>Derivatives Exchanges</vt:lpstr>
      <vt:lpstr>Types of Derivatives </vt:lpstr>
      <vt:lpstr>Market Making</vt:lpstr>
      <vt:lpstr>Market Making</vt:lpstr>
      <vt:lpstr>Market Making</vt:lpstr>
      <vt:lpstr>Market Making</vt:lpstr>
      <vt:lpstr>Market Making</vt:lpstr>
      <vt:lpstr>Market Making</vt:lpstr>
      <vt:lpstr>Types of Derivatives </vt:lpstr>
      <vt:lpstr>Credit Risk</vt:lpstr>
      <vt:lpstr>Credit Risk</vt:lpstr>
      <vt:lpstr>Exchange-Traded vs OTC</vt:lpstr>
      <vt:lpstr>Time Value of Money</vt:lpstr>
      <vt:lpstr>Forward contract</vt:lpstr>
      <vt:lpstr>Forward price</vt:lpstr>
      <vt:lpstr>Forward price</vt:lpstr>
      <vt:lpstr>Forward price</vt:lpstr>
      <vt:lpstr>Payoﬀ Diagram of Long Forward</vt:lpstr>
      <vt:lpstr>Payoﬀ Diagram of Short Forward</vt:lpstr>
      <vt:lpstr>Futures contract</vt:lpstr>
      <vt:lpstr>Futures contract</vt:lpstr>
      <vt:lpstr>Futures vs Forward</vt:lpstr>
      <vt:lpstr>Example: Mark-to-Market</vt:lpstr>
      <vt:lpstr>Example: Mark-to-Market</vt:lpstr>
      <vt:lpstr>Example: Mark-to-Market</vt:lpstr>
      <vt:lpstr>Example: Mark-to-Market</vt:lpstr>
      <vt:lpstr>Futures Price vs Forward Price</vt:lpstr>
      <vt:lpstr>Futures Price vs Forward Price</vt:lpstr>
      <vt:lpstr>Futures Price vs Forward Price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QF602: Derivatives</dc:title>
  <cp:lastModifiedBy>Harry Lo</cp:lastModifiedBy>
  <cp:revision>91</cp:revision>
  <dcterms:created xsi:type="dcterms:W3CDTF">2017-12-05T09:04:27Z</dcterms:created>
  <dcterms:modified xsi:type="dcterms:W3CDTF">2017-12-31T04:57:10Z</dcterms:modified>
</cp:coreProperties>
</file>