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259" r:id="rId6"/>
    <p:sldId id="260" r:id="rId7"/>
    <p:sldId id="303" r:id="rId8"/>
    <p:sldId id="261" r:id="rId9"/>
    <p:sldId id="301" r:id="rId10"/>
    <p:sldId id="302" r:id="rId11"/>
    <p:sldId id="262" r:id="rId12"/>
    <p:sldId id="295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293" r:id="rId21"/>
    <p:sldId id="274" r:id="rId22"/>
    <p:sldId id="294" r:id="rId23"/>
    <p:sldId id="296" r:id="rId24"/>
    <p:sldId id="297" r:id="rId25"/>
    <p:sldId id="298" r:id="rId26"/>
    <p:sldId id="299" r:id="rId27"/>
    <p:sldId id="304" r:id="rId28"/>
    <p:sldId id="305" r:id="rId29"/>
    <p:sldId id="306" r:id="rId30"/>
    <p:sldId id="307" r:id="rId31"/>
    <p:sldId id="308" r:id="rId32"/>
    <p:sldId id="309" r:id="rId33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23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176" y="2584041"/>
            <a:ext cx="6783046" cy="97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688" y="3940672"/>
            <a:ext cx="6460022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457" y="744715"/>
            <a:ext cx="3452485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0284" y="1919676"/>
            <a:ext cx="8352831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1041" y="6897559"/>
            <a:ext cx="2278379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70284" y="6897559"/>
            <a:ext cx="44450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1306" y="6897559"/>
            <a:ext cx="21082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QF602:</a:t>
            </a:r>
            <a:r>
              <a:rPr spc="-35" dirty="0"/>
              <a:t> </a:t>
            </a:r>
            <a:r>
              <a:rPr dirty="0"/>
              <a:t>Derivatives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688" y="3940672"/>
            <a:ext cx="3701415" cy="122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Lecture </a:t>
            </a:r>
            <a:r>
              <a:rPr lang="en-SG"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2</a:t>
            </a:r>
            <a:r>
              <a:rPr sz="3300" b="1" spc="0" dirty="0">
                <a:solidFill>
                  <a:srgbClr val="898989"/>
                </a:solidFill>
                <a:latin typeface="Arial Black"/>
                <a:cs typeface="Arial Black"/>
              </a:rPr>
              <a:t>:  </a:t>
            </a:r>
            <a:r>
              <a:rPr lang="en-SG" sz="3300" b="1" dirty="0">
                <a:solidFill>
                  <a:srgbClr val="898989"/>
                </a:solidFill>
                <a:latin typeface="Arial Black"/>
                <a:cs typeface="Arial Black"/>
              </a:rPr>
              <a:t>Options</a:t>
            </a:r>
            <a:endParaRPr sz="33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44715"/>
            <a:ext cx="89153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15" dirty="0"/>
              <a:t>EURUSD FX Futures</a:t>
            </a:r>
            <a:endParaRPr spc="5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E484A-A40B-48A9-B37D-1427C3A8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68450"/>
            <a:ext cx="4711942" cy="4648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DCDD2-2B8E-4D10-92BD-913E53F3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41" y="1644650"/>
            <a:ext cx="5172345" cy="45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460" y="744715"/>
            <a:ext cx="271907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Mon</a:t>
            </a:r>
            <a:r>
              <a:rPr spc="-30" dirty="0"/>
              <a:t>e</a:t>
            </a:r>
            <a:r>
              <a:rPr spc="-5" dirty="0"/>
              <a:t>y</a:t>
            </a:r>
            <a:r>
              <a:rPr dirty="0"/>
              <a:t>ne</a:t>
            </a:r>
            <a:r>
              <a:rPr spc="-5" dirty="0"/>
              <a:t>s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2385" y="1644650"/>
            <a:ext cx="8088630" cy="563256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5" dirty="0">
                <a:latin typeface="Calibri"/>
                <a:cs typeface="Calibri"/>
              </a:rPr>
              <a:t>Let </a:t>
            </a:r>
            <a:r>
              <a:rPr lang="en-SG" sz="3300" dirty="0">
                <a:latin typeface="Calibri"/>
                <a:cs typeface="Calibri"/>
              </a:rPr>
              <a:t>S(t)</a:t>
            </a:r>
            <a:r>
              <a:rPr sz="3300" baseline="-21464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be </a:t>
            </a:r>
            <a:r>
              <a:rPr sz="3300" dirty="0">
                <a:latin typeface="Calibri"/>
                <a:cs typeface="Calibri"/>
              </a:rPr>
              <a:t>spot price of underlying </a:t>
            </a:r>
            <a:r>
              <a:rPr sz="3300" spc="-5" dirty="0">
                <a:latin typeface="Calibri"/>
                <a:cs typeface="Calibri"/>
              </a:rPr>
              <a:t>asset</a:t>
            </a:r>
            <a:r>
              <a:rPr lang="en-SG" sz="3300" spc="-5" dirty="0">
                <a:latin typeface="Calibri"/>
                <a:cs typeface="Calibri"/>
              </a:rPr>
              <a:t> at time t</a:t>
            </a:r>
            <a:endParaRPr sz="3300" dirty="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5" dirty="0">
                <a:latin typeface="Calibri"/>
                <a:cs typeface="Calibri"/>
              </a:rPr>
              <a:t>Let </a:t>
            </a:r>
            <a:r>
              <a:rPr lang="en-SG" sz="3300" spc="0" dirty="0">
                <a:latin typeface="Calibri"/>
                <a:cs typeface="Calibri"/>
              </a:rPr>
              <a:t>K</a:t>
            </a:r>
            <a:r>
              <a:rPr sz="3300" spc="0" dirty="0">
                <a:latin typeface="Calibri"/>
                <a:cs typeface="Calibri"/>
              </a:rPr>
              <a:t> be </a:t>
            </a:r>
            <a:r>
              <a:rPr sz="3300" spc="-25" dirty="0">
                <a:latin typeface="Calibri"/>
                <a:cs typeface="Calibri"/>
              </a:rPr>
              <a:t>exercise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price</a:t>
            </a:r>
          </a:p>
          <a:p>
            <a:pPr marL="367030" marR="683260" indent="-354330">
              <a:lnSpc>
                <a:spcPct val="102800"/>
              </a:lnSpc>
              <a:spcBef>
                <a:spcPts val="69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is in-the-money </a:t>
            </a:r>
            <a:r>
              <a:rPr sz="3300" spc="0" dirty="0">
                <a:latin typeface="Calibri"/>
                <a:cs typeface="Calibri"/>
              </a:rPr>
              <a:t>when </a:t>
            </a:r>
            <a:r>
              <a:rPr sz="3300" spc="-25" dirty="0">
                <a:latin typeface="Calibri"/>
                <a:cs typeface="Calibri"/>
              </a:rPr>
              <a:t>exercise </a:t>
            </a:r>
            <a:r>
              <a:rPr sz="3300" dirty="0">
                <a:latin typeface="Calibri"/>
                <a:cs typeface="Calibri"/>
              </a:rPr>
              <a:t>is  </a:t>
            </a:r>
            <a:r>
              <a:rPr sz="3300" spc="-10" dirty="0">
                <a:latin typeface="Calibri"/>
                <a:cs typeface="Calibri"/>
              </a:rPr>
              <a:t>proﬁtable: </a:t>
            </a:r>
            <a:r>
              <a:rPr lang="en-SG" sz="3300" dirty="0">
                <a:latin typeface="Calibri"/>
                <a:cs typeface="Calibri"/>
              </a:rPr>
              <a:t>S(t)</a:t>
            </a:r>
            <a:r>
              <a:rPr sz="3300" baseline="-21464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&gt; </a:t>
            </a:r>
            <a:r>
              <a:rPr lang="en-SG" sz="3300" spc="0" dirty="0">
                <a:latin typeface="Calibri"/>
                <a:cs typeface="Calibri"/>
              </a:rPr>
              <a:t>K</a:t>
            </a:r>
            <a:r>
              <a:rPr sz="3300" spc="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spc="-5" dirty="0">
                <a:latin typeface="Calibri"/>
                <a:cs typeface="Calibri"/>
              </a:rPr>
              <a:t>call </a:t>
            </a:r>
            <a:r>
              <a:rPr sz="3300" dirty="0">
                <a:latin typeface="Calibri"/>
                <a:cs typeface="Calibri"/>
              </a:rPr>
              <a:t>and </a:t>
            </a:r>
            <a:r>
              <a:rPr lang="en-SG" sz="3300" dirty="0">
                <a:latin typeface="Calibri"/>
                <a:cs typeface="Calibri"/>
              </a:rPr>
              <a:t>S(t)</a:t>
            </a:r>
            <a:r>
              <a:rPr sz="3300" baseline="-21464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&lt; </a:t>
            </a:r>
            <a:r>
              <a:rPr lang="en-SG" sz="3300" spc="0" dirty="0">
                <a:latin typeface="Calibri"/>
                <a:cs typeface="Calibri"/>
              </a:rPr>
              <a:t>K</a:t>
            </a:r>
            <a:r>
              <a:rPr sz="3300" spc="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for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put</a:t>
            </a:r>
            <a:endParaRPr sz="3300" dirty="0">
              <a:latin typeface="Calibri"/>
              <a:cs typeface="Calibri"/>
            </a:endParaRPr>
          </a:p>
          <a:p>
            <a:pPr marL="367030" marR="508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35" dirty="0">
                <a:latin typeface="Calibri"/>
                <a:cs typeface="Calibri"/>
              </a:rPr>
              <a:t>Op</a:t>
            </a:r>
            <a:r>
              <a:rPr lang="en-SG" sz="3300" spc="35" dirty="0" err="1">
                <a:latin typeface="Calibri"/>
                <a:cs typeface="Calibri"/>
              </a:rPr>
              <a:t>ti</a:t>
            </a:r>
            <a:r>
              <a:rPr sz="3300" spc="35" dirty="0">
                <a:latin typeface="Calibri"/>
                <a:cs typeface="Calibri"/>
              </a:rPr>
              <a:t>on </a:t>
            </a:r>
            <a:r>
              <a:rPr sz="3300" dirty="0">
                <a:latin typeface="Calibri"/>
                <a:cs typeface="Calibri"/>
              </a:rPr>
              <a:t>is </a:t>
            </a:r>
            <a:r>
              <a:rPr sz="3300" spc="-10" dirty="0">
                <a:latin typeface="Calibri"/>
                <a:cs typeface="Calibri"/>
              </a:rPr>
              <a:t>out-of-the-money </a:t>
            </a:r>
            <a:r>
              <a:rPr sz="3300" spc="0" dirty="0">
                <a:latin typeface="Calibri"/>
                <a:cs typeface="Calibri"/>
              </a:rPr>
              <a:t>when </a:t>
            </a:r>
            <a:r>
              <a:rPr sz="3300" spc="-25" dirty="0">
                <a:latin typeface="Calibri"/>
                <a:cs typeface="Calibri"/>
              </a:rPr>
              <a:t>exercise </a:t>
            </a:r>
            <a:r>
              <a:rPr sz="3300" dirty="0">
                <a:latin typeface="Calibri"/>
                <a:cs typeface="Calibri"/>
              </a:rPr>
              <a:t>is  not </a:t>
            </a:r>
            <a:r>
              <a:rPr sz="3300" spc="-10" dirty="0">
                <a:latin typeface="Calibri"/>
                <a:cs typeface="Calibri"/>
              </a:rPr>
              <a:t>proﬁtable: </a:t>
            </a:r>
            <a:r>
              <a:rPr lang="en-SG" sz="3300" dirty="0">
                <a:latin typeface="Calibri"/>
                <a:cs typeface="Calibri"/>
              </a:rPr>
              <a:t>S(t)</a:t>
            </a:r>
            <a:r>
              <a:rPr sz="3300" baseline="-21464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&lt; </a:t>
            </a:r>
            <a:r>
              <a:rPr lang="en-SG" sz="3300" spc="0" dirty="0">
                <a:latin typeface="Calibri"/>
                <a:cs typeface="Calibri"/>
              </a:rPr>
              <a:t>K</a:t>
            </a:r>
            <a:r>
              <a:rPr sz="3300" spc="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spc="-5" dirty="0">
                <a:latin typeface="Calibri"/>
                <a:cs typeface="Calibri"/>
              </a:rPr>
              <a:t>call </a:t>
            </a:r>
            <a:r>
              <a:rPr sz="3300" dirty="0">
                <a:latin typeface="Calibri"/>
                <a:cs typeface="Calibri"/>
              </a:rPr>
              <a:t>and </a:t>
            </a:r>
            <a:r>
              <a:rPr lang="en-SG" sz="3300" dirty="0">
                <a:latin typeface="Calibri"/>
                <a:cs typeface="Calibri"/>
              </a:rPr>
              <a:t>S(t)</a:t>
            </a:r>
            <a:r>
              <a:rPr sz="3300" baseline="-21464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&gt; </a:t>
            </a:r>
            <a:r>
              <a:rPr lang="en-SG" sz="3300" spc="0" dirty="0">
                <a:latin typeface="Calibri"/>
                <a:cs typeface="Calibri"/>
              </a:rPr>
              <a:t>K</a:t>
            </a:r>
            <a:r>
              <a:rPr sz="3300" spc="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for</a:t>
            </a:r>
            <a:r>
              <a:rPr sz="3300" spc="25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put</a:t>
            </a:r>
            <a:endParaRPr sz="3300" dirty="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35" dirty="0">
                <a:latin typeface="Calibri"/>
                <a:cs typeface="Calibri"/>
              </a:rPr>
              <a:t>Op</a:t>
            </a:r>
            <a:r>
              <a:rPr lang="en-SG" sz="3300" spc="35" dirty="0" err="1">
                <a:latin typeface="Calibri"/>
                <a:cs typeface="Calibri"/>
              </a:rPr>
              <a:t>ti</a:t>
            </a:r>
            <a:r>
              <a:rPr sz="3300" spc="35" dirty="0">
                <a:latin typeface="Calibri"/>
                <a:cs typeface="Calibri"/>
              </a:rPr>
              <a:t>on </a:t>
            </a:r>
            <a:r>
              <a:rPr sz="3300" dirty="0">
                <a:latin typeface="Calibri"/>
                <a:cs typeface="Calibri"/>
              </a:rPr>
              <a:t>is </a:t>
            </a:r>
            <a:r>
              <a:rPr sz="3300" spc="-10" dirty="0">
                <a:latin typeface="Calibri"/>
                <a:cs typeface="Calibri"/>
              </a:rPr>
              <a:t>at-the-money </a:t>
            </a:r>
            <a:r>
              <a:rPr sz="3300" spc="0" dirty="0">
                <a:latin typeface="Calibri"/>
                <a:cs typeface="Calibri"/>
              </a:rPr>
              <a:t>when </a:t>
            </a:r>
            <a:r>
              <a:rPr lang="en-SG" sz="3300" dirty="0">
                <a:latin typeface="Calibri"/>
                <a:cs typeface="Calibri"/>
              </a:rPr>
              <a:t>S(t)</a:t>
            </a:r>
            <a:r>
              <a:rPr sz="3300" baseline="-21464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=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lang="en-SG" sz="3300" spc="0" dirty="0">
                <a:latin typeface="Calibri"/>
                <a:cs typeface="Calibri"/>
              </a:rPr>
              <a:t>K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460" y="744715"/>
            <a:ext cx="271907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Mon</a:t>
            </a:r>
            <a:r>
              <a:rPr spc="-30" dirty="0"/>
              <a:t>e</a:t>
            </a:r>
            <a:r>
              <a:rPr spc="-5" dirty="0"/>
              <a:t>y</a:t>
            </a:r>
            <a:r>
              <a:rPr dirty="0"/>
              <a:t>ne</a:t>
            </a:r>
            <a:r>
              <a:rPr spc="-5" dirty="0"/>
              <a:t>s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823969"/>
            <a:ext cx="8088630" cy="440441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0" dirty="0">
                <a:latin typeface="Calibri"/>
                <a:cs typeface="Calibri"/>
              </a:rPr>
              <a:t>Note that this is not the only definition of moneyness.</a:t>
            </a:r>
          </a:p>
          <a:p>
            <a:pPr marL="367030" indent="-35433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dirty="0">
                <a:latin typeface="Calibri"/>
                <a:cs typeface="Calibri"/>
              </a:rPr>
              <a:t>Moneyness can be set with respective to forward in some market like rates option.</a:t>
            </a:r>
          </a:p>
          <a:p>
            <a:pPr marL="367030" indent="-354330">
              <a:spcBef>
                <a:spcPts val="8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dirty="0">
                <a:latin typeface="Calibri"/>
                <a:cs typeface="Calibri"/>
              </a:rPr>
              <a:t>For FX option, ATM strike is the strike such that a straddle has no delta. See chapter 3.5 in </a:t>
            </a:r>
            <a:r>
              <a:rPr lang="en-US" sz="3300" dirty="0">
                <a:latin typeface="Calibri"/>
                <a:cs typeface="Calibri"/>
              </a:rPr>
              <a:t>Foreign Exchange Option Pricing: A Practitioner's Guide by </a:t>
            </a:r>
            <a:r>
              <a:rPr lang="en-SG" sz="3300" dirty="0">
                <a:latin typeface="Calibri"/>
                <a:cs typeface="Calibri"/>
              </a:rPr>
              <a:t>Clark.</a:t>
            </a:r>
          </a:p>
        </p:txBody>
      </p:sp>
    </p:spTree>
    <p:extLst>
      <p:ext uri="{BB962C8B-B14F-4D97-AF65-F5344CB8AC3E}">
        <p14:creationId xmlns:p14="http://schemas.microsoft.com/office/powerpoint/2010/main" val="129003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100" y="744715"/>
            <a:ext cx="33614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Op</a:t>
            </a:r>
            <a:r>
              <a:rPr lang="en-SG" spc="50" dirty="0" err="1"/>
              <a:t>ti</a:t>
            </a:r>
            <a:r>
              <a:rPr spc="50" dirty="0"/>
              <a:t>on</a:t>
            </a:r>
            <a:r>
              <a:rPr spc="-55" dirty="0"/>
              <a:t> 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7910216" cy="379911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4318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-15" dirty="0">
                <a:latin typeface="Calibri"/>
                <a:cs typeface="Calibri"/>
              </a:rPr>
              <a:t>Option Value = Intrinsic Value + Time Value</a:t>
            </a:r>
            <a:endParaRPr sz="3300" dirty="0">
              <a:latin typeface="Calibri"/>
              <a:cs typeface="Calibri"/>
            </a:endParaRPr>
          </a:p>
          <a:p>
            <a:pPr marL="367030" marR="124460" indent="-354330">
              <a:lnSpc>
                <a:spcPct val="99800"/>
              </a:lnSpc>
              <a:spcBef>
                <a:spcPts val="76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5" dirty="0">
                <a:latin typeface="Calibri"/>
                <a:cs typeface="Calibri"/>
              </a:rPr>
              <a:t>Intrinsic </a:t>
            </a:r>
            <a:r>
              <a:rPr sz="3300" spc="-10" dirty="0">
                <a:latin typeface="Calibri"/>
                <a:cs typeface="Calibri"/>
              </a:rPr>
              <a:t>value </a:t>
            </a:r>
            <a:r>
              <a:rPr sz="3300" dirty="0">
                <a:latin typeface="Calibri"/>
                <a:cs typeface="Calibri"/>
              </a:rPr>
              <a:t>is </a:t>
            </a:r>
            <a:r>
              <a:rPr sz="3300" spc="-20" dirty="0">
                <a:latin typeface="Calibri"/>
                <a:cs typeface="Calibri"/>
              </a:rPr>
              <a:t>payoﬀ </a:t>
            </a:r>
            <a:r>
              <a:rPr sz="3300" spc="-10" dirty="0">
                <a:latin typeface="Calibri"/>
                <a:cs typeface="Calibri"/>
              </a:rPr>
              <a:t>from </a:t>
            </a:r>
            <a:r>
              <a:rPr sz="3300" spc="-5" dirty="0">
                <a:latin typeface="Calibri"/>
                <a:cs typeface="Calibri"/>
              </a:rPr>
              <a:t>immediate  </a:t>
            </a:r>
            <a:r>
              <a:rPr sz="3300" spc="-20" dirty="0">
                <a:latin typeface="Calibri"/>
                <a:cs typeface="Calibri"/>
              </a:rPr>
              <a:t>exercise: </a:t>
            </a:r>
            <a:r>
              <a:rPr sz="3300" spc="-5" dirty="0">
                <a:latin typeface="Calibri"/>
                <a:cs typeface="Calibri"/>
              </a:rPr>
              <a:t>max(</a:t>
            </a:r>
            <a:r>
              <a:rPr lang="en-SG" sz="3300" spc="-5" dirty="0">
                <a:latin typeface="Calibri"/>
                <a:cs typeface="Calibri"/>
              </a:rPr>
              <a:t>S(t)</a:t>
            </a:r>
            <a:r>
              <a:rPr sz="3300" spc="-7" baseline="-21464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– </a:t>
            </a:r>
            <a:r>
              <a:rPr lang="en-SG" sz="3300" dirty="0">
                <a:latin typeface="Calibri"/>
                <a:cs typeface="Calibri"/>
              </a:rPr>
              <a:t>K</a:t>
            </a:r>
            <a:r>
              <a:rPr sz="3300" dirty="0">
                <a:latin typeface="Calibri"/>
                <a:cs typeface="Calibri"/>
              </a:rPr>
              <a:t>, 0)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spc="-5" dirty="0">
                <a:latin typeface="Calibri"/>
                <a:cs typeface="Calibri"/>
              </a:rPr>
              <a:t>call </a:t>
            </a:r>
            <a:r>
              <a:rPr sz="3300" spc="35" dirty="0">
                <a:latin typeface="Calibri"/>
                <a:cs typeface="Calibri"/>
              </a:rPr>
              <a:t>op</a:t>
            </a:r>
            <a:r>
              <a:rPr lang="en-SG" sz="3300" spc="35" dirty="0" err="1">
                <a:latin typeface="Calibri"/>
                <a:cs typeface="Calibri"/>
              </a:rPr>
              <a:t>ti</a:t>
            </a:r>
            <a:r>
              <a:rPr sz="3300" spc="35" dirty="0">
                <a:latin typeface="Calibri"/>
                <a:cs typeface="Calibri"/>
              </a:rPr>
              <a:t>on </a:t>
            </a:r>
            <a:r>
              <a:rPr sz="3300" dirty="0">
                <a:latin typeface="Calibri"/>
                <a:cs typeface="Calibri"/>
              </a:rPr>
              <a:t>and </a:t>
            </a:r>
            <a:r>
              <a:rPr sz="3300" spc="-5" dirty="0">
                <a:latin typeface="Calibri"/>
                <a:cs typeface="Calibri"/>
              </a:rPr>
              <a:t>max(</a:t>
            </a:r>
            <a:r>
              <a:rPr lang="en-SG" sz="3300" spc="-5" dirty="0">
                <a:latin typeface="Calibri"/>
                <a:cs typeface="Calibri"/>
              </a:rPr>
              <a:t>K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– </a:t>
            </a:r>
            <a:r>
              <a:rPr lang="en-SG" sz="3300" dirty="0">
                <a:latin typeface="Calibri"/>
                <a:cs typeface="Calibri"/>
              </a:rPr>
              <a:t>S(t)</a:t>
            </a:r>
            <a:r>
              <a:rPr sz="3300" dirty="0">
                <a:latin typeface="Calibri"/>
                <a:cs typeface="Calibri"/>
              </a:rPr>
              <a:t>, 0)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spc="0" dirty="0">
                <a:latin typeface="Calibri"/>
                <a:cs typeface="Calibri"/>
              </a:rPr>
              <a:t>put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spc="35" dirty="0">
                <a:latin typeface="Calibri"/>
                <a:cs typeface="Calibri"/>
              </a:rPr>
              <a:t>op</a:t>
            </a:r>
            <a:r>
              <a:rPr lang="en-SG" sz="3300" spc="35" dirty="0" err="1">
                <a:latin typeface="Calibri"/>
                <a:cs typeface="Calibri"/>
              </a:rPr>
              <a:t>ti</a:t>
            </a:r>
            <a:r>
              <a:rPr sz="3300" spc="35" dirty="0">
                <a:latin typeface="Calibri"/>
                <a:cs typeface="Calibri"/>
              </a:rPr>
              <a:t>on</a:t>
            </a:r>
            <a:endParaRPr sz="3300" dirty="0">
              <a:latin typeface="Calibri"/>
              <a:cs typeface="Calibri"/>
            </a:endParaRPr>
          </a:p>
          <a:p>
            <a:pPr marL="367030" marR="5080" indent="-35433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Time </a:t>
            </a:r>
            <a:r>
              <a:rPr sz="3300" spc="-10" dirty="0">
                <a:latin typeface="Calibri"/>
                <a:cs typeface="Calibri"/>
              </a:rPr>
              <a:t>value </a:t>
            </a:r>
            <a:r>
              <a:rPr sz="3300" dirty="0">
                <a:latin typeface="Calibri"/>
                <a:cs typeface="Calibri"/>
              </a:rPr>
              <a:t>is </a:t>
            </a:r>
            <a:r>
              <a:rPr sz="3300" spc="-10" dirty="0">
                <a:latin typeface="Calibri"/>
                <a:cs typeface="Calibri"/>
              </a:rPr>
              <a:t>value </a:t>
            </a:r>
            <a:r>
              <a:rPr sz="3300" dirty="0">
                <a:latin typeface="Calibri"/>
                <a:cs typeface="Calibri"/>
              </a:rPr>
              <a:t>of not </a:t>
            </a:r>
            <a:r>
              <a:rPr sz="3300" spc="-15" dirty="0">
                <a:latin typeface="Calibri"/>
                <a:cs typeface="Calibri"/>
              </a:rPr>
              <a:t>exercising, </a:t>
            </a:r>
            <a:r>
              <a:rPr sz="3300" dirty="0">
                <a:latin typeface="Calibri"/>
                <a:cs typeface="Calibri"/>
              </a:rPr>
              <a:t>since  </a:t>
            </a:r>
            <a:r>
              <a:rPr sz="3300" spc="-5" dirty="0">
                <a:latin typeface="Calibri"/>
                <a:cs typeface="Calibri"/>
              </a:rPr>
              <a:t>intrinsic </a:t>
            </a:r>
            <a:r>
              <a:rPr sz="3300" spc="-10" dirty="0">
                <a:latin typeface="Calibri"/>
                <a:cs typeface="Calibri"/>
              </a:rPr>
              <a:t>value </a:t>
            </a:r>
            <a:r>
              <a:rPr sz="3300" spc="-20" dirty="0">
                <a:latin typeface="Calibri"/>
                <a:cs typeface="Calibri"/>
              </a:rPr>
              <a:t>may </a:t>
            </a:r>
            <a:r>
              <a:rPr sz="3300" spc="-5" dirty="0">
                <a:latin typeface="Calibri"/>
                <a:cs typeface="Calibri"/>
              </a:rPr>
              <a:t>increase </a:t>
            </a:r>
            <a:r>
              <a:rPr lang="en-SG" sz="3300" spc="-5" dirty="0">
                <a:latin typeface="Calibri"/>
                <a:cs typeface="Calibri"/>
              </a:rPr>
              <a:t>if we don’t exercise.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657" y="581155"/>
            <a:ext cx="3195181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Op</a:t>
            </a:r>
            <a:r>
              <a:rPr lang="en-SG" spc="50" dirty="0" err="1"/>
              <a:t>ti</a:t>
            </a:r>
            <a:r>
              <a:rPr spc="50" dirty="0"/>
              <a:t>on</a:t>
            </a:r>
            <a:r>
              <a:rPr spc="-55" dirty="0"/>
              <a:t> Value</a:t>
            </a:r>
          </a:p>
        </p:txBody>
      </p:sp>
      <p:sp>
        <p:nvSpPr>
          <p:cNvPr id="3" name="object 3"/>
          <p:cNvSpPr/>
          <p:nvPr/>
        </p:nvSpPr>
        <p:spPr>
          <a:xfrm>
            <a:off x="2758607" y="4663968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7981"/>
                </a:lnTo>
              </a:path>
            </a:pathLst>
          </a:custGeom>
          <a:ln w="29575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3225" y="4663968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7981"/>
                </a:lnTo>
              </a:path>
            </a:pathLst>
          </a:custGeom>
          <a:ln w="29575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5862" y="4370993"/>
            <a:ext cx="103922" cy="373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9106" y="4476134"/>
            <a:ext cx="777875" cy="1116330"/>
          </a:xfrm>
          <a:custGeom>
            <a:avLst/>
            <a:gdLst/>
            <a:ahLst/>
            <a:cxnLst/>
            <a:rect l="l" t="t" r="r" b="b"/>
            <a:pathLst>
              <a:path w="777875" h="1116329">
                <a:moveTo>
                  <a:pt x="777722" y="1115824"/>
                </a:moveTo>
                <a:lnTo>
                  <a:pt x="0" y="0"/>
                </a:lnTo>
              </a:path>
            </a:pathLst>
          </a:custGeom>
          <a:ln w="39435">
            <a:solidFill>
              <a:srgbClr val="FF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729" y="4444029"/>
            <a:ext cx="166349" cy="188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2967" y="2611543"/>
            <a:ext cx="2540" cy="3648710"/>
          </a:xfrm>
          <a:custGeom>
            <a:avLst/>
            <a:gdLst/>
            <a:ahLst/>
            <a:cxnLst/>
            <a:rect l="l" t="t" r="r" b="b"/>
            <a:pathLst>
              <a:path w="2540" h="3648710">
                <a:moveTo>
                  <a:pt x="2523" y="0"/>
                </a:moveTo>
                <a:lnTo>
                  <a:pt x="0" y="3648080"/>
                </a:lnTo>
              </a:path>
            </a:pathLst>
          </a:custGeom>
          <a:ln w="98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0108" y="2611543"/>
            <a:ext cx="0" cy="3648710"/>
          </a:xfrm>
          <a:custGeom>
            <a:avLst/>
            <a:gdLst/>
            <a:ahLst/>
            <a:cxnLst/>
            <a:rect l="l" t="t" r="r" b="b"/>
            <a:pathLst>
              <a:path h="3648710">
                <a:moveTo>
                  <a:pt x="0" y="0"/>
                </a:moveTo>
                <a:lnTo>
                  <a:pt x="0" y="3648080"/>
                </a:lnTo>
              </a:path>
            </a:pathLst>
          </a:custGeom>
          <a:ln w="98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5489" y="4737269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52" y="0"/>
                </a:lnTo>
              </a:path>
            </a:pathLst>
          </a:custGeom>
          <a:ln w="985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0108" y="4737269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52" y="0"/>
                </a:lnTo>
              </a:path>
            </a:pathLst>
          </a:custGeom>
          <a:ln w="985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81567" y="4607463"/>
            <a:ext cx="363103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spc="0" dirty="0">
                <a:latin typeface="Calibri"/>
                <a:cs typeface="Calibri"/>
              </a:rPr>
              <a:t>S(t)</a:t>
            </a:r>
            <a:endParaRPr sz="1875" baseline="-20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9892" y="4844100"/>
            <a:ext cx="1485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spc="0" dirty="0">
                <a:latin typeface="Calibri"/>
                <a:cs typeface="Calibri"/>
              </a:rPr>
              <a:t>K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0981" y="4631213"/>
            <a:ext cx="14541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2704" y="4631213"/>
            <a:ext cx="14541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2967" y="3521057"/>
            <a:ext cx="2787650" cy="1200785"/>
          </a:xfrm>
          <a:custGeom>
            <a:avLst/>
            <a:gdLst/>
            <a:ahLst/>
            <a:cxnLst/>
            <a:rect l="l" t="t" r="r" b="b"/>
            <a:pathLst>
              <a:path w="2787650" h="1200785">
                <a:moveTo>
                  <a:pt x="0" y="1200494"/>
                </a:moveTo>
                <a:lnTo>
                  <a:pt x="1263651" y="1200494"/>
                </a:lnTo>
                <a:lnTo>
                  <a:pt x="2787467" y="0"/>
                </a:lnTo>
              </a:path>
            </a:pathLst>
          </a:custGeom>
          <a:ln w="26292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0108" y="3773336"/>
            <a:ext cx="2852420" cy="974725"/>
          </a:xfrm>
          <a:custGeom>
            <a:avLst/>
            <a:gdLst/>
            <a:ahLst/>
            <a:cxnLst/>
            <a:rect l="l" t="t" r="r" b="b"/>
            <a:pathLst>
              <a:path w="2852420" h="974725">
                <a:moveTo>
                  <a:pt x="2851851" y="948216"/>
                </a:moveTo>
                <a:lnTo>
                  <a:pt x="1274834" y="974314"/>
                </a:lnTo>
                <a:lnTo>
                  <a:pt x="0" y="0"/>
                </a:lnTo>
              </a:path>
            </a:pathLst>
          </a:custGeom>
          <a:ln w="26292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489" y="3784356"/>
            <a:ext cx="2346960" cy="913765"/>
          </a:xfrm>
          <a:custGeom>
            <a:avLst/>
            <a:gdLst/>
            <a:ahLst/>
            <a:cxnLst/>
            <a:rect l="l" t="t" r="r" b="b"/>
            <a:pathLst>
              <a:path w="2346960" h="913764">
                <a:moveTo>
                  <a:pt x="0" y="913419"/>
                </a:moveTo>
                <a:lnTo>
                  <a:pt x="52887" y="912077"/>
                </a:lnTo>
                <a:lnTo>
                  <a:pt x="105734" y="910625"/>
                </a:lnTo>
                <a:lnTo>
                  <a:pt x="158502" y="908952"/>
                </a:lnTo>
                <a:lnTo>
                  <a:pt x="211150" y="906948"/>
                </a:lnTo>
                <a:lnTo>
                  <a:pt x="263640" y="904502"/>
                </a:lnTo>
                <a:lnTo>
                  <a:pt x="315930" y="901505"/>
                </a:lnTo>
                <a:lnTo>
                  <a:pt x="367982" y="897847"/>
                </a:lnTo>
                <a:lnTo>
                  <a:pt x="419756" y="893416"/>
                </a:lnTo>
                <a:lnTo>
                  <a:pt x="471211" y="888102"/>
                </a:lnTo>
                <a:lnTo>
                  <a:pt x="522308" y="881796"/>
                </a:lnTo>
                <a:lnTo>
                  <a:pt x="573007" y="874386"/>
                </a:lnTo>
                <a:lnTo>
                  <a:pt x="623268" y="865763"/>
                </a:lnTo>
                <a:lnTo>
                  <a:pt x="673080" y="856005"/>
                </a:lnTo>
                <a:lnTo>
                  <a:pt x="722479" y="845281"/>
                </a:lnTo>
                <a:lnTo>
                  <a:pt x="771495" y="833620"/>
                </a:lnTo>
                <a:lnTo>
                  <a:pt x="820161" y="821048"/>
                </a:lnTo>
                <a:lnTo>
                  <a:pt x="868509" y="807594"/>
                </a:lnTo>
                <a:lnTo>
                  <a:pt x="916571" y="793285"/>
                </a:lnTo>
                <a:lnTo>
                  <a:pt x="964378" y="778148"/>
                </a:lnTo>
                <a:lnTo>
                  <a:pt x="1011963" y="762212"/>
                </a:lnTo>
                <a:lnTo>
                  <a:pt x="1059356" y="745504"/>
                </a:lnTo>
                <a:lnTo>
                  <a:pt x="1106590" y="728051"/>
                </a:lnTo>
                <a:lnTo>
                  <a:pt x="1153697" y="709881"/>
                </a:lnTo>
                <a:lnTo>
                  <a:pt x="1200709" y="691021"/>
                </a:lnTo>
                <a:lnTo>
                  <a:pt x="1247355" y="671465"/>
                </a:lnTo>
                <a:lnTo>
                  <a:pt x="1293427" y="651178"/>
                </a:lnTo>
                <a:lnTo>
                  <a:pt x="1339054" y="630147"/>
                </a:lnTo>
                <a:lnTo>
                  <a:pt x="1384363" y="608357"/>
                </a:lnTo>
                <a:lnTo>
                  <a:pt x="1429481" y="585795"/>
                </a:lnTo>
                <a:lnTo>
                  <a:pt x="1474535" y="562447"/>
                </a:lnTo>
                <a:lnTo>
                  <a:pt x="1519653" y="538299"/>
                </a:lnTo>
                <a:lnTo>
                  <a:pt x="1564961" y="513338"/>
                </a:lnTo>
                <a:lnTo>
                  <a:pt x="1610588" y="487549"/>
                </a:lnTo>
                <a:lnTo>
                  <a:pt x="1656661" y="460919"/>
                </a:lnTo>
                <a:lnTo>
                  <a:pt x="1703306" y="433435"/>
                </a:lnTo>
                <a:lnTo>
                  <a:pt x="1750652" y="405081"/>
                </a:lnTo>
                <a:lnTo>
                  <a:pt x="1791741" y="379957"/>
                </a:lnTo>
                <a:lnTo>
                  <a:pt x="1833157" y="353985"/>
                </a:lnTo>
                <a:lnTo>
                  <a:pt x="1874872" y="327233"/>
                </a:lnTo>
                <a:lnTo>
                  <a:pt x="1916864" y="299764"/>
                </a:lnTo>
                <a:lnTo>
                  <a:pt x="1959106" y="271643"/>
                </a:lnTo>
                <a:lnTo>
                  <a:pt x="2001573" y="242937"/>
                </a:lnTo>
                <a:lnTo>
                  <a:pt x="2044241" y="213709"/>
                </a:lnTo>
                <a:lnTo>
                  <a:pt x="2087084" y="184026"/>
                </a:lnTo>
                <a:lnTo>
                  <a:pt x="2130078" y="153952"/>
                </a:lnTo>
                <a:lnTo>
                  <a:pt x="2173197" y="123552"/>
                </a:lnTo>
                <a:lnTo>
                  <a:pt x="2216416" y="92892"/>
                </a:lnTo>
                <a:lnTo>
                  <a:pt x="2259710" y="62036"/>
                </a:lnTo>
                <a:lnTo>
                  <a:pt x="2303055" y="31051"/>
                </a:lnTo>
                <a:lnTo>
                  <a:pt x="2346424" y="0"/>
                </a:lnTo>
              </a:path>
            </a:pathLst>
          </a:custGeom>
          <a:ln w="26292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9249" y="3857659"/>
            <a:ext cx="2408555" cy="852805"/>
          </a:xfrm>
          <a:custGeom>
            <a:avLst/>
            <a:gdLst/>
            <a:ahLst/>
            <a:cxnLst/>
            <a:rect l="l" t="t" r="r" b="b"/>
            <a:pathLst>
              <a:path w="2408554" h="852804">
                <a:moveTo>
                  <a:pt x="0" y="0"/>
                </a:moveTo>
                <a:lnTo>
                  <a:pt x="34632" y="28591"/>
                </a:lnTo>
                <a:lnTo>
                  <a:pt x="69901" y="57462"/>
                </a:lnTo>
                <a:lnTo>
                  <a:pt x="106443" y="86895"/>
                </a:lnTo>
                <a:lnTo>
                  <a:pt x="144893" y="117168"/>
                </a:lnTo>
                <a:lnTo>
                  <a:pt x="185889" y="148562"/>
                </a:lnTo>
                <a:lnTo>
                  <a:pt x="230067" y="181359"/>
                </a:lnTo>
                <a:lnTo>
                  <a:pt x="278062" y="215837"/>
                </a:lnTo>
                <a:lnTo>
                  <a:pt x="330512" y="252277"/>
                </a:lnTo>
                <a:lnTo>
                  <a:pt x="365552" y="276383"/>
                </a:lnTo>
                <a:lnTo>
                  <a:pt x="402908" y="302283"/>
                </a:lnTo>
                <a:lnTo>
                  <a:pt x="442271" y="329608"/>
                </a:lnTo>
                <a:lnTo>
                  <a:pt x="483332" y="357991"/>
                </a:lnTo>
                <a:lnTo>
                  <a:pt x="525781" y="387062"/>
                </a:lnTo>
                <a:lnTo>
                  <a:pt x="569310" y="416454"/>
                </a:lnTo>
                <a:lnTo>
                  <a:pt x="613607" y="445799"/>
                </a:lnTo>
                <a:lnTo>
                  <a:pt x="658365" y="474727"/>
                </a:lnTo>
                <a:lnTo>
                  <a:pt x="703272" y="502872"/>
                </a:lnTo>
                <a:lnTo>
                  <a:pt x="748021" y="529864"/>
                </a:lnTo>
                <a:lnTo>
                  <a:pt x="792302" y="555337"/>
                </a:lnTo>
                <a:lnTo>
                  <a:pt x="835804" y="578920"/>
                </a:lnTo>
                <a:lnTo>
                  <a:pt x="878219" y="600246"/>
                </a:lnTo>
                <a:lnTo>
                  <a:pt x="925804" y="622959"/>
                </a:lnTo>
                <a:lnTo>
                  <a:pt x="970529" y="643762"/>
                </a:lnTo>
                <a:lnTo>
                  <a:pt x="1013439" y="662834"/>
                </a:lnTo>
                <a:lnTo>
                  <a:pt x="1055575" y="680350"/>
                </a:lnTo>
                <a:lnTo>
                  <a:pt x="1097981" y="696487"/>
                </a:lnTo>
                <a:lnTo>
                  <a:pt x="1141700" y="711421"/>
                </a:lnTo>
                <a:lnTo>
                  <a:pt x="1187774" y="725330"/>
                </a:lnTo>
                <a:lnTo>
                  <a:pt x="1237246" y="738389"/>
                </a:lnTo>
                <a:lnTo>
                  <a:pt x="1291160" y="750774"/>
                </a:lnTo>
                <a:lnTo>
                  <a:pt x="1350558" y="762663"/>
                </a:lnTo>
                <a:lnTo>
                  <a:pt x="1416483" y="774232"/>
                </a:lnTo>
                <a:lnTo>
                  <a:pt x="1455563" y="780362"/>
                </a:lnTo>
                <a:lnTo>
                  <a:pt x="1496259" y="786152"/>
                </a:lnTo>
                <a:lnTo>
                  <a:pt x="1538484" y="791618"/>
                </a:lnTo>
                <a:lnTo>
                  <a:pt x="1582154" y="796780"/>
                </a:lnTo>
                <a:lnTo>
                  <a:pt x="1627184" y="801654"/>
                </a:lnTo>
                <a:lnTo>
                  <a:pt x="1673489" y="806260"/>
                </a:lnTo>
                <a:lnTo>
                  <a:pt x="1720984" y="810614"/>
                </a:lnTo>
                <a:lnTo>
                  <a:pt x="1769583" y="814735"/>
                </a:lnTo>
                <a:lnTo>
                  <a:pt x="1819203" y="818640"/>
                </a:lnTo>
                <a:lnTo>
                  <a:pt x="1869757" y="822349"/>
                </a:lnTo>
                <a:lnTo>
                  <a:pt x="1921161" y="825878"/>
                </a:lnTo>
                <a:lnTo>
                  <a:pt x="1973330" y="829245"/>
                </a:lnTo>
                <a:lnTo>
                  <a:pt x="2026179" y="832469"/>
                </a:lnTo>
                <a:lnTo>
                  <a:pt x="2079623" y="835567"/>
                </a:lnTo>
                <a:lnTo>
                  <a:pt x="2133577" y="838558"/>
                </a:lnTo>
                <a:lnTo>
                  <a:pt x="2187955" y="841459"/>
                </a:lnTo>
                <a:lnTo>
                  <a:pt x="2242674" y="844288"/>
                </a:lnTo>
                <a:lnTo>
                  <a:pt x="2297648" y="847063"/>
                </a:lnTo>
                <a:lnTo>
                  <a:pt x="2352791" y="849803"/>
                </a:lnTo>
                <a:lnTo>
                  <a:pt x="2408020" y="852524"/>
                </a:lnTo>
              </a:path>
            </a:pathLst>
          </a:custGeom>
          <a:ln w="26292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28828" y="5616191"/>
            <a:ext cx="1584325" cy="399415"/>
          </a:xfrm>
          <a:prstGeom prst="rect">
            <a:avLst/>
          </a:prstGeom>
          <a:solidFill>
            <a:srgbClr val="FFCA0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30"/>
              </a:spcBef>
            </a:pPr>
            <a:r>
              <a:rPr sz="1850" dirty="0">
                <a:latin typeface="Calibri"/>
                <a:cs typeface="Calibri"/>
              </a:rPr>
              <a:t>Intrinsic</a:t>
            </a:r>
            <a:r>
              <a:rPr sz="1850" spc="-20" dirty="0">
                <a:latin typeface="Calibri"/>
                <a:cs typeface="Calibri"/>
              </a:rPr>
              <a:t> Value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967" y="4470117"/>
            <a:ext cx="1254760" cy="1122045"/>
          </a:xfrm>
          <a:custGeom>
            <a:avLst/>
            <a:gdLst/>
            <a:ahLst/>
            <a:cxnLst/>
            <a:rect l="l" t="t" r="r" b="b"/>
            <a:pathLst>
              <a:path w="1254759" h="1122045">
                <a:moveTo>
                  <a:pt x="0" y="1121842"/>
                </a:moveTo>
                <a:lnTo>
                  <a:pt x="1254324" y="0"/>
                </a:lnTo>
              </a:path>
            </a:pathLst>
          </a:custGeom>
          <a:ln w="39436">
            <a:solidFill>
              <a:srgbClr val="FF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92771" y="4444029"/>
            <a:ext cx="182688" cy="176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14596" y="2516077"/>
            <a:ext cx="1498600" cy="339837"/>
          </a:xfrm>
          <a:prstGeom prst="rect">
            <a:avLst/>
          </a:prstGeom>
          <a:solidFill>
            <a:srgbClr val="DEE8C9"/>
          </a:solidFill>
        </p:spPr>
        <p:txBody>
          <a:bodyPr vert="horz" wrap="square" lIns="0" tIns="5461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30"/>
              </a:spcBef>
            </a:pPr>
            <a:r>
              <a:rPr sz="1850" spc="25" dirty="0">
                <a:latin typeface="Calibri"/>
                <a:cs typeface="Calibri"/>
              </a:rPr>
              <a:t>Op</a:t>
            </a:r>
            <a:r>
              <a:rPr lang="en-SG" sz="1850" spc="25" dirty="0" err="1">
                <a:latin typeface="Calibri"/>
                <a:cs typeface="Calibri"/>
              </a:rPr>
              <a:t>ti</a:t>
            </a:r>
            <a:r>
              <a:rPr sz="1850" spc="25" dirty="0">
                <a:latin typeface="Calibri"/>
                <a:cs typeface="Calibri"/>
              </a:rPr>
              <a:t>on</a:t>
            </a:r>
            <a:r>
              <a:rPr sz="1850" spc="-20" dirty="0">
                <a:latin typeface="Calibri"/>
                <a:cs typeface="Calibri"/>
              </a:rPr>
              <a:t> Value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21676" y="2989666"/>
            <a:ext cx="1014094" cy="1263650"/>
          </a:xfrm>
          <a:custGeom>
            <a:avLst/>
            <a:gdLst/>
            <a:ahLst/>
            <a:cxnLst/>
            <a:rect l="l" t="t" r="r" b="b"/>
            <a:pathLst>
              <a:path w="1014095" h="1263650">
                <a:moveTo>
                  <a:pt x="1013734" y="0"/>
                </a:moveTo>
                <a:lnTo>
                  <a:pt x="0" y="1263477"/>
                </a:lnTo>
              </a:path>
            </a:pathLst>
          </a:custGeom>
          <a:ln w="39435">
            <a:solidFill>
              <a:srgbClr val="A59B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7186" y="4098165"/>
            <a:ext cx="172062" cy="1855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91967" y="2910279"/>
            <a:ext cx="1573530" cy="1506855"/>
          </a:xfrm>
          <a:custGeom>
            <a:avLst/>
            <a:gdLst/>
            <a:ahLst/>
            <a:cxnLst/>
            <a:rect l="l" t="t" r="r" b="b"/>
            <a:pathLst>
              <a:path w="1573529" h="1506854">
                <a:moveTo>
                  <a:pt x="0" y="0"/>
                </a:moveTo>
                <a:lnTo>
                  <a:pt x="1573520" y="1506685"/>
                </a:lnTo>
              </a:path>
            </a:pathLst>
          </a:custGeom>
          <a:ln w="39436">
            <a:solidFill>
              <a:srgbClr val="A59B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12857" y="4265706"/>
            <a:ext cx="180896" cy="1783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19046" y="3712359"/>
            <a:ext cx="108648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alibri"/>
                <a:cs typeface="Calibri"/>
              </a:rPr>
              <a:t>Time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Value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80404" y="4014547"/>
            <a:ext cx="755650" cy="459740"/>
          </a:xfrm>
          <a:custGeom>
            <a:avLst/>
            <a:gdLst/>
            <a:ahLst/>
            <a:cxnLst/>
            <a:rect l="l" t="t" r="r" b="b"/>
            <a:pathLst>
              <a:path w="755650" h="459739">
                <a:moveTo>
                  <a:pt x="7143" y="0"/>
                </a:moveTo>
                <a:lnTo>
                  <a:pt x="0" y="40486"/>
                </a:lnTo>
                <a:lnTo>
                  <a:pt x="793" y="81767"/>
                </a:lnTo>
                <a:lnTo>
                  <a:pt x="5555" y="103202"/>
                </a:lnTo>
                <a:lnTo>
                  <a:pt x="31749" y="146865"/>
                </a:lnTo>
                <a:lnTo>
                  <a:pt x="84931" y="195290"/>
                </a:lnTo>
                <a:lnTo>
                  <a:pt x="123824" y="222282"/>
                </a:lnTo>
                <a:lnTo>
                  <a:pt x="169068" y="250860"/>
                </a:lnTo>
                <a:lnTo>
                  <a:pt x="219075" y="279440"/>
                </a:lnTo>
                <a:lnTo>
                  <a:pt x="323849" y="334217"/>
                </a:lnTo>
                <a:lnTo>
                  <a:pt x="374650" y="358032"/>
                </a:lnTo>
                <a:lnTo>
                  <a:pt x="422274" y="378673"/>
                </a:lnTo>
                <a:lnTo>
                  <a:pt x="512762" y="409634"/>
                </a:lnTo>
                <a:lnTo>
                  <a:pt x="603249" y="432655"/>
                </a:lnTo>
                <a:lnTo>
                  <a:pt x="692150" y="449328"/>
                </a:lnTo>
                <a:lnTo>
                  <a:pt x="755093" y="459445"/>
                </a:lnTo>
              </a:path>
            </a:pathLst>
          </a:custGeom>
          <a:ln w="9859">
            <a:solidFill>
              <a:srgbClr val="F9A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7328" y="4426709"/>
            <a:ext cx="84455" cy="78105"/>
          </a:xfrm>
          <a:custGeom>
            <a:avLst/>
            <a:gdLst/>
            <a:ahLst/>
            <a:cxnLst/>
            <a:rect l="l" t="t" r="r" b="b"/>
            <a:pathLst>
              <a:path w="84455" h="78104">
                <a:moveTo>
                  <a:pt x="12514" y="0"/>
                </a:moveTo>
                <a:lnTo>
                  <a:pt x="0" y="77878"/>
                </a:lnTo>
                <a:lnTo>
                  <a:pt x="84126" y="51456"/>
                </a:lnTo>
                <a:lnTo>
                  <a:pt x="12514" y="0"/>
                </a:lnTo>
                <a:close/>
              </a:path>
            </a:pathLst>
          </a:custGeom>
          <a:solidFill>
            <a:srgbClr val="F9A3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24860" y="1919676"/>
            <a:ext cx="168021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>
                <a:latin typeface="Calibri"/>
                <a:cs typeface="Calibri"/>
              </a:rPr>
              <a:t>Call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spc="25" dirty="0">
                <a:latin typeface="Calibri"/>
                <a:cs typeface="Calibri"/>
              </a:rPr>
              <a:t>Op</a:t>
            </a:r>
            <a:r>
              <a:rPr lang="en-SG" sz="2900" spc="25" dirty="0" err="1">
                <a:latin typeface="Calibri"/>
                <a:cs typeface="Calibri"/>
              </a:rPr>
              <a:t>ti</a:t>
            </a:r>
            <a:r>
              <a:rPr sz="2900" spc="25" dirty="0">
                <a:latin typeface="Calibri"/>
                <a:cs typeface="Calibri"/>
              </a:rPr>
              <a:t>on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6720279" y="1919676"/>
            <a:ext cx="16452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>
                <a:latin typeface="Calibri"/>
                <a:cs typeface="Calibri"/>
              </a:rPr>
              <a:t>Put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spc="25" dirty="0">
                <a:latin typeface="Calibri"/>
                <a:cs typeface="Calibri"/>
              </a:rPr>
              <a:t>Op</a:t>
            </a:r>
            <a:r>
              <a:rPr lang="en-SG" sz="2900" spc="25" dirty="0" err="1">
                <a:latin typeface="Calibri"/>
                <a:cs typeface="Calibri"/>
              </a:rPr>
              <a:t>ti</a:t>
            </a:r>
            <a:r>
              <a:rPr sz="2900" spc="25" dirty="0">
                <a:latin typeface="Calibri"/>
                <a:cs typeface="Calibri"/>
              </a:rPr>
              <a:t>on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63047" y="4844100"/>
            <a:ext cx="1485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spc="0" dirty="0">
                <a:latin typeface="Calibri"/>
                <a:cs typeface="Calibri"/>
              </a:rPr>
              <a:t>K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34722" y="4607463"/>
            <a:ext cx="404549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spc="0" dirty="0">
                <a:latin typeface="Calibri"/>
                <a:cs typeface="Calibri"/>
              </a:rPr>
              <a:t>S(t)</a:t>
            </a:r>
            <a:endParaRPr sz="1875" baseline="-20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/>
              <a:t>Put–Call</a:t>
            </a:r>
            <a:r>
              <a:rPr spc="-65" dirty="0"/>
              <a:t> </a:t>
            </a:r>
            <a:r>
              <a:rPr spc="-20" dirty="0"/>
              <a:t>Parity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45805" cy="480689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1051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Let </a:t>
            </a:r>
            <a:r>
              <a:rPr lang="en-SG" sz="3300" dirty="0">
                <a:latin typeface="Calibri"/>
                <a:cs typeface="Calibri"/>
              </a:rPr>
              <a:t>c(t)</a:t>
            </a:r>
            <a:r>
              <a:rPr sz="3300" dirty="0">
                <a:latin typeface="Calibri"/>
                <a:cs typeface="Calibri"/>
              </a:rPr>
              <a:t> and </a:t>
            </a:r>
            <a:r>
              <a:rPr lang="en-SG" sz="3300" dirty="0">
                <a:latin typeface="Calibri"/>
                <a:cs typeface="Calibri"/>
              </a:rPr>
              <a:t>p(t)</a:t>
            </a:r>
            <a:r>
              <a:rPr sz="3300" dirty="0">
                <a:latin typeface="Calibri"/>
                <a:cs typeface="Calibri"/>
              </a:rPr>
              <a:t> be value of European call</a:t>
            </a:r>
            <a:r>
              <a:rPr lang="en-SG" sz="3300" dirty="0">
                <a:latin typeface="Calibri"/>
                <a:cs typeface="Calibri"/>
              </a:rPr>
              <a:t> and</a:t>
            </a:r>
            <a:r>
              <a:rPr sz="3300" dirty="0">
                <a:latin typeface="Calibri"/>
                <a:cs typeface="Calibri"/>
              </a:rPr>
              <a:t> put, </a:t>
            </a:r>
            <a:r>
              <a:rPr lang="en-SG" sz="3300" dirty="0">
                <a:latin typeface="Calibri"/>
                <a:cs typeface="Calibri"/>
              </a:rPr>
              <a:t>respectively</a:t>
            </a:r>
            <a:r>
              <a:rPr sz="3300" dirty="0">
                <a:latin typeface="Calibri"/>
                <a:cs typeface="Calibri"/>
              </a:rPr>
              <a:t>, with same</a:t>
            </a:r>
            <a:r>
              <a:rPr lang="en-SG" sz="330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underlying, exercise price, and </a:t>
            </a:r>
            <a:r>
              <a:rPr lang="en-SG" sz="3300" dirty="0">
                <a:latin typeface="Calibri"/>
                <a:cs typeface="Calibri"/>
              </a:rPr>
              <a:t>maturity</a:t>
            </a:r>
            <a:r>
              <a:rPr sz="3300" dirty="0">
                <a:latin typeface="Calibri"/>
                <a:cs typeface="Calibri"/>
              </a:rPr>
              <a:t> T</a:t>
            </a:r>
          </a:p>
          <a:p>
            <a:pPr marL="367030" marR="508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dirty="0">
                <a:latin typeface="Calibri"/>
                <a:cs typeface="Calibri"/>
              </a:rPr>
              <a:t>Combination </a:t>
            </a:r>
            <a:r>
              <a:rPr sz="3300" dirty="0">
                <a:latin typeface="Calibri"/>
                <a:cs typeface="Calibri"/>
              </a:rPr>
              <a:t>of long call and short put</a:t>
            </a:r>
            <a:r>
              <a:rPr lang="en-SG" sz="3300" dirty="0">
                <a:latin typeface="Calibri"/>
                <a:cs typeface="Calibri"/>
              </a:rPr>
              <a:t> at the same strike</a:t>
            </a:r>
            <a:r>
              <a:rPr sz="3300" dirty="0">
                <a:latin typeface="Calibri"/>
                <a:cs typeface="Calibri"/>
              </a:rPr>
              <a:t> delivers same payoﬀ as long forward</a:t>
            </a:r>
            <a:r>
              <a:rPr lang="en-SG" sz="3300" dirty="0">
                <a:latin typeface="Calibri"/>
                <a:cs typeface="Calibri"/>
              </a:rPr>
              <a:t> contract</a:t>
            </a:r>
            <a:endParaRPr sz="3300" dirty="0">
              <a:latin typeface="Calibri"/>
              <a:cs typeface="Calibri"/>
            </a:endParaRPr>
          </a:p>
          <a:p>
            <a:pPr marL="367030" marR="210185" indent="-35433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If no cash ﬂows for underlying asset, then no-  arbitrage </a:t>
            </a:r>
            <a:r>
              <a:rPr lang="en-SG" sz="3300" dirty="0">
                <a:latin typeface="Calibri"/>
                <a:cs typeface="Calibri"/>
              </a:rPr>
              <a:t>relation </a:t>
            </a:r>
            <a:r>
              <a:rPr sz="3300" dirty="0">
                <a:latin typeface="Calibri"/>
                <a:cs typeface="Calibri"/>
              </a:rPr>
              <a:t>for put–call parity:</a:t>
            </a:r>
          </a:p>
          <a:p>
            <a:pPr marL="367030" algn="ctr">
              <a:lnSpc>
                <a:spcPts val="3940"/>
              </a:lnSpc>
            </a:pPr>
            <a:r>
              <a:rPr lang="en-SG" sz="3300" dirty="0">
                <a:latin typeface="Calibri"/>
                <a:cs typeface="Calibri"/>
              </a:rPr>
              <a:t>c(t)</a:t>
            </a:r>
            <a:r>
              <a:rPr sz="3300" dirty="0">
                <a:latin typeface="Calibri"/>
                <a:cs typeface="Calibri"/>
              </a:rPr>
              <a:t> − </a:t>
            </a:r>
            <a:r>
              <a:rPr lang="en-SG" sz="3300" dirty="0">
                <a:latin typeface="Calibri"/>
                <a:cs typeface="Calibri"/>
              </a:rPr>
              <a:t>p(t)</a:t>
            </a:r>
            <a:r>
              <a:rPr sz="3300" dirty="0">
                <a:latin typeface="Calibri"/>
                <a:cs typeface="Calibri"/>
              </a:rPr>
              <a:t> = </a:t>
            </a:r>
            <a:r>
              <a:rPr lang="en-SG" sz="3300" dirty="0">
                <a:latin typeface="Calibri"/>
                <a:cs typeface="Calibri"/>
              </a:rPr>
              <a:t>(F(</a:t>
            </a:r>
            <a:r>
              <a:rPr lang="en-SG" sz="3300" dirty="0" err="1">
                <a:latin typeface="Calibri"/>
                <a:cs typeface="Calibri"/>
              </a:rPr>
              <a:t>t,T</a:t>
            </a:r>
            <a:r>
              <a:rPr lang="en-SG" sz="3300" dirty="0">
                <a:latin typeface="Calibri"/>
                <a:cs typeface="Calibri"/>
              </a:rPr>
              <a:t>) </a:t>
            </a:r>
            <a:r>
              <a:rPr sz="3300" dirty="0">
                <a:latin typeface="Calibri"/>
                <a:cs typeface="Calibri"/>
              </a:rPr>
              <a:t>− </a:t>
            </a:r>
            <a:r>
              <a:rPr lang="en-SG" sz="3300" dirty="0">
                <a:latin typeface="Calibri"/>
                <a:cs typeface="Calibri"/>
              </a:rPr>
              <a:t>K)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lang="en-SG" sz="3300" dirty="0">
                <a:latin typeface="Calibri"/>
                <a:cs typeface="Calibri"/>
              </a:rPr>
              <a:t>* DF(T-t)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/>
              <a:t>Put–Call</a:t>
            </a:r>
            <a:r>
              <a:rPr spc="-65" dirty="0"/>
              <a:t> </a:t>
            </a:r>
            <a:r>
              <a:rPr spc="-20" dirty="0"/>
              <a:t>Parity</a:t>
            </a:r>
          </a:p>
        </p:txBody>
      </p:sp>
      <p:sp>
        <p:nvSpPr>
          <p:cNvPr id="3" name="object 3"/>
          <p:cNvSpPr/>
          <p:nvPr/>
        </p:nvSpPr>
        <p:spPr>
          <a:xfrm>
            <a:off x="4482167" y="4344776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064"/>
                </a:lnTo>
              </a:path>
            </a:pathLst>
          </a:custGeom>
          <a:ln w="98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473" y="4503473"/>
            <a:ext cx="4225925" cy="1330960"/>
          </a:xfrm>
          <a:custGeom>
            <a:avLst/>
            <a:gdLst/>
            <a:ahLst/>
            <a:cxnLst/>
            <a:rect l="l" t="t" r="r" b="b"/>
            <a:pathLst>
              <a:path w="4225925" h="1330960">
                <a:moveTo>
                  <a:pt x="4225754" y="0"/>
                </a:moveTo>
                <a:lnTo>
                  <a:pt x="1663106" y="7115"/>
                </a:lnTo>
                <a:lnTo>
                  <a:pt x="0" y="1330524"/>
                </a:lnTo>
              </a:path>
            </a:pathLst>
          </a:custGeom>
          <a:ln w="26292">
            <a:solidFill>
              <a:srgbClr val="00B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2379" y="2077222"/>
            <a:ext cx="0" cy="4304665"/>
          </a:xfrm>
          <a:custGeom>
            <a:avLst/>
            <a:gdLst/>
            <a:ahLst/>
            <a:cxnLst/>
            <a:rect l="l" t="t" r="r" b="b"/>
            <a:pathLst>
              <a:path h="4304665">
                <a:moveTo>
                  <a:pt x="0" y="0"/>
                </a:moveTo>
                <a:lnTo>
                  <a:pt x="0" y="4304637"/>
                </a:lnTo>
              </a:path>
            </a:pathLst>
          </a:custGeom>
          <a:ln w="39433">
            <a:solidFill>
              <a:srgbClr val="004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4112" y="4503473"/>
            <a:ext cx="5018405" cy="0"/>
          </a:xfrm>
          <a:custGeom>
            <a:avLst/>
            <a:gdLst/>
            <a:ahLst/>
            <a:cxnLst/>
            <a:rect l="l" t="t" r="r" b="b"/>
            <a:pathLst>
              <a:path w="5018405">
                <a:moveTo>
                  <a:pt x="0" y="0"/>
                </a:moveTo>
                <a:lnTo>
                  <a:pt x="5018082" y="0"/>
                </a:lnTo>
              </a:path>
            </a:pathLst>
          </a:custGeom>
          <a:ln w="985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2379" y="2532148"/>
            <a:ext cx="4095750" cy="1969770"/>
          </a:xfrm>
          <a:custGeom>
            <a:avLst/>
            <a:gdLst/>
            <a:ahLst/>
            <a:cxnLst/>
            <a:rect l="l" t="t" r="r" b="b"/>
            <a:pathLst>
              <a:path w="4095750" h="1969770">
                <a:moveTo>
                  <a:pt x="0" y="1969161"/>
                </a:moveTo>
                <a:lnTo>
                  <a:pt x="1629894" y="1969161"/>
                </a:lnTo>
                <a:lnTo>
                  <a:pt x="4095629" y="0"/>
                </a:lnTo>
              </a:path>
            </a:pathLst>
          </a:custGeom>
          <a:ln w="26292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4563" y="4697012"/>
            <a:ext cx="1485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spc="0" dirty="0">
                <a:latin typeface="Calibri"/>
                <a:cs typeface="Calibri"/>
              </a:rPr>
              <a:t>K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9125" y="4270085"/>
            <a:ext cx="211454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alibri"/>
                <a:cs typeface="Calibri"/>
              </a:rPr>
              <a:t>S</a:t>
            </a:r>
            <a:r>
              <a:rPr sz="1875" spc="-7" baseline="-20000" dirty="0">
                <a:latin typeface="Calibri"/>
                <a:cs typeface="Calibri"/>
              </a:rPr>
              <a:t>T</a:t>
            </a:r>
            <a:endParaRPr sz="1875" baseline="-20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0744" y="4379287"/>
            <a:ext cx="14541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5464" y="4844098"/>
            <a:ext cx="92456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Calibri"/>
                <a:cs typeface="Calibri"/>
              </a:rPr>
              <a:t>Short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spc="0" dirty="0">
                <a:latin typeface="Calibri"/>
                <a:cs typeface="Calibri"/>
              </a:rPr>
              <a:t>Put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4112" y="2581610"/>
            <a:ext cx="4023995" cy="3257550"/>
          </a:xfrm>
          <a:custGeom>
            <a:avLst/>
            <a:gdLst/>
            <a:ahLst/>
            <a:cxnLst/>
            <a:rect l="l" t="t" r="r" b="b"/>
            <a:pathLst>
              <a:path w="4023995" h="3257550">
                <a:moveTo>
                  <a:pt x="0" y="3257296"/>
                </a:moveTo>
                <a:lnTo>
                  <a:pt x="4023896" y="0"/>
                </a:lnTo>
              </a:path>
            </a:pathLst>
          </a:custGeom>
          <a:ln w="29577">
            <a:solidFill>
              <a:srgbClr val="FCCB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20825" y="5707043"/>
            <a:ext cx="6110469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SG" sz="3200" b="1" spc="5" dirty="0">
                <a:solidFill>
                  <a:srgbClr val="953735"/>
                </a:solidFill>
                <a:latin typeface="Arial"/>
                <a:cs typeface="Arial"/>
              </a:rPr>
              <a:t>c(t)</a:t>
            </a:r>
            <a:r>
              <a:rPr sz="3200" b="1" spc="7" baseline="-21541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953735"/>
                </a:solidFill>
                <a:latin typeface="Arial"/>
                <a:cs typeface="Arial"/>
              </a:rPr>
              <a:t>– </a:t>
            </a:r>
            <a:r>
              <a:rPr lang="en-SG" sz="3200" b="1" spc="5" dirty="0">
                <a:solidFill>
                  <a:srgbClr val="953735"/>
                </a:solidFill>
                <a:latin typeface="Arial"/>
                <a:cs typeface="Arial"/>
              </a:rPr>
              <a:t>p(t)</a:t>
            </a:r>
            <a:r>
              <a:rPr sz="3200" b="1" spc="7" baseline="-21541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953735"/>
                </a:solidFill>
                <a:latin typeface="Arial"/>
                <a:cs typeface="Arial"/>
              </a:rPr>
              <a:t>= </a:t>
            </a:r>
            <a:r>
              <a:rPr lang="en-SG" sz="3200" b="1" spc="10" dirty="0">
                <a:solidFill>
                  <a:srgbClr val="953735"/>
                </a:solidFill>
                <a:latin typeface="Arial"/>
                <a:cs typeface="Arial"/>
              </a:rPr>
              <a:t>(</a:t>
            </a:r>
            <a:r>
              <a:rPr lang="en-SG" sz="3200" b="1" spc="5" dirty="0">
                <a:solidFill>
                  <a:srgbClr val="953735"/>
                </a:solidFill>
                <a:latin typeface="Arial"/>
                <a:cs typeface="Arial"/>
              </a:rPr>
              <a:t>F</a:t>
            </a:r>
            <a:r>
              <a:rPr lang="en-SG" sz="3200" b="1" spc="10" dirty="0">
                <a:solidFill>
                  <a:srgbClr val="953735"/>
                </a:solidFill>
                <a:latin typeface="Arial"/>
                <a:cs typeface="Arial"/>
              </a:rPr>
              <a:t>(</a:t>
            </a:r>
            <a:r>
              <a:rPr lang="en-SG" sz="3200" b="1" spc="10" dirty="0" err="1">
                <a:solidFill>
                  <a:srgbClr val="953735"/>
                </a:solidFill>
                <a:latin typeface="Arial"/>
                <a:cs typeface="Arial"/>
              </a:rPr>
              <a:t>t,T</a:t>
            </a:r>
            <a:r>
              <a:rPr lang="en-SG" sz="3200" b="1" spc="10" dirty="0">
                <a:solidFill>
                  <a:srgbClr val="953735"/>
                </a:solidFill>
                <a:latin typeface="Arial"/>
                <a:cs typeface="Arial"/>
              </a:rPr>
              <a:t>) </a:t>
            </a:r>
            <a:r>
              <a:rPr lang="en-SG" sz="3200" b="1" spc="5" dirty="0">
                <a:solidFill>
                  <a:srgbClr val="953735"/>
                </a:solidFill>
                <a:latin typeface="Arial"/>
                <a:cs typeface="Arial"/>
              </a:rPr>
              <a:t>– </a:t>
            </a:r>
            <a:r>
              <a:rPr lang="en-SG" sz="3200" b="1" spc="10" dirty="0">
                <a:solidFill>
                  <a:srgbClr val="953735"/>
                </a:solidFill>
                <a:latin typeface="Arial"/>
                <a:cs typeface="Arial"/>
              </a:rPr>
              <a:t>K</a:t>
            </a:r>
            <a:r>
              <a:rPr lang="en-SG" sz="3200" b="1" spc="0" dirty="0">
                <a:solidFill>
                  <a:srgbClr val="953735"/>
                </a:solidFill>
                <a:latin typeface="Arial"/>
                <a:cs typeface="Arial"/>
              </a:rPr>
              <a:t>) * DF(T-t)</a:t>
            </a:r>
            <a:endParaRPr sz="3200" baseline="24943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3390389" y="1767834"/>
            <a:ext cx="4017645" cy="20447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76250">
              <a:lnSpc>
                <a:spcPct val="102600"/>
              </a:lnSpc>
              <a:spcBef>
                <a:spcPts val="55"/>
              </a:spcBef>
            </a:pPr>
            <a:r>
              <a:rPr sz="1850" dirty="0">
                <a:latin typeface="Calibri"/>
                <a:cs typeface="Calibri"/>
              </a:rPr>
              <a:t>Long Call </a:t>
            </a:r>
            <a:r>
              <a:rPr sz="1850" spc="0" dirty="0">
                <a:latin typeface="Calibri"/>
                <a:cs typeface="Calibri"/>
              </a:rPr>
              <a:t>+ </a:t>
            </a:r>
            <a:r>
              <a:rPr sz="1850" dirty="0">
                <a:latin typeface="Calibri"/>
                <a:cs typeface="Calibri"/>
              </a:rPr>
              <a:t>Short </a:t>
            </a:r>
            <a:r>
              <a:rPr sz="1850" spc="0" dirty="0">
                <a:latin typeface="Calibri"/>
                <a:cs typeface="Calibri"/>
              </a:rPr>
              <a:t>Put = </a:t>
            </a:r>
            <a:r>
              <a:rPr sz="1850" dirty="0">
                <a:latin typeface="Calibri"/>
                <a:cs typeface="Calibri"/>
              </a:rPr>
              <a:t>Long </a:t>
            </a:r>
            <a:r>
              <a:rPr sz="1850" spc="-10" dirty="0">
                <a:latin typeface="Calibri"/>
                <a:cs typeface="Calibri"/>
              </a:rPr>
              <a:t>Forward  </a:t>
            </a:r>
            <a:r>
              <a:rPr sz="1850" dirty="0">
                <a:latin typeface="Calibri"/>
                <a:cs typeface="Calibri"/>
              </a:rPr>
              <a:t>(with </a:t>
            </a:r>
            <a:r>
              <a:rPr sz="1850" spc="-10" dirty="0">
                <a:latin typeface="Calibri"/>
                <a:cs typeface="Calibri"/>
              </a:rPr>
              <a:t>forward </a:t>
            </a:r>
            <a:r>
              <a:rPr sz="1850" dirty="0">
                <a:latin typeface="Calibri"/>
                <a:cs typeface="Calibri"/>
              </a:rPr>
              <a:t>price </a:t>
            </a:r>
            <a:r>
              <a:rPr sz="1850" spc="0" dirty="0">
                <a:latin typeface="Calibri"/>
                <a:cs typeface="Calibri"/>
              </a:rPr>
              <a:t>= </a:t>
            </a:r>
            <a:r>
              <a:rPr sz="1850" spc="-10" dirty="0">
                <a:latin typeface="Calibri"/>
                <a:cs typeface="Calibri"/>
              </a:rPr>
              <a:t>exercise</a:t>
            </a:r>
            <a:r>
              <a:rPr sz="1850" dirty="0">
                <a:latin typeface="Calibri"/>
                <a:cs typeface="Calibri"/>
              </a:rPr>
              <a:t> price)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283210" algn="ctr">
              <a:lnSpc>
                <a:spcPct val="100000"/>
              </a:lnSpc>
              <a:spcBef>
                <a:spcPts val="1664"/>
              </a:spcBef>
            </a:pPr>
            <a:r>
              <a:rPr sz="1850" dirty="0">
                <a:latin typeface="Calibri"/>
                <a:cs typeface="Calibri"/>
              </a:rPr>
              <a:t>Long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Call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50" dirty="0">
                <a:latin typeface="Calibri"/>
                <a:cs typeface="Calibri"/>
              </a:rPr>
              <a:t>Long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Forward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/>
              <a:t>Put–Call</a:t>
            </a:r>
            <a:r>
              <a:rPr spc="-65" dirty="0"/>
              <a:t> </a:t>
            </a:r>
            <a:r>
              <a:rPr spc="-20" dirty="0"/>
              <a:t>Parity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7963534" cy="429925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591185" indent="-354330" algn="ctr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-10" dirty="0">
                <a:latin typeface="Calibri"/>
                <a:cs typeface="Calibri"/>
              </a:rPr>
              <a:t>Rearrange to get diﬀerent interpretation:  c(t) + K * DF(T-t) = p(t) + F(</a:t>
            </a:r>
            <a:r>
              <a:rPr lang="en-SG" sz="3300" spc="-10" dirty="0" err="1">
                <a:latin typeface="Calibri"/>
                <a:cs typeface="Calibri"/>
              </a:rPr>
              <a:t>t,T</a:t>
            </a:r>
            <a:r>
              <a:rPr lang="en-SG" sz="3300" spc="-10" dirty="0">
                <a:latin typeface="Calibri"/>
                <a:cs typeface="Calibri"/>
              </a:rPr>
              <a:t>)</a:t>
            </a:r>
            <a:r>
              <a:rPr lang="en-SG" sz="3300" spc="-10" dirty="0">
                <a:cs typeface="Calibri"/>
              </a:rPr>
              <a:t> * DF(T-t) </a:t>
            </a:r>
            <a:endParaRPr lang="en-SG" sz="3300" spc="-10" dirty="0">
              <a:latin typeface="Calibri"/>
              <a:cs typeface="Calibri"/>
            </a:endParaRPr>
          </a:p>
          <a:p>
            <a:pPr marL="367030" marR="579120" indent="-354330">
              <a:lnSpc>
                <a:spcPct val="99800"/>
              </a:lnSpc>
              <a:spcBef>
                <a:spcPts val="76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-10" dirty="0">
                <a:latin typeface="Calibri"/>
                <a:cs typeface="Calibri"/>
              </a:rPr>
              <a:t>Left</a:t>
            </a:r>
            <a:r>
              <a:rPr sz="3300" spc="-10" dirty="0">
                <a:latin typeface="Calibri"/>
                <a:cs typeface="Calibri"/>
              </a:rPr>
              <a:t> side</a:t>
            </a:r>
            <a:r>
              <a:rPr lang="en-SG" sz="3300" spc="-10" dirty="0">
                <a:latin typeface="Calibri"/>
                <a:cs typeface="Calibri"/>
              </a:rPr>
              <a:t> represents a portfolio A,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lang="en-SG" sz="3300" spc="-10" dirty="0">
                <a:latin typeface="Calibri"/>
                <a:cs typeface="Calibri"/>
              </a:rPr>
              <a:t>where</a:t>
            </a:r>
            <a:r>
              <a:rPr sz="3300" spc="-10" dirty="0">
                <a:latin typeface="Calibri"/>
                <a:cs typeface="Calibri"/>
              </a:rPr>
              <a:t>  enough money is deposited into interest-  bearing account to cover exercise of call</a:t>
            </a:r>
          </a:p>
          <a:p>
            <a:pPr marL="367030" marR="5080" indent="-354330">
              <a:lnSpc>
                <a:spcPct val="998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10" dirty="0">
                <a:latin typeface="Calibri"/>
                <a:cs typeface="Calibri"/>
              </a:rPr>
              <a:t>Right side represents</a:t>
            </a:r>
            <a:r>
              <a:rPr lang="en-SG" sz="3300" spc="-10" dirty="0">
                <a:latin typeface="Calibri"/>
                <a:cs typeface="Calibri"/>
              </a:rPr>
              <a:t> a portfolio B</a:t>
            </a:r>
            <a:r>
              <a:rPr sz="3300" spc="-10" dirty="0">
                <a:latin typeface="Calibri"/>
                <a:cs typeface="Calibri"/>
              </a:rPr>
              <a:t>, where put provides </a:t>
            </a:r>
            <a:r>
              <a:rPr lang="en-SG" sz="3300" spc="-10" dirty="0">
                <a:latin typeface="Calibri"/>
                <a:cs typeface="Calibri"/>
              </a:rPr>
              <a:t>protection </a:t>
            </a:r>
            <a:r>
              <a:rPr sz="3300" spc="-10" dirty="0">
                <a:latin typeface="Calibri"/>
                <a:cs typeface="Calibri"/>
              </a:rPr>
              <a:t>against drop in value of </a:t>
            </a:r>
            <a:r>
              <a:rPr lang="en-SG" sz="3300" spc="-10" dirty="0">
                <a:latin typeface="Calibri"/>
                <a:cs typeface="Calibri"/>
              </a:rPr>
              <a:t>underlying asset</a:t>
            </a:r>
            <a:endParaRPr sz="3300"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56" y="744715"/>
            <a:ext cx="57169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 </a:t>
            </a:r>
            <a:r>
              <a:rPr dirty="0"/>
              <a:t>Put–Call</a:t>
            </a:r>
            <a:r>
              <a:rPr spc="-20" dirty="0"/>
              <a:t> Parity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823969"/>
            <a:ext cx="9053216" cy="490454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Call price: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$7.50</a:t>
            </a:r>
          </a:p>
          <a:p>
            <a:pPr marL="36703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0" dirty="0">
                <a:latin typeface="Calibri"/>
                <a:cs typeface="Calibri"/>
              </a:rPr>
              <a:t>Put </a:t>
            </a:r>
            <a:r>
              <a:rPr sz="3300" dirty="0">
                <a:latin typeface="Calibri"/>
                <a:cs typeface="Calibri"/>
              </a:rPr>
              <a:t>price: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$4.25</a:t>
            </a:r>
          </a:p>
          <a:p>
            <a:pPr marL="367030" indent="-35433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15" dirty="0">
                <a:latin typeface="Calibri"/>
                <a:cs typeface="Calibri"/>
              </a:rPr>
              <a:t>Exercise </a:t>
            </a:r>
            <a:r>
              <a:rPr sz="3300" dirty="0">
                <a:latin typeface="Calibri"/>
                <a:cs typeface="Calibri"/>
              </a:rPr>
              <a:t>price:</a:t>
            </a:r>
            <a:r>
              <a:rPr sz="3300" spc="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$100</a:t>
            </a:r>
          </a:p>
          <a:p>
            <a:pPr marL="367030" indent="-35433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Underlying price: $99</a:t>
            </a:r>
          </a:p>
          <a:p>
            <a:pPr marL="367030" indent="-35433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Time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lang="en-SG" sz="3300" spc="-15" dirty="0">
                <a:latin typeface="Calibri"/>
                <a:cs typeface="Calibri"/>
              </a:rPr>
              <a:t>maturity</a:t>
            </a:r>
            <a:r>
              <a:rPr sz="3300" spc="5" dirty="0">
                <a:latin typeface="Calibri"/>
                <a:cs typeface="Calibri"/>
              </a:rPr>
              <a:t>: </a:t>
            </a:r>
            <a:r>
              <a:rPr sz="3300" spc="0" dirty="0">
                <a:latin typeface="Calibri"/>
                <a:cs typeface="Calibri"/>
              </a:rPr>
              <a:t>6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months</a:t>
            </a:r>
            <a:endParaRPr sz="3300" dirty="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20" dirty="0">
                <a:latin typeface="Calibri"/>
                <a:cs typeface="Calibri"/>
              </a:rPr>
              <a:t>Risk-free interest </a:t>
            </a:r>
            <a:r>
              <a:rPr sz="3300" spc="-25" dirty="0">
                <a:latin typeface="Calibri"/>
                <a:cs typeface="Calibri"/>
              </a:rPr>
              <a:t>rate: </a:t>
            </a:r>
            <a:r>
              <a:rPr sz="3300" dirty="0">
                <a:latin typeface="Calibri"/>
                <a:cs typeface="Calibri"/>
              </a:rPr>
              <a:t>10%</a:t>
            </a:r>
            <a:r>
              <a:rPr sz="3300" spc="5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p.a.</a:t>
            </a:r>
            <a:r>
              <a:rPr lang="en-SG" sz="3300" dirty="0">
                <a:latin typeface="Calibri"/>
                <a:cs typeface="Calibri"/>
              </a:rPr>
              <a:t>, DF(6m) = 0.9512</a:t>
            </a:r>
          </a:p>
          <a:p>
            <a:pPr marL="367030" indent="-35433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dirty="0">
                <a:latin typeface="Calibri"/>
                <a:cs typeface="Calibri"/>
              </a:rPr>
              <a:t>Forward price = $99 / 0.9512 = </a:t>
            </a:r>
            <a:r>
              <a:rPr lang="en-SG" sz="3300" dirty="0">
                <a:cs typeface="Calibri"/>
              </a:rPr>
              <a:t>$</a:t>
            </a:r>
            <a:r>
              <a:rPr lang="en-SG" sz="3300" dirty="0">
                <a:latin typeface="Calibri"/>
                <a:cs typeface="Calibri"/>
              </a:rPr>
              <a:t>104.08</a:t>
            </a:r>
          </a:p>
          <a:p>
            <a:pPr marL="367030" indent="-35433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dirty="0">
                <a:latin typeface="Calibri"/>
                <a:cs typeface="Calibri"/>
              </a:rPr>
              <a:t>Dividend yield and repo rate = 0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56" y="744715"/>
            <a:ext cx="57169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 </a:t>
            </a:r>
            <a:r>
              <a:rPr dirty="0"/>
              <a:t>Put–Call</a:t>
            </a:r>
            <a:r>
              <a:rPr spc="-20" dirty="0"/>
              <a:t> Parity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7985759" cy="4369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7030" indent="-354330">
              <a:lnSpc>
                <a:spcPts val="3945"/>
              </a:lnSpc>
              <a:spcBef>
                <a:spcPts val="11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35" dirty="0">
                <a:latin typeface="Calibri"/>
                <a:cs typeface="Calibri"/>
              </a:rPr>
              <a:t>Value </a:t>
            </a:r>
            <a:r>
              <a:rPr sz="3300" dirty="0">
                <a:latin typeface="Calibri"/>
                <a:cs typeface="Calibri"/>
              </a:rPr>
              <a:t>of </a:t>
            </a:r>
            <a:r>
              <a:rPr lang="en-SG" sz="3300" spc="0" dirty="0">
                <a:latin typeface="Calibri"/>
                <a:cs typeface="Calibri"/>
              </a:rPr>
              <a:t>portfolio A</a:t>
            </a:r>
            <a:r>
              <a:rPr sz="3300" spc="-5" dirty="0">
                <a:latin typeface="Calibri"/>
                <a:cs typeface="Calibri"/>
              </a:rPr>
              <a:t>:</a:t>
            </a:r>
            <a:endParaRPr sz="3300" dirty="0">
              <a:latin typeface="Calibri"/>
              <a:cs typeface="Calibri"/>
            </a:endParaRPr>
          </a:p>
          <a:p>
            <a:pPr marL="367030">
              <a:lnSpc>
                <a:spcPts val="3945"/>
              </a:lnSpc>
            </a:pPr>
            <a:r>
              <a:rPr sz="3300" dirty="0">
                <a:latin typeface="Calibri"/>
                <a:cs typeface="Calibri"/>
              </a:rPr>
              <a:t>$7.50 </a:t>
            </a:r>
            <a:r>
              <a:rPr sz="3300" spc="0" dirty="0">
                <a:latin typeface="Calibri"/>
                <a:cs typeface="Calibri"/>
              </a:rPr>
              <a:t>+ </a:t>
            </a:r>
            <a:r>
              <a:rPr sz="3300" dirty="0">
                <a:latin typeface="Calibri"/>
                <a:cs typeface="Calibri"/>
              </a:rPr>
              <a:t>$100 </a:t>
            </a:r>
            <a:r>
              <a:rPr lang="en-SG" sz="3300" dirty="0">
                <a:latin typeface="Calibri"/>
                <a:cs typeface="Calibri"/>
              </a:rPr>
              <a:t>* 0.9512 </a:t>
            </a:r>
            <a:r>
              <a:rPr sz="3300" spc="0" dirty="0">
                <a:latin typeface="Calibri"/>
                <a:cs typeface="Calibri"/>
              </a:rPr>
              <a:t>=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$102.</a:t>
            </a:r>
            <a:r>
              <a:rPr lang="en-SG" sz="3300" dirty="0">
                <a:latin typeface="Calibri"/>
                <a:cs typeface="Calibri"/>
              </a:rPr>
              <a:t>62</a:t>
            </a:r>
            <a:endParaRPr sz="3300" dirty="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35" dirty="0">
                <a:latin typeface="Calibri"/>
                <a:cs typeface="Calibri"/>
              </a:rPr>
              <a:t>Value </a:t>
            </a:r>
            <a:r>
              <a:rPr sz="3300" dirty="0">
                <a:latin typeface="Calibri"/>
                <a:cs typeface="Calibri"/>
              </a:rPr>
              <a:t>of </a:t>
            </a:r>
            <a:r>
              <a:rPr lang="en-SG" sz="3300" dirty="0">
                <a:latin typeface="Calibri"/>
                <a:cs typeface="Calibri"/>
              </a:rPr>
              <a:t>portfolio B</a:t>
            </a:r>
            <a:r>
              <a:rPr sz="3300" dirty="0">
                <a:latin typeface="Calibri"/>
                <a:cs typeface="Calibri"/>
              </a:rPr>
              <a:t>:</a:t>
            </a: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3300" dirty="0">
                <a:latin typeface="Calibri"/>
                <a:cs typeface="Calibri"/>
              </a:rPr>
              <a:t>$4.25 </a:t>
            </a:r>
            <a:r>
              <a:rPr sz="3300" spc="0" dirty="0">
                <a:latin typeface="Calibri"/>
                <a:cs typeface="Calibri"/>
              </a:rPr>
              <a:t>+ </a:t>
            </a:r>
            <a:r>
              <a:rPr lang="en-SG" sz="3300" dirty="0">
                <a:cs typeface="Calibri"/>
              </a:rPr>
              <a:t>$104.08 * 0.9512 </a:t>
            </a:r>
            <a:r>
              <a:rPr sz="3300" spc="0" dirty="0">
                <a:latin typeface="Calibri"/>
                <a:cs typeface="Calibri"/>
              </a:rPr>
              <a:t>=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$103.25</a:t>
            </a:r>
          </a:p>
          <a:p>
            <a:pPr marL="367030" marR="26416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5" dirty="0">
                <a:latin typeface="Calibri"/>
                <a:cs typeface="Calibri"/>
              </a:rPr>
              <a:t>B </a:t>
            </a:r>
            <a:r>
              <a:rPr sz="3300" dirty="0">
                <a:latin typeface="Calibri"/>
                <a:cs typeface="Calibri"/>
              </a:rPr>
              <a:t>is </a:t>
            </a:r>
            <a:r>
              <a:rPr sz="3300" spc="-5" dirty="0">
                <a:latin typeface="Calibri"/>
                <a:cs typeface="Calibri"/>
              </a:rPr>
              <a:t>worth </a:t>
            </a:r>
            <a:r>
              <a:rPr sz="3300" spc="-10" dirty="0">
                <a:latin typeface="Calibri"/>
                <a:cs typeface="Calibri"/>
              </a:rPr>
              <a:t>more </a:t>
            </a:r>
            <a:r>
              <a:rPr sz="3300" dirty="0">
                <a:latin typeface="Calibri"/>
                <a:cs typeface="Calibri"/>
              </a:rPr>
              <a:t>than </a:t>
            </a:r>
            <a:r>
              <a:rPr lang="en-SG" sz="3300" spc="0" dirty="0">
                <a:latin typeface="Calibri"/>
                <a:cs typeface="Calibri"/>
              </a:rPr>
              <a:t>A</a:t>
            </a:r>
            <a:r>
              <a:rPr sz="3300" spc="-5" dirty="0">
                <a:latin typeface="Calibri"/>
                <a:cs typeface="Calibri"/>
              </a:rPr>
              <a:t>, </a:t>
            </a:r>
            <a:r>
              <a:rPr sz="3300" dirty="0">
                <a:latin typeface="Calibri"/>
                <a:cs typeface="Calibri"/>
              </a:rPr>
              <a:t>so </a:t>
            </a:r>
            <a:r>
              <a:rPr sz="3300" spc="-10" dirty="0">
                <a:latin typeface="Calibri"/>
                <a:cs typeface="Calibri"/>
              </a:rPr>
              <a:t>arbitrage </a:t>
            </a:r>
            <a:r>
              <a:rPr sz="3300" dirty="0">
                <a:latin typeface="Calibri"/>
                <a:cs typeface="Calibri"/>
              </a:rPr>
              <a:t>opportunity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exists</a:t>
            </a:r>
            <a:endParaRPr sz="3300" dirty="0">
              <a:latin typeface="Calibri"/>
              <a:cs typeface="Calibri"/>
            </a:endParaRPr>
          </a:p>
          <a:p>
            <a:pPr marL="367030" marR="5080" indent="-35433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Buy </a:t>
            </a:r>
            <a:r>
              <a:rPr sz="3300" spc="-70" dirty="0">
                <a:latin typeface="Calibri"/>
                <a:cs typeface="Calibri"/>
              </a:rPr>
              <a:t>low, </a:t>
            </a:r>
            <a:r>
              <a:rPr sz="3300" dirty="0">
                <a:latin typeface="Calibri"/>
                <a:cs typeface="Calibri"/>
              </a:rPr>
              <a:t>sell high: short </a:t>
            </a:r>
            <a:r>
              <a:rPr lang="en-SG" sz="3300" dirty="0">
                <a:latin typeface="Calibri"/>
                <a:cs typeface="Calibri"/>
              </a:rPr>
              <a:t>B </a:t>
            </a:r>
            <a:r>
              <a:rPr sz="3300" dirty="0">
                <a:latin typeface="Calibri"/>
                <a:cs typeface="Calibri"/>
              </a:rPr>
              <a:t>and </a:t>
            </a:r>
            <a:r>
              <a:rPr sz="3300" spc="0" dirty="0">
                <a:latin typeface="Calibri"/>
                <a:cs typeface="Calibri"/>
              </a:rPr>
              <a:t>buy </a:t>
            </a:r>
            <a:r>
              <a:rPr lang="en-SG" sz="3300" spc="0" dirty="0">
                <a:latin typeface="Calibri"/>
                <a:cs typeface="Calibri"/>
              </a:rPr>
              <a:t>A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spc="-5" dirty="0">
                <a:latin typeface="Calibri"/>
                <a:cs typeface="Calibri"/>
              </a:rPr>
              <a:t>immediate </a:t>
            </a:r>
            <a:r>
              <a:rPr sz="3300" spc="-10" dirty="0">
                <a:latin typeface="Calibri"/>
                <a:cs typeface="Calibri"/>
              </a:rPr>
              <a:t>proﬁt </a:t>
            </a:r>
            <a:r>
              <a:rPr sz="3300" dirty="0">
                <a:latin typeface="Calibri"/>
                <a:cs typeface="Calibri"/>
              </a:rPr>
              <a:t>of </a:t>
            </a:r>
            <a:r>
              <a:rPr lang="en-SG" sz="3300" dirty="0">
                <a:latin typeface="Calibri"/>
                <a:cs typeface="Calibri"/>
              </a:rPr>
              <a:t>63</a:t>
            </a:r>
            <a:r>
              <a:rPr sz="3300" dirty="0">
                <a:latin typeface="Calibri"/>
                <a:cs typeface="Calibri"/>
              </a:rPr>
              <a:t>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26" y="744715"/>
            <a:ext cx="4022873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Option </a:t>
            </a:r>
            <a:r>
              <a:rPr spc="-20" dirty="0"/>
              <a:t>Contract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4264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Call</a:t>
            </a:r>
            <a:r>
              <a:rPr lang="en-SG" sz="3300" dirty="0">
                <a:latin typeface="Calibri"/>
                <a:cs typeface="Calibri"/>
              </a:rPr>
              <a:t> 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confers </a:t>
            </a:r>
            <a:r>
              <a:rPr sz="3300" spc="-5" dirty="0">
                <a:latin typeface="Calibri"/>
                <a:cs typeface="Calibri"/>
              </a:rPr>
              <a:t>right </a:t>
            </a:r>
            <a:r>
              <a:rPr sz="3300" dirty="0">
                <a:latin typeface="Calibri"/>
                <a:cs typeface="Calibri"/>
              </a:rPr>
              <a:t>(but not </a:t>
            </a:r>
            <a:r>
              <a:rPr lang="en-SG" sz="3300" dirty="0">
                <a:latin typeface="Calibri"/>
                <a:cs typeface="Calibri"/>
              </a:rPr>
              <a:t>obligation)</a:t>
            </a:r>
            <a:r>
              <a:rPr sz="3300" spc="10" dirty="0">
                <a:latin typeface="Calibri"/>
                <a:cs typeface="Calibri"/>
              </a:rPr>
              <a:t> 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dirty="0">
                <a:latin typeface="Calibri"/>
                <a:cs typeface="Calibri"/>
              </a:rPr>
              <a:t>holder (or long party)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spc="0" dirty="0">
                <a:latin typeface="Calibri"/>
                <a:cs typeface="Calibri"/>
              </a:rPr>
              <a:t>buy </a:t>
            </a:r>
            <a:r>
              <a:rPr sz="3300" dirty="0">
                <a:latin typeface="Calibri"/>
                <a:cs typeface="Calibri"/>
              </a:rPr>
              <a:t>underlying  </a:t>
            </a:r>
            <a:r>
              <a:rPr sz="3300" spc="-5" dirty="0">
                <a:latin typeface="Calibri"/>
                <a:cs typeface="Calibri"/>
              </a:rPr>
              <a:t>asset </a:t>
            </a:r>
            <a:r>
              <a:rPr sz="3300" spc="-10" dirty="0">
                <a:latin typeface="Calibri"/>
                <a:cs typeface="Calibri"/>
              </a:rPr>
              <a:t>from </a:t>
            </a:r>
            <a:r>
              <a:rPr sz="3300" spc="-5" dirty="0">
                <a:latin typeface="Calibri"/>
                <a:cs typeface="Calibri"/>
              </a:rPr>
              <a:t>writer </a:t>
            </a:r>
            <a:r>
              <a:rPr sz="3300" dirty="0">
                <a:latin typeface="Calibri"/>
                <a:cs typeface="Calibri"/>
              </a:rPr>
              <a:t>(or short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party)</a:t>
            </a:r>
          </a:p>
          <a:p>
            <a:pPr marL="367030" marR="205740" indent="-354330">
              <a:lnSpc>
                <a:spcPct val="101099"/>
              </a:lnSpc>
              <a:spcBef>
                <a:spcPts val="72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0" dirty="0">
                <a:latin typeface="Calibri"/>
                <a:cs typeface="Calibri"/>
              </a:rPr>
              <a:t>Put </a:t>
            </a: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confers </a:t>
            </a:r>
            <a:r>
              <a:rPr sz="3300" spc="-5" dirty="0">
                <a:latin typeface="Calibri"/>
                <a:cs typeface="Calibri"/>
              </a:rPr>
              <a:t>right </a:t>
            </a:r>
            <a:r>
              <a:rPr sz="3300" dirty="0">
                <a:latin typeface="Calibri"/>
                <a:cs typeface="Calibri"/>
              </a:rPr>
              <a:t>(but not </a:t>
            </a:r>
            <a:r>
              <a:rPr lang="en-SG" sz="3300" dirty="0">
                <a:cs typeface="Calibri"/>
              </a:rPr>
              <a:t>obligation)</a:t>
            </a:r>
            <a:r>
              <a:rPr sz="3300" spc="10" dirty="0">
                <a:latin typeface="Calibri"/>
                <a:cs typeface="Calibri"/>
              </a:rPr>
              <a:t> 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dirty="0">
                <a:latin typeface="Calibri"/>
                <a:cs typeface="Calibri"/>
              </a:rPr>
              <a:t>holder (or long party)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dirty="0">
                <a:latin typeface="Calibri"/>
                <a:cs typeface="Calibri"/>
              </a:rPr>
              <a:t>sell underlying  </a:t>
            </a:r>
            <a:r>
              <a:rPr sz="3300" spc="-5" dirty="0">
                <a:latin typeface="Calibri"/>
                <a:cs typeface="Calibri"/>
              </a:rPr>
              <a:t>asset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spc="-5" dirty="0">
                <a:latin typeface="Calibri"/>
                <a:cs typeface="Calibri"/>
              </a:rPr>
              <a:t>writer </a:t>
            </a:r>
            <a:r>
              <a:rPr sz="3300" dirty="0">
                <a:latin typeface="Calibri"/>
                <a:cs typeface="Calibri"/>
              </a:rPr>
              <a:t>(or short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party)</a:t>
            </a:r>
          </a:p>
          <a:p>
            <a:pPr marL="367030" marR="508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Long party </a:t>
            </a:r>
            <a:r>
              <a:rPr sz="3300" spc="-20" dirty="0">
                <a:latin typeface="Calibri"/>
                <a:cs typeface="Calibri"/>
              </a:rPr>
              <a:t>makes </a:t>
            </a:r>
            <a:r>
              <a:rPr sz="3300" spc="-15" dirty="0">
                <a:latin typeface="Calibri"/>
                <a:cs typeface="Calibri"/>
              </a:rPr>
              <a:t>upfront </a:t>
            </a:r>
            <a:r>
              <a:rPr sz="3300" spc="-10" dirty="0">
                <a:latin typeface="Calibri"/>
                <a:cs typeface="Calibri"/>
              </a:rPr>
              <a:t>payment </a:t>
            </a:r>
            <a:r>
              <a:rPr sz="3300" dirty="0">
                <a:latin typeface="Calibri"/>
                <a:cs typeface="Calibri"/>
              </a:rPr>
              <a:t>of </a:t>
            </a: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 </a:t>
            </a:r>
            <a:r>
              <a:rPr sz="3300" spc="-5" dirty="0">
                <a:latin typeface="Calibri"/>
                <a:cs typeface="Calibri"/>
              </a:rPr>
              <a:t>premium </a:t>
            </a:r>
            <a:r>
              <a:rPr sz="3300" dirty="0">
                <a:latin typeface="Calibri"/>
                <a:cs typeface="Calibri"/>
              </a:rPr>
              <a:t>(or price or </a:t>
            </a:r>
            <a:r>
              <a:rPr sz="3300" spc="-5" dirty="0">
                <a:latin typeface="Calibri"/>
                <a:cs typeface="Calibri"/>
              </a:rPr>
              <a:t>value)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dirty="0">
                <a:latin typeface="Calibri"/>
                <a:cs typeface="Calibri"/>
              </a:rPr>
              <a:t>short</a:t>
            </a:r>
            <a:r>
              <a:rPr sz="3300" spc="1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party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56" y="744715"/>
            <a:ext cx="57169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15" dirty="0"/>
              <a:t>American option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71842" cy="5050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7030" indent="-354330">
              <a:lnSpc>
                <a:spcPts val="3945"/>
              </a:lnSpc>
              <a:spcBef>
                <a:spcPts val="11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35" dirty="0">
                <a:latin typeface="Calibri"/>
                <a:cs typeface="Calibri"/>
              </a:rPr>
              <a:t>European option can only be exercised at the maturity.</a:t>
            </a:r>
          </a:p>
          <a:p>
            <a:pPr marL="367030" indent="-354330">
              <a:lnSpc>
                <a:spcPts val="3945"/>
              </a:lnSpc>
              <a:spcBef>
                <a:spcPts val="11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35" dirty="0">
                <a:latin typeface="Calibri"/>
                <a:cs typeface="Calibri"/>
              </a:rPr>
              <a:t>American option can be exercised at any time before the maturity.</a:t>
            </a:r>
          </a:p>
          <a:p>
            <a:pPr marL="367030" indent="-354330">
              <a:lnSpc>
                <a:spcPts val="3945"/>
              </a:lnSpc>
              <a:spcBef>
                <a:spcPts val="11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35" dirty="0">
                <a:latin typeface="Calibri"/>
                <a:cs typeface="Calibri"/>
              </a:rPr>
              <a:t>Let c(t), p(t) be European call and put and C(t) and P(t) be American call and put.</a:t>
            </a:r>
          </a:p>
          <a:p>
            <a:pPr marL="367030" indent="-354330">
              <a:lnSpc>
                <a:spcPts val="3945"/>
              </a:lnSpc>
              <a:spcBef>
                <a:spcPts val="11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35" dirty="0">
                <a:latin typeface="Calibri"/>
                <a:cs typeface="Calibri"/>
              </a:rPr>
              <a:t>It is obvious that C(t) &gt;= c(t) and P(t) &gt;= p(t) if all other terms are the same.</a:t>
            </a:r>
          </a:p>
          <a:p>
            <a:pPr marL="367030" indent="-354330">
              <a:lnSpc>
                <a:spcPts val="3945"/>
              </a:lnSpc>
              <a:spcBef>
                <a:spcPts val="11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35" dirty="0">
                <a:latin typeface="Calibri"/>
                <a:cs typeface="Calibri"/>
              </a:rPr>
              <a:t>Is there a situation that the C(t) = c(t) and P(t) = p(t)?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41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744715"/>
            <a:ext cx="4038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American option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71842" cy="513409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Without dividends, never exercise an American call early.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Exercise early requires paying the exercise price early, hence loses the time value of money because he doesn’t receive interest on this cash amount.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On the other hand, he would receive future dividends for holding the stock.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If dividend yield is higher than the interest rate until maturity then it is optimal to exercise.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744715"/>
            <a:ext cx="4038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American option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79500" y="1919676"/>
            <a:ext cx="8289268" cy="417229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Without dividends, it can be optimal to exercise an American put early.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Consider a put with K = 100 on a stock with S(t) = 0.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S(t) cannot go any lower and this is the max one can earn for holding a put option.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Exercise now gives $100 today.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200" spc="-5" dirty="0">
                <a:latin typeface="Calibri"/>
                <a:cs typeface="Calibri"/>
              </a:rPr>
              <a:t>Exercise later gives $100 later.</a:t>
            </a:r>
          </a:p>
        </p:txBody>
      </p:sp>
    </p:spTree>
    <p:extLst>
      <p:ext uri="{BB962C8B-B14F-4D97-AF65-F5344CB8AC3E}">
        <p14:creationId xmlns:p14="http://schemas.microsoft.com/office/powerpoint/2010/main" val="91496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Merton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919676"/>
            <a:ext cx="8915400" cy="48045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Key assumptions: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Volatility is constant over time.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Underlying is traded continuously and is log-normally distributed.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One can always short sell.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No transaction costs.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One can sell any fraction of a share.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One can borrow and lend cash at a constant risk free rate.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-5" dirty="0">
                <a:latin typeface="Calibri"/>
                <a:cs typeface="Calibri"/>
              </a:rPr>
              <a:t>Stock pays a constant dividend yield.</a:t>
            </a:r>
          </a:p>
        </p:txBody>
      </p:sp>
    </p:spTree>
    <p:extLst>
      <p:ext uri="{BB962C8B-B14F-4D97-AF65-F5344CB8AC3E}">
        <p14:creationId xmlns:p14="http://schemas.microsoft.com/office/powerpoint/2010/main" val="139606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Risk neutral pricing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919676"/>
            <a:ext cx="8915400" cy="465063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The fundamental assumption behind risk-neutral pricing is to use a replicating portfolio of assets with known prices to remove any risk.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In BSM world, options are considered to be redundant in the sense that one can replicate the payoff of an European option on stock using the stock itself and risk-free bonds.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Since options can be replicated and their theoretical values do not depend upon investors’ risk preferences.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The idea of replication is one of the most important contributions by Black, Scholes and Merton.</a:t>
            </a:r>
          </a:p>
        </p:txBody>
      </p:sp>
    </p:spTree>
    <p:extLst>
      <p:ext uri="{BB962C8B-B14F-4D97-AF65-F5344CB8AC3E}">
        <p14:creationId xmlns:p14="http://schemas.microsoft.com/office/powerpoint/2010/main" val="1411444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0" y="1919676"/>
                <a:ext cx="8915400" cy="4818242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Let S(0) be the spot price at time 0.</a:t>
                </a: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</m:oMath>
                </a14:m>
                <a:r>
                  <a:rPr lang="en-SG" sz="2400" spc="-5" dirty="0">
                    <a:latin typeface="Calibri"/>
                    <a:cs typeface="Calibri"/>
                  </a:rPr>
                  <a:t> be the volatility of the underlying log return.</a:t>
                </a: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r and q be the interest rate and dividend yield respectively.</a:t>
                </a: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Forward price at time 0 with maturity T is</a:t>
                </a:r>
              </a:p>
              <a:p>
                <a:pPr marL="12700" marR="80010">
                  <a:lnSpc>
                    <a:spcPts val="3929"/>
                  </a:lnSpc>
                  <a:spcBef>
                    <a:spcPts val="26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𝐹</m:t>
                      </m:r>
                      <m:d>
                        <m:dPr>
                          <m:ctrlP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e>
                      </m:d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(0)</m:t>
                      </m:r>
                      <m:sSup>
                        <m:sSupPr>
                          <m:ctrlP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SG" sz="2400" b="0" i="1" spc="-5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pc="-5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  <m:r>
                                <a:rPr lang="en-SG" sz="2400" b="0" i="1" spc="-5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b="0" i="1" spc="-5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sz="2400" spc="-5" dirty="0">
                  <a:latin typeface="Calibri"/>
                  <a:cs typeface="Calibri"/>
                </a:endParaRP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The price of an European call option is given by</a:t>
                </a:r>
              </a:p>
              <a:p>
                <a:pPr marL="12700" marR="80010">
                  <a:lnSpc>
                    <a:spcPts val="3929"/>
                  </a:lnSpc>
                  <a:spcBef>
                    <a:spcPts val="26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𝐷𝐹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)(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𝐹</m:t>
                      </m:r>
                      <m:d>
                        <m:dPr>
                          <m:ctrlP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e>
                      </m:d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𝑁</m:t>
                      </m:r>
                      <m:d>
                        <m:dPr>
                          <m:ctrlP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e>
                      </m:d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𝐾𝑁</m:t>
                      </m:r>
                      <m:d>
                        <m:dPr>
                          <m:ctrlP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e>
                      </m:d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SG" sz="2400" spc="-5" dirty="0">
                  <a:latin typeface="Calibri"/>
                  <a:cs typeface="Calibri"/>
                </a:endParaRPr>
              </a:p>
              <a:p>
                <a:pPr marL="12700" marR="80010">
                  <a:lnSpc>
                    <a:spcPts val="3929"/>
                  </a:lnSpc>
                  <a:spcBef>
                    <a:spcPts val="265"/>
                  </a:spcBef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  <a:p>
                <a:pPr marL="12700" marR="80010" algn="ctr">
                  <a:lnSpc>
                    <a:spcPts val="3929"/>
                  </a:lnSpc>
                  <a:spcBef>
                    <a:spcPts val="265"/>
                  </a:spcBef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1=</m:t>
                    </m:r>
                    <m:f>
                      <m:fPr>
                        <m:ctrlP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sz="2400" b="0" i="0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SG" sz="2400" b="0" i="1" spc="-5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sz="2400" b="0" i="1" spc="-5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400" b="0" i="1" spc="-5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en-SG" sz="2400" b="0" i="1" spc="-5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f>
                          <m:fPr>
                            <m:ctrlP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SG" sz="2400" b="0" i="1" spc="-5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400" b="0" i="1" spc="-5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SG" sz="2400" b="0" i="1" spc="-5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num>
                          <m:den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SG" sz="2400" spc="-5" dirty="0"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2=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1 −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sz="2400" i="1" spc="-5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400" b="0" i="1" spc="-5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SG" sz="2400" spc="-5" dirty="0"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d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π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∞</m:t>
                        </m:r>
                      </m:sub>
                      <m:sup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SG" sz="2400" b="0" i="1" spc="-5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400" b="0" i="1" spc="-5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SG" sz="2400" b="0" i="1" spc="-5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/2</m:t>
                            </m:r>
                          </m:sup>
                        </m:sSup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𝑑𝑢</m:t>
                        </m:r>
                      </m:e>
                    </m:nary>
                  </m:oMath>
                </a14:m>
                <a:endParaRPr lang="en-SG" sz="2400" spc="-5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919676"/>
                <a:ext cx="8915400" cy="4818242"/>
              </a:xfrm>
              <a:prstGeom prst="rect">
                <a:avLst/>
              </a:prstGeom>
              <a:blipFill>
                <a:blip r:embed="rId2"/>
                <a:stretch>
                  <a:fillRect l="-1847" b="-8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0" y="1919676"/>
                <a:ext cx="8915400" cy="4766048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The price of an European put option is given by</a:t>
                </a:r>
              </a:p>
              <a:p>
                <a:pPr marL="12700" marR="80010">
                  <a:lnSpc>
                    <a:spcPts val="3929"/>
                  </a:lnSpc>
                  <a:spcBef>
                    <a:spcPts val="26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𝐷𝐹</m:t>
                      </m:r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)(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𝐾</m:t>
                      </m:r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𝑁</m:t>
                      </m:r>
                      <m:d>
                        <m:dPr>
                          <m:ctrlPr>
                            <a:rPr lang="en-SG" sz="2400" i="1" spc="-5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e>
                      </m:d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𝐹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(0,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SG" sz="2400" b="0" i="1" spc="-5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𝑁</m:t>
                      </m:r>
                      <m:d>
                        <m:dPr>
                          <m:ctrlPr>
                            <a:rPr lang="en-SG" sz="2400" i="1" spc="-5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 spc="-5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r>
                            <a:rPr lang="en-SG" sz="24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e>
                      </m:d>
                      <m:r>
                        <a:rPr lang="en-SG" sz="2400" i="1" spc="-5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SG" sz="2400" spc="-5" dirty="0">
                  <a:cs typeface="Calibri"/>
                </a:endParaRPr>
              </a:p>
              <a:p>
                <a:pPr marL="355600" marR="80010" indent="-342900">
                  <a:lnSpc>
                    <a:spcPts val="3929"/>
                  </a:lnSpc>
                  <a:spcBef>
                    <a:spcPts val="26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cs typeface="Calibri"/>
                  </a:rPr>
                  <a:t>Note that</a:t>
                </a:r>
                <a14:m>
                  <m:oMath xmlns:m="http://schemas.openxmlformats.org/officeDocument/2006/math">
                    <m:r>
                      <a:rPr lang="en-SG" sz="2400" b="0" i="0" spc="-5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d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=1 −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SG" sz="24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SG" sz="2400" spc="-5" dirty="0">
                  <a:cs typeface="Calibri"/>
                </a:endParaRPr>
              </a:p>
              <a:p>
                <a:pPr marL="355600" marR="80010" indent="-342900">
                  <a:lnSpc>
                    <a:spcPts val="3929"/>
                  </a:lnSpc>
                  <a:spcBef>
                    <a:spcPts val="26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cs typeface="Calibri"/>
                  </a:rPr>
                  <a:t>It is easy to show that BS Call(K) - BS Put(K) becomes</a:t>
                </a:r>
              </a:p>
              <a:p>
                <a:pPr marL="12700" marR="80010" algn="ctr">
                  <a:lnSpc>
                    <a:spcPts val="3929"/>
                  </a:lnSpc>
                  <a:spcBef>
                    <a:spcPts val="265"/>
                  </a:spcBef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r>
                      <a:rPr lang="en-SG" sz="2400" i="1" spc="-5">
                        <a:latin typeface="Cambria Math" panose="02040503050406030204" pitchFamily="18" charset="0"/>
                        <a:cs typeface="Calibri"/>
                      </a:rPr>
                      <m:t>𝐷𝐹</m:t>
                    </m:r>
                    <m:r>
                      <a:rPr lang="en-SG" sz="2400" i="1" spc="-5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 spc="-5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SG" sz="2400" i="1" spc="-5">
                        <a:latin typeface="Cambria Math" panose="02040503050406030204" pitchFamily="18" charset="0"/>
                        <a:cs typeface="Calibri"/>
                      </a:rPr>
                      <m:t>)(</m:t>
                    </m:r>
                    <m:r>
                      <a:rPr lang="en-SG" sz="2400" i="1" spc="-5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d>
                      <m:dPr>
                        <m:ctrlP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0,</m:t>
                        </m:r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</m:d>
                    <m:r>
                      <a:rPr lang="en-SG" sz="2400" i="1" spc="-5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SG" sz="2400" i="1" spc="-5" smtClean="0">
                        <a:latin typeface="Cambria Math" panose="02040503050406030204" pitchFamily="18" charset="0"/>
                        <a:cs typeface="Calibri"/>
                      </a:rPr>
                      <m:t>𝐾</m:t>
                    </m:r>
                    <m:r>
                      <a:rPr lang="en-SG" sz="2400" i="1" spc="-5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spc="-5" dirty="0">
                    <a:cs typeface="Calibri"/>
                  </a:rPr>
                  <a:t> </a:t>
                </a:r>
              </a:p>
              <a:p>
                <a:pPr marL="355600" marR="80010" indent="-342900">
                  <a:lnSpc>
                    <a:spcPts val="3929"/>
                  </a:lnSpc>
                  <a:spcBef>
                    <a:spcPts val="26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cs typeface="Calibri"/>
                  </a:rPr>
                  <a:t>Put Call parity works!!!!!</a:t>
                </a:r>
              </a:p>
              <a:p>
                <a:pPr marL="355600" marR="80010" indent="-342900">
                  <a:lnSpc>
                    <a:spcPts val="3929"/>
                  </a:lnSpc>
                  <a:spcBef>
                    <a:spcPts val="26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cs typeface="Calibri"/>
                  </a:rPr>
                  <a:t>In fact, this is a model-free result and must be satisfied by any models.</a:t>
                </a: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919676"/>
                <a:ext cx="8915400" cy="4766048"/>
              </a:xfrm>
              <a:prstGeom prst="rect">
                <a:avLst/>
              </a:prstGeom>
              <a:blipFill>
                <a:blip r:embed="rId2"/>
                <a:stretch>
                  <a:fillRect l="-18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7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919676"/>
            <a:ext cx="8915400" cy="588173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We briefly introduce “Greeks” in this lecture and will come back in more details later.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Call option price is a function of:</a:t>
            </a:r>
          </a:p>
          <a:p>
            <a:pPr marL="824230" marR="80010" lvl="1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Spot</a:t>
            </a:r>
          </a:p>
          <a:p>
            <a:pPr marL="824230" marR="80010" lvl="1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Interest rate</a:t>
            </a:r>
          </a:p>
          <a:p>
            <a:pPr marL="824230" marR="80010" lvl="1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Dividend yield</a:t>
            </a:r>
          </a:p>
          <a:p>
            <a:pPr marL="824230" marR="80010" lvl="1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Time to maturity</a:t>
            </a:r>
          </a:p>
          <a:p>
            <a:pPr marL="824230" marR="80010" lvl="1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Volatility</a:t>
            </a: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400" spc="-5" dirty="0">
                <a:latin typeface="Calibri"/>
                <a:cs typeface="Calibri"/>
              </a:rPr>
              <a:t>Their sensitivities can be computed analytically in the BS model.</a:t>
            </a:r>
          </a:p>
          <a:p>
            <a:pPr marL="824230" marR="80010" lvl="1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400" spc="-5" dirty="0">
              <a:latin typeface="Calibri"/>
              <a:cs typeface="Calibri"/>
            </a:endParaRPr>
          </a:p>
          <a:p>
            <a:pPr marL="367030" marR="8001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400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008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0" y="1919676"/>
                <a:ext cx="8915400" cy="1072730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824230" marR="80010" lvl="1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Delta is defined as </a:t>
                </a:r>
                <a:r>
                  <a:rPr lang="en-SG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𝐶𝑎𝑙𝑙</m:t>
                        </m:r>
                      </m:num>
                      <m:den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(0)</m:t>
                        </m:r>
                      </m:den>
                    </m:f>
                  </m:oMath>
                </a14:m>
                <a:r>
                  <a:rPr lang="en-SG" sz="2400" spc="-5" dirty="0">
                    <a:latin typeface="Calibri"/>
                    <a:cs typeface="Calibri"/>
                  </a:rPr>
                  <a:t>, 1</a:t>
                </a:r>
                <a:r>
                  <a:rPr lang="en-SG" sz="2400" spc="-5" baseline="30000" dirty="0">
                    <a:latin typeface="Calibri"/>
                    <a:cs typeface="Calibri"/>
                  </a:rPr>
                  <a:t>st</a:t>
                </a:r>
                <a:r>
                  <a:rPr lang="en-SG" sz="2400" spc="-5" dirty="0">
                    <a:latin typeface="Calibri"/>
                    <a:cs typeface="Calibri"/>
                  </a:rPr>
                  <a:t> order sensitivity to spot</a:t>
                </a: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919676"/>
                <a:ext cx="8915400" cy="1072730"/>
              </a:xfrm>
              <a:prstGeom prst="rect">
                <a:avLst/>
              </a:prstGeom>
              <a:blipFill>
                <a:blip r:embed="rId2"/>
                <a:stretch>
                  <a:fillRect t="-28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6F4DF88-2B0F-47A7-8202-D98AD24AA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9" y="2550489"/>
            <a:ext cx="686076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0" y="1919676"/>
                <a:ext cx="8915400" cy="1072730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824230" marR="80010" lvl="1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Gamma is defined as </a:t>
                </a:r>
                <a:r>
                  <a:rPr lang="en-SG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240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 spc="-5"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</m:e>
                          <m:sup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𝐶𝑎𝑙𝑙</m:t>
                        </m:r>
                      </m:num>
                      <m:den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p>
                          <m:sSupPr>
                            <m:ctrlP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(0)</m:t>
                            </m:r>
                          </m:e>
                          <m:sup>
                            <m:r>
                              <a:rPr lang="en-SG" sz="2400" b="0" i="1" spc="-5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SG" sz="2400" spc="-5" dirty="0">
                    <a:cs typeface="Calibri"/>
                  </a:rPr>
                  <a:t> , 2nd order sensitivity to spot</a:t>
                </a:r>
                <a:endParaRPr lang="en-SG" sz="2400" spc="-5" dirty="0">
                  <a:latin typeface="Calibri"/>
                  <a:cs typeface="Calibri"/>
                </a:endParaRP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919676"/>
                <a:ext cx="8915400" cy="1072730"/>
              </a:xfrm>
              <a:prstGeom prst="rect">
                <a:avLst/>
              </a:prstGeom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C08723C-DB94-40B7-8455-852D398C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73" y="2559050"/>
            <a:ext cx="636285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26" y="744715"/>
            <a:ext cx="4099073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Option</a:t>
            </a:r>
            <a:r>
              <a:rPr spc="-65" dirty="0"/>
              <a:t> </a:t>
            </a:r>
            <a:r>
              <a:rPr spc="-20" dirty="0"/>
              <a:t>Contract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12784" cy="215251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367665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-10" dirty="0">
                <a:latin typeface="Calibri"/>
                <a:cs typeface="Calibri"/>
              </a:rPr>
              <a:t>Transaction</a:t>
            </a:r>
            <a:r>
              <a:rPr sz="3300" spc="-10" dirty="0">
                <a:latin typeface="Calibri"/>
                <a:cs typeface="Calibri"/>
              </a:rPr>
              <a:t> occurs </a:t>
            </a:r>
            <a:r>
              <a:rPr sz="3300" spc="0" dirty="0">
                <a:latin typeface="Calibri"/>
                <a:cs typeface="Calibri"/>
              </a:rPr>
              <a:t>when </a:t>
            </a: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is </a:t>
            </a:r>
            <a:r>
              <a:rPr sz="3300" spc="-20" dirty="0">
                <a:latin typeface="Calibri"/>
                <a:cs typeface="Calibri"/>
              </a:rPr>
              <a:t>exercised,  </a:t>
            </a:r>
            <a:r>
              <a:rPr sz="3300" spc="-15" dirty="0">
                <a:latin typeface="Calibri"/>
                <a:cs typeface="Calibri"/>
              </a:rPr>
              <a:t>at </a:t>
            </a:r>
            <a:r>
              <a:rPr sz="3300" spc="-20" dirty="0">
                <a:latin typeface="Calibri"/>
                <a:cs typeface="Calibri"/>
              </a:rPr>
              <a:t>ﬁxed </a:t>
            </a:r>
            <a:r>
              <a:rPr sz="3300" spc="-25" dirty="0">
                <a:latin typeface="Calibri"/>
                <a:cs typeface="Calibri"/>
              </a:rPr>
              <a:t>exercise </a:t>
            </a:r>
            <a:r>
              <a:rPr sz="3300" dirty="0">
                <a:latin typeface="Calibri"/>
                <a:cs typeface="Calibri"/>
              </a:rPr>
              <a:t>price (or </a:t>
            </a:r>
            <a:r>
              <a:rPr sz="3300" spc="-25" dirty="0">
                <a:latin typeface="Calibri"/>
                <a:cs typeface="Calibri"/>
              </a:rPr>
              <a:t>strike</a:t>
            </a:r>
            <a:r>
              <a:rPr sz="3300" spc="6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price)</a:t>
            </a:r>
          </a:p>
          <a:p>
            <a:pPr marL="367030" marR="242570" indent="-35433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expires </a:t>
            </a:r>
            <a:r>
              <a:rPr sz="3300" dirty="0">
                <a:latin typeface="Calibri"/>
                <a:cs typeface="Calibri"/>
              </a:rPr>
              <a:t>if not </a:t>
            </a:r>
            <a:r>
              <a:rPr sz="3300" spc="-20" dirty="0">
                <a:latin typeface="Calibri"/>
                <a:cs typeface="Calibri"/>
              </a:rPr>
              <a:t>exercised before </a:t>
            </a:r>
            <a:r>
              <a:rPr sz="3300" spc="-15" dirty="0">
                <a:latin typeface="Calibri"/>
                <a:cs typeface="Calibri"/>
              </a:rPr>
              <a:t>date </a:t>
            </a:r>
            <a:r>
              <a:rPr sz="3300" dirty="0">
                <a:latin typeface="Calibri"/>
                <a:cs typeface="Calibri"/>
              </a:rPr>
              <a:t>of  </a:t>
            </a:r>
            <a:r>
              <a:rPr lang="en-SG" sz="3300" spc="5" dirty="0">
                <a:latin typeface="Calibri"/>
                <a:cs typeface="Calibri"/>
              </a:rPr>
              <a:t>expiration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(or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maturity)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0" y="1919676"/>
                <a:ext cx="8915400" cy="1072730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824230" marR="80010" lvl="1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Vega is defined as </a:t>
                </a:r>
                <a:r>
                  <a:rPr lang="en-SG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𝐶𝑎𝑙𝑙</m:t>
                        </m:r>
                      </m:num>
                      <m:den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𝑣𝑜𝑙</m:t>
                        </m:r>
                      </m:den>
                    </m:f>
                  </m:oMath>
                </a14:m>
                <a:r>
                  <a:rPr lang="en-SG" sz="2400" spc="-5" dirty="0">
                    <a:cs typeface="Calibri"/>
                  </a:rPr>
                  <a:t> , 1</a:t>
                </a:r>
                <a:r>
                  <a:rPr lang="en-SG" sz="2400" spc="-5" baseline="30000" dirty="0">
                    <a:cs typeface="Calibri"/>
                  </a:rPr>
                  <a:t>st</a:t>
                </a:r>
                <a:r>
                  <a:rPr lang="en-SG" sz="2400" spc="-5" dirty="0">
                    <a:cs typeface="Calibri"/>
                  </a:rPr>
                  <a:t> order sensitivity to implied </a:t>
                </a:r>
                <a:r>
                  <a:rPr lang="en-SG" sz="2400" spc="-5" dirty="0" err="1">
                    <a:cs typeface="Calibri"/>
                  </a:rPr>
                  <a:t>vol</a:t>
                </a:r>
                <a:endParaRPr lang="en-SG" sz="2400" spc="-5" dirty="0">
                  <a:latin typeface="Calibri"/>
                  <a:cs typeface="Calibri"/>
                </a:endParaRP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919676"/>
                <a:ext cx="8915400" cy="1072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A4F2F3-5001-41CE-83BB-F37B8893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3" y="2482850"/>
            <a:ext cx="657217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4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0" y="1919676"/>
                <a:ext cx="8915400" cy="1611339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824230" marR="80010" lvl="1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Rho is defined as </a:t>
                </a:r>
                <a:r>
                  <a:rPr lang="en-SG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𝐶𝑎𝑙𝑙</m:t>
                        </m:r>
                      </m:num>
                      <m:den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SG" sz="2400" spc="-5" dirty="0">
                    <a:cs typeface="Calibri"/>
                  </a:rPr>
                  <a:t>, 1</a:t>
                </a:r>
                <a:r>
                  <a:rPr lang="en-SG" sz="2400" spc="-5" baseline="30000" dirty="0">
                    <a:cs typeface="Calibri"/>
                  </a:rPr>
                  <a:t>st</a:t>
                </a:r>
                <a:r>
                  <a:rPr lang="en-SG" sz="2400" spc="-5" dirty="0">
                    <a:cs typeface="Calibri"/>
                  </a:rPr>
                  <a:t> order sensitivity to interest rate</a:t>
                </a:r>
              </a:p>
              <a:p>
                <a:pPr marL="824230" marR="80010" lvl="1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919676"/>
                <a:ext cx="8915400" cy="1611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DA1DF10-5B9C-4C26-B631-38D3734DF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70" y="2559050"/>
            <a:ext cx="6766060" cy="41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7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354" y="743612"/>
            <a:ext cx="897701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Black Scholes Formula</a:t>
            </a:r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0" y="1919676"/>
                <a:ext cx="8915400" cy="1611339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824230" marR="80010" lvl="1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spc="-5" dirty="0">
                    <a:latin typeface="Calibri"/>
                    <a:cs typeface="Calibri"/>
                  </a:rPr>
                  <a:t>Theta is defined as </a:t>
                </a:r>
                <a:r>
                  <a:rPr lang="en-SG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𝐶𝑎𝑙𝑙</m:t>
                        </m:r>
                      </m:num>
                      <m:den>
                        <m:r>
                          <a:rPr lang="en-SG" sz="2400" i="1" spc="-5"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SG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SG" sz="2400" spc="-5" dirty="0">
                    <a:cs typeface="Calibri"/>
                  </a:rPr>
                  <a:t>, 1</a:t>
                </a:r>
                <a:r>
                  <a:rPr lang="en-SG" sz="2400" spc="-5" baseline="30000" dirty="0">
                    <a:cs typeface="Calibri"/>
                  </a:rPr>
                  <a:t>st</a:t>
                </a:r>
                <a:r>
                  <a:rPr lang="en-SG" sz="2400" spc="-5" dirty="0">
                    <a:cs typeface="Calibri"/>
                  </a:rPr>
                  <a:t> order sensitive to “time”. </a:t>
                </a:r>
              </a:p>
              <a:p>
                <a:pPr marL="824230" marR="80010" lvl="1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  <a:p>
                <a:pPr marL="367030" marR="80010" indent="-354330">
                  <a:lnSpc>
                    <a:spcPts val="3929"/>
                  </a:lnSpc>
                  <a:spcBef>
                    <a:spcPts val="26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spc="-5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919676"/>
                <a:ext cx="8915400" cy="1611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310D5E8-5BF0-49F2-86CB-7D9EC615F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87" y="2482850"/>
            <a:ext cx="6820425" cy="40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26" y="744715"/>
            <a:ext cx="4099073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Option</a:t>
            </a:r>
            <a:r>
              <a:rPr spc="-65" dirty="0"/>
              <a:t> </a:t>
            </a:r>
            <a:r>
              <a:rPr spc="-20" dirty="0"/>
              <a:t>Contract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12784" cy="432746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289560" indent="-35433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5" dirty="0">
                <a:latin typeface="Calibri"/>
                <a:cs typeface="Calibri"/>
              </a:rPr>
              <a:t>European-style </a:t>
            </a: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may </a:t>
            </a:r>
            <a:r>
              <a:rPr sz="3300" dirty="0">
                <a:latin typeface="Calibri"/>
                <a:cs typeface="Calibri"/>
              </a:rPr>
              <a:t>only </a:t>
            </a:r>
            <a:r>
              <a:rPr sz="3300" spc="-20" dirty="0">
                <a:latin typeface="Calibri"/>
                <a:cs typeface="Calibri"/>
              </a:rPr>
              <a:t>exercised </a:t>
            </a:r>
            <a:r>
              <a:rPr sz="3300" dirty="0">
                <a:latin typeface="Calibri"/>
                <a:cs typeface="Calibri"/>
              </a:rPr>
              <a:t>on  </a:t>
            </a:r>
            <a:r>
              <a:rPr sz="3300" spc="-15" dirty="0">
                <a:latin typeface="Calibri"/>
                <a:cs typeface="Calibri"/>
              </a:rPr>
              <a:t>date </a:t>
            </a:r>
            <a:r>
              <a:rPr sz="3300" dirty="0">
                <a:latin typeface="Calibri"/>
                <a:cs typeface="Calibri"/>
              </a:rPr>
              <a:t>of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lang="en-SG" sz="3300" spc="5" dirty="0">
                <a:latin typeface="Calibri"/>
                <a:cs typeface="Calibri"/>
              </a:rPr>
              <a:t>expiration</a:t>
            </a:r>
            <a:endParaRPr sz="3300" dirty="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5" dirty="0">
                <a:latin typeface="Calibri"/>
                <a:cs typeface="Calibri"/>
              </a:rPr>
              <a:t>American-style </a:t>
            </a: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may </a:t>
            </a:r>
            <a:r>
              <a:rPr sz="3300" spc="0" dirty="0">
                <a:latin typeface="Calibri"/>
                <a:cs typeface="Calibri"/>
              </a:rPr>
              <a:t>be </a:t>
            </a:r>
            <a:r>
              <a:rPr sz="3300" spc="-20" dirty="0">
                <a:latin typeface="Calibri"/>
                <a:cs typeface="Calibri"/>
              </a:rPr>
              <a:t>exercised </a:t>
            </a:r>
            <a:r>
              <a:rPr sz="3300" spc="-15" dirty="0">
                <a:latin typeface="Calibri"/>
                <a:cs typeface="Calibri"/>
              </a:rPr>
              <a:t>at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any</a:t>
            </a:r>
            <a:endParaRPr sz="3300" dirty="0">
              <a:latin typeface="Calibri"/>
              <a:cs typeface="Calibri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lang="en-SG" sz="3300" spc="60" dirty="0">
                <a:latin typeface="Calibri"/>
                <a:cs typeface="Calibri"/>
              </a:rPr>
              <a:t>time</a:t>
            </a:r>
            <a:r>
              <a:rPr sz="3300" spc="60" dirty="0">
                <a:latin typeface="Calibri"/>
                <a:cs typeface="Calibri"/>
              </a:rPr>
              <a:t> </a:t>
            </a:r>
            <a:r>
              <a:rPr sz="3300" spc="0" dirty="0">
                <a:latin typeface="Calibri"/>
                <a:cs typeface="Calibri"/>
              </a:rPr>
              <a:t>up </a:t>
            </a:r>
            <a:r>
              <a:rPr sz="3300" spc="-15" dirty="0">
                <a:latin typeface="Calibri"/>
                <a:cs typeface="Calibri"/>
              </a:rPr>
              <a:t>to date </a:t>
            </a:r>
            <a:r>
              <a:rPr sz="3300" dirty="0">
                <a:latin typeface="Calibri"/>
                <a:cs typeface="Calibri"/>
              </a:rPr>
              <a:t>of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lang="en-SG" sz="3300" spc="5" dirty="0">
                <a:latin typeface="Calibri"/>
                <a:cs typeface="Calibri"/>
              </a:rPr>
              <a:t>expiration</a:t>
            </a:r>
          </a:p>
          <a:p>
            <a:pPr marL="367030" indent="-35433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3300" dirty="0">
                <a:cs typeface="Calibri"/>
              </a:rPr>
              <a:t>Bermudan-style option</a:t>
            </a:r>
            <a:r>
              <a:rPr lang="en-US" sz="3300" spc="35" dirty="0">
                <a:cs typeface="Calibri"/>
              </a:rPr>
              <a:t> </a:t>
            </a:r>
            <a:r>
              <a:rPr lang="en-US" sz="3300" spc="-20" dirty="0">
                <a:cs typeface="Calibri"/>
              </a:rPr>
              <a:t>may </a:t>
            </a:r>
            <a:r>
              <a:rPr lang="en-US" sz="3300" dirty="0">
                <a:cs typeface="Calibri"/>
              </a:rPr>
              <a:t>be </a:t>
            </a:r>
            <a:r>
              <a:rPr lang="en-US" sz="3300" spc="-20" dirty="0">
                <a:cs typeface="Calibri"/>
              </a:rPr>
              <a:t>exercised </a:t>
            </a:r>
            <a:r>
              <a:rPr lang="en-US" sz="3300" spc="-15" dirty="0">
                <a:cs typeface="Calibri"/>
              </a:rPr>
              <a:t>at  </a:t>
            </a:r>
            <a:r>
              <a:rPr lang="en-US" sz="3300" spc="-20" dirty="0">
                <a:cs typeface="Calibri"/>
              </a:rPr>
              <a:t>ﬁxed times</a:t>
            </a:r>
            <a:r>
              <a:rPr lang="en-US" sz="3300" spc="50" dirty="0">
                <a:cs typeface="Calibri"/>
              </a:rPr>
              <a:t> </a:t>
            </a:r>
            <a:r>
              <a:rPr lang="en-US" sz="3300" dirty="0">
                <a:cs typeface="Calibri"/>
              </a:rPr>
              <a:t>up </a:t>
            </a:r>
            <a:r>
              <a:rPr lang="en-US" sz="3300" spc="-15" dirty="0">
                <a:cs typeface="Calibri"/>
              </a:rPr>
              <a:t>to </a:t>
            </a:r>
            <a:r>
              <a:rPr lang="en-US" sz="3300" spc="-20" dirty="0">
                <a:cs typeface="Calibri"/>
              </a:rPr>
              <a:t>day </a:t>
            </a:r>
            <a:r>
              <a:rPr lang="en-US" sz="3300" dirty="0">
                <a:cs typeface="Calibri"/>
              </a:rPr>
              <a:t>of </a:t>
            </a:r>
            <a:r>
              <a:rPr lang="en-US" sz="3300" spc="5" dirty="0">
                <a:cs typeface="Calibri"/>
              </a:rPr>
              <a:t>expiration </a:t>
            </a:r>
            <a:r>
              <a:rPr lang="en-US" sz="3300" dirty="0">
                <a:cs typeface="Calibri"/>
              </a:rPr>
              <a:t>(i.e., half  </a:t>
            </a:r>
            <a:r>
              <a:rPr lang="en-US" sz="3300" spc="-30" dirty="0">
                <a:cs typeface="Calibri"/>
              </a:rPr>
              <a:t>way </a:t>
            </a:r>
            <a:r>
              <a:rPr lang="en-US" sz="3300" spc="-5" dirty="0">
                <a:cs typeface="Calibri"/>
              </a:rPr>
              <a:t>between European </a:t>
            </a:r>
            <a:r>
              <a:rPr lang="en-US" sz="3300" dirty="0">
                <a:cs typeface="Calibri"/>
              </a:rPr>
              <a:t>and</a:t>
            </a:r>
            <a:r>
              <a:rPr lang="en-US" sz="3300" spc="25" dirty="0">
                <a:cs typeface="Calibri"/>
              </a:rPr>
              <a:t> </a:t>
            </a:r>
            <a:r>
              <a:rPr lang="en-US" sz="3300" dirty="0">
                <a:cs typeface="Calibri"/>
              </a:rPr>
              <a:t>American!)</a:t>
            </a: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endParaRPr lang="en-SG" sz="3300" spc="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39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26" y="744715"/>
            <a:ext cx="4022873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Option</a:t>
            </a:r>
            <a:r>
              <a:rPr spc="-65" dirty="0"/>
              <a:t> </a:t>
            </a:r>
            <a:r>
              <a:rPr spc="-20" dirty="0"/>
              <a:t>Contract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84184" cy="2768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3300" spc="35" dirty="0">
                <a:latin typeface="Calibri"/>
                <a:cs typeface="Calibri"/>
              </a:rPr>
              <a:t>Option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may </a:t>
            </a:r>
            <a:r>
              <a:rPr sz="3300" spc="0" dirty="0">
                <a:latin typeface="Calibri"/>
                <a:cs typeface="Calibri"/>
              </a:rPr>
              <a:t>be </a:t>
            </a:r>
            <a:r>
              <a:rPr sz="3300" spc="-15" dirty="0">
                <a:latin typeface="Calibri"/>
                <a:cs typeface="Calibri"/>
              </a:rPr>
              <a:t>exchange-traded </a:t>
            </a:r>
            <a:r>
              <a:rPr sz="3300" dirty="0">
                <a:latin typeface="Calibri"/>
                <a:cs typeface="Calibri"/>
              </a:rPr>
              <a:t>or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50" dirty="0">
                <a:latin typeface="Calibri"/>
                <a:cs typeface="Calibri"/>
              </a:rPr>
              <a:t>OTC</a:t>
            </a:r>
            <a:endParaRPr sz="3300" dirty="0">
              <a:latin typeface="Calibri"/>
              <a:cs typeface="Calibri"/>
            </a:endParaRPr>
          </a:p>
          <a:p>
            <a:pPr marL="367030" marR="600075" indent="-35433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spc="-10" dirty="0">
                <a:latin typeface="Calibri"/>
                <a:cs typeface="Calibri"/>
              </a:rPr>
              <a:t>Exchange-traded </a:t>
            </a:r>
            <a:r>
              <a:rPr lang="en-SG" sz="3300" spc="30" dirty="0">
                <a:latin typeface="Calibri"/>
                <a:cs typeface="Calibri"/>
              </a:rPr>
              <a:t>options</a:t>
            </a:r>
            <a:r>
              <a:rPr sz="3300" spc="3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tend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spc="0" dirty="0">
                <a:latin typeface="Calibri"/>
                <a:cs typeface="Calibri"/>
              </a:rPr>
              <a:t>be </a:t>
            </a:r>
            <a:r>
              <a:rPr sz="3300" spc="-10" dirty="0">
                <a:latin typeface="Calibri"/>
                <a:cs typeface="Calibri"/>
              </a:rPr>
              <a:t>more  </a:t>
            </a:r>
            <a:r>
              <a:rPr sz="3300" spc="-15" dirty="0">
                <a:latin typeface="Calibri"/>
                <a:cs typeface="Calibri"/>
              </a:rPr>
              <a:t>standardized </a:t>
            </a:r>
            <a:r>
              <a:rPr sz="3300" dirty="0">
                <a:latin typeface="Calibri"/>
                <a:cs typeface="Calibri"/>
              </a:rPr>
              <a:t>and liquid </a:t>
            </a:r>
            <a:r>
              <a:rPr sz="3300" spc="0" dirty="0">
                <a:latin typeface="Calibri"/>
                <a:cs typeface="Calibri"/>
              </a:rPr>
              <a:t>then </a:t>
            </a:r>
            <a:r>
              <a:rPr sz="3300" spc="-50" dirty="0">
                <a:latin typeface="Calibri"/>
                <a:cs typeface="Calibri"/>
              </a:rPr>
              <a:t>OTC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lang="en-SG" sz="3300" spc="30" dirty="0">
                <a:latin typeface="Calibri"/>
                <a:cs typeface="Calibri"/>
              </a:rPr>
              <a:t>options</a:t>
            </a:r>
            <a:endParaRPr sz="3300" dirty="0">
              <a:latin typeface="Calibri"/>
              <a:cs typeface="Calibri"/>
            </a:endParaRPr>
          </a:p>
          <a:p>
            <a:pPr marL="367030" marR="5080" indent="-35433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3300" dirty="0">
                <a:latin typeface="Calibri"/>
                <a:cs typeface="Calibri"/>
              </a:rPr>
              <a:t>Long party </a:t>
            </a:r>
            <a:r>
              <a:rPr sz="3300" spc="-20" dirty="0">
                <a:latin typeface="Calibri"/>
                <a:cs typeface="Calibri"/>
              </a:rPr>
              <a:t>may </a:t>
            </a:r>
            <a:r>
              <a:rPr sz="3300" spc="0" dirty="0">
                <a:latin typeface="Calibri"/>
                <a:cs typeface="Calibri"/>
              </a:rPr>
              <a:t>be </a:t>
            </a:r>
            <a:r>
              <a:rPr sz="3300" spc="-5" dirty="0">
                <a:latin typeface="Calibri"/>
                <a:cs typeface="Calibri"/>
              </a:rPr>
              <a:t>exposed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spc="-10" dirty="0">
                <a:latin typeface="Calibri"/>
                <a:cs typeface="Calibri"/>
              </a:rPr>
              <a:t>default </a:t>
            </a:r>
            <a:r>
              <a:rPr sz="3300" dirty="0">
                <a:latin typeface="Calibri"/>
                <a:cs typeface="Calibri"/>
              </a:rPr>
              <a:t>risk </a:t>
            </a:r>
            <a:r>
              <a:rPr sz="3300" spc="-25" dirty="0">
                <a:latin typeface="Calibri"/>
                <a:cs typeface="Calibri"/>
              </a:rPr>
              <a:t>for  </a:t>
            </a:r>
            <a:r>
              <a:rPr sz="3300" spc="-50" dirty="0">
                <a:latin typeface="Calibri"/>
                <a:cs typeface="Calibri"/>
              </a:rPr>
              <a:t>OTC </a:t>
            </a:r>
            <a:r>
              <a:rPr lang="en-SG" sz="3300" spc="30" dirty="0">
                <a:latin typeface="Calibri"/>
                <a:cs typeface="Calibri"/>
              </a:rPr>
              <a:t>options</a:t>
            </a:r>
            <a:r>
              <a:rPr sz="3300" spc="3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(but not short</a:t>
            </a:r>
            <a:r>
              <a:rPr sz="3300" spc="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party)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84" y="744715"/>
            <a:ext cx="7541915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 </a:t>
            </a:r>
            <a:r>
              <a:rPr lang="en-SG" spc="50" dirty="0"/>
              <a:t>Option on IBM</a:t>
            </a:r>
            <a:endParaRPr spc="50" dirty="0"/>
          </a:p>
        </p:txBody>
      </p:sp>
      <p:sp>
        <p:nvSpPr>
          <p:cNvPr id="3" name="object 3"/>
          <p:cNvSpPr/>
          <p:nvPr/>
        </p:nvSpPr>
        <p:spPr>
          <a:xfrm>
            <a:off x="1053249" y="1712774"/>
            <a:ext cx="8616551" cy="4611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SG" dirty="0"/>
              <a:t>I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84" y="744715"/>
            <a:ext cx="7541915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15" dirty="0"/>
              <a:t>IBM stock prices</a:t>
            </a:r>
            <a:endParaRPr spc="5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FB3E6-47BE-4930-A0C2-F0BABECA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3" y="1644650"/>
            <a:ext cx="9849117" cy="45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44715"/>
            <a:ext cx="89153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10" dirty="0"/>
              <a:t>Exchange-Traded Option</a:t>
            </a:r>
            <a:endParaRPr spc="5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E90DB-EBF7-4546-8FDF-99C90634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5" y="1644651"/>
            <a:ext cx="4930026" cy="434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65DF93-07F5-47DF-BCD3-740C45D4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21" y="1748965"/>
            <a:ext cx="4493985" cy="42390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44715"/>
            <a:ext cx="89153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15" dirty="0"/>
              <a:t>EURUSD FX Futures</a:t>
            </a:r>
            <a:endParaRPr spc="5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49D00-AF27-4787-83D2-B89D4A1A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425018"/>
            <a:ext cx="4648200" cy="55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5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1592</Words>
  <Application>Microsoft Office PowerPoint</Application>
  <PresentationFormat>Custom</PresentationFormat>
  <Paragraphs>216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Cambria Math</vt:lpstr>
      <vt:lpstr>Times New Roman</vt:lpstr>
      <vt:lpstr>Office Theme</vt:lpstr>
      <vt:lpstr>QF602: Derivatives</vt:lpstr>
      <vt:lpstr>Option Contract</vt:lpstr>
      <vt:lpstr>Option Contract</vt:lpstr>
      <vt:lpstr>Option Contract</vt:lpstr>
      <vt:lpstr>Option Contract</vt:lpstr>
      <vt:lpstr>Example: Option on IBM</vt:lpstr>
      <vt:lpstr>IBM stock prices</vt:lpstr>
      <vt:lpstr>Exchange-Traded Option</vt:lpstr>
      <vt:lpstr>EURUSD FX Futures</vt:lpstr>
      <vt:lpstr>EURUSD FX Futures</vt:lpstr>
      <vt:lpstr>Moneyness</vt:lpstr>
      <vt:lpstr>Moneyness</vt:lpstr>
      <vt:lpstr>Option Value</vt:lpstr>
      <vt:lpstr>Option Value</vt:lpstr>
      <vt:lpstr>Put–Call Parity</vt:lpstr>
      <vt:lpstr>Put–Call Parity</vt:lpstr>
      <vt:lpstr>Put–Call Parity</vt:lpstr>
      <vt:lpstr>Example: Put–Call Parity</vt:lpstr>
      <vt:lpstr>Example: Put–Call Parity</vt:lpstr>
      <vt:lpstr>American option</vt:lpstr>
      <vt:lpstr>American option</vt:lpstr>
      <vt:lpstr>American option</vt:lpstr>
      <vt:lpstr>Black Scholes Merton</vt:lpstr>
      <vt:lpstr>Risk neutral pricing</vt:lpstr>
      <vt:lpstr>Black Scholes Formula</vt:lpstr>
      <vt:lpstr>Black Scholes Formula</vt:lpstr>
      <vt:lpstr>Black Scholes Formula</vt:lpstr>
      <vt:lpstr>Black Scholes Formula</vt:lpstr>
      <vt:lpstr>Black Scholes Formula</vt:lpstr>
      <vt:lpstr>Black Scholes Formula</vt:lpstr>
      <vt:lpstr>Black Scholes Formula</vt:lpstr>
      <vt:lpstr>Black Scholes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QF602: Derivatives</dc:title>
  <cp:lastModifiedBy>Harry Lo</cp:lastModifiedBy>
  <cp:revision>69</cp:revision>
  <dcterms:created xsi:type="dcterms:W3CDTF">2017-12-05T09:05:45Z</dcterms:created>
  <dcterms:modified xsi:type="dcterms:W3CDTF">2018-01-10T15:59:00Z</dcterms:modified>
</cp:coreProperties>
</file>