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23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176" y="2584041"/>
            <a:ext cx="6783046" cy="97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688" y="3940672"/>
            <a:ext cx="6460022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457" y="744715"/>
            <a:ext cx="3452485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284" y="1919676"/>
            <a:ext cx="8352831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1041" y="6897559"/>
            <a:ext cx="2278379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0284" y="6897559"/>
            <a:ext cx="44450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1306" y="6897559"/>
            <a:ext cx="21082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QF602:</a:t>
            </a:r>
            <a:r>
              <a:rPr spc="-35" dirty="0"/>
              <a:t> </a:t>
            </a:r>
            <a:r>
              <a:rPr dirty="0"/>
              <a:t>Derivatives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688" y="3940672"/>
            <a:ext cx="4373012" cy="122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Lecture </a:t>
            </a:r>
            <a:r>
              <a:rPr lang="en-SG"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3</a:t>
            </a:r>
            <a:r>
              <a:rPr sz="3300" b="1" spc="0" dirty="0">
                <a:solidFill>
                  <a:srgbClr val="898989"/>
                </a:solidFill>
                <a:latin typeface="Arial Black"/>
                <a:cs typeface="Arial Black"/>
              </a:rPr>
              <a:t>:  </a:t>
            </a:r>
            <a:r>
              <a:rPr lang="en-SG" sz="3300" b="1" dirty="0">
                <a:solidFill>
                  <a:srgbClr val="898989"/>
                </a:solidFill>
                <a:latin typeface="Arial Black"/>
                <a:cs typeface="Arial Black"/>
              </a:rPr>
              <a:t>Options Strategies</a:t>
            </a:r>
            <a:endParaRPr sz="33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730250"/>
            <a:ext cx="9448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for Short Covered Call</a:t>
            </a:r>
            <a:endParaRPr spc="-2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40164-B025-41FB-82D6-8E9177F3DA1D}"/>
              </a:ext>
            </a:extLst>
          </p:cNvPr>
          <p:cNvSpPr/>
          <p:nvPr/>
        </p:nvSpPr>
        <p:spPr>
          <a:xfrm>
            <a:off x="850900" y="1641741"/>
            <a:ext cx="8691226" cy="183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trader “gives up” the upside above 110 until the maturity of the option.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To compensate the potential expected short term stock price decrease.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92641-941C-4D41-AE41-BDAE9AC5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3438500"/>
            <a:ext cx="5562600" cy="34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1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730250"/>
            <a:ext cx="9448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Equivalent to Short Put plus Cash</a:t>
            </a:r>
            <a:endParaRPr spc="-2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40164-B025-41FB-82D6-8E9177F3DA1D}"/>
              </a:ext>
            </a:extLst>
          </p:cNvPr>
          <p:cNvSpPr/>
          <p:nvPr/>
        </p:nvSpPr>
        <p:spPr>
          <a:xfrm>
            <a:off x="850900" y="1641741"/>
            <a:ext cx="8691226" cy="14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We can show that writing a covered call is equivalent to short a put plus cash:</a:t>
            </a: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S(T) - Call(T,T,K) = Put(T,T,K) + 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727EF-F29B-48EE-9183-5EA2EB56B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77" y="3386705"/>
            <a:ext cx="6001246" cy="3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Bull Spreads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308283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Bull spreads (or call spreads) are one of the most popular strategies and corresponding to a bullish view on the market.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Trader believes an asset is going to increase above a specific strike K1 but will not be able to reach a level K2, K1&lt;K2.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Bull Spreads(T,T,K1,K2) = Call(T,T,K1) – Call(T,T,K2)</a:t>
            </a:r>
          </a:p>
        </p:txBody>
      </p:sp>
    </p:spTree>
    <p:extLst>
      <p:ext uri="{BB962C8B-B14F-4D97-AF65-F5344CB8AC3E}">
        <p14:creationId xmlns:p14="http://schemas.microsoft.com/office/powerpoint/2010/main" val="76541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84" y="806450"/>
            <a:ext cx="748980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of Bull Spreads</a:t>
            </a:r>
            <a:endParaRPr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4D808-449E-46F3-B1BE-39F4F78B0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16" y="1846633"/>
            <a:ext cx="776387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6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84" y="806450"/>
            <a:ext cx="748980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Digital Call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D4DEB6D-D5B3-402A-9BC5-55AB6F9422C2}"/>
                  </a:ext>
                </a:extLst>
              </p:cNvPr>
              <p:cNvSpPr txBox="1"/>
              <p:nvPr/>
            </p:nvSpPr>
            <p:spPr>
              <a:xfrm>
                <a:off x="1170284" y="1919676"/>
                <a:ext cx="8022590" cy="2691121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800" dirty="0">
                    <a:latin typeface="Calibri"/>
                    <a:cs typeface="Calibri"/>
                  </a:rPr>
                  <a:t>Digital options, aka binary options, pay a specific coupon when a barrier or trigger event occurs.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800" dirty="0">
                    <a:latin typeface="Calibri"/>
                    <a:cs typeface="Calibri"/>
                  </a:rPr>
                  <a:t>European digital call option has the payoff</a:t>
                </a:r>
              </a:p>
              <a:p>
                <a:pPr marL="469900" marR="165735" lvl="1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  <m:d>
                            <m:dPr>
                              <m:ctrlPr>
                                <a:rPr lang="en-SG" sz="28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&gt;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SG" sz="2800" dirty="0">
                  <a:latin typeface="Calibri"/>
                  <a:cs typeface="Calibri"/>
                </a:endParaRP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800" dirty="0">
                    <a:latin typeface="Calibri"/>
                    <a:cs typeface="Calibri"/>
                  </a:rPr>
                  <a:t>1 is the indicator function and H is the barrier.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800" dirty="0">
                    <a:latin typeface="Calibri"/>
                    <a:cs typeface="Calibri"/>
                  </a:rPr>
                  <a:t>The payoff reads: if S(T)&gt;H then it pays $1, else $0.</a:t>
                </a: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D4DEB6D-D5B3-402A-9BC5-55AB6F942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022590" cy="2691121"/>
              </a:xfrm>
              <a:prstGeom prst="rect">
                <a:avLst/>
              </a:prstGeom>
              <a:blipFill>
                <a:blip r:embed="rId2"/>
                <a:stretch>
                  <a:fillRect l="-2356" t="-3855" b="-68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9DD8B4-C041-455E-99A1-66A256B79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4634131"/>
            <a:ext cx="4521432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5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784" y="806450"/>
            <a:ext cx="748980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Bull Spread vs Digital Call</a:t>
            </a:r>
            <a:endParaRPr spc="-2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D4DEB6D-D5B3-402A-9BC5-55AB6F9422C2}"/>
              </a:ext>
            </a:extLst>
          </p:cNvPr>
          <p:cNvSpPr txBox="1"/>
          <p:nvPr/>
        </p:nvSpPr>
        <p:spPr>
          <a:xfrm>
            <a:off x="1170284" y="1919676"/>
            <a:ext cx="8022590" cy="17504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We can see the similarity between bull spread and digital call.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In fact, some banks use bull spread to price digital call.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79E8F-50EC-4E5C-B89A-C926AF70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3670155"/>
            <a:ext cx="5943600" cy="35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4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Bear Spreads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264764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Similar to bull spread but is for expressing a bearish view on the market.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Trader believes an asset is going to decrease below a specific strike K2 but will not be able to reach below a level K1, K1&lt;K2.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Bear Spreads(T,T,K1,K2) = Put(T,T,K2) – Put(T,T,K1)</a:t>
            </a:r>
          </a:p>
        </p:txBody>
      </p:sp>
    </p:spTree>
    <p:extLst>
      <p:ext uri="{BB962C8B-B14F-4D97-AF65-F5344CB8AC3E}">
        <p14:creationId xmlns:p14="http://schemas.microsoft.com/office/powerpoint/2010/main" val="197258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806450"/>
            <a:ext cx="764409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of Bear Spreads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FF123-EF9F-4313-AEAE-4419C0F0E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34" y="1797050"/>
            <a:ext cx="7644090" cy="44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2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Butterfly Spreads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53228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It is considered to be a neutral strategy, neither bullish or bearish.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One can regard it is a combination of a bull and a bear spread.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Traders use it to express a view that the underlying will be traded within a range.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There are 3 strikes to specify a butterfly and can be constructed using calls or puts.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Using calls, the payoff of a butterfly spread:</a:t>
            </a:r>
            <a:endParaRPr lang="en-SG" sz="2800" dirty="0">
              <a:cs typeface="Calibri"/>
            </a:endParaRP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Call(T,T,K1) – 2*Call(T,T,K2) + Call(T,T,K3)</a:t>
            </a:r>
            <a:endParaRPr lang="en-SG" sz="2800" dirty="0">
              <a:latin typeface="Calibri"/>
              <a:cs typeface="Calibri"/>
            </a:endParaRP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K1&lt;K2&lt;K3</a:t>
            </a: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41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06450"/>
            <a:ext cx="88392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of Butterfly Spreads</a:t>
            </a:r>
            <a:endParaRPr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3A081-59D4-43A6-A554-5BE3F211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09" y="1720850"/>
            <a:ext cx="733598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744715"/>
            <a:ext cx="42671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 Strategies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219848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We will look at the payoff of different portfolios of stocks and options in this lecture.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portfolios is also called option strategies.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They are used to express trader’s view of the future of the underlying (i.e. speculation) or for hedging.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37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06450"/>
            <a:ext cx="88392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of Butterfly Spreads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BBB2E-D18F-47ED-BFBD-5DED5D032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84" y="1797050"/>
            <a:ext cx="718136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4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Condor Spreads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44396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Condor spreads is similar to the butterfly spreads except it involves 4 different strikes.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Like butterfly spreads, condor spreads is a short volatility strategy.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There are 4 strikes to specify a condor and can be constructed using calls or puts.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Using calls, the payoff of a condor spread:</a:t>
            </a:r>
            <a:endParaRPr lang="en-SG" sz="2800" dirty="0">
              <a:cs typeface="Calibri"/>
            </a:endParaRP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Call(T,T,K1) – Call(T,T,K2) – Call(T,T,K3) + Call(T,T,K4)</a:t>
            </a:r>
            <a:endParaRPr lang="en-SG" sz="2800" dirty="0">
              <a:latin typeface="Calibri"/>
              <a:cs typeface="Calibri"/>
            </a:endParaRP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K1&lt;K2&lt;K3&lt;K4</a:t>
            </a: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16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06450"/>
            <a:ext cx="88392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of Condor Spreads</a:t>
            </a:r>
            <a:endParaRPr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68EF5-0041-4C39-A4D6-21B20918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6" y="1873250"/>
            <a:ext cx="69881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68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Ratio Spreads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4887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A generalization of bull or bear spreads.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payoff of a ratio call spread is:</a:t>
            </a:r>
            <a:endParaRPr lang="en-SG" sz="2800" dirty="0">
              <a:cs typeface="Calibri"/>
            </a:endParaRP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N1 * Call(T,T,K1) –  N2 * Call(T,T,K2)</a:t>
            </a:r>
            <a:endParaRPr lang="en-SG" sz="2800" dirty="0">
              <a:latin typeface="Calibri"/>
              <a:cs typeface="Calibri"/>
            </a:endParaRP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K1&lt;K2, N1 and N2 are the numbers of Calls at K1 and K2 respectively.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Say N1=1, N2=2. The premium is lower than bull spreads for the same strikes because selling more calls.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Upside risk is not protected.</a:t>
            </a:r>
          </a:p>
          <a:p>
            <a:pPr marL="12700" marR="165735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13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06450"/>
            <a:ext cx="88392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Ratio Call Spreads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385E4-8831-44B9-8C66-6C743656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797050"/>
            <a:ext cx="739868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6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Straddles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53356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Straddles consist of long a call and a put on the same underlying at the same strike.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payoff of a straddle is:</a:t>
            </a:r>
          </a:p>
          <a:p>
            <a:pPr marL="367030" marR="165735" indent="-354330" algn="ctr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Call(T,T,K) + Put(T,T,K)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This is almost a pure volatility trade, i.e. no risk with respective to the underlying directional movement.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delta of straddle is close to 0 as the call and put delta cancels each other but the </a:t>
            </a:r>
            <a:r>
              <a:rPr lang="en-SG" sz="2800" dirty="0" err="1">
                <a:cs typeface="Calibri"/>
              </a:rPr>
              <a:t>vega</a:t>
            </a:r>
            <a:r>
              <a:rPr lang="en-SG" sz="2800" dirty="0">
                <a:cs typeface="Calibri"/>
              </a:rPr>
              <a:t> is doubled.</a:t>
            </a:r>
          </a:p>
          <a:p>
            <a:pPr marL="12700" marR="165735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12700" marR="165735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8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06450"/>
            <a:ext cx="88392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Straddles</a:t>
            </a:r>
            <a:endParaRPr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4AE4B3-5EC6-4432-9DE7-AA363531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84" y="1720850"/>
            <a:ext cx="7162800" cy="43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Strangle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579652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Strangle is a generalization of straddle with call and put are at different strikes.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premium is cheaper than straddle.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payoff of a strangle is:</a:t>
            </a:r>
          </a:p>
          <a:p>
            <a:pPr marL="367030" marR="165735" indent="-354330" algn="ctr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Call(T,T,K1) + Put(T,T,K2)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K1&lt;K2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delta of straddle can be set to zero depends on the choice of strikes.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Vega is lower than straddle.</a:t>
            </a:r>
          </a:p>
          <a:p>
            <a:pPr marL="12700" marR="165735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12700" marR="165735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cs typeface="Calibri"/>
            </a:endParaRP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endParaRPr lang="en-SG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372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806450"/>
            <a:ext cx="88392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Strangle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88D28-B65A-4D48-8D07-6A44A312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3" y="1720850"/>
            <a:ext cx="73134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26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526" y="730250"/>
            <a:ext cx="769234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dirty="0"/>
              <a:t>Breeden-</a:t>
            </a:r>
            <a:r>
              <a:rPr lang="en-SG" dirty="0" err="1"/>
              <a:t>Litzenberger</a:t>
            </a:r>
            <a:r>
              <a:rPr lang="en-SG" dirty="0"/>
              <a:t>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93700" y="1919676"/>
                <a:ext cx="9982200" cy="566385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Let C(K) and P(K) be European call and put option prices at K. 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For any twice differentiable European payoff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>
                    <a:cs typeface="Calibri"/>
                  </a:rPr>
                  <a:t>, the present value of it,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𝑟𝑇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[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r>
                  <a:rPr lang="en-SG" sz="2400" dirty="0">
                    <a:cs typeface="Calibri"/>
                  </a:rPr>
                  <a:t>, it can be replicated by a collection of European options: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SG" sz="22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𝑟𝑇</m:t>
                        </m:r>
                      </m:sup>
                    </m:sSup>
                    <m:r>
                      <a:rPr lang="en-SG" sz="2200" b="0" i="1" smtClean="0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r>
                      <a:rPr lang="en-SG" sz="22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h</m:t>
                        </m:r>
                      </m:e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𝐶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SG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2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200" i="1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nary>
                      <m:naryPr>
                        <m:ctrlPr>
                          <a:rPr lang="en-SG" sz="22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a:rPr lang="en-SG" sz="22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  <m:sup>
                        <m:r>
                          <a:rPr lang="en-SG" sz="22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  <m:t>h</m:t>
                            </m:r>
                          </m:e>
                          <m:sup>
                            <m: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</m:d>
                        <m:r>
                          <a:rPr lang="en-SG" sz="2200" i="1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ctrlP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</m:d>
                        <m:r>
                          <a:rPr lang="en-SG" sz="2200" i="1">
                            <a:latin typeface="Cambria Math" panose="02040503050406030204" pitchFamily="18" charset="0"/>
                            <a:cs typeface="Calibri"/>
                          </a:rPr>
                          <m:t>𝑑𝐾</m:t>
                        </m:r>
                        <m:r>
                          <a:rPr lang="en-SG" sz="22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nary>
                          <m:naryPr>
                            <m:ctrlP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sub>
                          <m:sup>
                            <m:r>
                              <a:rPr lang="en-SG" sz="22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2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SG" sz="2200" i="1">
                                <a:latin typeface="Cambria Math" panose="02040503050406030204" pitchFamily="18" charset="0"/>
                                <a:cs typeface="Calibri"/>
                              </a:rPr>
                              <m:t>𝑑𝐾</m:t>
                            </m:r>
                          </m:e>
                        </m:nary>
                      </m:e>
                    </m:nary>
                  </m:oMath>
                </a14:m>
                <a:endParaRPr lang="en-SG" sz="22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200" dirty="0">
                  <a:cs typeface="Calibri"/>
                </a:endParaRP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If we pick x to be the forward price F, the above equation can be reduced to</a:t>
                </a: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2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𝑟𝑇</m:t>
                          </m:r>
                        </m:sup>
                      </m:sSup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h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sup>
                        <m:e>
                          <m:sSup>
                            <m:sSup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𝑑𝐾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nary>
                            <m:nary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𝑑𝐾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SG" sz="2000" b="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469900" marR="165735" lvl="1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919676"/>
                <a:ext cx="9982200" cy="5663858"/>
              </a:xfrm>
              <a:prstGeom prst="rect">
                <a:avLst/>
              </a:prstGeom>
              <a:blipFill>
                <a:blip r:embed="rId2"/>
                <a:stretch>
                  <a:fillRect l="-1649" t="-17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5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 Strategies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45558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Protective Put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Covered Call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Bull spread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Bear spread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Butterfly spread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Condor spread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Ratio Spread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Straddle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Strangle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endParaRPr sz="3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526" y="730250"/>
            <a:ext cx="769234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dirty="0"/>
              <a:t>Breeden-</a:t>
            </a:r>
            <a:r>
              <a:rPr lang="en-SG" dirty="0" err="1"/>
              <a:t>Litzenberger</a:t>
            </a:r>
            <a:r>
              <a:rPr lang="en-SG" dirty="0"/>
              <a:t>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93700" y="1919676"/>
                <a:ext cx="9982200" cy="581223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All option strategies that we discussed are special cases of the B-L formula.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The implication is that if we know the option prices for all strikes then we can price any European payoffs and the most importantly, the prices are model independent.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Example: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Sup>
                      <m:sSub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b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</m:oMath>
                </a14:m>
                <a:endParaRPr lang="en-SG" sz="24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𝑟𝑇</m:t>
                          </m:r>
                        </m:sup>
                      </m:sSup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 smtClean="0"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2</m:t>
                      </m:r>
                      <m:nary>
                        <m:nary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𝑑𝐾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+2</m:t>
                          </m:r>
                          <m:nary>
                            <m:nary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𝑑𝐾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SG" sz="2400" b="0" dirty="0">
                  <a:cs typeface="Calibri"/>
                </a:endParaRP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Assume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=0.2</m:t>
                    </m:r>
                  </m:oMath>
                </a14:m>
                <a:r>
                  <a:rPr lang="en-SG" sz="2400" dirty="0">
                    <a:cs typeface="Calibri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h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SG" sz="2400" dirty="0">
                    <a:cs typeface="Calibri"/>
                  </a:rPr>
                  <a:t> analytically:</a:t>
                </a: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h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sub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−0.5</m:t>
                                    </m:r>
                                    <m:sSup>
                                      <m:sSupPr>
                                        <m:ctrlP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+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SG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𝑇</m:t>
                                        </m:r>
                                      </m:e>
                                    </m:rad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[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</m:rad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                   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</m:sSup>
                  </m:oMath>
                </a14:m>
                <a:endParaRPr lang="en-SG" sz="2400" dirty="0">
                  <a:cs typeface="Calibri"/>
                </a:endParaRPr>
              </a:p>
              <a:p>
                <a:pPr marL="12700" marR="165735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469900" marR="165735" lvl="1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919676"/>
                <a:ext cx="9982200" cy="5812232"/>
              </a:xfrm>
              <a:prstGeom prst="rect">
                <a:avLst/>
              </a:prstGeom>
              <a:blipFill>
                <a:blip r:embed="rId2"/>
                <a:stretch>
                  <a:fillRect l="-1649" t="-16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3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526" y="730250"/>
            <a:ext cx="7692348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dirty="0"/>
              <a:t>Breeden-</a:t>
            </a:r>
            <a:r>
              <a:rPr lang="en-SG" dirty="0" err="1"/>
              <a:t>Litzenberger</a:t>
            </a:r>
            <a:r>
              <a:rPr lang="en-SG" dirty="0"/>
              <a:t>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93700" y="1919676"/>
                <a:ext cx="9982200" cy="519815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, T=1, then </a:t>
                </a:r>
              </a:p>
              <a:p>
                <a:pPr marL="12700" marR="165735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=100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=104.08</m:t>
                      </m:r>
                    </m:oMath>
                  </m:oMathPara>
                </a14:m>
                <a:endParaRPr lang="en-SG" sz="2400" b="0" dirty="0">
                  <a:cs typeface="Calibri"/>
                </a:endParaRP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endParaRPr lang="en-SG" sz="2400" dirty="0">
                  <a:cs typeface="Calibri"/>
                </a:endParaRP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The B-L formula in the discrete settings:</a:t>
                </a:r>
              </a:p>
              <a:p>
                <a:pPr marL="12700" marR="165735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=1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sup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)(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12700" marR="165735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𝑀</m:t>
                          </m:r>
                        </m:sup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𝐶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)(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812800" marR="165735" lvl="1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latin typeface="Calibri"/>
                    <a:cs typeface="Calibri"/>
                  </a:rPr>
                  <a:t>Where N is the number of put options, M is number of call options,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 dirty="0" smtClean="0">
                            <a:latin typeface="Cambria Math" panose="02040503050406030204" pitchFamily="18" charset="0"/>
                            <a:cs typeface="Calibri"/>
                          </a:rPr>
                          <m:t>𝐾</m:t>
                        </m:r>
                      </m:e>
                      <m:sub>
                        <m:r>
                          <a:rPr lang="en-SG" sz="2400" i="1" dirty="0" smtClean="0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sub>
                    </m:sSub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 =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</a:t>
                </a:r>
              </a:p>
              <a:p>
                <a:pPr marL="812800" marR="165735" lvl="1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latin typeface="Calibri"/>
                    <a:cs typeface="Calibri"/>
                  </a:rPr>
                  <a:t>The more granular the strikes are, the closer you get to the closed form solution.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919676"/>
                <a:ext cx="9982200" cy="5198154"/>
              </a:xfrm>
              <a:prstGeom prst="rect">
                <a:avLst/>
              </a:prstGeom>
              <a:blipFill>
                <a:blip r:embed="rId2"/>
                <a:stretch>
                  <a:fillRect l="-1649" t="-1876" b="-23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5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730250"/>
            <a:ext cx="8538826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vs Option value</a:t>
            </a:r>
            <a:endParaRPr spc="-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B00C-DAF8-4EF4-BFB4-7983EEE8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13" y="3625850"/>
            <a:ext cx="6019800" cy="37249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CB1CCE-3817-48A7-B080-780408BC27E7}"/>
              </a:ext>
            </a:extLst>
          </p:cNvPr>
          <p:cNvSpPr/>
          <p:nvPr/>
        </p:nvSpPr>
        <p:spPr>
          <a:xfrm>
            <a:off x="1018176" y="1720850"/>
            <a:ext cx="8523949" cy="183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Let Put(</a:t>
            </a:r>
            <a:r>
              <a:rPr lang="en-SG" sz="2800" dirty="0" err="1">
                <a:cs typeface="Calibri"/>
              </a:rPr>
              <a:t>t,T,K</a:t>
            </a:r>
            <a:r>
              <a:rPr lang="en-SG" sz="2800" dirty="0">
                <a:cs typeface="Calibri"/>
              </a:rPr>
              <a:t>) be the value of an European put option with strike K at time t.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payoff of an European put option can be represented as Put(T,T,K), i.e. the intrinsic value.</a:t>
            </a:r>
          </a:p>
        </p:txBody>
      </p:sp>
    </p:spTree>
    <p:extLst>
      <p:ext uri="{BB962C8B-B14F-4D97-AF65-F5344CB8AC3E}">
        <p14:creationId xmlns:p14="http://schemas.microsoft.com/office/powerpoint/2010/main" val="25096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Protective Put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263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A portfolio consists of a put option and the underlying stock.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Long protective put is equivalent to holding a stock and a put option on the same stock.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main motivation for buying a protective put is mainly for hedging.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84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Protective Put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397884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A fund manager holds 10,000 stocks of IBM at $80.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The stock is trading at $90.</a:t>
            </a:r>
            <a:endParaRPr lang="en-SG" sz="2800" dirty="0">
              <a:latin typeface="Calibri"/>
              <a:cs typeface="Calibri"/>
            </a:endParaRP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He is worried about the market going down during the next 3 months but doesn’t want to sell his shares.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fund manager decides to buy 10,000 3-month European puts on IBM with strike at $80.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Buying a protective put enables an investor to fix the maximum loss that he could potentially suffer.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5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984" y="730250"/>
            <a:ext cx="8613142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Payoff Diagram for Protective Put</a:t>
            </a:r>
            <a:endParaRPr spc="-2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40164-B025-41FB-82D6-8E9177F3DA1D}"/>
              </a:ext>
            </a:extLst>
          </p:cNvPr>
          <p:cNvSpPr/>
          <p:nvPr/>
        </p:nvSpPr>
        <p:spPr>
          <a:xfrm>
            <a:off x="1614784" y="1641741"/>
            <a:ext cx="6627516" cy="9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cs typeface="Calibri"/>
              </a:rPr>
              <a:t>Note that the premium of the option is not included in the payoff diagram.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A32D5-7CE1-4A1A-80AD-AED689834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34" y="2716113"/>
            <a:ext cx="6865130" cy="41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894" y="651482"/>
            <a:ext cx="593337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Equivalent to Call + Cash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783033"/>
            <a:ext cx="8022590" cy="8940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Applying put-call parity, we can show that </a:t>
            </a:r>
          </a:p>
          <a:p>
            <a:pPr marL="12700" marR="165735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Put(T,T,K) + S(T) = Call(T,T,K) + 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612C2-A45B-493A-8DFA-B9F09694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29" y="2799256"/>
            <a:ext cx="7581843" cy="43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730250"/>
            <a:ext cx="44195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Covered Call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442685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A portfolio consists of a call option and short selling the underlying stock.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payoff of a covered call is</a:t>
            </a:r>
          </a:p>
          <a:p>
            <a:pPr marL="469900" marR="165735" lvl="1" algn="ctr">
              <a:lnSpc>
                <a:spcPct val="100600"/>
              </a:lnSpc>
              <a:spcBef>
                <a:spcPts val="85"/>
              </a:spcBef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Covered Call(T,T,K) = Call(T,T,K) – S(T)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b="1" dirty="0">
                <a:latin typeface="Calibri"/>
                <a:cs typeface="Calibri"/>
              </a:rPr>
              <a:t>Writing</a:t>
            </a:r>
            <a:r>
              <a:rPr lang="en-SG" sz="2800" dirty="0">
                <a:latin typeface="Calibri"/>
                <a:cs typeface="Calibri"/>
              </a:rPr>
              <a:t> a covered call is a popular hedging strategy.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A trader holds some shares and believes the price will increase in the long term but decline in the short term.</a:t>
            </a:r>
          </a:p>
          <a:p>
            <a:pPr marL="367030" marR="165735" indent="-354330">
              <a:lnSpc>
                <a:spcPct val="100600"/>
              </a:lnSpc>
              <a:spcBef>
                <a:spcPts val="85"/>
              </a:spcBef>
              <a:buFont typeface="Arial"/>
              <a:buChar char="•"/>
              <a:tabLst>
                <a:tab pos="367030" algn="l"/>
                <a:tab pos="367665" algn="l"/>
              </a:tabLst>
            </a:pPr>
            <a:r>
              <a:rPr lang="en-SG" sz="2800" dirty="0">
                <a:latin typeface="Calibri"/>
                <a:cs typeface="Calibri"/>
              </a:rPr>
              <a:t>The trader will receive an extra income in the form of call option premium.</a:t>
            </a:r>
          </a:p>
        </p:txBody>
      </p:sp>
    </p:spTree>
    <p:extLst>
      <p:ext uri="{BB962C8B-B14F-4D97-AF65-F5344CB8AC3E}">
        <p14:creationId xmlns:p14="http://schemas.microsoft.com/office/powerpoint/2010/main" val="109574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1555</Words>
  <Application>Microsoft Office PowerPoint</Application>
  <PresentationFormat>Custom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Office Theme</vt:lpstr>
      <vt:lpstr>QF602: Derivatives</vt:lpstr>
      <vt:lpstr>Option Strategies</vt:lpstr>
      <vt:lpstr>Option Strategies</vt:lpstr>
      <vt:lpstr>Payoff Diagram vs Option value</vt:lpstr>
      <vt:lpstr>Protective Put</vt:lpstr>
      <vt:lpstr>Protective Put</vt:lpstr>
      <vt:lpstr>Payoff Diagram for Protective Put</vt:lpstr>
      <vt:lpstr>Equivalent to Call + Cash</vt:lpstr>
      <vt:lpstr>Covered Call</vt:lpstr>
      <vt:lpstr>Payoff Diagram for Short Covered Call</vt:lpstr>
      <vt:lpstr>Equivalent to Short Put plus Cash</vt:lpstr>
      <vt:lpstr>Bull Spreads</vt:lpstr>
      <vt:lpstr>Payoff Diagram of Bull Spreads</vt:lpstr>
      <vt:lpstr>Digital Call Option</vt:lpstr>
      <vt:lpstr>Bull Spread vs Digital Call</vt:lpstr>
      <vt:lpstr>Bear Spreads</vt:lpstr>
      <vt:lpstr>Payoff Diagram of Bear Spreads</vt:lpstr>
      <vt:lpstr>Butterfly Spreads</vt:lpstr>
      <vt:lpstr>Payoff Diagram of Butterfly Spreads</vt:lpstr>
      <vt:lpstr>Payoff Diagram of Butterfly Spreads</vt:lpstr>
      <vt:lpstr>Condor Spreads</vt:lpstr>
      <vt:lpstr>Payoff Diagram of Condor Spreads</vt:lpstr>
      <vt:lpstr>Ratio Spreads</vt:lpstr>
      <vt:lpstr>Ratio Call Spreads</vt:lpstr>
      <vt:lpstr>Straddles</vt:lpstr>
      <vt:lpstr>Straddles</vt:lpstr>
      <vt:lpstr>Strangle</vt:lpstr>
      <vt:lpstr>Strangle</vt:lpstr>
      <vt:lpstr>Breeden-Litzenberger Formula</vt:lpstr>
      <vt:lpstr>Breeden-Litzenberger Formula</vt:lpstr>
      <vt:lpstr>Breeden-Litzenberger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QF602: Derivatives</dc:title>
  <cp:lastModifiedBy>Harry Lo</cp:lastModifiedBy>
  <cp:revision>118</cp:revision>
  <dcterms:created xsi:type="dcterms:W3CDTF">2017-12-05T09:05:45Z</dcterms:created>
  <dcterms:modified xsi:type="dcterms:W3CDTF">2018-01-13T08:48:01Z</dcterms:modified>
</cp:coreProperties>
</file>