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2" r:id="rId7"/>
    <p:sldId id="263" r:id="rId8"/>
    <p:sldId id="264" r:id="rId9"/>
    <p:sldId id="265" r:id="rId10"/>
    <p:sldId id="266" r:id="rId11"/>
    <p:sldId id="267" r:id="rId12"/>
    <p:sldId id="279" r:id="rId13"/>
    <p:sldId id="280" r:id="rId14"/>
    <p:sldId id="268" r:id="rId15"/>
    <p:sldId id="269" r:id="rId16"/>
    <p:sldId id="271" r:id="rId17"/>
    <p:sldId id="270" r:id="rId18"/>
    <p:sldId id="272" r:id="rId19"/>
    <p:sldId id="273" r:id="rId20"/>
    <p:sldId id="274" r:id="rId21"/>
    <p:sldId id="275" r:id="rId22"/>
    <p:sldId id="276" r:id="rId23"/>
    <p:sldId id="277" r:id="rId24"/>
    <p:sldId id="278" r:id="rId25"/>
    <p:sldId id="281" r:id="rId26"/>
    <p:sldId id="282" r:id="rId27"/>
    <p:sldId id="283" r:id="rId28"/>
    <p:sldId id="285" r:id="rId29"/>
    <p:sldId id="284" r:id="rId30"/>
    <p:sldId id="286" r:id="rId31"/>
  </p:sldIdLst>
  <p:sldSz cx="10693400" cy="7556500"/>
  <p:notesSz cx="10693400" cy="75565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43" autoAdjust="0"/>
    <p:restoredTop sz="94660"/>
  </p:normalViewPr>
  <p:slideViewPr>
    <p:cSldViewPr>
      <p:cViewPr varScale="1">
        <p:scale>
          <a:sx n="43" d="100"/>
          <a:sy n="43" d="100"/>
        </p:scale>
        <p:origin x="48" y="34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955176" y="2584041"/>
            <a:ext cx="6783046" cy="972185"/>
          </a:xfrm>
          <a:prstGeom prst="rect">
            <a:avLst/>
          </a:prstGeom>
        </p:spPr>
        <p:txBody>
          <a:bodyPr wrap="square" lIns="0" tIns="0" rIns="0" bIns="0">
            <a:spAutoFit/>
          </a:bodyPr>
          <a:lstStyle>
            <a:lvl1pPr>
              <a:defRPr sz="6200" b="0" i="0">
                <a:solidFill>
                  <a:schemeClr val="tx1"/>
                </a:solidFill>
                <a:latin typeface="Arial"/>
                <a:cs typeface="Arial"/>
              </a:defRPr>
            </a:lvl1pPr>
          </a:lstStyle>
          <a:p>
            <a:endParaRPr/>
          </a:p>
        </p:txBody>
      </p:sp>
      <p:sp>
        <p:nvSpPr>
          <p:cNvPr id="3" name="Holder 3"/>
          <p:cNvSpPr>
            <a:spLocks noGrp="1"/>
          </p:cNvSpPr>
          <p:nvPr>
            <p:ph type="subTitle" idx="4"/>
          </p:nvPr>
        </p:nvSpPr>
        <p:spPr>
          <a:xfrm>
            <a:off x="2116688" y="3940672"/>
            <a:ext cx="6460022" cy="122682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1250" b="0" i="0">
                <a:solidFill>
                  <a:srgbClr val="898989"/>
                </a:solidFill>
                <a:latin typeface="Calibri"/>
                <a:cs typeface="Calibri"/>
              </a:defRPr>
            </a:lvl1pPr>
          </a:lstStyle>
          <a:p>
            <a:pPr marL="12700">
              <a:lnSpc>
                <a:spcPct val="100000"/>
              </a:lnSpc>
              <a:spcBef>
                <a:spcPts val="30"/>
              </a:spcBef>
            </a:pPr>
            <a:r>
              <a:rPr spc="-10" dirty="0"/>
              <a:t>© Lim </a:t>
            </a:r>
            <a:r>
              <a:rPr spc="-5" dirty="0"/>
              <a:t>Kian Guan </a:t>
            </a:r>
            <a:r>
              <a:rPr spc="-10" dirty="0"/>
              <a:t>&amp; </a:t>
            </a:r>
            <a:r>
              <a:rPr spc="-20" dirty="0"/>
              <a:t>Wang </a:t>
            </a:r>
            <a:r>
              <a:rPr spc="-25" dirty="0"/>
              <a:t>Wei</a:t>
            </a:r>
            <a:r>
              <a:rPr spc="-5" dirty="0"/>
              <a:t> </a:t>
            </a:r>
            <a:r>
              <a:rPr spc="-10" dirty="0"/>
              <a:t>Mun</a:t>
            </a:r>
          </a:p>
        </p:txBody>
      </p:sp>
      <p:sp>
        <p:nvSpPr>
          <p:cNvPr id="5" name="Holder 5"/>
          <p:cNvSpPr>
            <a:spLocks noGrp="1"/>
          </p:cNvSpPr>
          <p:nvPr>
            <p:ph type="dt" sz="half" idx="6"/>
          </p:nvPr>
        </p:nvSpPr>
        <p:spPr/>
        <p:txBody>
          <a:bodyPr lIns="0" tIns="0" rIns="0" bIns="0"/>
          <a:lstStyle>
            <a:lvl1pPr>
              <a:defRPr sz="1250" b="0" i="0">
                <a:solidFill>
                  <a:srgbClr val="898989"/>
                </a:solidFill>
                <a:latin typeface="Calibri"/>
                <a:cs typeface="Calibri"/>
              </a:defRPr>
            </a:lvl1pPr>
          </a:lstStyle>
          <a:p>
            <a:pPr marL="12700">
              <a:lnSpc>
                <a:spcPct val="100000"/>
              </a:lnSpc>
              <a:spcBef>
                <a:spcPts val="30"/>
              </a:spcBef>
            </a:pPr>
            <a:r>
              <a:rPr spc="-5" dirty="0"/>
              <a:t>QF602</a:t>
            </a:r>
          </a:p>
        </p:txBody>
      </p:sp>
      <p:sp>
        <p:nvSpPr>
          <p:cNvPr id="6" name="Holder 6"/>
          <p:cNvSpPr>
            <a:spLocks noGrp="1"/>
          </p:cNvSpPr>
          <p:nvPr>
            <p:ph type="sldNum" sz="quarter" idx="7"/>
          </p:nvPr>
        </p:nvSpPr>
        <p:spPr/>
        <p:txBody>
          <a:bodyPr lIns="0" tIns="0" rIns="0" bIns="0"/>
          <a:lstStyle>
            <a:lvl1pPr>
              <a:defRPr sz="1250" b="0" i="0">
                <a:solidFill>
                  <a:srgbClr val="898989"/>
                </a:solidFill>
                <a:latin typeface="Calibri"/>
                <a:cs typeface="Calibri"/>
              </a:defRPr>
            </a:lvl1pPr>
          </a:lstStyle>
          <a:p>
            <a:pPr marL="25400">
              <a:lnSpc>
                <a:spcPct val="100000"/>
              </a:lnSpc>
              <a:spcBef>
                <a:spcPts val="30"/>
              </a:spcBef>
            </a:pPr>
            <a:fld id="{81D60167-4931-47E6-BA6A-407CBD079E47}" type="slidenum">
              <a:rPr spc="-5" dirty="0"/>
              <a:t>‹#›</a:t>
            </a:fld>
            <a:endParaRPr spc="-5"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550" b="0" i="0">
                <a:solidFill>
                  <a:schemeClr val="tx1"/>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1250" b="0" i="0">
                <a:solidFill>
                  <a:srgbClr val="898989"/>
                </a:solidFill>
                <a:latin typeface="Calibri"/>
                <a:cs typeface="Calibri"/>
              </a:defRPr>
            </a:lvl1pPr>
          </a:lstStyle>
          <a:p>
            <a:pPr marL="12700">
              <a:lnSpc>
                <a:spcPct val="100000"/>
              </a:lnSpc>
              <a:spcBef>
                <a:spcPts val="30"/>
              </a:spcBef>
            </a:pPr>
            <a:r>
              <a:rPr spc="-10" dirty="0"/>
              <a:t>© Lim </a:t>
            </a:r>
            <a:r>
              <a:rPr spc="-5" dirty="0"/>
              <a:t>Kian Guan </a:t>
            </a:r>
            <a:r>
              <a:rPr spc="-10" dirty="0"/>
              <a:t>&amp; </a:t>
            </a:r>
            <a:r>
              <a:rPr spc="-20" dirty="0"/>
              <a:t>Wang </a:t>
            </a:r>
            <a:r>
              <a:rPr spc="-25" dirty="0"/>
              <a:t>Wei</a:t>
            </a:r>
            <a:r>
              <a:rPr spc="-5" dirty="0"/>
              <a:t> </a:t>
            </a:r>
            <a:r>
              <a:rPr spc="-10" dirty="0"/>
              <a:t>Mun</a:t>
            </a:r>
          </a:p>
        </p:txBody>
      </p:sp>
      <p:sp>
        <p:nvSpPr>
          <p:cNvPr id="5" name="Holder 5"/>
          <p:cNvSpPr>
            <a:spLocks noGrp="1"/>
          </p:cNvSpPr>
          <p:nvPr>
            <p:ph type="dt" sz="half" idx="6"/>
          </p:nvPr>
        </p:nvSpPr>
        <p:spPr/>
        <p:txBody>
          <a:bodyPr lIns="0" tIns="0" rIns="0" bIns="0"/>
          <a:lstStyle>
            <a:lvl1pPr>
              <a:defRPr sz="1250" b="0" i="0">
                <a:solidFill>
                  <a:srgbClr val="898989"/>
                </a:solidFill>
                <a:latin typeface="Calibri"/>
                <a:cs typeface="Calibri"/>
              </a:defRPr>
            </a:lvl1pPr>
          </a:lstStyle>
          <a:p>
            <a:pPr marL="12700">
              <a:lnSpc>
                <a:spcPct val="100000"/>
              </a:lnSpc>
              <a:spcBef>
                <a:spcPts val="30"/>
              </a:spcBef>
            </a:pPr>
            <a:r>
              <a:rPr spc="-5" dirty="0"/>
              <a:t>QF602</a:t>
            </a:r>
          </a:p>
        </p:txBody>
      </p:sp>
      <p:sp>
        <p:nvSpPr>
          <p:cNvPr id="6" name="Holder 6"/>
          <p:cNvSpPr>
            <a:spLocks noGrp="1"/>
          </p:cNvSpPr>
          <p:nvPr>
            <p:ph type="sldNum" sz="quarter" idx="7"/>
          </p:nvPr>
        </p:nvSpPr>
        <p:spPr/>
        <p:txBody>
          <a:bodyPr lIns="0" tIns="0" rIns="0" bIns="0"/>
          <a:lstStyle>
            <a:lvl1pPr>
              <a:defRPr sz="1250" b="0" i="0">
                <a:solidFill>
                  <a:srgbClr val="898989"/>
                </a:solidFill>
                <a:latin typeface="Calibri"/>
                <a:cs typeface="Calibri"/>
              </a:defRPr>
            </a:lvl1pPr>
          </a:lstStyle>
          <a:p>
            <a:pPr marL="25400">
              <a:lnSpc>
                <a:spcPct val="100000"/>
              </a:lnSpc>
              <a:spcBef>
                <a:spcPts val="30"/>
              </a:spcBef>
            </a:pPr>
            <a:fld id="{81D60167-4931-47E6-BA6A-407CBD079E47}" type="slidenum">
              <a:rPr spc="-5" dirty="0"/>
              <a:t>‹#›</a:t>
            </a:fld>
            <a:endParaRPr spc="-5"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550" b="0" i="0">
                <a:solidFill>
                  <a:schemeClr val="tx1"/>
                </a:solidFill>
                <a:latin typeface="Calibri"/>
                <a:cs typeface="Calibri"/>
              </a:defRPr>
            </a:lvl1pPr>
          </a:lstStyle>
          <a:p>
            <a:endParaRPr/>
          </a:p>
        </p:txBody>
      </p:sp>
      <p:sp>
        <p:nvSpPr>
          <p:cNvPr id="3" name="Holder 3"/>
          <p:cNvSpPr>
            <a:spLocks noGrp="1"/>
          </p:cNvSpPr>
          <p:nvPr>
            <p:ph sz="half" idx="2"/>
          </p:nvPr>
        </p:nvSpPr>
        <p:spPr>
          <a:xfrm>
            <a:off x="534670" y="1737995"/>
            <a:ext cx="4651629" cy="498729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5507101" y="1737995"/>
            <a:ext cx="4651629" cy="498729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250" b="0" i="0">
                <a:solidFill>
                  <a:srgbClr val="898989"/>
                </a:solidFill>
                <a:latin typeface="Calibri"/>
                <a:cs typeface="Calibri"/>
              </a:defRPr>
            </a:lvl1pPr>
          </a:lstStyle>
          <a:p>
            <a:pPr marL="12700">
              <a:lnSpc>
                <a:spcPct val="100000"/>
              </a:lnSpc>
              <a:spcBef>
                <a:spcPts val="30"/>
              </a:spcBef>
            </a:pPr>
            <a:r>
              <a:rPr spc="-10" dirty="0"/>
              <a:t>© Lim </a:t>
            </a:r>
            <a:r>
              <a:rPr spc="-5" dirty="0"/>
              <a:t>Kian Guan </a:t>
            </a:r>
            <a:r>
              <a:rPr spc="-10" dirty="0"/>
              <a:t>&amp; </a:t>
            </a:r>
            <a:r>
              <a:rPr spc="-20" dirty="0"/>
              <a:t>Wang </a:t>
            </a:r>
            <a:r>
              <a:rPr spc="-25" dirty="0"/>
              <a:t>Wei</a:t>
            </a:r>
            <a:r>
              <a:rPr spc="-5" dirty="0"/>
              <a:t> </a:t>
            </a:r>
            <a:r>
              <a:rPr spc="-10" dirty="0"/>
              <a:t>Mun</a:t>
            </a:r>
          </a:p>
        </p:txBody>
      </p:sp>
      <p:sp>
        <p:nvSpPr>
          <p:cNvPr id="6" name="Holder 6"/>
          <p:cNvSpPr>
            <a:spLocks noGrp="1"/>
          </p:cNvSpPr>
          <p:nvPr>
            <p:ph type="dt" sz="half" idx="6"/>
          </p:nvPr>
        </p:nvSpPr>
        <p:spPr/>
        <p:txBody>
          <a:bodyPr lIns="0" tIns="0" rIns="0" bIns="0"/>
          <a:lstStyle>
            <a:lvl1pPr>
              <a:defRPr sz="1250" b="0" i="0">
                <a:solidFill>
                  <a:srgbClr val="898989"/>
                </a:solidFill>
                <a:latin typeface="Calibri"/>
                <a:cs typeface="Calibri"/>
              </a:defRPr>
            </a:lvl1pPr>
          </a:lstStyle>
          <a:p>
            <a:pPr marL="12700">
              <a:lnSpc>
                <a:spcPct val="100000"/>
              </a:lnSpc>
              <a:spcBef>
                <a:spcPts val="30"/>
              </a:spcBef>
            </a:pPr>
            <a:r>
              <a:rPr spc="-5" dirty="0"/>
              <a:t>QF602</a:t>
            </a:r>
          </a:p>
        </p:txBody>
      </p:sp>
      <p:sp>
        <p:nvSpPr>
          <p:cNvPr id="7" name="Holder 7"/>
          <p:cNvSpPr>
            <a:spLocks noGrp="1"/>
          </p:cNvSpPr>
          <p:nvPr>
            <p:ph type="sldNum" sz="quarter" idx="7"/>
          </p:nvPr>
        </p:nvSpPr>
        <p:spPr/>
        <p:txBody>
          <a:bodyPr lIns="0" tIns="0" rIns="0" bIns="0"/>
          <a:lstStyle>
            <a:lvl1pPr>
              <a:defRPr sz="1250" b="0" i="0">
                <a:solidFill>
                  <a:srgbClr val="898989"/>
                </a:solidFill>
                <a:latin typeface="Calibri"/>
                <a:cs typeface="Calibri"/>
              </a:defRPr>
            </a:lvl1pPr>
          </a:lstStyle>
          <a:p>
            <a:pPr marL="25400">
              <a:lnSpc>
                <a:spcPct val="100000"/>
              </a:lnSpc>
              <a:spcBef>
                <a:spcPts val="30"/>
              </a:spcBef>
            </a:pPr>
            <a:fld id="{81D60167-4931-47E6-BA6A-407CBD079E47}" type="slidenum">
              <a:rPr spc="-5" dirty="0"/>
              <a:t>‹#›</a:t>
            </a:fld>
            <a:endParaRPr spc="-5"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550" b="0" i="0">
                <a:solidFill>
                  <a:schemeClr val="tx1"/>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defRPr sz="1250" b="0" i="0">
                <a:solidFill>
                  <a:srgbClr val="898989"/>
                </a:solidFill>
                <a:latin typeface="Calibri"/>
                <a:cs typeface="Calibri"/>
              </a:defRPr>
            </a:lvl1pPr>
          </a:lstStyle>
          <a:p>
            <a:pPr marL="12700">
              <a:lnSpc>
                <a:spcPct val="100000"/>
              </a:lnSpc>
              <a:spcBef>
                <a:spcPts val="30"/>
              </a:spcBef>
            </a:pPr>
            <a:r>
              <a:rPr spc="-10" dirty="0"/>
              <a:t>© Lim </a:t>
            </a:r>
            <a:r>
              <a:rPr spc="-5" dirty="0"/>
              <a:t>Kian Guan </a:t>
            </a:r>
            <a:r>
              <a:rPr spc="-10" dirty="0"/>
              <a:t>&amp; </a:t>
            </a:r>
            <a:r>
              <a:rPr spc="-20" dirty="0"/>
              <a:t>Wang </a:t>
            </a:r>
            <a:r>
              <a:rPr spc="-25" dirty="0"/>
              <a:t>Wei</a:t>
            </a:r>
            <a:r>
              <a:rPr spc="-5" dirty="0"/>
              <a:t> </a:t>
            </a:r>
            <a:r>
              <a:rPr spc="-10" dirty="0"/>
              <a:t>Mun</a:t>
            </a:r>
          </a:p>
        </p:txBody>
      </p:sp>
      <p:sp>
        <p:nvSpPr>
          <p:cNvPr id="4" name="Holder 4"/>
          <p:cNvSpPr>
            <a:spLocks noGrp="1"/>
          </p:cNvSpPr>
          <p:nvPr>
            <p:ph type="dt" sz="half" idx="6"/>
          </p:nvPr>
        </p:nvSpPr>
        <p:spPr/>
        <p:txBody>
          <a:bodyPr lIns="0" tIns="0" rIns="0" bIns="0"/>
          <a:lstStyle>
            <a:lvl1pPr>
              <a:defRPr sz="1250" b="0" i="0">
                <a:solidFill>
                  <a:srgbClr val="898989"/>
                </a:solidFill>
                <a:latin typeface="Calibri"/>
                <a:cs typeface="Calibri"/>
              </a:defRPr>
            </a:lvl1pPr>
          </a:lstStyle>
          <a:p>
            <a:pPr marL="12700">
              <a:lnSpc>
                <a:spcPct val="100000"/>
              </a:lnSpc>
              <a:spcBef>
                <a:spcPts val="30"/>
              </a:spcBef>
            </a:pPr>
            <a:r>
              <a:rPr spc="-5" dirty="0"/>
              <a:t>QF602</a:t>
            </a:r>
          </a:p>
        </p:txBody>
      </p:sp>
      <p:sp>
        <p:nvSpPr>
          <p:cNvPr id="5" name="Holder 5"/>
          <p:cNvSpPr>
            <a:spLocks noGrp="1"/>
          </p:cNvSpPr>
          <p:nvPr>
            <p:ph type="sldNum" sz="quarter" idx="7"/>
          </p:nvPr>
        </p:nvSpPr>
        <p:spPr/>
        <p:txBody>
          <a:bodyPr lIns="0" tIns="0" rIns="0" bIns="0"/>
          <a:lstStyle>
            <a:lvl1pPr>
              <a:defRPr sz="1250" b="0" i="0">
                <a:solidFill>
                  <a:srgbClr val="898989"/>
                </a:solidFill>
                <a:latin typeface="Calibri"/>
                <a:cs typeface="Calibri"/>
              </a:defRPr>
            </a:lvl1pPr>
          </a:lstStyle>
          <a:p>
            <a:pPr marL="25400">
              <a:lnSpc>
                <a:spcPct val="100000"/>
              </a:lnSpc>
              <a:spcBef>
                <a:spcPts val="30"/>
              </a:spcBef>
            </a:pPr>
            <a:fld id="{81D60167-4931-47E6-BA6A-407CBD079E47}" type="slidenum">
              <a:rPr spc="-5" dirty="0"/>
              <a:t>‹#›</a:t>
            </a:fld>
            <a:endParaRPr spc="-5"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250" b="0" i="0">
                <a:solidFill>
                  <a:srgbClr val="898989"/>
                </a:solidFill>
                <a:latin typeface="Calibri"/>
                <a:cs typeface="Calibri"/>
              </a:defRPr>
            </a:lvl1pPr>
          </a:lstStyle>
          <a:p>
            <a:pPr marL="12700">
              <a:lnSpc>
                <a:spcPct val="100000"/>
              </a:lnSpc>
              <a:spcBef>
                <a:spcPts val="30"/>
              </a:spcBef>
            </a:pPr>
            <a:r>
              <a:rPr spc="-10" dirty="0"/>
              <a:t>© Lim </a:t>
            </a:r>
            <a:r>
              <a:rPr spc="-5" dirty="0"/>
              <a:t>Kian Guan </a:t>
            </a:r>
            <a:r>
              <a:rPr spc="-10" dirty="0"/>
              <a:t>&amp; </a:t>
            </a:r>
            <a:r>
              <a:rPr spc="-20" dirty="0"/>
              <a:t>Wang </a:t>
            </a:r>
            <a:r>
              <a:rPr spc="-25" dirty="0"/>
              <a:t>Wei</a:t>
            </a:r>
            <a:r>
              <a:rPr spc="-5" dirty="0"/>
              <a:t> </a:t>
            </a:r>
            <a:r>
              <a:rPr spc="-10" dirty="0"/>
              <a:t>Mun</a:t>
            </a:r>
          </a:p>
        </p:txBody>
      </p:sp>
      <p:sp>
        <p:nvSpPr>
          <p:cNvPr id="3" name="Holder 3"/>
          <p:cNvSpPr>
            <a:spLocks noGrp="1"/>
          </p:cNvSpPr>
          <p:nvPr>
            <p:ph type="dt" sz="half" idx="6"/>
          </p:nvPr>
        </p:nvSpPr>
        <p:spPr/>
        <p:txBody>
          <a:bodyPr lIns="0" tIns="0" rIns="0" bIns="0"/>
          <a:lstStyle>
            <a:lvl1pPr>
              <a:defRPr sz="1250" b="0" i="0">
                <a:solidFill>
                  <a:srgbClr val="898989"/>
                </a:solidFill>
                <a:latin typeface="Calibri"/>
                <a:cs typeface="Calibri"/>
              </a:defRPr>
            </a:lvl1pPr>
          </a:lstStyle>
          <a:p>
            <a:pPr marL="12700">
              <a:lnSpc>
                <a:spcPct val="100000"/>
              </a:lnSpc>
              <a:spcBef>
                <a:spcPts val="30"/>
              </a:spcBef>
            </a:pPr>
            <a:r>
              <a:rPr spc="-5" dirty="0"/>
              <a:t>QF602</a:t>
            </a:r>
          </a:p>
        </p:txBody>
      </p:sp>
      <p:sp>
        <p:nvSpPr>
          <p:cNvPr id="4" name="Holder 4"/>
          <p:cNvSpPr>
            <a:spLocks noGrp="1"/>
          </p:cNvSpPr>
          <p:nvPr>
            <p:ph type="sldNum" sz="quarter" idx="7"/>
          </p:nvPr>
        </p:nvSpPr>
        <p:spPr/>
        <p:txBody>
          <a:bodyPr lIns="0" tIns="0" rIns="0" bIns="0"/>
          <a:lstStyle>
            <a:lvl1pPr>
              <a:defRPr sz="1250" b="0" i="0">
                <a:solidFill>
                  <a:srgbClr val="898989"/>
                </a:solidFill>
                <a:latin typeface="Calibri"/>
                <a:cs typeface="Calibri"/>
              </a:defRPr>
            </a:lvl1pPr>
          </a:lstStyle>
          <a:p>
            <a:pPr marL="25400">
              <a:lnSpc>
                <a:spcPct val="100000"/>
              </a:lnSpc>
              <a:spcBef>
                <a:spcPts val="30"/>
              </a:spcBef>
            </a:pPr>
            <a:fld id="{81D60167-4931-47E6-BA6A-407CBD079E47}" type="slidenum">
              <a:rPr spc="-5" dirty="0"/>
              <a:t>‹#›</a:t>
            </a:fld>
            <a:endParaRPr spc="-5"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620457" y="744715"/>
            <a:ext cx="3452485" cy="720090"/>
          </a:xfrm>
          <a:prstGeom prst="rect">
            <a:avLst/>
          </a:prstGeom>
        </p:spPr>
        <p:txBody>
          <a:bodyPr wrap="square" lIns="0" tIns="0" rIns="0" bIns="0">
            <a:spAutoFit/>
          </a:bodyPr>
          <a:lstStyle>
            <a:lvl1pPr>
              <a:defRPr sz="4550" b="0" i="0">
                <a:solidFill>
                  <a:schemeClr val="tx1"/>
                </a:solidFill>
                <a:latin typeface="Calibri"/>
                <a:cs typeface="Calibri"/>
              </a:defRPr>
            </a:lvl1pPr>
          </a:lstStyle>
          <a:p>
            <a:endParaRPr/>
          </a:p>
        </p:txBody>
      </p:sp>
      <p:sp>
        <p:nvSpPr>
          <p:cNvPr id="3" name="Holder 3"/>
          <p:cNvSpPr>
            <a:spLocks noGrp="1"/>
          </p:cNvSpPr>
          <p:nvPr>
            <p:ph type="body" idx="1"/>
          </p:nvPr>
        </p:nvSpPr>
        <p:spPr>
          <a:xfrm>
            <a:off x="1170284" y="1919676"/>
            <a:ext cx="8352831" cy="4369435"/>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211041" y="6897559"/>
            <a:ext cx="2278379" cy="218440"/>
          </a:xfrm>
          <a:prstGeom prst="rect">
            <a:avLst/>
          </a:prstGeom>
        </p:spPr>
        <p:txBody>
          <a:bodyPr wrap="square" lIns="0" tIns="0" rIns="0" bIns="0">
            <a:spAutoFit/>
          </a:bodyPr>
          <a:lstStyle>
            <a:lvl1pPr>
              <a:defRPr sz="1250" b="0" i="0">
                <a:solidFill>
                  <a:srgbClr val="898989"/>
                </a:solidFill>
                <a:latin typeface="Calibri"/>
                <a:cs typeface="Calibri"/>
              </a:defRPr>
            </a:lvl1pPr>
          </a:lstStyle>
          <a:p>
            <a:pPr marL="12700">
              <a:lnSpc>
                <a:spcPct val="100000"/>
              </a:lnSpc>
              <a:spcBef>
                <a:spcPts val="30"/>
              </a:spcBef>
            </a:pPr>
            <a:r>
              <a:rPr spc="-10" dirty="0"/>
              <a:t>© Lim </a:t>
            </a:r>
            <a:r>
              <a:rPr spc="-5" dirty="0"/>
              <a:t>Kian Guan </a:t>
            </a:r>
            <a:r>
              <a:rPr spc="-10" dirty="0"/>
              <a:t>&amp; </a:t>
            </a:r>
            <a:r>
              <a:rPr spc="-20" dirty="0"/>
              <a:t>Wang </a:t>
            </a:r>
            <a:r>
              <a:rPr spc="-25" dirty="0"/>
              <a:t>Wei</a:t>
            </a:r>
            <a:r>
              <a:rPr spc="-5" dirty="0"/>
              <a:t> </a:t>
            </a:r>
            <a:r>
              <a:rPr spc="-10" dirty="0"/>
              <a:t>Mun</a:t>
            </a:r>
          </a:p>
        </p:txBody>
      </p:sp>
      <p:sp>
        <p:nvSpPr>
          <p:cNvPr id="5" name="Holder 5"/>
          <p:cNvSpPr>
            <a:spLocks noGrp="1"/>
          </p:cNvSpPr>
          <p:nvPr>
            <p:ph type="dt" sz="half" idx="6"/>
          </p:nvPr>
        </p:nvSpPr>
        <p:spPr>
          <a:xfrm>
            <a:off x="1170284" y="6897559"/>
            <a:ext cx="444500" cy="218440"/>
          </a:xfrm>
          <a:prstGeom prst="rect">
            <a:avLst/>
          </a:prstGeom>
        </p:spPr>
        <p:txBody>
          <a:bodyPr wrap="square" lIns="0" tIns="0" rIns="0" bIns="0">
            <a:spAutoFit/>
          </a:bodyPr>
          <a:lstStyle>
            <a:lvl1pPr>
              <a:defRPr sz="1250" b="0" i="0">
                <a:solidFill>
                  <a:srgbClr val="898989"/>
                </a:solidFill>
                <a:latin typeface="Calibri"/>
                <a:cs typeface="Calibri"/>
              </a:defRPr>
            </a:lvl1pPr>
          </a:lstStyle>
          <a:p>
            <a:pPr marL="12700">
              <a:lnSpc>
                <a:spcPct val="100000"/>
              </a:lnSpc>
              <a:spcBef>
                <a:spcPts val="30"/>
              </a:spcBef>
            </a:pPr>
            <a:r>
              <a:rPr spc="-5" dirty="0"/>
              <a:t>QF602</a:t>
            </a:r>
          </a:p>
        </p:txBody>
      </p:sp>
      <p:sp>
        <p:nvSpPr>
          <p:cNvPr id="6" name="Holder 6"/>
          <p:cNvSpPr>
            <a:spLocks noGrp="1"/>
          </p:cNvSpPr>
          <p:nvPr>
            <p:ph type="sldNum" sz="quarter" idx="7"/>
          </p:nvPr>
        </p:nvSpPr>
        <p:spPr>
          <a:xfrm>
            <a:off x="9331306" y="6897559"/>
            <a:ext cx="210820" cy="218440"/>
          </a:xfrm>
          <a:prstGeom prst="rect">
            <a:avLst/>
          </a:prstGeom>
        </p:spPr>
        <p:txBody>
          <a:bodyPr wrap="square" lIns="0" tIns="0" rIns="0" bIns="0">
            <a:spAutoFit/>
          </a:bodyPr>
          <a:lstStyle>
            <a:lvl1pPr>
              <a:defRPr sz="1250" b="0" i="0">
                <a:solidFill>
                  <a:srgbClr val="898989"/>
                </a:solidFill>
                <a:latin typeface="Calibri"/>
                <a:cs typeface="Calibri"/>
              </a:defRPr>
            </a:lvl1pPr>
          </a:lstStyle>
          <a:p>
            <a:pPr marL="25400">
              <a:lnSpc>
                <a:spcPct val="100000"/>
              </a:lnSpc>
              <a:spcBef>
                <a:spcPts val="30"/>
              </a:spcBef>
            </a:pPr>
            <a:fld id="{81D60167-4931-47E6-BA6A-407CBD079E47}" type="slidenum">
              <a:rPr spc="-5" dirty="0"/>
              <a:t>‹#›</a:t>
            </a:fld>
            <a:endParaRPr spc="-5"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ctrTitle"/>
          </p:nvPr>
        </p:nvSpPr>
        <p:spPr>
          <a:prstGeom prst="rect">
            <a:avLst/>
          </a:prstGeom>
        </p:spPr>
        <p:txBody>
          <a:bodyPr vert="horz" wrap="square" lIns="0" tIns="13970" rIns="0" bIns="0" rtlCol="0">
            <a:spAutoFit/>
          </a:bodyPr>
          <a:lstStyle/>
          <a:p>
            <a:pPr marL="19050">
              <a:lnSpc>
                <a:spcPct val="100000"/>
              </a:lnSpc>
              <a:spcBef>
                <a:spcPts val="110"/>
              </a:spcBef>
            </a:pPr>
            <a:r>
              <a:rPr dirty="0"/>
              <a:t>QF602:</a:t>
            </a:r>
            <a:r>
              <a:rPr spc="-35" dirty="0"/>
              <a:t> </a:t>
            </a:r>
            <a:r>
              <a:rPr dirty="0"/>
              <a:t>Derivatives</a:t>
            </a:r>
          </a:p>
        </p:txBody>
      </p:sp>
      <p:sp>
        <p:nvSpPr>
          <p:cNvPr id="3" name="object 3"/>
          <p:cNvSpPr txBox="1"/>
          <p:nvPr/>
        </p:nvSpPr>
        <p:spPr>
          <a:xfrm>
            <a:off x="2116688" y="3940672"/>
            <a:ext cx="4144412" cy="1825180"/>
          </a:xfrm>
          <a:prstGeom prst="rect">
            <a:avLst/>
          </a:prstGeom>
        </p:spPr>
        <p:txBody>
          <a:bodyPr vert="horz" wrap="square" lIns="0" tIns="12065" rIns="0" bIns="0" rtlCol="0">
            <a:spAutoFit/>
          </a:bodyPr>
          <a:lstStyle/>
          <a:p>
            <a:pPr marL="12700" marR="5080">
              <a:lnSpc>
                <a:spcPct val="119400"/>
              </a:lnSpc>
              <a:spcBef>
                <a:spcPts val="95"/>
              </a:spcBef>
            </a:pPr>
            <a:r>
              <a:rPr sz="3300" b="1" spc="5" dirty="0">
                <a:solidFill>
                  <a:srgbClr val="898989"/>
                </a:solidFill>
                <a:latin typeface="Arial Black"/>
                <a:cs typeface="Arial Black"/>
              </a:rPr>
              <a:t>Lecture </a:t>
            </a:r>
            <a:r>
              <a:rPr lang="en-SG" sz="3300" b="1" spc="5" dirty="0">
                <a:solidFill>
                  <a:srgbClr val="898989"/>
                </a:solidFill>
                <a:latin typeface="Arial Black"/>
                <a:cs typeface="Arial Black"/>
              </a:rPr>
              <a:t>4</a:t>
            </a:r>
            <a:r>
              <a:rPr sz="3300" b="1" spc="0" dirty="0">
                <a:solidFill>
                  <a:srgbClr val="898989"/>
                </a:solidFill>
                <a:latin typeface="Arial Black"/>
                <a:cs typeface="Arial Black"/>
              </a:rPr>
              <a:t>:  </a:t>
            </a:r>
            <a:r>
              <a:rPr lang="en-SG" sz="3300" b="1" dirty="0">
                <a:solidFill>
                  <a:srgbClr val="898989"/>
                </a:solidFill>
                <a:latin typeface="Arial Black"/>
                <a:cs typeface="Arial Black"/>
              </a:rPr>
              <a:t>Option Pricing Models</a:t>
            </a:r>
            <a:endParaRPr sz="3300" dirty="0">
              <a:latin typeface="Arial Black"/>
              <a:cs typeface="Arial Black"/>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dt" sz="half" idx="6"/>
          </p:nvPr>
        </p:nvSpPr>
        <p:spPr>
          <a:prstGeom prst="rect">
            <a:avLst/>
          </a:prstGeom>
        </p:spPr>
        <p:txBody>
          <a:bodyPr vert="horz" wrap="square" lIns="0" tIns="3810" rIns="0" bIns="0" rtlCol="0">
            <a:spAutoFit/>
          </a:bodyPr>
          <a:lstStyle/>
          <a:p>
            <a:pPr marL="12700">
              <a:lnSpc>
                <a:spcPct val="100000"/>
              </a:lnSpc>
              <a:spcBef>
                <a:spcPts val="30"/>
              </a:spcBef>
            </a:pPr>
            <a:r>
              <a:rPr spc="-5" dirty="0"/>
              <a:t>QF602</a:t>
            </a:r>
          </a:p>
        </p:txBody>
      </p:sp>
      <p:sp>
        <p:nvSpPr>
          <p:cNvPr id="6" name="object 6"/>
          <p:cNvSpPr txBox="1">
            <a:spLocks noGrp="1"/>
          </p:cNvSpPr>
          <p:nvPr>
            <p:ph type="sldNum" sz="quarter" idx="7"/>
          </p:nvPr>
        </p:nvSpPr>
        <p:spPr>
          <a:prstGeom prst="rect">
            <a:avLst/>
          </a:prstGeom>
        </p:spPr>
        <p:txBody>
          <a:bodyPr vert="horz" wrap="square" lIns="0" tIns="3810" rIns="0" bIns="0" rtlCol="0">
            <a:spAutoFit/>
          </a:bodyPr>
          <a:lstStyle/>
          <a:p>
            <a:pPr marL="25400">
              <a:lnSpc>
                <a:spcPct val="100000"/>
              </a:lnSpc>
              <a:spcBef>
                <a:spcPts val="30"/>
              </a:spcBef>
            </a:pPr>
            <a:fld id="{81D60167-4931-47E6-BA6A-407CBD079E47}" type="slidenum">
              <a:rPr spc="-5" dirty="0"/>
              <a:t>10</a:t>
            </a:fld>
            <a:endParaRPr spc="-5" dirty="0"/>
          </a:p>
        </p:txBody>
      </p:sp>
      <p:sp>
        <p:nvSpPr>
          <p:cNvPr id="2" name="object 2"/>
          <p:cNvSpPr txBox="1">
            <a:spLocks noGrp="1"/>
          </p:cNvSpPr>
          <p:nvPr>
            <p:ph type="title"/>
          </p:nvPr>
        </p:nvSpPr>
        <p:spPr>
          <a:xfrm>
            <a:off x="1676379" y="730250"/>
            <a:ext cx="7010400" cy="713657"/>
          </a:xfrm>
          <a:prstGeom prst="rect">
            <a:avLst/>
          </a:prstGeom>
        </p:spPr>
        <p:txBody>
          <a:bodyPr vert="horz" wrap="square" lIns="0" tIns="13335" rIns="0" bIns="0" rtlCol="0">
            <a:spAutoFit/>
          </a:bodyPr>
          <a:lstStyle/>
          <a:p>
            <a:pPr marL="12700" algn="ctr">
              <a:lnSpc>
                <a:spcPct val="100000"/>
              </a:lnSpc>
              <a:spcBef>
                <a:spcPts val="105"/>
              </a:spcBef>
            </a:pPr>
            <a:r>
              <a:rPr lang="en-SG" spc="50" dirty="0"/>
              <a:t>Martingale pricing</a:t>
            </a:r>
            <a:endParaRPr spc="-20" dirty="0"/>
          </a:p>
        </p:txBody>
      </p:sp>
      <mc:AlternateContent xmlns:mc="http://schemas.openxmlformats.org/markup-compatibility/2006" xmlns:a14="http://schemas.microsoft.com/office/drawing/2010/main">
        <mc:Choice Requires="a14">
          <p:sp>
            <p:nvSpPr>
              <p:cNvPr id="3" name="object 3"/>
              <p:cNvSpPr txBox="1"/>
              <p:nvPr/>
            </p:nvSpPr>
            <p:spPr>
              <a:xfrm>
                <a:off x="1170284" y="1919676"/>
                <a:ext cx="8371842" cy="3418115"/>
              </a:xfrm>
              <a:prstGeom prst="rect">
                <a:avLst/>
              </a:prstGeom>
            </p:spPr>
            <p:txBody>
              <a:bodyPr vert="horz" wrap="square" lIns="0" tIns="10795" rIns="0" bIns="0" rtlCol="0">
                <a:spAutoFit/>
              </a:bodyPr>
              <a:lstStyle/>
              <a:p>
                <a:pPr marL="342900" indent="-342900">
                  <a:buFont typeface="Arial" panose="020B0604020202020204" pitchFamily="34" charset="0"/>
                  <a:buChar char="•"/>
                </a:pPr>
                <a:r>
                  <a:rPr lang="en-SG" sz="2400" dirty="0">
                    <a:cs typeface="Calibri"/>
                  </a:rPr>
                  <a:t>Let </a:t>
                </a:r>
                <a14:m>
                  <m:oMath xmlns:m="http://schemas.openxmlformats.org/officeDocument/2006/math">
                    <m:r>
                      <a:rPr lang="en-SG" sz="2400" i="1">
                        <a:latin typeface="Cambria Math" panose="02040503050406030204" pitchFamily="18" charset="0"/>
                        <a:cs typeface="Calibri"/>
                      </a:rPr>
                      <m:t>𝑉</m:t>
                    </m:r>
                    <m:d>
                      <m:dPr>
                        <m:ctrlPr>
                          <a:rPr lang="en-SG" sz="2400" i="1">
                            <a:latin typeface="Cambria Math" panose="02040503050406030204" pitchFamily="18" charset="0"/>
                            <a:cs typeface="Calibri"/>
                          </a:rPr>
                        </m:ctrlPr>
                      </m:dPr>
                      <m:e>
                        <m:r>
                          <a:rPr lang="en-SG" sz="2400" i="1">
                            <a:latin typeface="Cambria Math" panose="02040503050406030204" pitchFamily="18" charset="0"/>
                            <a:cs typeface="Calibri"/>
                          </a:rPr>
                          <m:t>𝑡</m:t>
                        </m:r>
                      </m:e>
                    </m:d>
                  </m:oMath>
                </a14:m>
                <a:r>
                  <a:rPr lang="en-SG" sz="2400" dirty="0">
                    <a:cs typeface="Calibri"/>
                  </a:rPr>
                  <a:t> be a </a:t>
                </a:r>
                <a:r>
                  <a:rPr lang="en-SG" sz="2400" b="1" dirty="0">
                    <a:cs typeface="Calibri"/>
                  </a:rPr>
                  <a:t>tradable</a:t>
                </a:r>
                <a:r>
                  <a:rPr lang="en-SG" sz="2400" dirty="0">
                    <a:cs typeface="Calibri"/>
                  </a:rPr>
                  <a:t> asset price and </a:t>
                </a:r>
                <a14:m>
                  <m:oMath xmlns:m="http://schemas.openxmlformats.org/officeDocument/2006/math">
                    <m:r>
                      <a:rPr lang="en-SG" sz="2400" i="1">
                        <a:latin typeface="Cambria Math" panose="02040503050406030204" pitchFamily="18" charset="0"/>
                        <a:cs typeface="Calibri"/>
                      </a:rPr>
                      <m:t>𝑁</m:t>
                    </m:r>
                    <m:d>
                      <m:dPr>
                        <m:ctrlPr>
                          <a:rPr lang="en-SG" sz="2400" i="1">
                            <a:latin typeface="Cambria Math" panose="02040503050406030204" pitchFamily="18" charset="0"/>
                            <a:cs typeface="Calibri"/>
                          </a:rPr>
                        </m:ctrlPr>
                      </m:dPr>
                      <m:e>
                        <m:r>
                          <a:rPr lang="en-SG" sz="2400" i="1">
                            <a:latin typeface="Cambria Math" panose="02040503050406030204" pitchFamily="18" charset="0"/>
                            <a:cs typeface="Calibri"/>
                          </a:rPr>
                          <m:t>𝑡</m:t>
                        </m:r>
                      </m:e>
                    </m:d>
                  </m:oMath>
                </a14:m>
                <a:r>
                  <a:rPr lang="en-SG" sz="2400" dirty="0">
                    <a:cs typeface="Calibri"/>
                  </a:rPr>
                  <a:t> be </a:t>
                </a:r>
                <a:r>
                  <a:rPr lang="en-SG" sz="2400" b="1" dirty="0">
                    <a:cs typeface="Calibri"/>
                  </a:rPr>
                  <a:t>a strictly positive </a:t>
                </a:r>
                <a:r>
                  <a:rPr lang="en-SG" sz="2400" dirty="0">
                    <a:cs typeface="Calibri"/>
                  </a:rPr>
                  <a:t>asset, for t&lt;T, we have</a:t>
                </a:r>
              </a:p>
              <a:p>
                <a:pPr/>
                <a14:m>
                  <m:oMathPara xmlns:m="http://schemas.openxmlformats.org/officeDocument/2006/math">
                    <m:oMathParaPr>
                      <m:jc m:val="center"/>
                    </m:oMathParaPr>
                    <m:oMath xmlns:m="http://schemas.openxmlformats.org/officeDocument/2006/math">
                      <m:f>
                        <m:fPr>
                          <m:ctrlPr>
                            <a:rPr lang="en-SG" sz="2400" b="0" i="1" smtClean="0">
                              <a:latin typeface="Cambria Math" panose="02040503050406030204" pitchFamily="18" charset="0"/>
                              <a:cs typeface="Calibri"/>
                            </a:rPr>
                          </m:ctrlPr>
                        </m:fPr>
                        <m:num>
                          <m:r>
                            <a:rPr lang="en-SG" sz="2400" b="0" i="1" smtClean="0">
                              <a:latin typeface="Cambria Math" panose="02040503050406030204" pitchFamily="18" charset="0"/>
                              <a:cs typeface="Calibri"/>
                            </a:rPr>
                            <m:t>𝑉</m:t>
                          </m:r>
                          <m:d>
                            <m:dPr>
                              <m:ctrlPr>
                                <a:rPr lang="en-SG" sz="2400" b="0" i="1" smtClean="0">
                                  <a:latin typeface="Cambria Math" panose="02040503050406030204" pitchFamily="18" charset="0"/>
                                  <a:cs typeface="Calibri"/>
                                </a:rPr>
                              </m:ctrlPr>
                            </m:dPr>
                            <m:e>
                              <m:r>
                                <a:rPr lang="en-SG" sz="2400" b="0" i="1" smtClean="0">
                                  <a:latin typeface="Cambria Math" panose="02040503050406030204" pitchFamily="18" charset="0"/>
                                  <a:cs typeface="Calibri"/>
                                </a:rPr>
                                <m:t>𝑡</m:t>
                              </m:r>
                            </m:e>
                          </m:d>
                        </m:num>
                        <m:den>
                          <m:r>
                            <a:rPr lang="en-SG" sz="2400" b="0" i="1" smtClean="0">
                              <a:latin typeface="Cambria Math" panose="02040503050406030204" pitchFamily="18" charset="0"/>
                              <a:cs typeface="Calibri"/>
                            </a:rPr>
                            <m:t>𝑁</m:t>
                          </m:r>
                          <m:d>
                            <m:dPr>
                              <m:ctrlPr>
                                <a:rPr lang="en-SG" sz="2400" b="0" i="1" smtClean="0">
                                  <a:latin typeface="Cambria Math" panose="02040503050406030204" pitchFamily="18" charset="0"/>
                                  <a:cs typeface="Calibri"/>
                                </a:rPr>
                              </m:ctrlPr>
                            </m:dPr>
                            <m:e>
                              <m:r>
                                <a:rPr lang="en-SG" sz="2400" b="0" i="1" smtClean="0">
                                  <a:latin typeface="Cambria Math" panose="02040503050406030204" pitchFamily="18" charset="0"/>
                                  <a:cs typeface="Calibri"/>
                                </a:rPr>
                                <m:t>𝑡</m:t>
                              </m:r>
                            </m:e>
                          </m:d>
                        </m:den>
                      </m:f>
                      <m:r>
                        <a:rPr lang="en-SG" sz="2400" b="0" i="1" smtClean="0">
                          <a:latin typeface="Cambria Math" panose="02040503050406030204" pitchFamily="18" charset="0"/>
                          <a:cs typeface="Calibri"/>
                        </a:rPr>
                        <m:t>=</m:t>
                      </m:r>
                      <m:sSubSup>
                        <m:sSubSupPr>
                          <m:ctrlPr>
                            <a:rPr lang="en-SG" sz="2400" b="0" i="1" smtClean="0">
                              <a:latin typeface="Cambria Math" panose="02040503050406030204" pitchFamily="18" charset="0"/>
                              <a:cs typeface="Calibri"/>
                            </a:rPr>
                          </m:ctrlPr>
                        </m:sSubSupPr>
                        <m:e>
                          <m:r>
                            <a:rPr lang="en-SG" sz="2400" b="0" i="1" smtClean="0">
                              <a:latin typeface="Cambria Math" panose="02040503050406030204" pitchFamily="18" charset="0"/>
                              <a:cs typeface="Calibri"/>
                            </a:rPr>
                            <m:t>𝐸</m:t>
                          </m:r>
                        </m:e>
                        <m:sub>
                          <m:r>
                            <a:rPr lang="en-SG" sz="2400" b="0" i="1" smtClean="0">
                              <a:latin typeface="Cambria Math" panose="02040503050406030204" pitchFamily="18" charset="0"/>
                              <a:cs typeface="Calibri"/>
                            </a:rPr>
                            <m:t>𝑡</m:t>
                          </m:r>
                        </m:sub>
                        <m:sup>
                          <m:r>
                            <a:rPr lang="en-SG" sz="2400" b="0" i="1" smtClean="0">
                              <a:latin typeface="Cambria Math" panose="02040503050406030204" pitchFamily="18" charset="0"/>
                              <a:cs typeface="Calibri"/>
                            </a:rPr>
                            <m:t>𝑁</m:t>
                          </m:r>
                        </m:sup>
                      </m:sSubSup>
                      <m:d>
                        <m:dPr>
                          <m:begChr m:val="["/>
                          <m:endChr m:val="]"/>
                          <m:ctrlPr>
                            <a:rPr lang="en-SG" sz="2400" b="0" i="1" smtClean="0">
                              <a:latin typeface="Cambria Math" panose="02040503050406030204" pitchFamily="18" charset="0"/>
                              <a:cs typeface="Calibri"/>
                            </a:rPr>
                          </m:ctrlPr>
                        </m:dPr>
                        <m:e>
                          <m:f>
                            <m:fPr>
                              <m:ctrlPr>
                                <a:rPr lang="en-SG" sz="2400" b="0" i="1" smtClean="0">
                                  <a:latin typeface="Cambria Math" panose="02040503050406030204" pitchFamily="18" charset="0"/>
                                  <a:cs typeface="Calibri"/>
                                </a:rPr>
                              </m:ctrlPr>
                            </m:fPr>
                            <m:num>
                              <m:r>
                                <a:rPr lang="en-SG" sz="2400" b="0" i="1" smtClean="0">
                                  <a:latin typeface="Cambria Math" panose="02040503050406030204" pitchFamily="18" charset="0"/>
                                  <a:cs typeface="Calibri"/>
                                </a:rPr>
                                <m:t>𝑉</m:t>
                              </m:r>
                              <m:d>
                                <m:dPr>
                                  <m:ctrlPr>
                                    <a:rPr lang="en-SG" sz="2400" b="0" i="1" smtClean="0">
                                      <a:latin typeface="Cambria Math" panose="02040503050406030204" pitchFamily="18" charset="0"/>
                                      <a:cs typeface="Calibri"/>
                                    </a:rPr>
                                  </m:ctrlPr>
                                </m:dPr>
                                <m:e>
                                  <m:r>
                                    <a:rPr lang="en-SG" sz="2400" b="0" i="1" smtClean="0">
                                      <a:latin typeface="Cambria Math" panose="02040503050406030204" pitchFamily="18" charset="0"/>
                                      <a:cs typeface="Calibri"/>
                                    </a:rPr>
                                    <m:t>𝑇</m:t>
                                  </m:r>
                                </m:e>
                              </m:d>
                            </m:num>
                            <m:den>
                              <m:r>
                                <a:rPr lang="en-SG" sz="2400" b="0" i="1" smtClean="0">
                                  <a:latin typeface="Cambria Math" panose="02040503050406030204" pitchFamily="18" charset="0"/>
                                  <a:cs typeface="Calibri"/>
                                </a:rPr>
                                <m:t>𝑁</m:t>
                              </m:r>
                              <m:d>
                                <m:dPr>
                                  <m:ctrlPr>
                                    <a:rPr lang="en-SG" sz="2400" b="0" i="1" smtClean="0">
                                      <a:latin typeface="Cambria Math" panose="02040503050406030204" pitchFamily="18" charset="0"/>
                                      <a:cs typeface="Calibri"/>
                                    </a:rPr>
                                  </m:ctrlPr>
                                </m:dPr>
                                <m:e>
                                  <m:r>
                                    <a:rPr lang="en-SG" sz="2400" b="0" i="1" smtClean="0">
                                      <a:latin typeface="Cambria Math" panose="02040503050406030204" pitchFamily="18" charset="0"/>
                                      <a:cs typeface="Calibri"/>
                                    </a:rPr>
                                    <m:t>𝑇</m:t>
                                  </m:r>
                                </m:e>
                              </m:d>
                            </m:den>
                          </m:f>
                        </m:e>
                      </m:d>
                    </m:oMath>
                  </m:oMathPara>
                </a14:m>
                <a:endParaRPr lang="en-SG" sz="2400" dirty="0">
                  <a:cs typeface="Calibri"/>
                </a:endParaRPr>
              </a:p>
              <a:p>
                <a:pPr marL="342900" indent="-342900">
                  <a:buFont typeface="Arial" panose="020B0604020202020204" pitchFamily="34" charset="0"/>
                  <a:buChar char="•"/>
                </a:pPr>
                <a:r>
                  <a:rPr lang="en-SG" sz="2400" dirty="0">
                    <a:cs typeface="Calibri"/>
                  </a:rPr>
                  <a:t>The subscript t denotes the expectation is taken at time t.</a:t>
                </a:r>
              </a:p>
              <a:p>
                <a:pPr marL="342900" indent="-342900">
                  <a:buFont typeface="Arial" panose="020B0604020202020204" pitchFamily="34" charset="0"/>
                  <a:buChar char="•"/>
                </a:pPr>
                <a:r>
                  <a:rPr lang="en-SG" sz="2400" dirty="0">
                    <a:cs typeface="Calibri"/>
                  </a:rPr>
                  <a:t>The superscript N denotes the expectation is taken under the measure induced by the numeraire asset N.</a:t>
                </a:r>
              </a:p>
              <a:p>
                <a:pPr algn="ctr"/>
                <a:endParaRPr lang="en-SG" sz="2400" dirty="0">
                  <a:cs typeface="Calibri"/>
                </a:endParaRPr>
              </a:p>
              <a:p>
                <a:pPr marL="342900" indent="-342900">
                  <a:buFont typeface="Arial" panose="020B0604020202020204" pitchFamily="34" charset="0"/>
                  <a:buChar char="•"/>
                </a:pPr>
                <a:endParaRPr lang="en-SG" sz="2400" dirty="0">
                  <a:latin typeface="Calibri"/>
                  <a:cs typeface="Calibri"/>
                </a:endParaRPr>
              </a:p>
            </p:txBody>
          </p:sp>
        </mc:Choice>
        <mc:Fallback xmlns="">
          <p:sp>
            <p:nvSpPr>
              <p:cNvPr id="3" name="object 3"/>
              <p:cNvSpPr txBox="1">
                <a:spLocks noRot="1" noChangeAspect="1" noMove="1" noResize="1" noEditPoints="1" noAdjustHandles="1" noChangeArrowheads="1" noChangeShapeType="1" noTextEdit="1"/>
              </p:cNvSpPr>
              <p:nvPr/>
            </p:nvSpPr>
            <p:spPr>
              <a:xfrm>
                <a:off x="1170284" y="1919676"/>
                <a:ext cx="8371842" cy="3418115"/>
              </a:xfrm>
              <a:prstGeom prst="rect">
                <a:avLst/>
              </a:prstGeom>
              <a:blipFill>
                <a:blip r:embed="rId2"/>
                <a:stretch>
                  <a:fillRect l="-2112" t="-2496" r="-2185"/>
                </a:stretch>
              </a:blipFill>
            </p:spPr>
            <p:txBody>
              <a:bodyPr/>
              <a:lstStyle/>
              <a:p>
                <a:r>
                  <a:rPr lang="en-SG">
                    <a:noFill/>
                  </a:rPr>
                  <a:t> </a:t>
                </a:r>
              </a:p>
            </p:txBody>
          </p:sp>
        </mc:Fallback>
      </mc:AlternateContent>
    </p:spTree>
    <p:extLst>
      <p:ext uri="{BB962C8B-B14F-4D97-AF65-F5344CB8AC3E}">
        <p14:creationId xmlns:p14="http://schemas.microsoft.com/office/powerpoint/2010/main" val="42516998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dt" sz="half" idx="6"/>
          </p:nvPr>
        </p:nvSpPr>
        <p:spPr>
          <a:prstGeom prst="rect">
            <a:avLst/>
          </a:prstGeom>
        </p:spPr>
        <p:txBody>
          <a:bodyPr vert="horz" wrap="square" lIns="0" tIns="3810" rIns="0" bIns="0" rtlCol="0">
            <a:spAutoFit/>
          </a:bodyPr>
          <a:lstStyle/>
          <a:p>
            <a:pPr marL="12700">
              <a:lnSpc>
                <a:spcPct val="100000"/>
              </a:lnSpc>
              <a:spcBef>
                <a:spcPts val="30"/>
              </a:spcBef>
            </a:pPr>
            <a:r>
              <a:rPr spc="-5" dirty="0"/>
              <a:t>QF602</a:t>
            </a:r>
          </a:p>
        </p:txBody>
      </p:sp>
      <p:sp>
        <p:nvSpPr>
          <p:cNvPr id="6" name="object 6"/>
          <p:cNvSpPr txBox="1">
            <a:spLocks noGrp="1"/>
          </p:cNvSpPr>
          <p:nvPr>
            <p:ph type="sldNum" sz="quarter" idx="7"/>
          </p:nvPr>
        </p:nvSpPr>
        <p:spPr>
          <a:prstGeom prst="rect">
            <a:avLst/>
          </a:prstGeom>
        </p:spPr>
        <p:txBody>
          <a:bodyPr vert="horz" wrap="square" lIns="0" tIns="3810" rIns="0" bIns="0" rtlCol="0">
            <a:spAutoFit/>
          </a:bodyPr>
          <a:lstStyle/>
          <a:p>
            <a:pPr marL="25400">
              <a:lnSpc>
                <a:spcPct val="100000"/>
              </a:lnSpc>
              <a:spcBef>
                <a:spcPts val="30"/>
              </a:spcBef>
            </a:pPr>
            <a:fld id="{81D60167-4931-47E6-BA6A-407CBD079E47}" type="slidenum">
              <a:rPr spc="-5" dirty="0"/>
              <a:t>11</a:t>
            </a:fld>
            <a:endParaRPr spc="-5" dirty="0"/>
          </a:p>
        </p:txBody>
      </p:sp>
      <p:sp>
        <p:nvSpPr>
          <p:cNvPr id="2" name="object 2"/>
          <p:cNvSpPr txBox="1">
            <a:spLocks noGrp="1"/>
          </p:cNvSpPr>
          <p:nvPr>
            <p:ph type="title"/>
          </p:nvPr>
        </p:nvSpPr>
        <p:spPr>
          <a:xfrm>
            <a:off x="1676379" y="730250"/>
            <a:ext cx="7010400" cy="713657"/>
          </a:xfrm>
          <a:prstGeom prst="rect">
            <a:avLst/>
          </a:prstGeom>
        </p:spPr>
        <p:txBody>
          <a:bodyPr vert="horz" wrap="square" lIns="0" tIns="13335" rIns="0" bIns="0" rtlCol="0">
            <a:spAutoFit/>
          </a:bodyPr>
          <a:lstStyle/>
          <a:p>
            <a:pPr marL="12700" algn="ctr">
              <a:lnSpc>
                <a:spcPct val="100000"/>
              </a:lnSpc>
              <a:spcBef>
                <a:spcPts val="105"/>
              </a:spcBef>
            </a:pPr>
            <a:r>
              <a:rPr lang="en-SG" spc="50" dirty="0"/>
              <a:t>Pricing a call option in BS</a:t>
            </a:r>
            <a:endParaRPr spc="-20" dirty="0"/>
          </a:p>
        </p:txBody>
      </p:sp>
      <mc:AlternateContent xmlns:mc="http://schemas.openxmlformats.org/markup-compatibility/2006" xmlns:a14="http://schemas.microsoft.com/office/drawing/2010/main">
        <mc:Choice Requires="a14">
          <p:sp>
            <p:nvSpPr>
              <p:cNvPr id="3" name="object 3"/>
              <p:cNvSpPr txBox="1"/>
              <p:nvPr/>
            </p:nvSpPr>
            <p:spPr>
              <a:xfrm>
                <a:off x="1204100" y="1949450"/>
                <a:ext cx="8371842" cy="4754763"/>
              </a:xfrm>
              <a:prstGeom prst="rect">
                <a:avLst/>
              </a:prstGeom>
            </p:spPr>
            <p:txBody>
              <a:bodyPr vert="horz" wrap="square" lIns="0" tIns="10795" rIns="0" bIns="0" rtlCol="0">
                <a:spAutoFit/>
              </a:bodyPr>
              <a:lstStyle/>
              <a:p>
                <a:pPr marL="342900" indent="-342900">
                  <a:buFont typeface="Arial" panose="020B0604020202020204" pitchFamily="34" charset="0"/>
                  <a:buChar char="•"/>
                </a:pPr>
                <a:r>
                  <a:rPr lang="en-SG" sz="2400" dirty="0">
                    <a:cs typeface="Calibri"/>
                  </a:rPr>
                  <a:t>Let </a:t>
                </a:r>
                <a14:m>
                  <m:oMath xmlns:m="http://schemas.openxmlformats.org/officeDocument/2006/math">
                    <m:r>
                      <a:rPr lang="en-SG" sz="2400" i="1">
                        <a:latin typeface="Cambria Math" panose="02040503050406030204" pitchFamily="18" charset="0"/>
                        <a:cs typeface="Calibri"/>
                      </a:rPr>
                      <m:t>𝑉</m:t>
                    </m:r>
                    <m:d>
                      <m:dPr>
                        <m:ctrlPr>
                          <a:rPr lang="en-SG" sz="2400" i="1">
                            <a:latin typeface="Cambria Math" panose="02040503050406030204" pitchFamily="18" charset="0"/>
                            <a:cs typeface="Calibri"/>
                          </a:rPr>
                        </m:ctrlPr>
                      </m:dPr>
                      <m:e>
                        <m:r>
                          <a:rPr lang="en-SG" sz="2400" b="0" i="1" smtClean="0">
                            <a:latin typeface="Cambria Math" panose="02040503050406030204" pitchFamily="18" charset="0"/>
                            <a:cs typeface="Calibri"/>
                          </a:rPr>
                          <m:t>𝑇</m:t>
                        </m:r>
                      </m:e>
                    </m:d>
                    <m:r>
                      <a:rPr lang="en-SG" sz="2400" b="0" i="1" smtClean="0">
                        <a:latin typeface="Cambria Math" panose="02040503050406030204" pitchFamily="18" charset="0"/>
                        <a:cs typeface="Calibri"/>
                      </a:rPr>
                      <m:t>=</m:t>
                    </m:r>
                    <m:sSup>
                      <m:sSupPr>
                        <m:ctrlPr>
                          <a:rPr lang="en-SG" sz="2400" b="0" i="1" smtClean="0">
                            <a:latin typeface="Cambria Math" panose="02040503050406030204" pitchFamily="18" charset="0"/>
                            <a:cs typeface="Calibri"/>
                          </a:rPr>
                        </m:ctrlPr>
                      </m:sSupPr>
                      <m:e>
                        <m:d>
                          <m:dPr>
                            <m:ctrlPr>
                              <a:rPr lang="en-SG" sz="2400" b="0" i="1" smtClean="0">
                                <a:latin typeface="Cambria Math" panose="02040503050406030204" pitchFamily="18" charset="0"/>
                                <a:cs typeface="Calibri"/>
                              </a:rPr>
                            </m:ctrlPr>
                          </m:dPr>
                          <m:e>
                            <m:r>
                              <a:rPr lang="en-SG" sz="2400" b="0" i="1" smtClean="0">
                                <a:latin typeface="Cambria Math" panose="02040503050406030204" pitchFamily="18" charset="0"/>
                                <a:cs typeface="Calibri"/>
                              </a:rPr>
                              <m:t>𝑆</m:t>
                            </m:r>
                            <m:d>
                              <m:dPr>
                                <m:ctrlPr>
                                  <a:rPr lang="en-SG" sz="2400" b="0" i="1" smtClean="0">
                                    <a:latin typeface="Cambria Math" panose="02040503050406030204" pitchFamily="18" charset="0"/>
                                    <a:cs typeface="Calibri"/>
                                  </a:rPr>
                                </m:ctrlPr>
                              </m:dPr>
                              <m:e>
                                <m:r>
                                  <a:rPr lang="en-SG" sz="2400" b="0" i="1" smtClean="0">
                                    <a:latin typeface="Cambria Math" panose="02040503050406030204" pitchFamily="18" charset="0"/>
                                    <a:cs typeface="Calibri"/>
                                  </a:rPr>
                                  <m:t>𝑇</m:t>
                                </m:r>
                              </m:e>
                            </m:d>
                            <m:r>
                              <a:rPr lang="en-SG" sz="2400" b="0" i="1" smtClean="0">
                                <a:latin typeface="Cambria Math" panose="02040503050406030204" pitchFamily="18" charset="0"/>
                                <a:cs typeface="Calibri"/>
                              </a:rPr>
                              <m:t>−</m:t>
                            </m:r>
                            <m:r>
                              <a:rPr lang="en-SG" sz="2400" b="0" i="1" smtClean="0">
                                <a:latin typeface="Cambria Math" panose="02040503050406030204" pitchFamily="18" charset="0"/>
                                <a:cs typeface="Calibri"/>
                              </a:rPr>
                              <m:t>𝐾</m:t>
                            </m:r>
                          </m:e>
                        </m:d>
                      </m:e>
                      <m:sup>
                        <m:r>
                          <a:rPr lang="en-SG" sz="2400" b="0" i="1" smtClean="0">
                            <a:latin typeface="Cambria Math" panose="02040503050406030204" pitchFamily="18" charset="0"/>
                            <a:cs typeface="Calibri"/>
                          </a:rPr>
                          <m:t>+</m:t>
                        </m:r>
                      </m:sup>
                    </m:sSup>
                    <m:r>
                      <a:rPr lang="en-SG" sz="2400" b="0" i="1" smtClean="0">
                        <a:latin typeface="Cambria Math" panose="02040503050406030204" pitchFamily="18" charset="0"/>
                        <a:cs typeface="Calibri"/>
                      </a:rPr>
                      <m:t>, </m:t>
                    </m:r>
                    <m:r>
                      <a:rPr lang="en-SG" sz="2400" b="0" i="1" smtClean="0">
                        <a:latin typeface="Cambria Math" panose="02040503050406030204" pitchFamily="18" charset="0"/>
                        <a:cs typeface="Calibri"/>
                      </a:rPr>
                      <m:t>𝑁</m:t>
                    </m:r>
                    <m:d>
                      <m:dPr>
                        <m:ctrlPr>
                          <a:rPr lang="en-SG" sz="2400" b="0" i="1" smtClean="0">
                            <a:latin typeface="Cambria Math" panose="02040503050406030204" pitchFamily="18" charset="0"/>
                            <a:cs typeface="Calibri"/>
                          </a:rPr>
                        </m:ctrlPr>
                      </m:dPr>
                      <m:e>
                        <m:r>
                          <a:rPr lang="en-SG" sz="2400" b="0" i="1" smtClean="0">
                            <a:latin typeface="Cambria Math" panose="02040503050406030204" pitchFamily="18" charset="0"/>
                            <a:cs typeface="Calibri"/>
                          </a:rPr>
                          <m:t>𝑡</m:t>
                        </m:r>
                      </m:e>
                    </m:d>
                    <m:r>
                      <a:rPr lang="en-SG" sz="2400" b="0" i="1" smtClean="0">
                        <a:latin typeface="Cambria Math" panose="02040503050406030204" pitchFamily="18" charset="0"/>
                        <a:cs typeface="Calibri"/>
                      </a:rPr>
                      <m:t>=</m:t>
                    </m:r>
                    <m:r>
                      <a:rPr lang="en-SG" sz="2400" b="0" i="1" smtClean="0">
                        <a:latin typeface="Cambria Math" panose="02040503050406030204" pitchFamily="18" charset="0"/>
                        <a:cs typeface="Calibri"/>
                      </a:rPr>
                      <m:t>𝛽</m:t>
                    </m:r>
                    <m:d>
                      <m:dPr>
                        <m:ctrlPr>
                          <a:rPr lang="en-SG" sz="2400" b="0" i="1" smtClean="0">
                            <a:latin typeface="Cambria Math" panose="02040503050406030204" pitchFamily="18" charset="0"/>
                            <a:cs typeface="Calibri"/>
                          </a:rPr>
                        </m:ctrlPr>
                      </m:dPr>
                      <m:e>
                        <m:r>
                          <a:rPr lang="en-SG" sz="2400" b="0" i="1" smtClean="0">
                            <a:latin typeface="Cambria Math" panose="02040503050406030204" pitchFamily="18" charset="0"/>
                            <a:cs typeface="Calibri"/>
                          </a:rPr>
                          <m:t>𝑡</m:t>
                        </m:r>
                      </m:e>
                    </m:d>
                    <m:r>
                      <a:rPr lang="en-SG" sz="2400" b="0" i="1" smtClean="0">
                        <a:latin typeface="Cambria Math" panose="02040503050406030204" pitchFamily="18" charset="0"/>
                        <a:cs typeface="Calibri"/>
                      </a:rPr>
                      <m:t>.</m:t>
                    </m:r>
                  </m:oMath>
                </a14:m>
                <a:endParaRPr lang="en-SG" sz="2400" b="0" dirty="0">
                  <a:cs typeface="Calibri"/>
                </a:endParaRPr>
              </a:p>
              <a:p>
                <a:pPr marL="342900" indent="-342900">
                  <a:buFont typeface="Arial" panose="020B0604020202020204" pitchFamily="34" charset="0"/>
                  <a:buChar char="•"/>
                </a:pPr>
                <a:r>
                  <a:rPr lang="en-SG" sz="2400" dirty="0">
                    <a:cs typeface="Calibri"/>
                  </a:rPr>
                  <a:t>We want to compute the pricing of the call option at time t.</a:t>
                </a:r>
                <a:endParaRPr lang="en-SG" sz="2400" b="0" dirty="0">
                  <a:cs typeface="Calibri"/>
                </a:endParaRPr>
              </a:p>
              <a:p>
                <a:pPr marL="342900" indent="-342900">
                  <a:buFont typeface="Arial" panose="020B0604020202020204" pitchFamily="34" charset="0"/>
                  <a:buChar char="•"/>
                </a:pPr>
                <a:r>
                  <a:rPr lang="en-SG" sz="2400" dirty="0">
                    <a:cs typeface="Calibri"/>
                  </a:rPr>
                  <a:t>Apply the martingale pricing formula, we have</a:t>
                </a:r>
              </a:p>
              <a:p>
                <a:pPr algn="ctr"/>
                <a14:m>
                  <m:oMathPara xmlns:m="http://schemas.openxmlformats.org/officeDocument/2006/math">
                    <m:oMathParaPr>
                      <m:jc m:val="centerGroup"/>
                    </m:oMathParaPr>
                    <m:oMath xmlns:m="http://schemas.openxmlformats.org/officeDocument/2006/math">
                      <m:r>
                        <a:rPr lang="en-SG" sz="2400" i="1">
                          <a:latin typeface="Cambria Math" panose="02040503050406030204" pitchFamily="18" charset="0"/>
                          <a:cs typeface="Calibri"/>
                        </a:rPr>
                        <m:t>𝑉</m:t>
                      </m:r>
                      <m:d>
                        <m:dPr>
                          <m:ctrlPr>
                            <a:rPr lang="en-SG" sz="2400" i="1">
                              <a:latin typeface="Cambria Math" panose="02040503050406030204" pitchFamily="18" charset="0"/>
                              <a:cs typeface="Calibri"/>
                            </a:rPr>
                          </m:ctrlPr>
                        </m:dPr>
                        <m:e>
                          <m:r>
                            <a:rPr lang="en-SG" sz="2400" i="1">
                              <a:latin typeface="Cambria Math" panose="02040503050406030204" pitchFamily="18" charset="0"/>
                              <a:cs typeface="Calibri"/>
                            </a:rPr>
                            <m:t>0</m:t>
                          </m:r>
                        </m:e>
                      </m:d>
                      <m:r>
                        <a:rPr lang="en-SG" sz="2400" i="1">
                          <a:latin typeface="Cambria Math" panose="02040503050406030204" pitchFamily="18" charset="0"/>
                          <a:cs typeface="Calibri"/>
                        </a:rPr>
                        <m:t>=</m:t>
                      </m:r>
                      <m:sSubSup>
                        <m:sSubSupPr>
                          <m:ctrlPr>
                            <a:rPr lang="en-SG" sz="2400" i="1">
                              <a:latin typeface="Cambria Math" panose="02040503050406030204" pitchFamily="18" charset="0"/>
                              <a:cs typeface="Calibri"/>
                            </a:rPr>
                          </m:ctrlPr>
                        </m:sSubSupPr>
                        <m:e>
                          <m:r>
                            <a:rPr lang="en-SG" sz="2400" b="0" i="1" smtClean="0">
                              <a:latin typeface="Cambria Math" panose="02040503050406030204" pitchFamily="18" charset="0"/>
                              <a:cs typeface="Calibri"/>
                            </a:rPr>
                            <m:t>𝛽</m:t>
                          </m:r>
                          <m:d>
                            <m:dPr>
                              <m:ctrlPr>
                                <a:rPr lang="en-SG" sz="2400" i="1">
                                  <a:latin typeface="Cambria Math" panose="02040503050406030204" pitchFamily="18" charset="0"/>
                                  <a:cs typeface="Calibri"/>
                                </a:rPr>
                              </m:ctrlPr>
                            </m:dPr>
                            <m:e>
                              <m:r>
                                <a:rPr lang="en-SG" sz="2400" b="0" i="1" smtClean="0">
                                  <a:latin typeface="Cambria Math" panose="02040503050406030204" pitchFamily="18" charset="0"/>
                                  <a:cs typeface="Calibri"/>
                                </a:rPr>
                                <m:t>0</m:t>
                              </m:r>
                            </m:e>
                          </m:d>
                          <m:r>
                            <a:rPr lang="en-SG" sz="2400" i="1">
                              <a:latin typeface="Cambria Math" panose="02040503050406030204" pitchFamily="18" charset="0"/>
                              <a:cs typeface="Calibri"/>
                            </a:rPr>
                            <m:t>𝐸</m:t>
                          </m:r>
                        </m:e>
                        <m:sub>
                          <m:r>
                            <a:rPr lang="en-SG" sz="2400" i="1">
                              <a:latin typeface="Cambria Math" panose="02040503050406030204" pitchFamily="18" charset="0"/>
                              <a:cs typeface="Calibri"/>
                            </a:rPr>
                            <m:t>𝑡</m:t>
                          </m:r>
                        </m:sub>
                        <m:sup>
                          <m:r>
                            <a:rPr lang="en-SG" sz="2400" i="1">
                              <a:latin typeface="Cambria Math" panose="02040503050406030204" pitchFamily="18" charset="0"/>
                              <a:cs typeface="Calibri"/>
                            </a:rPr>
                            <m:t>𝑁</m:t>
                          </m:r>
                        </m:sup>
                      </m:sSubSup>
                      <m:d>
                        <m:dPr>
                          <m:begChr m:val="["/>
                          <m:endChr m:val="]"/>
                          <m:ctrlPr>
                            <a:rPr lang="en-SG" sz="2400" i="1">
                              <a:latin typeface="Cambria Math" panose="02040503050406030204" pitchFamily="18" charset="0"/>
                              <a:cs typeface="Calibri"/>
                            </a:rPr>
                          </m:ctrlPr>
                        </m:dPr>
                        <m:e>
                          <m:f>
                            <m:fPr>
                              <m:ctrlPr>
                                <a:rPr lang="en-SG" sz="2400" i="1">
                                  <a:latin typeface="Cambria Math" panose="02040503050406030204" pitchFamily="18" charset="0"/>
                                  <a:cs typeface="Calibri"/>
                                </a:rPr>
                              </m:ctrlPr>
                            </m:fPr>
                            <m:num>
                              <m:sSup>
                                <m:sSupPr>
                                  <m:ctrlPr>
                                    <a:rPr lang="en-SG" sz="2400" i="1">
                                      <a:latin typeface="Cambria Math" panose="02040503050406030204" pitchFamily="18" charset="0"/>
                                      <a:cs typeface="Calibri"/>
                                    </a:rPr>
                                  </m:ctrlPr>
                                </m:sSupPr>
                                <m:e>
                                  <m:d>
                                    <m:dPr>
                                      <m:ctrlPr>
                                        <a:rPr lang="en-SG" sz="2400" i="1">
                                          <a:latin typeface="Cambria Math" panose="02040503050406030204" pitchFamily="18" charset="0"/>
                                          <a:cs typeface="Calibri"/>
                                        </a:rPr>
                                      </m:ctrlPr>
                                    </m:dPr>
                                    <m:e>
                                      <m:r>
                                        <a:rPr lang="en-SG" sz="2400" i="1">
                                          <a:latin typeface="Cambria Math" panose="02040503050406030204" pitchFamily="18" charset="0"/>
                                          <a:cs typeface="Calibri"/>
                                        </a:rPr>
                                        <m:t>𝑆</m:t>
                                      </m:r>
                                      <m:d>
                                        <m:dPr>
                                          <m:ctrlPr>
                                            <a:rPr lang="en-SG" sz="2400" i="1">
                                              <a:latin typeface="Cambria Math" panose="02040503050406030204" pitchFamily="18" charset="0"/>
                                              <a:cs typeface="Calibri"/>
                                            </a:rPr>
                                          </m:ctrlPr>
                                        </m:dPr>
                                        <m:e>
                                          <m:r>
                                            <a:rPr lang="en-SG" sz="2400" i="1">
                                              <a:latin typeface="Cambria Math" panose="02040503050406030204" pitchFamily="18" charset="0"/>
                                              <a:cs typeface="Calibri"/>
                                            </a:rPr>
                                            <m:t>𝑇</m:t>
                                          </m:r>
                                        </m:e>
                                      </m:d>
                                      <m:r>
                                        <a:rPr lang="en-SG" sz="2400" i="1">
                                          <a:latin typeface="Cambria Math" panose="02040503050406030204" pitchFamily="18" charset="0"/>
                                          <a:cs typeface="Calibri"/>
                                        </a:rPr>
                                        <m:t>−</m:t>
                                      </m:r>
                                      <m:r>
                                        <a:rPr lang="en-SG" sz="2400" i="1">
                                          <a:latin typeface="Cambria Math" panose="02040503050406030204" pitchFamily="18" charset="0"/>
                                          <a:cs typeface="Calibri"/>
                                        </a:rPr>
                                        <m:t>𝐾</m:t>
                                      </m:r>
                                    </m:e>
                                  </m:d>
                                </m:e>
                                <m:sup>
                                  <m:r>
                                    <a:rPr lang="en-SG" sz="2400" i="1">
                                      <a:latin typeface="Cambria Math" panose="02040503050406030204" pitchFamily="18" charset="0"/>
                                      <a:cs typeface="Calibri"/>
                                    </a:rPr>
                                    <m:t>+</m:t>
                                  </m:r>
                                </m:sup>
                              </m:sSup>
                            </m:num>
                            <m:den>
                              <m:r>
                                <a:rPr lang="en-SG" sz="2400" b="0" i="1" smtClean="0">
                                  <a:latin typeface="Cambria Math" panose="02040503050406030204" pitchFamily="18" charset="0"/>
                                  <a:cs typeface="Calibri"/>
                                </a:rPr>
                                <m:t>𝛽</m:t>
                              </m:r>
                              <m:d>
                                <m:dPr>
                                  <m:ctrlPr>
                                    <a:rPr lang="en-SG" sz="2400" i="1">
                                      <a:latin typeface="Cambria Math" panose="02040503050406030204" pitchFamily="18" charset="0"/>
                                      <a:cs typeface="Calibri"/>
                                    </a:rPr>
                                  </m:ctrlPr>
                                </m:dPr>
                                <m:e>
                                  <m:r>
                                    <a:rPr lang="en-SG" sz="2400" i="1">
                                      <a:latin typeface="Cambria Math" panose="02040503050406030204" pitchFamily="18" charset="0"/>
                                      <a:cs typeface="Calibri"/>
                                    </a:rPr>
                                    <m:t>𝑇</m:t>
                                  </m:r>
                                </m:e>
                              </m:d>
                            </m:den>
                          </m:f>
                        </m:e>
                      </m:d>
                    </m:oMath>
                  </m:oMathPara>
                </a14:m>
                <a:endParaRPr lang="en-SG" sz="2400" dirty="0">
                  <a:cs typeface="Calibri"/>
                </a:endParaRPr>
              </a:p>
              <a:p>
                <a:pPr marL="342900" indent="-342900">
                  <a:buFont typeface="Arial" panose="020B0604020202020204" pitchFamily="34" charset="0"/>
                  <a:buChar char="•"/>
                </a:pPr>
                <a:r>
                  <a:rPr lang="en-SG" sz="2400" dirty="0">
                    <a:cs typeface="Calibri"/>
                  </a:rPr>
                  <a:t>Recall </a:t>
                </a:r>
                <a14:m>
                  <m:oMath xmlns:m="http://schemas.openxmlformats.org/officeDocument/2006/math">
                    <m:r>
                      <a:rPr lang="en-SG" sz="2400" i="1">
                        <a:latin typeface="Cambria Math" panose="02040503050406030204" pitchFamily="18" charset="0"/>
                        <a:cs typeface="Calibri"/>
                      </a:rPr>
                      <m:t>𝛽</m:t>
                    </m:r>
                    <m:d>
                      <m:dPr>
                        <m:ctrlPr>
                          <a:rPr lang="en-SG" sz="2400" i="1">
                            <a:latin typeface="Cambria Math" panose="02040503050406030204" pitchFamily="18" charset="0"/>
                            <a:cs typeface="Calibri"/>
                          </a:rPr>
                        </m:ctrlPr>
                      </m:dPr>
                      <m:e>
                        <m:r>
                          <a:rPr lang="en-SG" sz="2400" i="1">
                            <a:latin typeface="Cambria Math" panose="02040503050406030204" pitchFamily="18" charset="0"/>
                            <a:cs typeface="Calibri"/>
                          </a:rPr>
                          <m:t>𝑡</m:t>
                        </m:r>
                      </m:e>
                    </m:d>
                    <m:r>
                      <a:rPr lang="en-SG" sz="2400" b="0" i="1" smtClean="0">
                        <a:latin typeface="Cambria Math" panose="02040503050406030204" pitchFamily="18" charset="0"/>
                        <a:cs typeface="Calibri"/>
                      </a:rPr>
                      <m:t>=</m:t>
                    </m:r>
                    <m:func>
                      <m:funcPr>
                        <m:ctrlPr>
                          <a:rPr lang="en-SG" sz="2400" b="0" i="1" smtClean="0">
                            <a:latin typeface="Cambria Math" panose="02040503050406030204" pitchFamily="18" charset="0"/>
                            <a:cs typeface="Calibri"/>
                          </a:rPr>
                        </m:ctrlPr>
                      </m:funcPr>
                      <m:fName>
                        <m:r>
                          <m:rPr>
                            <m:sty m:val="p"/>
                          </m:rPr>
                          <a:rPr lang="en-SG" sz="2400" b="0" i="0" smtClean="0">
                            <a:latin typeface="Cambria Math" panose="02040503050406030204" pitchFamily="18" charset="0"/>
                            <a:cs typeface="Calibri"/>
                          </a:rPr>
                          <m:t>exp</m:t>
                        </m:r>
                      </m:fName>
                      <m:e>
                        <m:d>
                          <m:dPr>
                            <m:ctrlPr>
                              <a:rPr lang="en-SG" sz="2400" b="0" i="1" smtClean="0">
                                <a:latin typeface="Cambria Math" panose="02040503050406030204" pitchFamily="18" charset="0"/>
                                <a:cs typeface="Calibri"/>
                              </a:rPr>
                            </m:ctrlPr>
                          </m:dPr>
                          <m:e>
                            <m:r>
                              <a:rPr lang="en-SG" sz="2400" b="0" i="1" smtClean="0">
                                <a:latin typeface="Cambria Math" panose="02040503050406030204" pitchFamily="18" charset="0"/>
                                <a:cs typeface="Calibri"/>
                              </a:rPr>
                              <m:t>𝑟𝑡</m:t>
                            </m:r>
                          </m:e>
                        </m:d>
                      </m:e>
                    </m:func>
                    <m:r>
                      <a:rPr lang="en-SG" sz="2400" b="0" i="0" smtClean="0">
                        <a:latin typeface="Cambria Math" panose="02040503050406030204" pitchFamily="18" charset="0"/>
                        <a:cs typeface="Calibri"/>
                      </a:rPr>
                      <m:t>,</m:t>
                    </m:r>
                    <m:f>
                      <m:fPr>
                        <m:ctrlPr>
                          <a:rPr lang="en-SG" sz="2400" b="0" i="1" smtClean="0">
                            <a:latin typeface="Cambria Math" panose="02040503050406030204" pitchFamily="18" charset="0"/>
                            <a:cs typeface="Calibri"/>
                          </a:rPr>
                        </m:ctrlPr>
                      </m:fPr>
                      <m:num>
                        <m:r>
                          <a:rPr lang="en-SG" sz="2400" b="0" i="1" smtClean="0">
                            <a:latin typeface="Cambria Math" panose="02040503050406030204" pitchFamily="18" charset="0"/>
                            <a:cs typeface="Calibri"/>
                          </a:rPr>
                          <m:t>𝛽</m:t>
                        </m:r>
                        <m:d>
                          <m:dPr>
                            <m:ctrlPr>
                              <a:rPr lang="en-SG" sz="2400" b="0" i="1" smtClean="0">
                                <a:latin typeface="Cambria Math" panose="02040503050406030204" pitchFamily="18" charset="0"/>
                                <a:cs typeface="Calibri"/>
                              </a:rPr>
                            </m:ctrlPr>
                          </m:dPr>
                          <m:e>
                            <m:r>
                              <a:rPr lang="en-SG" sz="2400" b="0" i="1" smtClean="0">
                                <a:latin typeface="Cambria Math" panose="02040503050406030204" pitchFamily="18" charset="0"/>
                                <a:cs typeface="Calibri"/>
                              </a:rPr>
                              <m:t>0</m:t>
                            </m:r>
                          </m:e>
                        </m:d>
                      </m:num>
                      <m:den>
                        <m:r>
                          <a:rPr lang="en-SG" sz="2400" b="0" i="1" smtClean="0">
                            <a:latin typeface="Cambria Math" panose="02040503050406030204" pitchFamily="18" charset="0"/>
                            <a:cs typeface="Calibri"/>
                          </a:rPr>
                          <m:t>𝛽</m:t>
                        </m:r>
                        <m:d>
                          <m:dPr>
                            <m:ctrlPr>
                              <a:rPr lang="en-SG" sz="2400" b="0" i="1" smtClean="0">
                                <a:latin typeface="Cambria Math" panose="02040503050406030204" pitchFamily="18" charset="0"/>
                                <a:cs typeface="Calibri"/>
                              </a:rPr>
                            </m:ctrlPr>
                          </m:dPr>
                          <m:e>
                            <m:r>
                              <a:rPr lang="en-SG" sz="2400" b="0" i="1" smtClean="0">
                                <a:latin typeface="Cambria Math" panose="02040503050406030204" pitchFamily="18" charset="0"/>
                                <a:cs typeface="Calibri"/>
                              </a:rPr>
                              <m:t>𝑇</m:t>
                            </m:r>
                          </m:e>
                        </m:d>
                      </m:den>
                    </m:f>
                    <m:r>
                      <a:rPr lang="en-SG" sz="2400" b="0" i="1" smtClean="0">
                        <a:latin typeface="Cambria Math" panose="02040503050406030204" pitchFamily="18" charset="0"/>
                        <a:cs typeface="Calibri"/>
                      </a:rPr>
                      <m:t>=</m:t>
                    </m:r>
                    <m:func>
                      <m:funcPr>
                        <m:ctrlPr>
                          <a:rPr lang="en-SG" sz="2400" b="0" i="1" smtClean="0">
                            <a:latin typeface="Cambria Math" panose="02040503050406030204" pitchFamily="18" charset="0"/>
                            <a:cs typeface="Calibri"/>
                          </a:rPr>
                        </m:ctrlPr>
                      </m:funcPr>
                      <m:fName>
                        <m:r>
                          <m:rPr>
                            <m:sty m:val="p"/>
                          </m:rPr>
                          <a:rPr lang="en-SG" sz="2400" b="0" i="0" smtClean="0">
                            <a:latin typeface="Cambria Math" panose="02040503050406030204" pitchFamily="18" charset="0"/>
                            <a:cs typeface="Calibri"/>
                          </a:rPr>
                          <m:t>exp</m:t>
                        </m:r>
                      </m:fName>
                      <m:e>
                        <m:d>
                          <m:dPr>
                            <m:ctrlPr>
                              <a:rPr lang="en-SG" sz="2400" b="0" i="1" smtClean="0">
                                <a:latin typeface="Cambria Math" panose="02040503050406030204" pitchFamily="18" charset="0"/>
                                <a:cs typeface="Calibri"/>
                              </a:rPr>
                            </m:ctrlPr>
                          </m:dPr>
                          <m:e>
                            <m:r>
                              <a:rPr lang="en-SG" sz="2400" b="0" i="1" smtClean="0">
                                <a:latin typeface="Cambria Math" panose="02040503050406030204" pitchFamily="18" charset="0"/>
                                <a:cs typeface="Calibri"/>
                              </a:rPr>
                              <m:t>−</m:t>
                            </m:r>
                            <m:r>
                              <a:rPr lang="en-SG" sz="2400" b="0" i="1" smtClean="0">
                                <a:latin typeface="Cambria Math" panose="02040503050406030204" pitchFamily="18" charset="0"/>
                                <a:cs typeface="Calibri"/>
                              </a:rPr>
                              <m:t>𝑟𝑇</m:t>
                            </m:r>
                          </m:e>
                        </m:d>
                      </m:e>
                    </m:func>
                    <m:r>
                      <a:rPr lang="en-SG" sz="2400" b="0" i="1" smtClean="0">
                        <a:latin typeface="Cambria Math" panose="02040503050406030204" pitchFamily="18" charset="0"/>
                        <a:cs typeface="Calibri"/>
                      </a:rPr>
                      <m:t>, </m:t>
                    </m:r>
                  </m:oMath>
                </a14:m>
                <a:r>
                  <a:rPr lang="en-SG" sz="2400" dirty="0">
                    <a:cs typeface="Calibri"/>
                  </a:rPr>
                  <a:t>and it is non-random in BS model, so that we can take it out of the expectation</a:t>
                </a:r>
              </a:p>
              <a:p>
                <a:pPr/>
                <a14:m>
                  <m:oMathPara xmlns:m="http://schemas.openxmlformats.org/officeDocument/2006/math">
                    <m:oMathParaPr>
                      <m:jc m:val="centerGroup"/>
                    </m:oMathParaPr>
                    <m:oMath xmlns:m="http://schemas.openxmlformats.org/officeDocument/2006/math">
                      <m:r>
                        <a:rPr lang="en-SG" sz="2400" i="1">
                          <a:latin typeface="Cambria Math" panose="02040503050406030204" pitchFamily="18" charset="0"/>
                          <a:cs typeface="Calibri"/>
                        </a:rPr>
                        <m:t>𝑉</m:t>
                      </m:r>
                      <m:d>
                        <m:dPr>
                          <m:ctrlPr>
                            <a:rPr lang="en-SG" sz="2400" i="1">
                              <a:latin typeface="Cambria Math" panose="02040503050406030204" pitchFamily="18" charset="0"/>
                              <a:cs typeface="Calibri"/>
                            </a:rPr>
                          </m:ctrlPr>
                        </m:dPr>
                        <m:e>
                          <m:r>
                            <a:rPr lang="en-SG" sz="2400" i="1">
                              <a:latin typeface="Cambria Math" panose="02040503050406030204" pitchFamily="18" charset="0"/>
                              <a:cs typeface="Calibri"/>
                            </a:rPr>
                            <m:t>0</m:t>
                          </m:r>
                        </m:e>
                      </m:d>
                      <m:r>
                        <a:rPr lang="en-SG" sz="2400" i="1">
                          <a:latin typeface="Cambria Math" panose="02040503050406030204" pitchFamily="18" charset="0"/>
                          <a:cs typeface="Calibri"/>
                        </a:rPr>
                        <m:t>=</m:t>
                      </m:r>
                      <m:sSubSup>
                        <m:sSubSupPr>
                          <m:ctrlPr>
                            <a:rPr lang="en-SG" sz="2400" i="1">
                              <a:latin typeface="Cambria Math" panose="02040503050406030204" pitchFamily="18" charset="0"/>
                              <a:cs typeface="Calibri"/>
                            </a:rPr>
                          </m:ctrlPr>
                        </m:sSubSupPr>
                        <m:e>
                          <m:func>
                            <m:funcPr>
                              <m:ctrlPr>
                                <a:rPr lang="en-SG" sz="2400" i="1">
                                  <a:latin typeface="Cambria Math" panose="02040503050406030204" pitchFamily="18" charset="0"/>
                                  <a:cs typeface="Calibri"/>
                                </a:rPr>
                              </m:ctrlPr>
                            </m:funcPr>
                            <m:fName>
                              <m:r>
                                <m:rPr>
                                  <m:sty m:val="p"/>
                                </m:rPr>
                                <a:rPr lang="en-SG" sz="2400">
                                  <a:latin typeface="Cambria Math" panose="02040503050406030204" pitchFamily="18" charset="0"/>
                                  <a:cs typeface="Calibri"/>
                                </a:rPr>
                                <m:t>exp</m:t>
                              </m:r>
                            </m:fName>
                            <m:e>
                              <m:d>
                                <m:dPr>
                                  <m:ctrlPr>
                                    <a:rPr lang="en-SG" sz="2400" i="1">
                                      <a:latin typeface="Cambria Math" panose="02040503050406030204" pitchFamily="18" charset="0"/>
                                      <a:cs typeface="Calibri"/>
                                    </a:rPr>
                                  </m:ctrlPr>
                                </m:dPr>
                                <m:e>
                                  <m:r>
                                    <a:rPr lang="en-SG" sz="2400" i="1">
                                      <a:latin typeface="Cambria Math" panose="02040503050406030204" pitchFamily="18" charset="0"/>
                                      <a:cs typeface="Calibri"/>
                                    </a:rPr>
                                    <m:t>−</m:t>
                                  </m:r>
                                  <m:r>
                                    <a:rPr lang="en-SG" sz="2400" i="1">
                                      <a:latin typeface="Cambria Math" panose="02040503050406030204" pitchFamily="18" charset="0"/>
                                      <a:cs typeface="Calibri"/>
                                    </a:rPr>
                                    <m:t>𝑟𝑇</m:t>
                                  </m:r>
                                </m:e>
                              </m:d>
                            </m:e>
                          </m:func>
                          <m:r>
                            <a:rPr lang="en-SG" sz="2400" i="1">
                              <a:latin typeface="Cambria Math" panose="02040503050406030204" pitchFamily="18" charset="0"/>
                              <a:cs typeface="Calibri"/>
                            </a:rPr>
                            <m:t>𝐸</m:t>
                          </m:r>
                        </m:e>
                        <m:sub>
                          <m:r>
                            <a:rPr lang="en-SG" sz="2400" i="1">
                              <a:latin typeface="Cambria Math" panose="02040503050406030204" pitchFamily="18" charset="0"/>
                              <a:cs typeface="Calibri"/>
                            </a:rPr>
                            <m:t>𝑡</m:t>
                          </m:r>
                        </m:sub>
                        <m:sup>
                          <m:r>
                            <a:rPr lang="en-SG" sz="2400" i="1">
                              <a:latin typeface="Cambria Math" panose="02040503050406030204" pitchFamily="18" charset="0"/>
                              <a:cs typeface="Calibri"/>
                            </a:rPr>
                            <m:t>𝑁</m:t>
                          </m:r>
                        </m:sup>
                      </m:sSubSup>
                      <m:d>
                        <m:dPr>
                          <m:begChr m:val="["/>
                          <m:endChr m:val="]"/>
                          <m:ctrlPr>
                            <a:rPr lang="en-SG" sz="2400" i="1">
                              <a:latin typeface="Cambria Math" panose="02040503050406030204" pitchFamily="18" charset="0"/>
                              <a:cs typeface="Calibri"/>
                            </a:rPr>
                          </m:ctrlPr>
                        </m:dPr>
                        <m:e>
                          <m:sSup>
                            <m:sSupPr>
                              <m:ctrlPr>
                                <a:rPr lang="en-SG" sz="2400" i="1">
                                  <a:latin typeface="Cambria Math" panose="02040503050406030204" pitchFamily="18" charset="0"/>
                                  <a:cs typeface="Calibri"/>
                                </a:rPr>
                              </m:ctrlPr>
                            </m:sSupPr>
                            <m:e>
                              <m:d>
                                <m:dPr>
                                  <m:ctrlPr>
                                    <a:rPr lang="en-SG" sz="2400" i="1">
                                      <a:latin typeface="Cambria Math" panose="02040503050406030204" pitchFamily="18" charset="0"/>
                                      <a:cs typeface="Calibri"/>
                                    </a:rPr>
                                  </m:ctrlPr>
                                </m:dPr>
                                <m:e>
                                  <m:r>
                                    <a:rPr lang="en-SG" sz="2400" i="1">
                                      <a:latin typeface="Cambria Math" panose="02040503050406030204" pitchFamily="18" charset="0"/>
                                      <a:cs typeface="Calibri"/>
                                    </a:rPr>
                                    <m:t>𝑆</m:t>
                                  </m:r>
                                  <m:d>
                                    <m:dPr>
                                      <m:ctrlPr>
                                        <a:rPr lang="en-SG" sz="2400" i="1">
                                          <a:latin typeface="Cambria Math" panose="02040503050406030204" pitchFamily="18" charset="0"/>
                                          <a:cs typeface="Calibri"/>
                                        </a:rPr>
                                      </m:ctrlPr>
                                    </m:dPr>
                                    <m:e>
                                      <m:r>
                                        <a:rPr lang="en-SG" sz="2400" i="1">
                                          <a:latin typeface="Cambria Math" panose="02040503050406030204" pitchFamily="18" charset="0"/>
                                          <a:cs typeface="Calibri"/>
                                        </a:rPr>
                                        <m:t>𝑇</m:t>
                                      </m:r>
                                    </m:e>
                                  </m:d>
                                  <m:r>
                                    <a:rPr lang="en-SG" sz="2400" i="1">
                                      <a:latin typeface="Cambria Math" panose="02040503050406030204" pitchFamily="18" charset="0"/>
                                      <a:cs typeface="Calibri"/>
                                    </a:rPr>
                                    <m:t>−</m:t>
                                  </m:r>
                                  <m:r>
                                    <a:rPr lang="en-SG" sz="2400" i="1">
                                      <a:latin typeface="Cambria Math" panose="02040503050406030204" pitchFamily="18" charset="0"/>
                                      <a:cs typeface="Calibri"/>
                                    </a:rPr>
                                    <m:t>𝐾</m:t>
                                  </m:r>
                                </m:e>
                              </m:d>
                            </m:e>
                            <m:sup>
                              <m:r>
                                <a:rPr lang="en-SG" sz="2400" i="1">
                                  <a:latin typeface="Cambria Math" panose="02040503050406030204" pitchFamily="18" charset="0"/>
                                  <a:cs typeface="Calibri"/>
                                </a:rPr>
                                <m:t>+</m:t>
                              </m:r>
                            </m:sup>
                          </m:sSup>
                        </m:e>
                      </m:d>
                    </m:oMath>
                  </m:oMathPara>
                </a14:m>
                <a:endParaRPr lang="en-SG" sz="2400" dirty="0">
                  <a:latin typeface="Calibri"/>
                  <a:cs typeface="Calibri"/>
                </a:endParaRPr>
              </a:p>
              <a:p>
                <a:pPr marL="342900" indent="-342900">
                  <a:buFont typeface="Arial" panose="020B0604020202020204" pitchFamily="34" charset="0"/>
                  <a:buChar char="•"/>
                </a:pPr>
                <a:r>
                  <a:rPr lang="en-SG" sz="2400" dirty="0">
                    <a:latin typeface="Calibri"/>
                    <a:cs typeface="Calibri"/>
                  </a:rPr>
                  <a:t>Compute the expectation which is a standard Black Scholes type computation and we get the celebrated formula, see the note for lecture 2.</a:t>
                </a:r>
              </a:p>
              <a:p>
                <a:endParaRPr lang="en-SG" sz="2400" dirty="0">
                  <a:latin typeface="Calibri"/>
                  <a:cs typeface="Calibri"/>
                </a:endParaRPr>
              </a:p>
            </p:txBody>
          </p:sp>
        </mc:Choice>
        <mc:Fallback xmlns="">
          <p:sp>
            <p:nvSpPr>
              <p:cNvPr id="3" name="object 3"/>
              <p:cNvSpPr txBox="1">
                <a:spLocks noRot="1" noChangeAspect="1" noMove="1" noResize="1" noEditPoints="1" noAdjustHandles="1" noChangeArrowheads="1" noChangeShapeType="1" noTextEdit="1"/>
              </p:cNvSpPr>
              <p:nvPr/>
            </p:nvSpPr>
            <p:spPr>
              <a:xfrm>
                <a:off x="1204100" y="1949450"/>
                <a:ext cx="8371842" cy="4754763"/>
              </a:xfrm>
              <a:prstGeom prst="rect">
                <a:avLst/>
              </a:prstGeom>
              <a:blipFill>
                <a:blip r:embed="rId2"/>
                <a:stretch>
                  <a:fillRect l="-2112" t="-1795" r="-1602"/>
                </a:stretch>
              </a:blipFill>
            </p:spPr>
            <p:txBody>
              <a:bodyPr/>
              <a:lstStyle/>
              <a:p>
                <a:r>
                  <a:rPr lang="en-SG">
                    <a:noFill/>
                  </a:rPr>
                  <a:t> </a:t>
                </a:r>
              </a:p>
            </p:txBody>
          </p:sp>
        </mc:Fallback>
      </mc:AlternateContent>
    </p:spTree>
    <p:extLst>
      <p:ext uri="{BB962C8B-B14F-4D97-AF65-F5344CB8AC3E}">
        <p14:creationId xmlns:p14="http://schemas.microsoft.com/office/powerpoint/2010/main" val="41099463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dt" sz="half" idx="6"/>
          </p:nvPr>
        </p:nvSpPr>
        <p:spPr>
          <a:prstGeom prst="rect">
            <a:avLst/>
          </a:prstGeom>
        </p:spPr>
        <p:txBody>
          <a:bodyPr vert="horz" wrap="square" lIns="0" tIns="3810" rIns="0" bIns="0" rtlCol="0">
            <a:spAutoFit/>
          </a:bodyPr>
          <a:lstStyle/>
          <a:p>
            <a:pPr marL="12700">
              <a:lnSpc>
                <a:spcPct val="100000"/>
              </a:lnSpc>
              <a:spcBef>
                <a:spcPts val="30"/>
              </a:spcBef>
            </a:pPr>
            <a:r>
              <a:rPr spc="-5" dirty="0"/>
              <a:t>QF602</a:t>
            </a:r>
          </a:p>
        </p:txBody>
      </p:sp>
      <p:sp>
        <p:nvSpPr>
          <p:cNvPr id="6" name="object 6"/>
          <p:cNvSpPr txBox="1">
            <a:spLocks noGrp="1"/>
          </p:cNvSpPr>
          <p:nvPr>
            <p:ph type="sldNum" sz="quarter" idx="7"/>
          </p:nvPr>
        </p:nvSpPr>
        <p:spPr>
          <a:prstGeom prst="rect">
            <a:avLst/>
          </a:prstGeom>
        </p:spPr>
        <p:txBody>
          <a:bodyPr vert="horz" wrap="square" lIns="0" tIns="3810" rIns="0" bIns="0" rtlCol="0">
            <a:spAutoFit/>
          </a:bodyPr>
          <a:lstStyle/>
          <a:p>
            <a:pPr marL="25400">
              <a:lnSpc>
                <a:spcPct val="100000"/>
              </a:lnSpc>
              <a:spcBef>
                <a:spcPts val="30"/>
              </a:spcBef>
            </a:pPr>
            <a:fld id="{81D60167-4931-47E6-BA6A-407CBD079E47}" type="slidenum">
              <a:rPr spc="-5" dirty="0"/>
              <a:t>12</a:t>
            </a:fld>
            <a:endParaRPr spc="-5" dirty="0"/>
          </a:p>
        </p:txBody>
      </p:sp>
      <p:sp>
        <p:nvSpPr>
          <p:cNvPr id="2" name="object 2"/>
          <p:cNvSpPr txBox="1">
            <a:spLocks noGrp="1"/>
          </p:cNvSpPr>
          <p:nvPr>
            <p:ph type="title"/>
          </p:nvPr>
        </p:nvSpPr>
        <p:spPr>
          <a:xfrm>
            <a:off x="1676379" y="730250"/>
            <a:ext cx="7010400" cy="713657"/>
          </a:xfrm>
          <a:prstGeom prst="rect">
            <a:avLst/>
          </a:prstGeom>
        </p:spPr>
        <p:txBody>
          <a:bodyPr vert="horz" wrap="square" lIns="0" tIns="13335" rIns="0" bIns="0" rtlCol="0">
            <a:spAutoFit/>
          </a:bodyPr>
          <a:lstStyle/>
          <a:p>
            <a:pPr marL="12700" algn="ctr">
              <a:lnSpc>
                <a:spcPct val="100000"/>
              </a:lnSpc>
              <a:spcBef>
                <a:spcPts val="105"/>
              </a:spcBef>
            </a:pPr>
            <a:r>
              <a:rPr lang="en-SG" spc="50" dirty="0"/>
              <a:t>Another formulation</a:t>
            </a:r>
            <a:endParaRPr spc="-20" dirty="0"/>
          </a:p>
        </p:txBody>
      </p:sp>
      <mc:AlternateContent xmlns:mc="http://schemas.openxmlformats.org/markup-compatibility/2006" xmlns:a14="http://schemas.microsoft.com/office/drawing/2010/main">
        <mc:Choice Requires="a14">
          <p:sp>
            <p:nvSpPr>
              <p:cNvPr id="3" name="object 3"/>
              <p:cNvSpPr txBox="1"/>
              <p:nvPr/>
            </p:nvSpPr>
            <p:spPr>
              <a:xfrm>
                <a:off x="1204100" y="1949450"/>
                <a:ext cx="8371842" cy="4073551"/>
              </a:xfrm>
              <a:prstGeom prst="rect">
                <a:avLst/>
              </a:prstGeom>
            </p:spPr>
            <p:txBody>
              <a:bodyPr vert="horz" wrap="square" lIns="0" tIns="10795" rIns="0" bIns="0" rtlCol="0">
                <a:spAutoFit/>
              </a:bodyPr>
              <a:lstStyle/>
              <a:p>
                <a:pPr marL="342900" indent="-342900">
                  <a:buFont typeface="Arial" panose="020B0604020202020204" pitchFamily="34" charset="0"/>
                  <a:buChar char="•"/>
                </a:pPr>
                <a:r>
                  <a:rPr lang="en-SG" sz="2400" dirty="0">
                    <a:cs typeface="Calibri"/>
                  </a:rPr>
                  <a:t>Instead of starting from the SDE of the spot S. We can start from the SDE of the forward price </a:t>
                </a:r>
                <a14:m>
                  <m:oMath xmlns:m="http://schemas.openxmlformats.org/officeDocument/2006/math">
                    <m:r>
                      <a:rPr lang="en-SG" sz="2400" i="1">
                        <a:latin typeface="Cambria Math" panose="02040503050406030204" pitchFamily="18" charset="0"/>
                        <a:cs typeface="Calibri"/>
                      </a:rPr>
                      <m:t>𝐹</m:t>
                    </m:r>
                    <m:d>
                      <m:dPr>
                        <m:ctrlPr>
                          <a:rPr lang="en-SG" sz="2400" i="1">
                            <a:latin typeface="Cambria Math" panose="02040503050406030204" pitchFamily="18" charset="0"/>
                            <a:cs typeface="Calibri"/>
                          </a:rPr>
                        </m:ctrlPr>
                      </m:dPr>
                      <m:e>
                        <m:r>
                          <a:rPr lang="en-SG" sz="2400" i="1">
                            <a:latin typeface="Cambria Math" panose="02040503050406030204" pitchFamily="18" charset="0"/>
                            <a:cs typeface="Calibri"/>
                          </a:rPr>
                          <m:t>𝑡</m:t>
                        </m:r>
                        <m:r>
                          <a:rPr lang="en-SG" sz="2400" i="1">
                            <a:latin typeface="Cambria Math" panose="02040503050406030204" pitchFamily="18" charset="0"/>
                            <a:cs typeface="Calibri"/>
                          </a:rPr>
                          <m:t>,</m:t>
                        </m:r>
                        <m:r>
                          <a:rPr lang="en-SG" sz="2400" i="1">
                            <a:latin typeface="Cambria Math" panose="02040503050406030204" pitchFamily="18" charset="0"/>
                            <a:cs typeface="Calibri"/>
                          </a:rPr>
                          <m:t>𝑇</m:t>
                        </m:r>
                      </m:e>
                    </m:d>
                  </m:oMath>
                </a14:m>
                <a:r>
                  <a:rPr lang="en-SG" sz="2400" dirty="0">
                    <a:cs typeface="Calibri"/>
                  </a:rPr>
                  <a:t> which matures at T.</a:t>
                </a:r>
              </a:p>
              <a:p>
                <a:pPr marL="342900" indent="-342900">
                  <a:buFont typeface="Arial" panose="020B0604020202020204" pitchFamily="34" charset="0"/>
                  <a:buChar char="•"/>
                </a:pPr>
                <a:r>
                  <a:rPr lang="en-SG" sz="2400" dirty="0">
                    <a:cs typeface="Calibri"/>
                  </a:rPr>
                  <a:t>Note that </a:t>
                </a:r>
                <a14:m>
                  <m:oMath xmlns:m="http://schemas.openxmlformats.org/officeDocument/2006/math">
                    <m:r>
                      <a:rPr lang="en-SG" sz="2400" i="1">
                        <a:latin typeface="Cambria Math" panose="02040503050406030204" pitchFamily="18" charset="0"/>
                        <a:cs typeface="Calibri"/>
                      </a:rPr>
                      <m:t>𝐹</m:t>
                    </m:r>
                    <m:d>
                      <m:dPr>
                        <m:ctrlPr>
                          <a:rPr lang="en-SG" sz="2400" i="1">
                            <a:latin typeface="Cambria Math" panose="02040503050406030204" pitchFamily="18" charset="0"/>
                            <a:cs typeface="Calibri"/>
                          </a:rPr>
                        </m:ctrlPr>
                      </m:dPr>
                      <m:e>
                        <m:r>
                          <a:rPr lang="en-SG" sz="2400" b="0" i="1" smtClean="0">
                            <a:latin typeface="Cambria Math" panose="02040503050406030204" pitchFamily="18" charset="0"/>
                            <a:cs typeface="Calibri"/>
                          </a:rPr>
                          <m:t>𝑇</m:t>
                        </m:r>
                        <m:r>
                          <a:rPr lang="en-SG" sz="2400" i="1">
                            <a:latin typeface="Cambria Math" panose="02040503050406030204" pitchFamily="18" charset="0"/>
                            <a:cs typeface="Calibri"/>
                          </a:rPr>
                          <m:t>,</m:t>
                        </m:r>
                        <m:r>
                          <a:rPr lang="en-SG" sz="2400" i="1">
                            <a:latin typeface="Cambria Math" panose="02040503050406030204" pitchFamily="18" charset="0"/>
                            <a:cs typeface="Calibri"/>
                          </a:rPr>
                          <m:t>𝑇</m:t>
                        </m:r>
                      </m:e>
                    </m:d>
                    <m:r>
                      <a:rPr lang="en-SG" sz="2400" b="0" i="1" smtClean="0">
                        <a:latin typeface="Cambria Math" panose="02040503050406030204" pitchFamily="18" charset="0"/>
                        <a:cs typeface="Calibri"/>
                      </a:rPr>
                      <m:t>=</m:t>
                    </m:r>
                    <m:r>
                      <a:rPr lang="en-SG" sz="2400" b="0" i="1" smtClean="0">
                        <a:latin typeface="Cambria Math" panose="02040503050406030204" pitchFamily="18" charset="0"/>
                        <a:cs typeface="Calibri"/>
                      </a:rPr>
                      <m:t>𝑆</m:t>
                    </m:r>
                    <m:r>
                      <a:rPr lang="en-SG" sz="2400" b="0" i="1" smtClean="0">
                        <a:latin typeface="Cambria Math" panose="02040503050406030204" pitchFamily="18" charset="0"/>
                        <a:cs typeface="Calibri"/>
                      </a:rPr>
                      <m:t>(</m:t>
                    </m:r>
                    <m:r>
                      <a:rPr lang="en-SG" sz="2400" b="0" i="1" smtClean="0">
                        <a:latin typeface="Cambria Math" panose="02040503050406030204" pitchFamily="18" charset="0"/>
                        <a:cs typeface="Calibri"/>
                      </a:rPr>
                      <m:t>𝑇</m:t>
                    </m:r>
                    <m:r>
                      <a:rPr lang="en-SG" sz="2400" b="0" i="1" smtClean="0">
                        <a:latin typeface="Cambria Math" panose="02040503050406030204" pitchFamily="18" charset="0"/>
                        <a:cs typeface="Calibri"/>
                      </a:rPr>
                      <m:t>) </m:t>
                    </m:r>
                  </m:oMath>
                </a14:m>
                <a:r>
                  <a:rPr lang="en-SG" sz="2400" dirty="0">
                    <a:cs typeface="Calibri"/>
                  </a:rPr>
                  <a:t>and the SDE of the forward price is</a:t>
                </a:r>
              </a:p>
              <a:p>
                <a:pPr/>
                <a14:m>
                  <m:oMathPara xmlns:m="http://schemas.openxmlformats.org/officeDocument/2006/math">
                    <m:oMathParaPr>
                      <m:jc m:val="center"/>
                    </m:oMathParaPr>
                    <m:oMath xmlns:m="http://schemas.openxmlformats.org/officeDocument/2006/math">
                      <m:r>
                        <a:rPr lang="en-SG" sz="2400" b="0" i="1" smtClean="0">
                          <a:latin typeface="Cambria Math" panose="02040503050406030204" pitchFamily="18" charset="0"/>
                          <a:cs typeface="Calibri"/>
                        </a:rPr>
                        <m:t>𝑑𝐹</m:t>
                      </m:r>
                      <m:r>
                        <a:rPr lang="en-SG" sz="2400" b="0" i="1" smtClean="0">
                          <a:latin typeface="Cambria Math" panose="02040503050406030204" pitchFamily="18" charset="0"/>
                          <a:cs typeface="Calibri"/>
                        </a:rPr>
                        <m:t>(</m:t>
                      </m:r>
                      <m:r>
                        <a:rPr lang="en-SG" sz="2400" b="0" i="1" smtClean="0">
                          <a:latin typeface="Cambria Math" panose="02040503050406030204" pitchFamily="18" charset="0"/>
                          <a:cs typeface="Calibri"/>
                        </a:rPr>
                        <m:t>𝑡</m:t>
                      </m:r>
                      <m:r>
                        <a:rPr lang="en-SG" sz="2400" b="0" i="1" smtClean="0">
                          <a:latin typeface="Cambria Math" panose="02040503050406030204" pitchFamily="18" charset="0"/>
                          <a:cs typeface="Calibri"/>
                        </a:rPr>
                        <m:t>,</m:t>
                      </m:r>
                      <m:r>
                        <a:rPr lang="en-SG" sz="2400" b="0" i="1" smtClean="0">
                          <a:latin typeface="Cambria Math" panose="02040503050406030204" pitchFamily="18" charset="0"/>
                          <a:cs typeface="Calibri"/>
                        </a:rPr>
                        <m:t>𝑇</m:t>
                      </m:r>
                      <m:r>
                        <a:rPr lang="en-SG" sz="2400" b="0" i="1" smtClean="0">
                          <a:latin typeface="Cambria Math" panose="02040503050406030204" pitchFamily="18" charset="0"/>
                          <a:cs typeface="Calibri"/>
                        </a:rPr>
                        <m:t>)=</m:t>
                      </m:r>
                      <m:r>
                        <a:rPr lang="en-SG" sz="2400" b="0" i="1" smtClean="0">
                          <a:latin typeface="Cambria Math" panose="02040503050406030204" pitchFamily="18" charset="0"/>
                          <a:cs typeface="Calibri"/>
                        </a:rPr>
                        <m:t>𝜎</m:t>
                      </m:r>
                      <m:r>
                        <a:rPr lang="en-SG" sz="2400" b="0" i="1" smtClean="0">
                          <a:latin typeface="Cambria Math" panose="02040503050406030204" pitchFamily="18" charset="0"/>
                          <a:cs typeface="Calibri"/>
                        </a:rPr>
                        <m:t>𝐹</m:t>
                      </m:r>
                      <m:d>
                        <m:dPr>
                          <m:ctrlPr>
                            <a:rPr lang="en-SG" sz="2400" b="0" i="1" smtClean="0">
                              <a:latin typeface="Cambria Math" panose="02040503050406030204" pitchFamily="18" charset="0"/>
                              <a:cs typeface="Calibri"/>
                            </a:rPr>
                          </m:ctrlPr>
                        </m:dPr>
                        <m:e>
                          <m:r>
                            <a:rPr lang="en-SG" sz="2400" b="0" i="1" smtClean="0">
                              <a:latin typeface="Cambria Math" panose="02040503050406030204" pitchFamily="18" charset="0"/>
                              <a:cs typeface="Calibri"/>
                            </a:rPr>
                            <m:t>𝑡</m:t>
                          </m:r>
                          <m:r>
                            <a:rPr lang="en-SG" sz="2400" b="0" i="1" smtClean="0">
                              <a:latin typeface="Cambria Math" panose="02040503050406030204" pitchFamily="18" charset="0"/>
                              <a:cs typeface="Calibri"/>
                            </a:rPr>
                            <m:t>,</m:t>
                          </m:r>
                          <m:r>
                            <a:rPr lang="en-SG" sz="2400" b="0" i="1" smtClean="0">
                              <a:latin typeface="Cambria Math" panose="02040503050406030204" pitchFamily="18" charset="0"/>
                              <a:cs typeface="Calibri"/>
                            </a:rPr>
                            <m:t>𝑇</m:t>
                          </m:r>
                        </m:e>
                      </m:d>
                      <m:r>
                        <a:rPr lang="en-SG" sz="2400" b="0" i="1" smtClean="0">
                          <a:latin typeface="Cambria Math" panose="02040503050406030204" pitchFamily="18" charset="0"/>
                          <a:cs typeface="Calibri"/>
                        </a:rPr>
                        <m:t>𝑑𝑊</m:t>
                      </m:r>
                    </m:oMath>
                  </m:oMathPara>
                </a14:m>
                <a:endParaRPr lang="en-SG" sz="2400" dirty="0">
                  <a:cs typeface="Calibri"/>
                </a:endParaRPr>
              </a:p>
              <a:p>
                <a:pPr marL="342900" indent="-342900">
                  <a:buFont typeface="Arial" panose="020B0604020202020204" pitchFamily="34" charset="0"/>
                  <a:buChar char="•"/>
                </a:pPr>
                <a:r>
                  <a:rPr lang="en-SG" sz="2400" dirty="0">
                    <a:cs typeface="Calibri"/>
                  </a:rPr>
                  <a:t>where </a:t>
                </a:r>
                <a14:m>
                  <m:oMath xmlns:m="http://schemas.openxmlformats.org/officeDocument/2006/math">
                    <m:r>
                      <a:rPr lang="en-SG" sz="2400" i="1">
                        <a:latin typeface="Cambria Math" panose="02040503050406030204" pitchFamily="18" charset="0"/>
                        <a:cs typeface="Calibri"/>
                      </a:rPr>
                      <m:t>𝑊</m:t>
                    </m:r>
                  </m:oMath>
                </a14:m>
                <a:r>
                  <a:rPr lang="en-SG" sz="2400" dirty="0">
                    <a:cs typeface="Calibri"/>
                  </a:rPr>
                  <a:t> is a standard Brownian motion in the T-forward measure.</a:t>
                </a:r>
              </a:p>
              <a:p>
                <a:pPr marL="342900" indent="-342900">
                  <a:buFont typeface="Arial" panose="020B0604020202020204" pitchFamily="34" charset="0"/>
                  <a:buChar char="•"/>
                </a:pPr>
                <a:r>
                  <a:rPr lang="en-SG" sz="2400" dirty="0">
                    <a:cs typeface="Calibri"/>
                  </a:rPr>
                  <a:t>The numeraire asset is the zero coupon bond </a:t>
                </a:r>
                <a14:m>
                  <m:oMath xmlns:m="http://schemas.openxmlformats.org/officeDocument/2006/math">
                    <m:r>
                      <a:rPr lang="en-SG" sz="2400" i="1">
                        <a:latin typeface="Cambria Math" panose="02040503050406030204" pitchFamily="18" charset="0"/>
                        <a:cs typeface="Calibri"/>
                      </a:rPr>
                      <m:t>𝑍</m:t>
                    </m:r>
                    <m:d>
                      <m:dPr>
                        <m:ctrlPr>
                          <a:rPr lang="en-SG" sz="2400" i="1">
                            <a:latin typeface="Cambria Math" panose="02040503050406030204" pitchFamily="18" charset="0"/>
                            <a:cs typeface="Calibri"/>
                          </a:rPr>
                        </m:ctrlPr>
                      </m:dPr>
                      <m:e>
                        <m:r>
                          <a:rPr lang="en-SG" sz="2400" i="1">
                            <a:latin typeface="Cambria Math" panose="02040503050406030204" pitchFamily="18" charset="0"/>
                            <a:cs typeface="Calibri"/>
                          </a:rPr>
                          <m:t>𝑡</m:t>
                        </m:r>
                        <m:r>
                          <a:rPr lang="en-SG" sz="2400" i="1">
                            <a:latin typeface="Cambria Math" panose="02040503050406030204" pitchFamily="18" charset="0"/>
                            <a:cs typeface="Calibri"/>
                          </a:rPr>
                          <m:t>,</m:t>
                        </m:r>
                        <m:r>
                          <a:rPr lang="en-SG" sz="2400" i="1">
                            <a:latin typeface="Cambria Math" panose="02040503050406030204" pitchFamily="18" charset="0"/>
                            <a:cs typeface="Calibri"/>
                          </a:rPr>
                          <m:t>𝑇</m:t>
                        </m:r>
                      </m:e>
                    </m:d>
                  </m:oMath>
                </a14:m>
                <a:r>
                  <a:rPr lang="en-SG" sz="2400" dirty="0">
                    <a:cs typeface="Calibri"/>
                  </a:rPr>
                  <a:t> that matures at time T.</a:t>
                </a:r>
              </a:p>
              <a:p>
                <a:pPr marL="342900" indent="-342900">
                  <a:buFont typeface="Arial" panose="020B0604020202020204" pitchFamily="34" charset="0"/>
                  <a:buChar char="•"/>
                </a:pPr>
                <a:r>
                  <a:rPr lang="en-SG" sz="2400" dirty="0">
                    <a:cs typeface="Calibri"/>
                  </a:rPr>
                  <a:t>If we assume constant risk free rate then </a:t>
                </a:r>
              </a:p>
              <a:p>
                <a:pPr algn="ctr"/>
                <a14:m>
                  <m:oMath xmlns:m="http://schemas.openxmlformats.org/officeDocument/2006/math">
                    <m:r>
                      <a:rPr lang="en-SG" sz="2400" i="1">
                        <a:latin typeface="Cambria Math" panose="02040503050406030204" pitchFamily="18" charset="0"/>
                        <a:cs typeface="Calibri"/>
                      </a:rPr>
                      <m:t>𝑍</m:t>
                    </m:r>
                    <m:d>
                      <m:dPr>
                        <m:ctrlPr>
                          <a:rPr lang="en-SG" sz="2400" i="1">
                            <a:latin typeface="Cambria Math" panose="02040503050406030204" pitchFamily="18" charset="0"/>
                            <a:cs typeface="Calibri"/>
                          </a:rPr>
                        </m:ctrlPr>
                      </m:dPr>
                      <m:e>
                        <m:r>
                          <a:rPr lang="en-SG" sz="2400" i="1">
                            <a:latin typeface="Cambria Math" panose="02040503050406030204" pitchFamily="18" charset="0"/>
                            <a:cs typeface="Calibri"/>
                          </a:rPr>
                          <m:t>𝑡</m:t>
                        </m:r>
                        <m:r>
                          <a:rPr lang="en-SG" sz="2400" i="1">
                            <a:latin typeface="Cambria Math" panose="02040503050406030204" pitchFamily="18" charset="0"/>
                            <a:cs typeface="Calibri"/>
                          </a:rPr>
                          <m:t>,</m:t>
                        </m:r>
                        <m:r>
                          <a:rPr lang="en-SG" sz="2400" i="1">
                            <a:latin typeface="Cambria Math" panose="02040503050406030204" pitchFamily="18" charset="0"/>
                            <a:cs typeface="Calibri"/>
                          </a:rPr>
                          <m:t>𝑇</m:t>
                        </m:r>
                      </m:e>
                    </m:d>
                    <m:r>
                      <a:rPr lang="en-SG" sz="2400" b="0" i="1" smtClean="0">
                        <a:latin typeface="Cambria Math" panose="02040503050406030204" pitchFamily="18" charset="0"/>
                        <a:cs typeface="Calibri"/>
                      </a:rPr>
                      <m:t>=</m:t>
                    </m:r>
                    <m:r>
                      <m:rPr>
                        <m:sty m:val="p"/>
                      </m:rPr>
                      <a:rPr lang="en-SG" sz="2400" b="0" i="0" smtClean="0">
                        <a:latin typeface="Cambria Math" panose="02040503050406030204" pitchFamily="18" charset="0"/>
                        <a:cs typeface="Calibri"/>
                      </a:rPr>
                      <m:t>exp</m:t>
                    </m:r>
                    <m:r>
                      <a:rPr lang="en-SG" sz="2400" b="0" i="1" smtClean="0">
                        <a:latin typeface="Cambria Math" panose="02040503050406030204" pitchFamily="18" charset="0"/>
                        <a:cs typeface="Calibri"/>
                      </a:rPr>
                      <m:t>⁡(−</m:t>
                    </m:r>
                    <m:r>
                      <a:rPr lang="en-SG" sz="2400" b="0" i="1" smtClean="0">
                        <a:latin typeface="Cambria Math" panose="02040503050406030204" pitchFamily="18" charset="0"/>
                        <a:cs typeface="Calibri"/>
                      </a:rPr>
                      <m:t>𝑟</m:t>
                    </m:r>
                    <m:d>
                      <m:dPr>
                        <m:ctrlPr>
                          <a:rPr lang="en-SG" sz="2400" b="0" i="1" smtClean="0">
                            <a:latin typeface="Cambria Math" panose="02040503050406030204" pitchFamily="18" charset="0"/>
                            <a:cs typeface="Calibri"/>
                          </a:rPr>
                        </m:ctrlPr>
                      </m:dPr>
                      <m:e>
                        <m:r>
                          <a:rPr lang="en-SG" sz="2400" b="0" i="1" smtClean="0">
                            <a:latin typeface="Cambria Math" panose="02040503050406030204" pitchFamily="18" charset="0"/>
                            <a:cs typeface="Calibri"/>
                          </a:rPr>
                          <m:t>𝑇</m:t>
                        </m:r>
                        <m:r>
                          <a:rPr lang="en-SG" sz="2400" b="0" i="1" smtClean="0">
                            <a:latin typeface="Cambria Math" panose="02040503050406030204" pitchFamily="18" charset="0"/>
                            <a:cs typeface="Calibri"/>
                          </a:rPr>
                          <m:t>−</m:t>
                        </m:r>
                        <m:r>
                          <a:rPr lang="en-SG" sz="2400" b="0" i="1" smtClean="0">
                            <a:latin typeface="Cambria Math" panose="02040503050406030204" pitchFamily="18" charset="0"/>
                            <a:cs typeface="Calibri"/>
                          </a:rPr>
                          <m:t>𝑡</m:t>
                        </m:r>
                      </m:e>
                    </m:d>
                    <m:r>
                      <a:rPr lang="en-SG" sz="2400" b="0" i="1" smtClean="0">
                        <a:latin typeface="Cambria Math" panose="02040503050406030204" pitchFamily="18" charset="0"/>
                        <a:cs typeface="Calibri"/>
                      </a:rPr>
                      <m:t>)</m:t>
                    </m:r>
                  </m:oMath>
                </a14:m>
                <a:r>
                  <a:rPr lang="en-SG" sz="2400" dirty="0">
                    <a:cs typeface="Calibri"/>
                  </a:rPr>
                  <a:t> </a:t>
                </a:r>
              </a:p>
              <a:p>
                <a:endParaRPr lang="en-SG" sz="2400" dirty="0">
                  <a:latin typeface="Calibri"/>
                  <a:cs typeface="Calibri"/>
                </a:endParaRPr>
              </a:p>
            </p:txBody>
          </p:sp>
        </mc:Choice>
        <mc:Fallback xmlns="">
          <p:sp>
            <p:nvSpPr>
              <p:cNvPr id="3" name="object 3"/>
              <p:cNvSpPr txBox="1">
                <a:spLocks noRot="1" noChangeAspect="1" noMove="1" noResize="1" noEditPoints="1" noAdjustHandles="1" noChangeArrowheads="1" noChangeShapeType="1" noTextEdit="1"/>
              </p:cNvSpPr>
              <p:nvPr/>
            </p:nvSpPr>
            <p:spPr>
              <a:xfrm>
                <a:off x="1204100" y="1949450"/>
                <a:ext cx="8371842" cy="4073551"/>
              </a:xfrm>
              <a:prstGeom prst="rect">
                <a:avLst/>
              </a:prstGeom>
              <a:blipFill>
                <a:blip r:embed="rId2"/>
                <a:stretch>
                  <a:fillRect l="-2112" t="-2096" r="-1675"/>
                </a:stretch>
              </a:blipFill>
            </p:spPr>
            <p:txBody>
              <a:bodyPr/>
              <a:lstStyle/>
              <a:p>
                <a:r>
                  <a:rPr lang="en-SG">
                    <a:noFill/>
                  </a:rPr>
                  <a:t> </a:t>
                </a:r>
              </a:p>
            </p:txBody>
          </p:sp>
        </mc:Fallback>
      </mc:AlternateContent>
    </p:spTree>
    <p:extLst>
      <p:ext uri="{BB962C8B-B14F-4D97-AF65-F5344CB8AC3E}">
        <p14:creationId xmlns:p14="http://schemas.microsoft.com/office/powerpoint/2010/main" val="14770379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dt" sz="half" idx="6"/>
          </p:nvPr>
        </p:nvSpPr>
        <p:spPr>
          <a:prstGeom prst="rect">
            <a:avLst/>
          </a:prstGeom>
        </p:spPr>
        <p:txBody>
          <a:bodyPr vert="horz" wrap="square" lIns="0" tIns="3810" rIns="0" bIns="0" rtlCol="0">
            <a:spAutoFit/>
          </a:bodyPr>
          <a:lstStyle/>
          <a:p>
            <a:pPr marL="12700">
              <a:lnSpc>
                <a:spcPct val="100000"/>
              </a:lnSpc>
              <a:spcBef>
                <a:spcPts val="30"/>
              </a:spcBef>
            </a:pPr>
            <a:r>
              <a:rPr spc="-5" dirty="0"/>
              <a:t>QF602</a:t>
            </a:r>
          </a:p>
        </p:txBody>
      </p:sp>
      <p:sp>
        <p:nvSpPr>
          <p:cNvPr id="6" name="object 6"/>
          <p:cNvSpPr txBox="1">
            <a:spLocks noGrp="1"/>
          </p:cNvSpPr>
          <p:nvPr>
            <p:ph type="sldNum" sz="quarter" idx="7"/>
          </p:nvPr>
        </p:nvSpPr>
        <p:spPr>
          <a:prstGeom prst="rect">
            <a:avLst/>
          </a:prstGeom>
        </p:spPr>
        <p:txBody>
          <a:bodyPr vert="horz" wrap="square" lIns="0" tIns="3810" rIns="0" bIns="0" rtlCol="0">
            <a:spAutoFit/>
          </a:bodyPr>
          <a:lstStyle/>
          <a:p>
            <a:pPr marL="25400">
              <a:lnSpc>
                <a:spcPct val="100000"/>
              </a:lnSpc>
              <a:spcBef>
                <a:spcPts val="30"/>
              </a:spcBef>
            </a:pPr>
            <a:fld id="{81D60167-4931-47E6-BA6A-407CBD079E47}" type="slidenum">
              <a:rPr spc="-5" dirty="0"/>
              <a:t>13</a:t>
            </a:fld>
            <a:endParaRPr spc="-5" dirty="0"/>
          </a:p>
        </p:txBody>
      </p:sp>
      <p:sp>
        <p:nvSpPr>
          <p:cNvPr id="2" name="object 2"/>
          <p:cNvSpPr txBox="1">
            <a:spLocks noGrp="1"/>
          </p:cNvSpPr>
          <p:nvPr>
            <p:ph type="title"/>
          </p:nvPr>
        </p:nvSpPr>
        <p:spPr>
          <a:xfrm>
            <a:off x="1676379" y="730250"/>
            <a:ext cx="7010400" cy="713657"/>
          </a:xfrm>
          <a:prstGeom prst="rect">
            <a:avLst/>
          </a:prstGeom>
        </p:spPr>
        <p:txBody>
          <a:bodyPr vert="horz" wrap="square" lIns="0" tIns="13335" rIns="0" bIns="0" rtlCol="0">
            <a:spAutoFit/>
          </a:bodyPr>
          <a:lstStyle/>
          <a:p>
            <a:pPr marL="12700" algn="ctr">
              <a:lnSpc>
                <a:spcPct val="100000"/>
              </a:lnSpc>
              <a:spcBef>
                <a:spcPts val="105"/>
              </a:spcBef>
            </a:pPr>
            <a:r>
              <a:rPr lang="en-SG" spc="50" dirty="0"/>
              <a:t>Another formulation</a:t>
            </a:r>
            <a:endParaRPr spc="-20" dirty="0"/>
          </a:p>
        </p:txBody>
      </p:sp>
      <mc:AlternateContent xmlns:mc="http://schemas.openxmlformats.org/markup-compatibility/2006" xmlns:a14="http://schemas.microsoft.com/office/drawing/2010/main">
        <mc:Choice Requires="a14">
          <p:sp>
            <p:nvSpPr>
              <p:cNvPr id="3" name="object 3"/>
              <p:cNvSpPr txBox="1"/>
              <p:nvPr/>
            </p:nvSpPr>
            <p:spPr>
              <a:xfrm>
                <a:off x="1204100" y="1949450"/>
                <a:ext cx="8371842" cy="3210174"/>
              </a:xfrm>
              <a:prstGeom prst="rect">
                <a:avLst/>
              </a:prstGeom>
            </p:spPr>
            <p:txBody>
              <a:bodyPr vert="horz" wrap="square" lIns="0" tIns="10795" rIns="0" bIns="0" rtlCol="0">
                <a:spAutoFit/>
              </a:bodyPr>
              <a:lstStyle/>
              <a:p>
                <a:pPr marL="342900" indent="-342900">
                  <a:buFont typeface="Arial" panose="020B0604020202020204" pitchFamily="34" charset="0"/>
                  <a:buChar char="•"/>
                </a:pPr>
                <a:r>
                  <a:rPr lang="en-SG" sz="2400" dirty="0">
                    <a:cs typeface="Calibri"/>
                  </a:rPr>
                  <a:t>Apply the martingale pricing formula, we have</a:t>
                </a:r>
              </a:p>
              <a:p>
                <a:pPr algn="ctr"/>
                <a14:m>
                  <m:oMath xmlns:m="http://schemas.openxmlformats.org/officeDocument/2006/math">
                    <m:r>
                      <a:rPr lang="en-SG" sz="2400" i="1">
                        <a:latin typeface="Cambria Math" panose="02040503050406030204" pitchFamily="18" charset="0"/>
                        <a:cs typeface="Calibri"/>
                      </a:rPr>
                      <m:t>𝑉</m:t>
                    </m:r>
                    <m:d>
                      <m:dPr>
                        <m:ctrlPr>
                          <a:rPr lang="en-SG" sz="2400" i="1">
                            <a:latin typeface="Cambria Math" panose="02040503050406030204" pitchFamily="18" charset="0"/>
                            <a:cs typeface="Calibri"/>
                          </a:rPr>
                        </m:ctrlPr>
                      </m:dPr>
                      <m:e>
                        <m:r>
                          <a:rPr lang="en-SG" sz="2400" i="1">
                            <a:latin typeface="Cambria Math" panose="02040503050406030204" pitchFamily="18" charset="0"/>
                            <a:cs typeface="Calibri"/>
                          </a:rPr>
                          <m:t>0</m:t>
                        </m:r>
                      </m:e>
                    </m:d>
                    <m:r>
                      <a:rPr lang="en-SG" sz="2400" i="1">
                        <a:latin typeface="Cambria Math" panose="02040503050406030204" pitchFamily="18" charset="0"/>
                        <a:cs typeface="Calibri"/>
                      </a:rPr>
                      <m:t>=</m:t>
                    </m:r>
                    <m:sSubSup>
                      <m:sSubSupPr>
                        <m:ctrlPr>
                          <a:rPr lang="en-SG" sz="2400" i="1">
                            <a:latin typeface="Cambria Math" panose="02040503050406030204" pitchFamily="18" charset="0"/>
                            <a:cs typeface="Calibri"/>
                          </a:rPr>
                        </m:ctrlPr>
                      </m:sSubSupPr>
                      <m:e>
                        <m:r>
                          <a:rPr lang="en-SG" sz="2400" b="0" i="1" smtClean="0">
                            <a:latin typeface="Cambria Math" panose="02040503050406030204" pitchFamily="18" charset="0"/>
                            <a:cs typeface="Calibri"/>
                          </a:rPr>
                          <m:t>𝑁</m:t>
                        </m:r>
                        <m:d>
                          <m:dPr>
                            <m:ctrlPr>
                              <a:rPr lang="en-SG" sz="2400" i="1">
                                <a:latin typeface="Cambria Math" panose="02040503050406030204" pitchFamily="18" charset="0"/>
                                <a:cs typeface="Calibri"/>
                              </a:rPr>
                            </m:ctrlPr>
                          </m:dPr>
                          <m:e>
                            <m:r>
                              <a:rPr lang="en-SG" sz="2400" b="0" i="1" smtClean="0">
                                <a:latin typeface="Cambria Math" panose="02040503050406030204" pitchFamily="18" charset="0"/>
                                <a:cs typeface="Calibri"/>
                              </a:rPr>
                              <m:t>0</m:t>
                            </m:r>
                          </m:e>
                        </m:d>
                        <m:r>
                          <a:rPr lang="en-SG" sz="2400" i="1">
                            <a:latin typeface="Cambria Math" panose="02040503050406030204" pitchFamily="18" charset="0"/>
                            <a:cs typeface="Calibri"/>
                          </a:rPr>
                          <m:t>𝐸</m:t>
                        </m:r>
                      </m:e>
                      <m:sub>
                        <m:r>
                          <a:rPr lang="en-SG" sz="2400" i="1">
                            <a:latin typeface="Cambria Math" panose="02040503050406030204" pitchFamily="18" charset="0"/>
                            <a:cs typeface="Calibri"/>
                          </a:rPr>
                          <m:t>𝑡</m:t>
                        </m:r>
                      </m:sub>
                      <m:sup>
                        <m:r>
                          <a:rPr lang="en-SG" sz="2400" i="1">
                            <a:latin typeface="Cambria Math" panose="02040503050406030204" pitchFamily="18" charset="0"/>
                            <a:cs typeface="Calibri"/>
                          </a:rPr>
                          <m:t>𝑁</m:t>
                        </m:r>
                      </m:sup>
                    </m:sSubSup>
                    <m:d>
                      <m:dPr>
                        <m:begChr m:val="["/>
                        <m:endChr m:val="]"/>
                        <m:ctrlPr>
                          <a:rPr lang="en-SG" sz="2400" i="1">
                            <a:latin typeface="Cambria Math" panose="02040503050406030204" pitchFamily="18" charset="0"/>
                            <a:cs typeface="Calibri"/>
                          </a:rPr>
                        </m:ctrlPr>
                      </m:dPr>
                      <m:e>
                        <m:f>
                          <m:fPr>
                            <m:ctrlPr>
                              <a:rPr lang="en-SG" sz="2400" i="1">
                                <a:latin typeface="Cambria Math" panose="02040503050406030204" pitchFamily="18" charset="0"/>
                                <a:cs typeface="Calibri"/>
                              </a:rPr>
                            </m:ctrlPr>
                          </m:fPr>
                          <m:num>
                            <m:sSup>
                              <m:sSupPr>
                                <m:ctrlPr>
                                  <a:rPr lang="en-SG" sz="2400" i="1">
                                    <a:latin typeface="Cambria Math" panose="02040503050406030204" pitchFamily="18" charset="0"/>
                                    <a:cs typeface="Calibri"/>
                                  </a:rPr>
                                </m:ctrlPr>
                              </m:sSupPr>
                              <m:e>
                                <m:d>
                                  <m:dPr>
                                    <m:ctrlPr>
                                      <a:rPr lang="en-SG" sz="2400" i="1">
                                        <a:latin typeface="Cambria Math" panose="02040503050406030204" pitchFamily="18" charset="0"/>
                                        <a:cs typeface="Calibri"/>
                                      </a:rPr>
                                    </m:ctrlPr>
                                  </m:dPr>
                                  <m:e>
                                    <m:r>
                                      <a:rPr lang="en-SG" sz="2400" b="0" i="1" smtClean="0">
                                        <a:latin typeface="Cambria Math" panose="02040503050406030204" pitchFamily="18" charset="0"/>
                                        <a:cs typeface="Calibri"/>
                                      </a:rPr>
                                      <m:t>𝐹</m:t>
                                    </m:r>
                                    <m:d>
                                      <m:dPr>
                                        <m:ctrlPr>
                                          <a:rPr lang="en-SG" sz="2400" i="1">
                                            <a:latin typeface="Cambria Math" panose="02040503050406030204" pitchFamily="18" charset="0"/>
                                            <a:cs typeface="Calibri"/>
                                          </a:rPr>
                                        </m:ctrlPr>
                                      </m:dPr>
                                      <m:e>
                                        <m:r>
                                          <a:rPr lang="en-SG" sz="2400" b="0" i="1" smtClean="0">
                                            <a:latin typeface="Cambria Math" panose="02040503050406030204" pitchFamily="18" charset="0"/>
                                            <a:cs typeface="Calibri"/>
                                          </a:rPr>
                                          <m:t>𝑇</m:t>
                                        </m:r>
                                        <m:r>
                                          <a:rPr lang="en-SG" sz="2400" b="0" i="1" smtClean="0">
                                            <a:latin typeface="Cambria Math" panose="02040503050406030204" pitchFamily="18" charset="0"/>
                                            <a:cs typeface="Calibri"/>
                                          </a:rPr>
                                          <m:t>,</m:t>
                                        </m:r>
                                        <m:r>
                                          <a:rPr lang="en-SG" sz="2400" i="1">
                                            <a:latin typeface="Cambria Math" panose="02040503050406030204" pitchFamily="18" charset="0"/>
                                            <a:cs typeface="Calibri"/>
                                          </a:rPr>
                                          <m:t>𝑇</m:t>
                                        </m:r>
                                      </m:e>
                                    </m:d>
                                    <m:r>
                                      <a:rPr lang="en-SG" sz="2400" i="1">
                                        <a:latin typeface="Cambria Math" panose="02040503050406030204" pitchFamily="18" charset="0"/>
                                        <a:cs typeface="Calibri"/>
                                      </a:rPr>
                                      <m:t>−</m:t>
                                    </m:r>
                                    <m:r>
                                      <a:rPr lang="en-SG" sz="2400" i="1">
                                        <a:latin typeface="Cambria Math" panose="02040503050406030204" pitchFamily="18" charset="0"/>
                                        <a:cs typeface="Calibri"/>
                                      </a:rPr>
                                      <m:t>𝐾</m:t>
                                    </m:r>
                                  </m:e>
                                </m:d>
                              </m:e>
                              <m:sup>
                                <m:r>
                                  <a:rPr lang="en-SG" sz="2400" i="1">
                                    <a:latin typeface="Cambria Math" panose="02040503050406030204" pitchFamily="18" charset="0"/>
                                    <a:cs typeface="Calibri"/>
                                  </a:rPr>
                                  <m:t>+</m:t>
                                </m:r>
                              </m:sup>
                            </m:sSup>
                          </m:num>
                          <m:den>
                            <m:r>
                              <a:rPr lang="en-SG" sz="2400" b="0" i="1" smtClean="0">
                                <a:latin typeface="Cambria Math" panose="02040503050406030204" pitchFamily="18" charset="0"/>
                                <a:cs typeface="Calibri"/>
                              </a:rPr>
                              <m:t>𝑁</m:t>
                            </m:r>
                            <m:d>
                              <m:dPr>
                                <m:ctrlPr>
                                  <a:rPr lang="en-SG" sz="2400" i="1">
                                    <a:latin typeface="Cambria Math" panose="02040503050406030204" pitchFamily="18" charset="0"/>
                                    <a:cs typeface="Calibri"/>
                                  </a:rPr>
                                </m:ctrlPr>
                              </m:dPr>
                              <m:e>
                                <m:r>
                                  <a:rPr lang="en-SG" sz="2400" i="1">
                                    <a:latin typeface="Cambria Math" panose="02040503050406030204" pitchFamily="18" charset="0"/>
                                    <a:cs typeface="Calibri"/>
                                  </a:rPr>
                                  <m:t>𝑇</m:t>
                                </m:r>
                              </m:e>
                            </m:d>
                          </m:den>
                        </m:f>
                      </m:e>
                    </m:d>
                  </m:oMath>
                </a14:m>
                <a:r>
                  <a:rPr lang="en-SG" sz="2400" dirty="0">
                    <a:cs typeface="Calibri"/>
                  </a:rPr>
                  <a:t>= </a:t>
                </a:r>
                <a14:m>
                  <m:oMath xmlns:m="http://schemas.openxmlformats.org/officeDocument/2006/math">
                    <m:sSubSup>
                      <m:sSubSupPr>
                        <m:ctrlPr>
                          <a:rPr lang="en-SG" sz="2400" i="1">
                            <a:latin typeface="Cambria Math" panose="02040503050406030204" pitchFamily="18" charset="0"/>
                            <a:cs typeface="Calibri"/>
                          </a:rPr>
                        </m:ctrlPr>
                      </m:sSubSupPr>
                      <m:e>
                        <m:r>
                          <a:rPr lang="en-SG" sz="2400" i="1">
                            <a:latin typeface="Cambria Math" panose="02040503050406030204" pitchFamily="18" charset="0"/>
                            <a:cs typeface="Calibri"/>
                          </a:rPr>
                          <m:t>𝑁</m:t>
                        </m:r>
                        <m:d>
                          <m:dPr>
                            <m:ctrlPr>
                              <a:rPr lang="en-SG" sz="2400" i="1">
                                <a:latin typeface="Cambria Math" panose="02040503050406030204" pitchFamily="18" charset="0"/>
                                <a:cs typeface="Calibri"/>
                              </a:rPr>
                            </m:ctrlPr>
                          </m:dPr>
                          <m:e>
                            <m:r>
                              <a:rPr lang="en-SG" sz="2400" i="1">
                                <a:latin typeface="Cambria Math" panose="02040503050406030204" pitchFamily="18" charset="0"/>
                                <a:cs typeface="Calibri"/>
                              </a:rPr>
                              <m:t>0</m:t>
                            </m:r>
                          </m:e>
                        </m:d>
                        <m:r>
                          <a:rPr lang="en-SG" sz="2400" i="1">
                            <a:latin typeface="Cambria Math" panose="02040503050406030204" pitchFamily="18" charset="0"/>
                            <a:cs typeface="Calibri"/>
                          </a:rPr>
                          <m:t>𝐸</m:t>
                        </m:r>
                      </m:e>
                      <m:sub>
                        <m:r>
                          <a:rPr lang="en-SG" sz="2400" i="1">
                            <a:latin typeface="Cambria Math" panose="02040503050406030204" pitchFamily="18" charset="0"/>
                            <a:cs typeface="Calibri"/>
                          </a:rPr>
                          <m:t>𝑡</m:t>
                        </m:r>
                      </m:sub>
                      <m:sup>
                        <m:r>
                          <a:rPr lang="en-SG" sz="2400" i="1">
                            <a:latin typeface="Cambria Math" panose="02040503050406030204" pitchFamily="18" charset="0"/>
                            <a:cs typeface="Calibri"/>
                          </a:rPr>
                          <m:t>𝑁</m:t>
                        </m:r>
                      </m:sup>
                    </m:sSubSup>
                    <m:d>
                      <m:dPr>
                        <m:begChr m:val="["/>
                        <m:endChr m:val="]"/>
                        <m:ctrlPr>
                          <a:rPr lang="en-SG" sz="2400" i="1">
                            <a:latin typeface="Cambria Math" panose="02040503050406030204" pitchFamily="18" charset="0"/>
                            <a:cs typeface="Calibri"/>
                          </a:rPr>
                        </m:ctrlPr>
                      </m:dPr>
                      <m:e>
                        <m:f>
                          <m:fPr>
                            <m:ctrlPr>
                              <a:rPr lang="en-SG" sz="2400" i="1">
                                <a:latin typeface="Cambria Math" panose="02040503050406030204" pitchFamily="18" charset="0"/>
                                <a:cs typeface="Calibri"/>
                              </a:rPr>
                            </m:ctrlPr>
                          </m:fPr>
                          <m:num>
                            <m:sSup>
                              <m:sSupPr>
                                <m:ctrlPr>
                                  <a:rPr lang="en-SG" sz="2400" i="1">
                                    <a:latin typeface="Cambria Math" panose="02040503050406030204" pitchFamily="18" charset="0"/>
                                    <a:cs typeface="Calibri"/>
                                  </a:rPr>
                                </m:ctrlPr>
                              </m:sSupPr>
                              <m:e>
                                <m:d>
                                  <m:dPr>
                                    <m:ctrlPr>
                                      <a:rPr lang="en-SG" sz="2400" i="1">
                                        <a:latin typeface="Cambria Math" panose="02040503050406030204" pitchFamily="18" charset="0"/>
                                        <a:cs typeface="Calibri"/>
                                      </a:rPr>
                                    </m:ctrlPr>
                                  </m:dPr>
                                  <m:e>
                                    <m:r>
                                      <a:rPr lang="en-SG" sz="2400" i="1">
                                        <a:latin typeface="Cambria Math" panose="02040503050406030204" pitchFamily="18" charset="0"/>
                                        <a:cs typeface="Calibri"/>
                                      </a:rPr>
                                      <m:t>𝑆</m:t>
                                    </m:r>
                                    <m:d>
                                      <m:dPr>
                                        <m:ctrlPr>
                                          <a:rPr lang="en-SG" sz="2400" i="1">
                                            <a:latin typeface="Cambria Math" panose="02040503050406030204" pitchFamily="18" charset="0"/>
                                            <a:cs typeface="Calibri"/>
                                          </a:rPr>
                                        </m:ctrlPr>
                                      </m:dPr>
                                      <m:e>
                                        <m:r>
                                          <a:rPr lang="en-SG" sz="2400" i="1">
                                            <a:latin typeface="Cambria Math" panose="02040503050406030204" pitchFamily="18" charset="0"/>
                                            <a:cs typeface="Calibri"/>
                                          </a:rPr>
                                          <m:t>𝑇</m:t>
                                        </m:r>
                                      </m:e>
                                    </m:d>
                                    <m:r>
                                      <a:rPr lang="en-SG" sz="2400" i="1">
                                        <a:latin typeface="Cambria Math" panose="02040503050406030204" pitchFamily="18" charset="0"/>
                                        <a:cs typeface="Calibri"/>
                                      </a:rPr>
                                      <m:t>−</m:t>
                                    </m:r>
                                    <m:r>
                                      <a:rPr lang="en-SG" sz="2400" i="1">
                                        <a:latin typeface="Cambria Math" panose="02040503050406030204" pitchFamily="18" charset="0"/>
                                        <a:cs typeface="Calibri"/>
                                      </a:rPr>
                                      <m:t>𝐾</m:t>
                                    </m:r>
                                  </m:e>
                                </m:d>
                              </m:e>
                              <m:sup>
                                <m:r>
                                  <a:rPr lang="en-SG" sz="2400" i="1">
                                    <a:latin typeface="Cambria Math" panose="02040503050406030204" pitchFamily="18" charset="0"/>
                                    <a:cs typeface="Calibri"/>
                                  </a:rPr>
                                  <m:t>+</m:t>
                                </m:r>
                              </m:sup>
                            </m:sSup>
                          </m:num>
                          <m:den>
                            <m:r>
                              <a:rPr lang="en-SG" sz="2400" i="1">
                                <a:latin typeface="Cambria Math" panose="02040503050406030204" pitchFamily="18" charset="0"/>
                                <a:cs typeface="Calibri"/>
                              </a:rPr>
                              <m:t>𝑁</m:t>
                            </m:r>
                            <m:d>
                              <m:dPr>
                                <m:ctrlPr>
                                  <a:rPr lang="en-SG" sz="2400" i="1">
                                    <a:latin typeface="Cambria Math" panose="02040503050406030204" pitchFamily="18" charset="0"/>
                                    <a:cs typeface="Calibri"/>
                                  </a:rPr>
                                </m:ctrlPr>
                              </m:dPr>
                              <m:e>
                                <m:r>
                                  <a:rPr lang="en-SG" sz="2400" i="1">
                                    <a:latin typeface="Cambria Math" panose="02040503050406030204" pitchFamily="18" charset="0"/>
                                    <a:cs typeface="Calibri"/>
                                  </a:rPr>
                                  <m:t>𝑇</m:t>
                                </m:r>
                              </m:e>
                            </m:d>
                          </m:den>
                        </m:f>
                      </m:e>
                    </m:d>
                  </m:oMath>
                </a14:m>
                <a:endParaRPr lang="en-SG" sz="2400" dirty="0">
                  <a:cs typeface="Calibri"/>
                </a:endParaRPr>
              </a:p>
              <a:p>
                <a:pPr marL="342900" indent="-342900">
                  <a:buFont typeface="Arial" panose="020B0604020202020204" pitchFamily="34" charset="0"/>
                  <a:buChar char="•"/>
                </a:pPr>
                <a14:m>
                  <m:oMath xmlns:m="http://schemas.openxmlformats.org/officeDocument/2006/math">
                    <m:r>
                      <a:rPr lang="en-SG" sz="2400" b="0" i="1" smtClean="0">
                        <a:latin typeface="Cambria Math" panose="02040503050406030204" pitchFamily="18" charset="0"/>
                        <a:cs typeface="Calibri"/>
                      </a:rPr>
                      <m:t>𝑁</m:t>
                    </m:r>
                    <m:d>
                      <m:dPr>
                        <m:ctrlPr>
                          <a:rPr lang="en-SG" sz="2400" b="0" i="1" smtClean="0">
                            <a:latin typeface="Cambria Math" panose="02040503050406030204" pitchFamily="18" charset="0"/>
                            <a:cs typeface="Calibri"/>
                          </a:rPr>
                        </m:ctrlPr>
                      </m:dPr>
                      <m:e>
                        <m:r>
                          <a:rPr lang="en-SG" sz="2400" b="0" i="1" smtClean="0">
                            <a:latin typeface="Cambria Math" panose="02040503050406030204" pitchFamily="18" charset="0"/>
                            <a:cs typeface="Calibri"/>
                          </a:rPr>
                          <m:t>𝑇</m:t>
                        </m:r>
                      </m:e>
                    </m:d>
                    <m:r>
                      <a:rPr lang="en-SG" sz="2400" b="0" i="1" smtClean="0">
                        <a:latin typeface="Cambria Math" panose="02040503050406030204" pitchFamily="18" charset="0"/>
                        <a:cs typeface="Calibri"/>
                      </a:rPr>
                      <m:t>=</m:t>
                    </m:r>
                    <m:r>
                      <a:rPr lang="en-SG" sz="2400" b="0" i="1" smtClean="0">
                        <a:latin typeface="Cambria Math" panose="02040503050406030204" pitchFamily="18" charset="0"/>
                        <a:cs typeface="Calibri"/>
                      </a:rPr>
                      <m:t>𝑍</m:t>
                    </m:r>
                    <m:d>
                      <m:dPr>
                        <m:ctrlPr>
                          <a:rPr lang="en-SG" sz="2400" b="0" i="1" smtClean="0">
                            <a:latin typeface="Cambria Math" panose="02040503050406030204" pitchFamily="18" charset="0"/>
                            <a:cs typeface="Calibri"/>
                          </a:rPr>
                        </m:ctrlPr>
                      </m:dPr>
                      <m:e>
                        <m:r>
                          <a:rPr lang="en-SG" sz="2400" b="0" i="1" smtClean="0">
                            <a:latin typeface="Cambria Math" panose="02040503050406030204" pitchFamily="18" charset="0"/>
                            <a:cs typeface="Calibri"/>
                          </a:rPr>
                          <m:t>𝑇</m:t>
                        </m:r>
                        <m:r>
                          <a:rPr lang="en-SG" sz="2400" b="0" i="1" smtClean="0">
                            <a:latin typeface="Cambria Math" panose="02040503050406030204" pitchFamily="18" charset="0"/>
                            <a:cs typeface="Calibri"/>
                          </a:rPr>
                          <m:t>,</m:t>
                        </m:r>
                        <m:r>
                          <a:rPr lang="en-SG" sz="2400" b="0" i="1" smtClean="0">
                            <a:latin typeface="Cambria Math" panose="02040503050406030204" pitchFamily="18" charset="0"/>
                            <a:cs typeface="Calibri"/>
                          </a:rPr>
                          <m:t>𝑇</m:t>
                        </m:r>
                      </m:e>
                    </m:d>
                    <m:r>
                      <a:rPr lang="en-SG" sz="2400" b="0" i="1" smtClean="0">
                        <a:latin typeface="Cambria Math" panose="02040503050406030204" pitchFamily="18" charset="0"/>
                        <a:cs typeface="Calibri"/>
                      </a:rPr>
                      <m:t>=1</m:t>
                    </m:r>
                  </m:oMath>
                </a14:m>
                <a:endParaRPr lang="en-SG" sz="2400" b="0" i="1" dirty="0">
                  <a:latin typeface="Cambria Math" panose="02040503050406030204" pitchFamily="18" charset="0"/>
                  <a:cs typeface="Calibri"/>
                </a:endParaRPr>
              </a:p>
              <a:p>
                <a:pPr marL="342900" indent="-342900">
                  <a:buFont typeface="Arial" panose="020B0604020202020204" pitchFamily="34" charset="0"/>
                  <a:buChar char="•"/>
                </a:pPr>
                <a14:m>
                  <m:oMath xmlns:m="http://schemas.openxmlformats.org/officeDocument/2006/math">
                    <m:r>
                      <a:rPr lang="en-SG" sz="2400" b="0" i="1" smtClean="0">
                        <a:latin typeface="Cambria Math" panose="02040503050406030204" pitchFamily="18" charset="0"/>
                        <a:cs typeface="Calibri"/>
                      </a:rPr>
                      <m:t>𝑁</m:t>
                    </m:r>
                    <m:d>
                      <m:dPr>
                        <m:ctrlPr>
                          <a:rPr lang="en-SG" sz="2400" b="0" i="1" smtClean="0">
                            <a:latin typeface="Cambria Math" panose="02040503050406030204" pitchFamily="18" charset="0"/>
                            <a:cs typeface="Calibri"/>
                          </a:rPr>
                        </m:ctrlPr>
                      </m:dPr>
                      <m:e>
                        <m:r>
                          <a:rPr lang="en-SG" sz="2400" b="0" i="1" smtClean="0">
                            <a:latin typeface="Cambria Math" panose="02040503050406030204" pitchFamily="18" charset="0"/>
                            <a:cs typeface="Calibri"/>
                          </a:rPr>
                          <m:t>0</m:t>
                        </m:r>
                      </m:e>
                    </m:d>
                    <m:r>
                      <a:rPr lang="en-SG" sz="2400" b="0" i="1" smtClean="0">
                        <a:latin typeface="Cambria Math" panose="02040503050406030204" pitchFamily="18" charset="0"/>
                        <a:cs typeface="Calibri"/>
                      </a:rPr>
                      <m:t>=</m:t>
                    </m:r>
                    <m:r>
                      <a:rPr lang="en-SG" sz="2400" b="0" i="1" smtClean="0">
                        <a:latin typeface="Cambria Math" panose="02040503050406030204" pitchFamily="18" charset="0"/>
                        <a:cs typeface="Calibri"/>
                      </a:rPr>
                      <m:t>𝑍</m:t>
                    </m:r>
                    <m:d>
                      <m:dPr>
                        <m:ctrlPr>
                          <a:rPr lang="en-SG" sz="2400" b="0" i="1" smtClean="0">
                            <a:latin typeface="Cambria Math" panose="02040503050406030204" pitchFamily="18" charset="0"/>
                            <a:cs typeface="Calibri"/>
                          </a:rPr>
                        </m:ctrlPr>
                      </m:dPr>
                      <m:e>
                        <m:r>
                          <a:rPr lang="en-SG" sz="2400" b="0" i="1" smtClean="0">
                            <a:latin typeface="Cambria Math" panose="02040503050406030204" pitchFamily="18" charset="0"/>
                            <a:cs typeface="Calibri"/>
                          </a:rPr>
                          <m:t>0,</m:t>
                        </m:r>
                        <m:r>
                          <a:rPr lang="en-SG" sz="2400" b="0" i="1" smtClean="0">
                            <a:latin typeface="Cambria Math" panose="02040503050406030204" pitchFamily="18" charset="0"/>
                            <a:cs typeface="Calibri"/>
                          </a:rPr>
                          <m:t>𝑇</m:t>
                        </m:r>
                      </m:e>
                    </m:d>
                    <m:r>
                      <a:rPr lang="en-SG" sz="2400" b="0" i="1" smtClean="0">
                        <a:latin typeface="Cambria Math" panose="02040503050406030204" pitchFamily="18" charset="0"/>
                        <a:cs typeface="Calibri"/>
                      </a:rPr>
                      <m:t>=</m:t>
                    </m:r>
                    <m:func>
                      <m:funcPr>
                        <m:ctrlPr>
                          <a:rPr lang="en-SG" sz="2400" b="0" i="1" smtClean="0">
                            <a:latin typeface="Cambria Math" panose="02040503050406030204" pitchFamily="18" charset="0"/>
                            <a:cs typeface="Calibri"/>
                          </a:rPr>
                        </m:ctrlPr>
                      </m:funcPr>
                      <m:fName>
                        <m:r>
                          <m:rPr>
                            <m:sty m:val="p"/>
                          </m:rPr>
                          <a:rPr lang="en-SG" sz="2400" b="0" i="0" smtClean="0">
                            <a:latin typeface="Cambria Math" panose="02040503050406030204" pitchFamily="18" charset="0"/>
                            <a:cs typeface="Calibri"/>
                          </a:rPr>
                          <m:t>exp</m:t>
                        </m:r>
                      </m:fName>
                      <m:e>
                        <m:d>
                          <m:dPr>
                            <m:ctrlPr>
                              <a:rPr lang="en-SG" sz="2400" b="0" i="1" smtClean="0">
                                <a:latin typeface="Cambria Math" panose="02040503050406030204" pitchFamily="18" charset="0"/>
                                <a:cs typeface="Calibri"/>
                              </a:rPr>
                            </m:ctrlPr>
                          </m:dPr>
                          <m:e>
                            <m:r>
                              <a:rPr lang="en-SG" sz="2400" b="0" i="1" smtClean="0">
                                <a:latin typeface="Cambria Math" panose="02040503050406030204" pitchFamily="18" charset="0"/>
                                <a:cs typeface="Calibri"/>
                              </a:rPr>
                              <m:t>−</m:t>
                            </m:r>
                            <m:r>
                              <a:rPr lang="en-SG" sz="2400" b="0" i="1" smtClean="0">
                                <a:latin typeface="Cambria Math" panose="02040503050406030204" pitchFamily="18" charset="0"/>
                                <a:cs typeface="Calibri"/>
                              </a:rPr>
                              <m:t>𝑟𝑇</m:t>
                            </m:r>
                          </m:e>
                        </m:d>
                      </m:e>
                    </m:func>
                    <m:r>
                      <a:rPr lang="en-SG" sz="2400" b="0" i="1" smtClean="0">
                        <a:latin typeface="Cambria Math" panose="02040503050406030204" pitchFamily="18" charset="0"/>
                        <a:cs typeface="Calibri"/>
                      </a:rPr>
                      <m:t>, </m:t>
                    </m:r>
                  </m:oMath>
                </a14:m>
                <a:r>
                  <a:rPr lang="en-SG" sz="2400" dirty="0">
                    <a:cs typeface="Calibri"/>
                  </a:rPr>
                  <a:t>so we have</a:t>
                </a:r>
              </a:p>
              <a:p>
                <a:pPr/>
                <a14:m>
                  <m:oMathPara xmlns:m="http://schemas.openxmlformats.org/officeDocument/2006/math">
                    <m:oMathParaPr>
                      <m:jc m:val="centerGroup"/>
                    </m:oMathParaPr>
                    <m:oMath xmlns:m="http://schemas.openxmlformats.org/officeDocument/2006/math">
                      <m:r>
                        <a:rPr lang="en-SG" sz="2400" i="1">
                          <a:latin typeface="Cambria Math" panose="02040503050406030204" pitchFamily="18" charset="0"/>
                          <a:cs typeface="Calibri"/>
                        </a:rPr>
                        <m:t>𝑉</m:t>
                      </m:r>
                      <m:d>
                        <m:dPr>
                          <m:ctrlPr>
                            <a:rPr lang="en-SG" sz="2400" i="1">
                              <a:latin typeface="Cambria Math" panose="02040503050406030204" pitchFamily="18" charset="0"/>
                              <a:cs typeface="Calibri"/>
                            </a:rPr>
                          </m:ctrlPr>
                        </m:dPr>
                        <m:e>
                          <m:r>
                            <a:rPr lang="en-SG" sz="2400" i="1">
                              <a:latin typeface="Cambria Math" panose="02040503050406030204" pitchFamily="18" charset="0"/>
                              <a:cs typeface="Calibri"/>
                            </a:rPr>
                            <m:t>0</m:t>
                          </m:r>
                        </m:e>
                      </m:d>
                      <m:r>
                        <a:rPr lang="en-SG" sz="2400" i="1">
                          <a:latin typeface="Cambria Math" panose="02040503050406030204" pitchFamily="18" charset="0"/>
                          <a:cs typeface="Calibri"/>
                        </a:rPr>
                        <m:t>=</m:t>
                      </m:r>
                      <m:sSubSup>
                        <m:sSubSupPr>
                          <m:ctrlPr>
                            <a:rPr lang="en-SG" sz="2400" i="1">
                              <a:latin typeface="Cambria Math" panose="02040503050406030204" pitchFamily="18" charset="0"/>
                              <a:cs typeface="Calibri"/>
                            </a:rPr>
                          </m:ctrlPr>
                        </m:sSubSupPr>
                        <m:e>
                          <m:func>
                            <m:funcPr>
                              <m:ctrlPr>
                                <a:rPr lang="en-SG" sz="2400" i="1">
                                  <a:latin typeface="Cambria Math" panose="02040503050406030204" pitchFamily="18" charset="0"/>
                                  <a:cs typeface="Calibri"/>
                                </a:rPr>
                              </m:ctrlPr>
                            </m:funcPr>
                            <m:fName>
                              <m:r>
                                <m:rPr>
                                  <m:sty m:val="p"/>
                                </m:rPr>
                                <a:rPr lang="en-SG" sz="2400">
                                  <a:latin typeface="Cambria Math" panose="02040503050406030204" pitchFamily="18" charset="0"/>
                                  <a:cs typeface="Calibri"/>
                                </a:rPr>
                                <m:t>exp</m:t>
                              </m:r>
                            </m:fName>
                            <m:e>
                              <m:d>
                                <m:dPr>
                                  <m:ctrlPr>
                                    <a:rPr lang="en-SG" sz="2400" i="1">
                                      <a:latin typeface="Cambria Math" panose="02040503050406030204" pitchFamily="18" charset="0"/>
                                      <a:cs typeface="Calibri"/>
                                    </a:rPr>
                                  </m:ctrlPr>
                                </m:dPr>
                                <m:e>
                                  <m:r>
                                    <a:rPr lang="en-SG" sz="2400" i="1">
                                      <a:latin typeface="Cambria Math" panose="02040503050406030204" pitchFamily="18" charset="0"/>
                                      <a:cs typeface="Calibri"/>
                                    </a:rPr>
                                    <m:t>−</m:t>
                                  </m:r>
                                  <m:r>
                                    <a:rPr lang="en-SG" sz="2400" i="1">
                                      <a:latin typeface="Cambria Math" panose="02040503050406030204" pitchFamily="18" charset="0"/>
                                      <a:cs typeface="Calibri"/>
                                    </a:rPr>
                                    <m:t>𝑟𝑇</m:t>
                                  </m:r>
                                </m:e>
                              </m:d>
                            </m:e>
                          </m:func>
                          <m:r>
                            <a:rPr lang="en-SG" sz="2400" i="1">
                              <a:latin typeface="Cambria Math" panose="02040503050406030204" pitchFamily="18" charset="0"/>
                              <a:cs typeface="Calibri"/>
                            </a:rPr>
                            <m:t>𝐸</m:t>
                          </m:r>
                        </m:e>
                        <m:sub>
                          <m:r>
                            <a:rPr lang="en-SG" sz="2400" i="1">
                              <a:latin typeface="Cambria Math" panose="02040503050406030204" pitchFamily="18" charset="0"/>
                              <a:cs typeface="Calibri"/>
                            </a:rPr>
                            <m:t>𝑡</m:t>
                          </m:r>
                        </m:sub>
                        <m:sup>
                          <m:r>
                            <a:rPr lang="en-SG" sz="2400" i="1">
                              <a:latin typeface="Cambria Math" panose="02040503050406030204" pitchFamily="18" charset="0"/>
                              <a:cs typeface="Calibri"/>
                            </a:rPr>
                            <m:t>𝑁</m:t>
                          </m:r>
                        </m:sup>
                      </m:sSubSup>
                      <m:d>
                        <m:dPr>
                          <m:begChr m:val="["/>
                          <m:endChr m:val="]"/>
                          <m:ctrlPr>
                            <a:rPr lang="en-SG" sz="2400" i="1">
                              <a:latin typeface="Cambria Math" panose="02040503050406030204" pitchFamily="18" charset="0"/>
                              <a:cs typeface="Calibri"/>
                            </a:rPr>
                          </m:ctrlPr>
                        </m:dPr>
                        <m:e>
                          <m:sSup>
                            <m:sSupPr>
                              <m:ctrlPr>
                                <a:rPr lang="en-SG" sz="2400" i="1">
                                  <a:latin typeface="Cambria Math" panose="02040503050406030204" pitchFamily="18" charset="0"/>
                                  <a:cs typeface="Calibri"/>
                                </a:rPr>
                              </m:ctrlPr>
                            </m:sSupPr>
                            <m:e>
                              <m:d>
                                <m:dPr>
                                  <m:ctrlPr>
                                    <a:rPr lang="en-SG" sz="2400" i="1">
                                      <a:latin typeface="Cambria Math" panose="02040503050406030204" pitchFamily="18" charset="0"/>
                                      <a:cs typeface="Calibri"/>
                                    </a:rPr>
                                  </m:ctrlPr>
                                </m:dPr>
                                <m:e>
                                  <m:r>
                                    <a:rPr lang="en-SG" sz="2400" i="1">
                                      <a:latin typeface="Cambria Math" panose="02040503050406030204" pitchFamily="18" charset="0"/>
                                      <a:cs typeface="Calibri"/>
                                    </a:rPr>
                                    <m:t>𝑆</m:t>
                                  </m:r>
                                  <m:d>
                                    <m:dPr>
                                      <m:ctrlPr>
                                        <a:rPr lang="en-SG" sz="2400" i="1">
                                          <a:latin typeface="Cambria Math" panose="02040503050406030204" pitchFamily="18" charset="0"/>
                                          <a:cs typeface="Calibri"/>
                                        </a:rPr>
                                      </m:ctrlPr>
                                    </m:dPr>
                                    <m:e>
                                      <m:r>
                                        <a:rPr lang="en-SG" sz="2400" i="1">
                                          <a:latin typeface="Cambria Math" panose="02040503050406030204" pitchFamily="18" charset="0"/>
                                          <a:cs typeface="Calibri"/>
                                        </a:rPr>
                                        <m:t>𝑇</m:t>
                                      </m:r>
                                    </m:e>
                                  </m:d>
                                  <m:r>
                                    <a:rPr lang="en-SG" sz="2400" i="1">
                                      <a:latin typeface="Cambria Math" panose="02040503050406030204" pitchFamily="18" charset="0"/>
                                      <a:cs typeface="Calibri"/>
                                    </a:rPr>
                                    <m:t>−</m:t>
                                  </m:r>
                                  <m:r>
                                    <a:rPr lang="en-SG" sz="2400" i="1">
                                      <a:latin typeface="Cambria Math" panose="02040503050406030204" pitchFamily="18" charset="0"/>
                                      <a:cs typeface="Calibri"/>
                                    </a:rPr>
                                    <m:t>𝐾</m:t>
                                  </m:r>
                                </m:e>
                              </m:d>
                            </m:e>
                            <m:sup>
                              <m:r>
                                <a:rPr lang="en-SG" sz="2400" i="1">
                                  <a:latin typeface="Cambria Math" panose="02040503050406030204" pitchFamily="18" charset="0"/>
                                  <a:cs typeface="Calibri"/>
                                </a:rPr>
                                <m:t>+</m:t>
                              </m:r>
                            </m:sup>
                          </m:sSup>
                        </m:e>
                      </m:d>
                    </m:oMath>
                  </m:oMathPara>
                </a14:m>
                <a:endParaRPr lang="en-SG" sz="2400" dirty="0">
                  <a:latin typeface="Calibri"/>
                  <a:cs typeface="Calibri"/>
                </a:endParaRPr>
              </a:p>
              <a:p>
                <a:pPr marL="342900" indent="-342900">
                  <a:buFont typeface="Arial" panose="020B0604020202020204" pitchFamily="34" charset="0"/>
                  <a:buChar char="•"/>
                </a:pPr>
                <a:r>
                  <a:rPr lang="en-SG" sz="2400" dirty="0">
                    <a:latin typeface="Calibri"/>
                    <a:cs typeface="Calibri"/>
                  </a:rPr>
                  <a:t>This is equivalent to the result that we have before. This is the so-called the Black 76 formulation.</a:t>
                </a:r>
              </a:p>
              <a:p>
                <a:endParaRPr lang="en-SG" sz="2400" dirty="0">
                  <a:latin typeface="Calibri"/>
                  <a:cs typeface="Calibri"/>
                </a:endParaRPr>
              </a:p>
            </p:txBody>
          </p:sp>
        </mc:Choice>
        <mc:Fallback xmlns="">
          <p:sp>
            <p:nvSpPr>
              <p:cNvPr id="3" name="object 3"/>
              <p:cNvSpPr txBox="1">
                <a:spLocks noRot="1" noChangeAspect="1" noMove="1" noResize="1" noEditPoints="1" noAdjustHandles="1" noChangeArrowheads="1" noChangeShapeType="1" noTextEdit="1"/>
              </p:cNvSpPr>
              <p:nvPr/>
            </p:nvSpPr>
            <p:spPr>
              <a:xfrm>
                <a:off x="1204100" y="1949450"/>
                <a:ext cx="8371842" cy="3210174"/>
              </a:xfrm>
              <a:prstGeom prst="rect">
                <a:avLst/>
              </a:prstGeom>
              <a:blipFill>
                <a:blip r:embed="rId2"/>
                <a:stretch>
                  <a:fillRect l="-2112" t="-2662"/>
                </a:stretch>
              </a:blipFill>
            </p:spPr>
            <p:txBody>
              <a:bodyPr/>
              <a:lstStyle/>
              <a:p>
                <a:r>
                  <a:rPr lang="en-SG">
                    <a:noFill/>
                  </a:rPr>
                  <a:t> </a:t>
                </a:r>
              </a:p>
            </p:txBody>
          </p:sp>
        </mc:Fallback>
      </mc:AlternateContent>
    </p:spTree>
    <p:extLst>
      <p:ext uri="{BB962C8B-B14F-4D97-AF65-F5344CB8AC3E}">
        <p14:creationId xmlns:p14="http://schemas.microsoft.com/office/powerpoint/2010/main" val="34888652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dt" sz="half" idx="6"/>
          </p:nvPr>
        </p:nvSpPr>
        <p:spPr>
          <a:prstGeom prst="rect">
            <a:avLst/>
          </a:prstGeom>
        </p:spPr>
        <p:txBody>
          <a:bodyPr vert="horz" wrap="square" lIns="0" tIns="3810" rIns="0" bIns="0" rtlCol="0">
            <a:spAutoFit/>
          </a:bodyPr>
          <a:lstStyle/>
          <a:p>
            <a:pPr marL="12700">
              <a:lnSpc>
                <a:spcPct val="100000"/>
              </a:lnSpc>
              <a:spcBef>
                <a:spcPts val="30"/>
              </a:spcBef>
            </a:pPr>
            <a:r>
              <a:rPr spc="-5" dirty="0"/>
              <a:t>QF602</a:t>
            </a:r>
          </a:p>
        </p:txBody>
      </p:sp>
      <p:sp>
        <p:nvSpPr>
          <p:cNvPr id="6" name="object 6"/>
          <p:cNvSpPr txBox="1">
            <a:spLocks noGrp="1"/>
          </p:cNvSpPr>
          <p:nvPr>
            <p:ph type="sldNum" sz="quarter" idx="7"/>
          </p:nvPr>
        </p:nvSpPr>
        <p:spPr>
          <a:prstGeom prst="rect">
            <a:avLst/>
          </a:prstGeom>
        </p:spPr>
        <p:txBody>
          <a:bodyPr vert="horz" wrap="square" lIns="0" tIns="3810" rIns="0" bIns="0" rtlCol="0">
            <a:spAutoFit/>
          </a:bodyPr>
          <a:lstStyle/>
          <a:p>
            <a:pPr marL="25400">
              <a:lnSpc>
                <a:spcPct val="100000"/>
              </a:lnSpc>
              <a:spcBef>
                <a:spcPts val="30"/>
              </a:spcBef>
            </a:pPr>
            <a:fld id="{81D60167-4931-47E6-BA6A-407CBD079E47}" type="slidenum">
              <a:rPr spc="-5" dirty="0"/>
              <a:t>14</a:t>
            </a:fld>
            <a:endParaRPr spc="-5" dirty="0"/>
          </a:p>
        </p:txBody>
      </p:sp>
      <p:sp>
        <p:nvSpPr>
          <p:cNvPr id="2" name="object 2"/>
          <p:cNvSpPr txBox="1">
            <a:spLocks noGrp="1"/>
          </p:cNvSpPr>
          <p:nvPr>
            <p:ph type="title"/>
          </p:nvPr>
        </p:nvSpPr>
        <p:spPr>
          <a:xfrm>
            <a:off x="1676379" y="730250"/>
            <a:ext cx="7010400" cy="713657"/>
          </a:xfrm>
          <a:prstGeom prst="rect">
            <a:avLst/>
          </a:prstGeom>
        </p:spPr>
        <p:txBody>
          <a:bodyPr vert="horz" wrap="square" lIns="0" tIns="13335" rIns="0" bIns="0" rtlCol="0">
            <a:spAutoFit/>
          </a:bodyPr>
          <a:lstStyle/>
          <a:p>
            <a:pPr marL="12700" algn="ctr">
              <a:lnSpc>
                <a:spcPct val="100000"/>
              </a:lnSpc>
              <a:spcBef>
                <a:spcPts val="105"/>
              </a:spcBef>
            </a:pPr>
            <a:r>
              <a:rPr lang="en-SG" spc="-20" dirty="0"/>
              <a:t>Implied volatility</a:t>
            </a:r>
            <a:endParaRPr spc="-20" dirty="0"/>
          </a:p>
        </p:txBody>
      </p:sp>
      <mc:AlternateContent xmlns:mc="http://schemas.openxmlformats.org/markup-compatibility/2006" xmlns:a14="http://schemas.microsoft.com/office/drawing/2010/main">
        <mc:Choice Requires="a14">
          <p:sp>
            <p:nvSpPr>
              <p:cNvPr id="3" name="object 3"/>
              <p:cNvSpPr txBox="1"/>
              <p:nvPr/>
            </p:nvSpPr>
            <p:spPr>
              <a:xfrm>
                <a:off x="1170284" y="1919676"/>
                <a:ext cx="8371842" cy="5216749"/>
              </a:xfrm>
              <a:prstGeom prst="rect">
                <a:avLst/>
              </a:prstGeom>
            </p:spPr>
            <p:txBody>
              <a:bodyPr vert="horz" wrap="square" lIns="0" tIns="10795" rIns="0" bIns="0" rtlCol="0">
                <a:spAutoFit/>
              </a:bodyPr>
              <a:lstStyle/>
              <a:p>
                <a:pPr marL="342900" indent="-342900">
                  <a:buFont typeface="Arial" panose="020B0604020202020204" pitchFamily="34" charset="0"/>
                  <a:buChar char="•"/>
                </a:pPr>
                <a:r>
                  <a:rPr lang="en-SG" sz="2400" dirty="0">
                    <a:cs typeface="Calibri"/>
                  </a:rPr>
                  <a:t>In the Black Scholes call option formula, volatility </a:t>
                </a:r>
                <a14:m>
                  <m:oMath xmlns:m="http://schemas.openxmlformats.org/officeDocument/2006/math">
                    <m:r>
                      <a:rPr lang="en-SG" sz="2400" i="1">
                        <a:latin typeface="Cambria Math" panose="02040503050406030204" pitchFamily="18" charset="0"/>
                        <a:cs typeface="Calibri"/>
                      </a:rPr>
                      <m:t>𝜎</m:t>
                    </m:r>
                  </m:oMath>
                </a14:m>
                <a:r>
                  <a:rPr lang="en-SG" sz="2400" dirty="0">
                    <a:cs typeface="Calibri"/>
                  </a:rPr>
                  <a:t> is one of the input parameters:</a:t>
                </a:r>
              </a:p>
              <a:p>
                <a:pPr/>
                <a14:m>
                  <m:oMathPara xmlns:m="http://schemas.openxmlformats.org/officeDocument/2006/math">
                    <m:oMathParaPr>
                      <m:jc m:val="center"/>
                    </m:oMathParaPr>
                    <m:oMath xmlns:m="http://schemas.openxmlformats.org/officeDocument/2006/math">
                      <m:r>
                        <a:rPr lang="en-SG" sz="2400" b="0" i="1" smtClean="0">
                          <a:solidFill>
                            <a:srgbClr val="00B050"/>
                          </a:solidFill>
                          <a:latin typeface="Cambria Math" panose="02040503050406030204" pitchFamily="18" charset="0"/>
                          <a:cs typeface="Calibri"/>
                        </a:rPr>
                        <m:t>𝐶𝑎𝑙𝑙</m:t>
                      </m:r>
                      <m:r>
                        <a:rPr lang="en-SG" sz="2400" b="0" i="1" smtClean="0">
                          <a:solidFill>
                            <a:srgbClr val="00B050"/>
                          </a:solidFill>
                          <a:latin typeface="Cambria Math" panose="02040503050406030204" pitchFamily="18" charset="0"/>
                          <a:cs typeface="Calibri"/>
                        </a:rPr>
                        <m:t> </m:t>
                      </m:r>
                      <m:r>
                        <a:rPr lang="en-SG" sz="2400" b="0" i="1" smtClean="0">
                          <a:solidFill>
                            <a:srgbClr val="00B050"/>
                          </a:solidFill>
                          <a:latin typeface="Cambria Math" panose="02040503050406030204" pitchFamily="18" charset="0"/>
                          <a:cs typeface="Calibri"/>
                        </a:rPr>
                        <m:t>𝑝𝑟𝑖𝑐𝑒</m:t>
                      </m:r>
                      <m:r>
                        <a:rPr lang="en-SG" sz="2400" b="0" i="1" smtClean="0">
                          <a:latin typeface="Cambria Math" panose="02040503050406030204" pitchFamily="18" charset="0"/>
                          <a:cs typeface="Calibri"/>
                        </a:rPr>
                        <m:t>=</m:t>
                      </m:r>
                      <m:r>
                        <a:rPr lang="en-SG" sz="2400" b="0" i="1" smtClean="0">
                          <a:latin typeface="Cambria Math" panose="02040503050406030204" pitchFamily="18" charset="0"/>
                          <a:cs typeface="Calibri"/>
                        </a:rPr>
                        <m:t>𝐵𝑆𝐶𝑎𝑙𝑙</m:t>
                      </m:r>
                      <m:r>
                        <a:rPr lang="en-SG" sz="2400" b="0" i="1" smtClean="0">
                          <a:latin typeface="Cambria Math" panose="02040503050406030204" pitchFamily="18" charset="0"/>
                          <a:cs typeface="Calibri"/>
                        </a:rPr>
                        <m:t>(</m:t>
                      </m:r>
                      <m:r>
                        <a:rPr lang="en-SG" sz="2400" b="0" i="1" smtClean="0">
                          <a:latin typeface="Cambria Math" panose="02040503050406030204" pitchFamily="18" charset="0"/>
                          <a:cs typeface="Calibri"/>
                        </a:rPr>
                        <m:t>𝐹</m:t>
                      </m:r>
                      <m:r>
                        <a:rPr lang="en-SG" sz="2400" b="0" i="1" smtClean="0">
                          <a:latin typeface="Cambria Math" panose="02040503050406030204" pitchFamily="18" charset="0"/>
                          <a:cs typeface="Calibri"/>
                        </a:rPr>
                        <m:t>,</m:t>
                      </m:r>
                      <m:r>
                        <a:rPr lang="en-SG" sz="2400" b="0" i="1" smtClean="0">
                          <a:latin typeface="Cambria Math" panose="02040503050406030204" pitchFamily="18" charset="0"/>
                          <a:cs typeface="Calibri"/>
                        </a:rPr>
                        <m:t>𝐾</m:t>
                      </m:r>
                      <m:r>
                        <a:rPr lang="en-SG" sz="2400" b="0" i="1" smtClean="0">
                          <a:latin typeface="Cambria Math" panose="02040503050406030204" pitchFamily="18" charset="0"/>
                          <a:cs typeface="Calibri"/>
                        </a:rPr>
                        <m:t>,</m:t>
                      </m:r>
                      <m:r>
                        <a:rPr lang="en-SG" sz="2400" b="0" i="1" smtClean="0">
                          <a:latin typeface="Cambria Math" panose="02040503050406030204" pitchFamily="18" charset="0"/>
                          <a:cs typeface="Calibri"/>
                        </a:rPr>
                        <m:t>𝑟</m:t>
                      </m:r>
                      <m:r>
                        <a:rPr lang="en-SG" sz="2400" b="0" i="1" smtClean="0">
                          <a:latin typeface="Cambria Math" panose="02040503050406030204" pitchFamily="18" charset="0"/>
                          <a:cs typeface="Calibri"/>
                        </a:rPr>
                        <m:t>,</m:t>
                      </m:r>
                      <m:r>
                        <a:rPr lang="en-SG" sz="2400" b="0" i="1" smtClean="0">
                          <a:solidFill>
                            <a:srgbClr val="FF0000"/>
                          </a:solidFill>
                          <a:latin typeface="Cambria Math" panose="02040503050406030204" pitchFamily="18" charset="0"/>
                          <a:cs typeface="Calibri"/>
                        </a:rPr>
                        <m:t>𝜎</m:t>
                      </m:r>
                      <m:r>
                        <a:rPr lang="en-SG" sz="2400" b="0" i="1" smtClean="0">
                          <a:latin typeface="Cambria Math" panose="02040503050406030204" pitchFamily="18" charset="0"/>
                          <a:cs typeface="Calibri"/>
                        </a:rPr>
                        <m:t>,</m:t>
                      </m:r>
                      <m:r>
                        <a:rPr lang="en-SG" sz="2400" b="0" i="1" smtClean="0">
                          <a:latin typeface="Cambria Math" panose="02040503050406030204" pitchFamily="18" charset="0"/>
                          <a:cs typeface="Calibri"/>
                        </a:rPr>
                        <m:t>𝑇</m:t>
                      </m:r>
                      <m:r>
                        <a:rPr lang="en-SG" sz="2400" b="0" i="1" smtClean="0">
                          <a:latin typeface="Cambria Math" panose="02040503050406030204" pitchFamily="18" charset="0"/>
                          <a:cs typeface="Calibri"/>
                        </a:rPr>
                        <m:t>)</m:t>
                      </m:r>
                    </m:oMath>
                  </m:oMathPara>
                </a14:m>
                <a:endParaRPr lang="en-SG" sz="2400" dirty="0">
                  <a:cs typeface="Calibri"/>
                </a:endParaRPr>
              </a:p>
              <a:p>
                <a:pPr marL="342900" indent="-342900">
                  <a:buFont typeface="Arial" panose="020B0604020202020204" pitchFamily="34" charset="0"/>
                  <a:buChar char="•"/>
                </a:pPr>
                <a:r>
                  <a:rPr lang="en-SG" sz="2400" dirty="0">
                    <a:cs typeface="Calibri"/>
                  </a:rPr>
                  <a:t>In practice, option prices are observable in the market along side with other parameters except for </a:t>
                </a:r>
                <a14:m>
                  <m:oMath xmlns:m="http://schemas.openxmlformats.org/officeDocument/2006/math">
                    <m:r>
                      <a:rPr lang="en-SG" sz="2400" i="1">
                        <a:latin typeface="Cambria Math" panose="02040503050406030204" pitchFamily="18" charset="0"/>
                        <a:cs typeface="Calibri"/>
                      </a:rPr>
                      <m:t>𝜎</m:t>
                    </m:r>
                  </m:oMath>
                </a14:m>
                <a:r>
                  <a:rPr lang="en-SG" sz="2400" dirty="0">
                    <a:cs typeface="Calibri"/>
                  </a:rPr>
                  <a:t>.</a:t>
                </a:r>
              </a:p>
              <a:p>
                <a:pPr marL="342900" indent="-342900">
                  <a:buFont typeface="Arial" panose="020B0604020202020204" pitchFamily="34" charset="0"/>
                  <a:buChar char="•"/>
                </a:pPr>
                <a:r>
                  <a:rPr lang="en-SG" sz="2400" dirty="0">
                    <a:cs typeface="Calibri"/>
                  </a:rPr>
                  <a:t>Implied volatility is defined as the value of </a:t>
                </a:r>
                <a14:m>
                  <m:oMath xmlns:m="http://schemas.openxmlformats.org/officeDocument/2006/math">
                    <m:r>
                      <a:rPr lang="en-SG" sz="2400" i="1">
                        <a:latin typeface="Cambria Math" panose="02040503050406030204" pitchFamily="18" charset="0"/>
                        <a:cs typeface="Calibri"/>
                      </a:rPr>
                      <m:t>𝜎</m:t>
                    </m:r>
                  </m:oMath>
                </a14:m>
                <a:r>
                  <a:rPr lang="en-SG" sz="2400" dirty="0">
                    <a:cs typeface="Calibri"/>
                  </a:rPr>
                  <a:t> such that the Black Scholes Call option formula produces the same price as the observable option price:</a:t>
                </a:r>
              </a:p>
              <a:p>
                <a:pPr/>
                <a14:m>
                  <m:oMathPara xmlns:m="http://schemas.openxmlformats.org/officeDocument/2006/math">
                    <m:oMathParaPr>
                      <m:jc m:val="center"/>
                    </m:oMathParaPr>
                    <m:oMath xmlns:m="http://schemas.openxmlformats.org/officeDocument/2006/math">
                      <m:sSub>
                        <m:sSubPr>
                          <m:ctrlPr>
                            <a:rPr lang="en-SG" sz="2400" b="0" i="1" smtClean="0">
                              <a:solidFill>
                                <a:srgbClr val="FF0000"/>
                              </a:solidFill>
                              <a:latin typeface="Cambria Math" panose="02040503050406030204" pitchFamily="18" charset="0"/>
                              <a:cs typeface="Calibri"/>
                            </a:rPr>
                          </m:ctrlPr>
                        </m:sSubPr>
                        <m:e>
                          <m:r>
                            <a:rPr lang="en-SG" sz="2400" i="1">
                              <a:solidFill>
                                <a:srgbClr val="FF0000"/>
                              </a:solidFill>
                              <a:latin typeface="Cambria Math" panose="02040503050406030204" pitchFamily="18" charset="0"/>
                              <a:cs typeface="Calibri"/>
                            </a:rPr>
                            <m:t>𝜎</m:t>
                          </m:r>
                        </m:e>
                        <m:sub>
                          <m:r>
                            <a:rPr lang="en-SG" sz="2400" b="0" i="1" smtClean="0">
                              <a:solidFill>
                                <a:srgbClr val="FF0000"/>
                              </a:solidFill>
                              <a:latin typeface="Cambria Math" panose="02040503050406030204" pitchFamily="18" charset="0"/>
                              <a:cs typeface="Calibri"/>
                            </a:rPr>
                            <m:t>𝑖𝑚𝑝𝑙𝑖𝑒𝑑</m:t>
                          </m:r>
                        </m:sub>
                      </m:sSub>
                      <m:r>
                        <a:rPr lang="en-SG" sz="2400" i="1">
                          <a:latin typeface="Cambria Math" panose="02040503050406030204" pitchFamily="18" charset="0"/>
                          <a:cs typeface="Calibri"/>
                        </a:rPr>
                        <m:t>=</m:t>
                      </m:r>
                      <m:r>
                        <a:rPr lang="en-SG" sz="2400" i="1">
                          <a:latin typeface="Cambria Math" panose="02040503050406030204" pitchFamily="18" charset="0"/>
                          <a:cs typeface="Calibri"/>
                        </a:rPr>
                        <m:t>𝐵𝑆𝐶𝑎𝑙</m:t>
                      </m:r>
                      <m:sSup>
                        <m:sSupPr>
                          <m:ctrlPr>
                            <a:rPr lang="en-SG" sz="2400" b="0" i="1" smtClean="0">
                              <a:latin typeface="Cambria Math" panose="02040503050406030204" pitchFamily="18" charset="0"/>
                              <a:cs typeface="Calibri"/>
                            </a:rPr>
                          </m:ctrlPr>
                        </m:sSupPr>
                        <m:e>
                          <m:r>
                            <a:rPr lang="en-SG" sz="2400" i="1">
                              <a:latin typeface="Cambria Math" panose="02040503050406030204" pitchFamily="18" charset="0"/>
                              <a:cs typeface="Calibri"/>
                            </a:rPr>
                            <m:t>𝑙</m:t>
                          </m:r>
                        </m:e>
                        <m:sup>
                          <m:r>
                            <a:rPr lang="en-SG" sz="2400" b="0" i="1" smtClean="0">
                              <a:latin typeface="Cambria Math" panose="02040503050406030204" pitchFamily="18" charset="0"/>
                              <a:cs typeface="Calibri"/>
                            </a:rPr>
                            <m:t>−1</m:t>
                          </m:r>
                        </m:sup>
                      </m:sSup>
                      <m:r>
                        <a:rPr lang="en-SG" sz="2400" i="1">
                          <a:latin typeface="Cambria Math" panose="02040503050406030204" pitchFamily="18" charset="0"/>
                          <a:cs typeface="Calibri"/>
                        </a:rPr>
                        <m:t>(</m:t>
                      </m:r>
                      <m:r>
                        <a:rPr lang="en-SG" sz="2400" i="1">
                          <a:latin typeface="Cambria Math" panose="02040503050406030204" pitchFamily="18" charset="0"/>
                          <a:cs typeface="Calibri"/>
                        </a:rPr>
                        <m:t>𝐹</m:t>
                      </m:r>
                      <m:r>
                        <a:rPr lang="en-SG" sz="2400" i="1">
                          <a:latin typeface="Cambria Math" panose="02040503050406030204" pitchFamily="18" charset="0"/>
                          <a:cs typeface="Calibri"/>
                        </a:rPr>
                        <m:t>,</m:t>
                      </m:r>
                      <m:r>
                        <a:rPr lang="en-SG" sz="2400" i="1">
                          <a:latin typeface="Cambria Math" panose="02040503050406030204" pitchFamily="18" charset="0"/>
                          <a:cs typeface="Calibri"/>
                        </a:rPr>
                        <m:t>𝐾</m:t>
                      </m:r>
                      <m:r>
                        <a:rPr lang="en-SG" sz="2400" i="1">
                          <a:latin typeface="Cambria Math" panose="02040503050406030204" pitchFamily="18" charset="0"/>
                          <a:cs typeface="Calibri"/>
                        </a:rPr>
                        <m:t>,</m:t>
                      </m:r>
                      <m:r>
                        <a:rPr lang="en-SG" sz="2400" i="1">
                          <a:latin typeface="Cambria Math" panose="02040503050406030204" pitchFamily="18" charset="0"/>
                          <a:cs typeface="Calibri"/>
                        </a:rPr>
                        <m:t>𝑟</m:t>
                      </m:r>
                      <m:r>
                        <a:rPr lang="en-SG" sz="2400" i="1">
                          <a:latin typeface="Cambria Math" panose="02040503050406030204" pitchFamily="18" charset="0"/>
                          <a:cs typeface="Calibri"/>
                        </a:rPr>
                        <m:t>,</m:t>
                      </m:r>
                      <m:r>
                        <a:rPr lang="en-SG" sz="2400" i="1">
                          <a:latin typeface="Cambria Math" panose="02040503050406030204" pitchFamily="18" charset="0"/>
                          <a:cs typeface="Calibri"/>
                        </a:rPr>
                        <m:t>𝑇</m:t>
                      </m:r>
                      <m:r>
                        <a:rPr lang="en-SG" sz="2400" b="0" i="1" smtClean="0">
                          <a:latin typeface="Cambria Math" panose="02040503050406030204" pitchFamily="18" charset="0"/>
                          <a:cs typeface="Calibri"/>
                        </a:rPr>
                        <m:t>,</m:t>
                      </m:r>
                      <m:r>
                        <a:rPr lang="en-SG" sz="2400" b="0" i="1" smtClean="0">
                          <a:solidFill>
                            <a:srgbClr val="00B050"/>
                          </a:solidFill>
                          <a:latin typeface="Cambria Math" panose="02040503050406030204" pitchFamily="18" charset="0"/>
                          <a:cs typeface="Calibri"/>
                        </a:rPr>
                        <m:t>𝐶𝑎𝑙𝑙</m:t>
                      </m:r>
                      <m:r>
                        <a:rPr lang="en-SG" sz="2400" b="0" i="1" smtClean="0">
                          <a:solidFill>
                            <a:srgbClr val="00B050"/>
                          </a:solidFill>
                          <a:latin typeface="Cambria Math" panose="02040503050406030204" pitchFamily="18" charset="0"/>
                          <a:cs typeface="Calibri"/>
                        </a:rPr>
                        <m:t> </m:t>
                      </m:r>
                      <m:r>
                        <a:rPr lang="en-SG" sz="2400" b="0" i="1" smtClean="0">
                          <a:solidFill>
                            <a:srgbClr val="00B050"/>
                          </a:solidFill>
                          <a:latin typeface="Cambria Math" panose="02040503050406030204" pitchFamily="18" charset="0"/>
                          <a:cs typeface="Calibri"/>
                        </a:rPr>
                        <m:t>𝑃𝑟𝑖𝑐𝑒</m:t>
                      </m:r>
                      <m:r>
                        <a:rPr lang="en-SG" sz="2400" i="1">
                          <a:latin typeface="Cambria Math" panose="02040503050406030204" pitchFamily="18" charset="0"/>
                          <a:cs typeface="Calibri"/>
                        </a:rPr>
                        <m:t>)</m:t>
                      </m:r>
                    </m:oMath>
                  </m:oMathPara>
                </a14:m>
                <a:endParaRPr lang="en-SG" sz="2400" dirty="0">
                  <a:cs typeface="Calibri"/>
                </a:endParaRPr>
              </a:p>
              <a:p>
                <a:pPr marL="342900" indent="-342900">
                  <a:buFont typeface="Arial" panose="020B0604020202020204" pitchFamily="34" charset="0"/>
                  <a:buChar char="•"/>
                </a:pPr>
                <a:r>
                  <a:rPr lang="en-SG" sz="2400" dirty="0">
                    <a:cs typeface="Calibri"/>
                  </a:rPr>
                  <a:t>In other words, one would need to invert the Black Scholes call option formula subject to the implied volatility.</a:t>
                </a:r>
              </a:p>
              <a:p>
                <a:pPr marL="342900" indent="-342900">
                  <a:buFont typeface="Arial" panose="020B0604020202020204" pitchFamily="34" charset="0"/>
                  <a:buChar char="•"/>
                </a:pPr>
                <a:endParaRPr lang="en-SG" sz="2400" dirty="0">
                  <a:cs typeface="Calibri"/>
                </a:endParaRPr>
              </a:p>
              <a:p>
                <a:pPr algn="ctr"/>
                <a:endParaRPr lang="en-SG" sz="2400" dirty="0">
                  <a:cs typeface="Calibri"/>
                </a:endParaRPr>
              </a:p>
              <a:p>
                <a:pPr marL="342900" indent="-342900">
                  <a:buFont typeface="Arial" panose="020B0604020202020204" pitchFamily="34" charset="0"/>
                  <a:buChar char="•"/>
                </a:pPr>
                <a:endParaRPr lang="en-SG" sz="2400" dirty="0">
                  <a:latin typeface="Calibri"/>
                  <a:cs typeface="Calibri"/>
                </a:endParaRPr>
              </a:p>
            </p:txBody>
          </p:sp>
        </mc:Choice>
        <mc:Fallback xmlns="">
          <p:sp>
            <p:nvSpPr>
              <p:cNvPr id="3" name="object 3"/>
              <p:cNvSpPr txBox="1">
                <a:spLocks noRot="1" noChangeAspect="1" noMove="1" noResize="1" noEditPoints="1" noAdjustHandles="1" noChangeArrowheads="1" noChangeShapeType="1" noTextEdit="1"/>
              </p:cNvSpPr>
              <p:nvPr/>
            </p:nvSpPr>
            <p:spPr>
              <a:xfrm>
                <a:off x="1170284" y="1919676"/>
                <a:ext cx="8371842" cy="5216749"/>
              </a:xfrm>
              <a:prstGeom prst="rect">
                <a:avLst/>
              </a:prstGeom>
              <a:blipFill>
                <a:blip r:embed="rId2"/>
                <a:stretch>
                  <a:fillRect l="-2112" t="-1636" r="-2622"/>
                </a:stretch>
              </a:blipFill>
            </p:spPr>
            <p:txBody>
              <a:bodyPr/>
              <a:lstStyle/>
              <a:p>
                <a:r>
                  <a:rPr lang="en-SG">
                    <a:noFill/>
                  </a:rPr>
                  <a:t> </a:t>
                </a:r>
              </a:p>
            </p:txBody>
          </p:sp>
        </mc:Fallback>
      </mc:AlternateContent>
    </p:spTree>
    <p:extLst>
      <p:ext uri="{BB962C8B-B14F-4D97-AF65-F5344CB8AC3E}">
        <p14:creationId xmlns:p14="http://schemas.microsoft.com/office/powerpoint/2010/main" val="15031885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dt" sz="half" idx="6"/>
          </p:nvPr>
        </p:nvSpPr>
        <p:spPr>
          <a:prstGeom prst="rect">
            <a:avLst/>
          </a:prstGeom>
        </p:spPr>
        <p:txBody>
          <a:bodyPr vert="horz" wrap="square" lIns="0" tIns="3810" rIns="0" bIns="0" rtlCol="0">
            <a:spAutoFit/>
          </a:bodyPr>
          <a:lstStyle/>
          <a:p>
            <a:pPr marL="12700">
              <a:lnSpc>
                <a:spcPct val="100000"/>
              </a:lnSpc>
              <a:spcBef>
                <a:spcPts val="30"/>
              </a:spcBef>
            </a:pPr>
            <a:r>
              <a:rPr spc="-5" dirty="0"/>
              <a:t>QF602</a:t>
            </a:r>
          </a:p>
        </p:txBody>
      </p:sp>
      <p:sp>
        <p:nvSpPr>
          <p:cNvPr id="6" name="object 6"/>
          <p:cNvSpPr txBox="1">
            <a:spLocks noGrp="1"/>
          </p:cNvSpPr>
          <p:nvPr>
            <p:ph type="sldNum" sz="quarter" idx="7"/>
          </p:nvPr>
        </p:nvSpPr>
        <p:spPr>
          <a:prstGeom prst="rect">
            <a:avLst/>
          </a:prstGeom>
        </p:spPr>
        <p:txBody>
          <a:bodyPr vert="horz" wrap="square" lIns="0" tIns="3810" rIns="0" bIns="0" rtlCol="0">
            <a:spAutoFit/>
          </a:bodyPr>
          <a:lstStyle/>
          <a:p>
            <a:pPr marL="25400">
              <a:lnSpc>
                <a:spcPct val="100000"/>
              </a:lnSpc>
              <a:spcBef>
                <a:spcPts val="30"/>
              </a:spcBef>
            </a:pPr>
            <a:fld id="{81D60167-4931-47E6-BA6A-407CBD079E47}" type="slidenum">
              <a:rPr spc="-5" dirty="0"/>
              <a:t>15</a:t>
            </a:fld>
            <a:endParaRPr spc="-5" dirty="0"/>
          </a:p>
        </p:txBody>
      </p:sp>
      <p:sp>
        <p:nvSpPr>
          <p:cNvPr id="2" name="object 2"/>
          <p:cNvSpPr txBox="1">
            <a:spLocks noGrp="1"/>
          </p:cNvSpPr>
          <p:nvPr>
            <p:ph type="title"/>
          </p:nvPr>
        </p:nvSpPr>
        <p:spPr>
          <a:xfrm>
            <a:off x="1676379" y="730250"/>
            <a:ext cx="7010400" cy="713657"/>
          </a:xfrm>
          <a:prstGeom prst="rect">
            <a:avLst/>
          </a:prstGeom>
        </p:spPr>
        <p:txBody>
          <a:bodyPr vert="horz" wrap="square" lIns="0" tIns="13335" rIns="0" bIns="0" rtlCol="0">
            <a:spAutoFit/>
          </a:bodyPr>
          <a:lstStyle/>
          <a:p>
            <a:pPr marL="12700" algn="ctr">
              <a:lnSpc>
                <a:spcPct val="100000"/>
              </a:lnSpc>
              <a:spcBef>
                <a:spcPts val="105"/>
              </a:spcBef>
            </a:pPr>
            <a:r>
              <a:rPr lang="en-SG" spc="-20" dirty="0"/>
              <a:t>Implied volatility</a:t>
            </a:r>
            <a:endParaRPr spc="-20" dirty="0"/>
          </a:p>
        </p:txBody>
      </p:sp>
      <mc:AlternateContent xmlns:mc="http://schemas.openxmlformats.org/markup-compatibility/2006" xmlns:a14="http://schemas.microsoft.com/office/drawing/2010/main">
        <mc:Choice Requires="a14">
          <p:sp>
            <p:nvSpPr>
              <p:cNvPr id="3" name="object 3"/>
              <p:cNvSpPr txBox="1"/>
              <p:nvPr/>
            </p:nvSpPr>
            <p:spPr>
              <a:xfrm>
                <a:off x="1170284" y="1919676"/>
                <a:ext cx="8371842" cy="4035079"/>
              </a:xfrm>
              <a:prstGeom prst="rect">
                <a:avLst/>
              </a:prstGeom>
            </p:spPr>
            <p:txBody>
              <a:bodyPr vert="horz" wrap="square" lIns="0" tIns="10795" rIns="0" bIns="0" rtlCol="0">
                <a:spAutoFit/>
              </a:bodyPr>
              <a:lstStyle/>
              <a:p>
                <a:pPr marL="367030" marR="80010" indent="-354330">
                  <a:lnSpc>
                    <a:spcPts val="3929"/>
                  </a:lnSpc>
                  <a:spcBef>
                    <a:spcPts val="265"/>
                  </a:spcBef>
                  <a:buFont typeface="Arial"/>
                  <a:buChar char="•"/>
                  <a:tabLst>
                    <a:tab pos="367030" algn="l"/>
                    <a:tab pos="367665" algn="l"/>
                  </a:tabLst>
                </a:pPr>
                <a:r>
                  <a:rPr lang="en-SG" sz="2400" spc="-5" dirty="0">
                    <a:cs typeface="Calibri"/>
                  </a:rPr>
                  <a:t>Recall the Black Scholes call option formula</a:t>
                </a:r>
              </a:p>
              <a:p>
                <a:pPr marL="12700" marR="80010">
                  <a:lnSpc>
                    <a:spcPts val="3929"/>
                  </a:lnSpc>
                  <a:spcBef>
                    <a:spcPts val="265"/>
                  </a:spcBef>
                  <a:tabLst>
                    <a:tab pos="367030" algn="l"/>
                    <a:tab pos="367665" algn="l"/>
                  </a:tabLst>
                </a:pPr>
                <a14:m>
                  <m:oMathPara xmlns:m="http://schemas.openxmlformats.org/officeDocument/2006/math">
                    <m:oMathParaPr>
                      <m:jc m:val="center"/>
                    </m:oMathParaPr>
                    <m:oMath xmlns:m="http://schemas.openxmlformats.org/officeDocument/2006/math">
                      <m:r>
                        <a:rPr lang="en-SG" sz="2400" b="0" i="1" spc="-5" smtClean="0">
                          <a:latin typeface="Cambria Math" panose="02040503050406030204" pitchFamily="18" charset="0"/>
                          <a:cs typeface="Calibri"/>
                        </a:rPr>
                        <m:t>𝐵𝑆𝐶𝑎𝑙𝑙</m:t>
                      </m:r>
                      <m:d>
                        <m:dPr>
                          <m:ctrlPr>
                            <a:rPr lang="en-SG" sz="2400" b="0" i="1" spc="-5" smtClean="0">
                              <a:latin typeface="Cambria Math" panose="02040503050406030204" pitchFamily="18" charset="0"/>
                              <a:cs typeface="Calibri"/>
                            </a:rPr>
                          </m:ctrlPr>
                        </m:dPr>
                        <m:e>
                          <m:r>
                            <a:rPr lang="en-SG" sz="2400" b="0" i="1" spc="-5" smtClean="0">
                              <a:latin typeface="Cambria Math" panose="02040503050406030204" pitchFamily="18" charset="0"/>
                              <a:cs typeface="Calibri"/>
                            </a:rPr>
                            <m:t>𝜎</m:t>
                          </m:r>
                        </m:e>
                      </m:d>
                      <m:r>
                        <a:rPr lang="en-SG" sz="2400" b="0" i="1" spc="-5" smtClean="0">
                          <a:latin typeface="Cambria Math" panose="02040503050406030204" pitchFamily="18" charset="0"/>
                          <a:cs typeface="Calibri"/>
                        </a:rPr>
                        <m:t>=</m:t>
                      </m:r>
                      <m:r>
                        <m:rPr>
                          <m:sty m:val="p"/>
                        </m:rPr>
                        <a:rPr lang="en-SG" sz="2400" spc="-5">
                          <a:latin typeface="Cambria Math" panose="02040503050406030204" pitchFamily="18" charset="0"/>
                          <a:cs typeface="Calibri"/>
                        </a:rPr>
                        <m:t>exp</m:t>
                      </m:r>
                      <m:r>
                        <a:rPr lang="en-SG" sz="2400" i="1" spc="-5">
                          <a:latin typeface="Cambria Math" panose="02040503050406030204" pitchFamily="18" charset="0"/>
                          <a:cs typeface="Calibri"/>
                        </a:rPr>
                        <m:t>⁡(−</m:t>
                      </m:r>
                      <m:r>
                        <a:rPr lang="en-SG" sz="2400" i="1" spc="-5">
                          <a:latin typeface="Cambria Math" panose="02040503050406030204" pitchFamily="18" charset="0"/>
                          <a:cs typeface="Calibri"/>
                        </a:rPr>
                        <m:t>𝑟𝑇</m:t>
                      </m:r>
                      <m:r>
                        <a:rPr lang="en-SG" sz="2400" i="1" spc="-5">
                          <a:latin typeface="Cambria Math" panose="02040503050406030204" pitchFamily="18" charset="0"/>
                          <a:cs typeface="Calibri"/>
                        </a:rPr>
                        <m:t>)(</m:t>
                      </m:r>
                      <m:r>
                        <a:rPr lang="en-SG" sz="2400" i="1" spc="-5">
                          <a:latin typeface="Cambria Math" panose="02040503050406030204" pitchFamily="18" charset="0"/>
                          <a:cs typeface="Calibri"/>
                        </a:rPr>
                        <m:t>𝐹</m:t>
                      </m:r>
                      <m:d>
                        <m:dPr>
                          <m:ctrlPr>
                            <a:rPr lang="en-SG" sz="2400" i="1" spc="-5">
                              <a:latin typeface="Cambria Math" panose="02040503050406030204" pitchFamily="18" charset="0"/>
                              <a:cs typeface="Calibri"/>
                            </a:rPr>
                          </m:ctrlPr>
                        </m:dPr>
                        <m:e>
                          <m:r>
                            <a:rPr lang="en-SG" sz="2400" i="1" spc="-5">
                              <a:latin typeface="Cambria Math" panose="02040503050406030204" pitchFamily="18" charset="0"/>
                              <a:cs typeface="Calibri"/>
                            </a:rPr>
                            <m:t>0,</m:t>
                          </m:r>
                          <m:r>
                            <a:rPr lang="en-SG" sz="2400" i="1" spc="-5">
                              <a:latin typeface="Cambria Math" panose="02040503050406030204" pitchFamily="18" charset="0"/>
                              <a:cs typeface="Calibri"/>
                            </a:rPr>
                            <m:t>𝑇</m:t>
                          </m:r>
                        </m:e>
                      </m:d>
                      <m:r>
                        <a:rPr lang="en-SG" sz="2400" i="1" spc="-5">
                          <a:latin typeface="Cambria Math" panose="02040503050406030204" pitchFamily="18" charset="0"/>
                          <a:cs typeface="Calibri"/>
                        </a:rPr>
                        <m:t>𝑁</m:t>
                      </m:r>
                      <m:d>
                        <m:dPr>
                          <m:ctrlPr>
                            <a:rPr lang="en-SG" sz="2400" i="1" spc="-5">
                              <a:latin typeface="Cambria Math" panose="02040503050406030204" pitchFamily="18" charset="0"/>
                              <a:cs typeface="Calibri"/>
                            </a:rPr>
                          </m:ctrlPr>
                        </m:dPr>
                        <m:e>
                          <m:r>
                            <a:rPr lang="en-SG" sz="2400" i="1" spc="-5">
                              <a:latin typeface="Cambria Math" panose="02040503050406030204" pitchFamily="18" charset="0"/>
                              <a:cs typeface="Calibri"/>
                            </a:rPr>
                            <m:t>𝑑</m:t>
                          </m:r>
                          <m:r>
                            <a:rPr lang="en-SG" sz="2400" i="1" spc="-5">
                              <a:latin typeface="Cambria Math" panose="02040503050406030204" pitchFamily="18" charset="0"/>
                              <a:cs typeface="Calibri"/>
                            </a:rPr>
                            <m:t>1</m:t>
                          </m:r>
                        </m:e>
                      </m:d>
                      <m:r>
                        <a:rPr lang="en-SG" sz="2400" i="1" spc="-5">
                          <a:latin typeface="Cambria Math" panose="02040503050406030204" pitchFamily="18" charset="0"/>
                          <a:cs typeface="Calibri"/>
                        </a:rPr>
                        <m:t>−</m:t>
                      </m:r>
                      <m:r>
                        <a:rPr lang="en-SG" sz="2400" i="1" spc="-5">
                          <a:latin typeface="Cambria Math" panose="02040503050406030204" pitchFamily="18" charset="0"/>
                          <a:cs typeface="Calibri"/>
                        </a:rPr>
                        <m:t>𝐾𝑁</m:t>
                      </m:r>
                      <m:d>
                        <m:dPr>
                          <m:ctrlPr>
                            <a:rPr lang="en-SG" sz="2400" i="1" spc="-5">
                              <a:latin typeface="Cambria Math" panose="02040503050406030204" pitchFamily="18" charset="0"/>
                              <a:cs typeface="Calibri"/>
                            </a:rPr>
                          </m:ctrlPr>
                        </m:dPr>
                        <m:e>
                          <m:r>
                            <a:rPr lang="en-SG" sz="2400" i="1" spc="-5">
                              <a:latin typeface="Cambria Math" panose="02040503050406030204" pitchFamily="18" charset="0"/>
                              <a:cs typeface="Calibri"/>
                            </a:rPr>
                            <m:t>𝑑</m:t>
                          </m:r>
                          <m:r>
                            <a:rPr lang="en-SG" sz="2400" i="1" spc="-5">
                              <a:latin typeface="Cambria Math" panose="02040503050406030204" pitchFamily="18" charset="0"/>
                              <a:cs typeface="Calibri"/>
                            </a:rPr>
                            <m:t>2</m:t>
                          </m:r>
                        </m:e>
                      </m:d>
                      <m:r>
                        <a:rPr lang="en-SG" sz="2400" i="1" spc="-5">
                          <a:latin typeface="Cambria Math" panose="02040503050406030204" pitchFamily="18" charset="0"/>
                          <a:cs typeface="Calibri"/>
                        </a:rPr>
                        <m:t>)</m:t>
                      </m:r>
                    </m:oMath>
                  </m:oMathPara>
                </a14:m>
                <a:endParaRPr lang="en-SG" sz="2400" spc="-5" dirty="0">
                  <a:cs typeface="Calibri"/>
                </a:endParaRPr>
              </a:p>
              <a:p>
                <a:pPr marL="12700" marR="80010">
                  <a:lnSpc>
                    <a:spcPts val="3929"/>
                  </a:lnSpc>
                  <a:spcBef>
                    <a:spcPts val="265"/>
                  </a:spcBef>
                  <a:tabLst>
                    <a:tab pos="367030" algn="l"/>
                    <a:tab pos="367665" algn="l"/>
                  </a:tabLst>
                </a:pPr>
                <a:endParaRPr lang="en-SG" sz="2400" spc="-5" dirty="0">
                  <a:cs typeface="Calibri"/>
                </a:endParaRPr>
              </a:p>
              <a:p>
                <a:pPr marL="12700" marR="80010" algn="ctr">
                  <a:lnSpc>
                    <a:spcPts val="3929"/>
                  </a:lnSpc>
                  <a:spcBef>
                    <a:spcPts val="265"/>
                  </a:spcBef>
                  <a:tabLst>
                    <a:tab pos="367030" algn="l"/>
                    <a:tab pos="367665" algn="l"/>
                  </a:tabLst>
                </a:pPr>
                <a14:m>
                  <m:oMath xmlns:m="http://schemas.openxmlformats.org/officeDocument/2006/math">
                    <m:r>
                      <a:rPr lang="en-SG" sz="2400" i="1" spc="-5">
                        <a:latin typeface="Cambria Math" panose="02040503050406030204" pitchFamily="18" charset="0"/>
                        <a:cs typeface="Calibri"/>
                      </a:rPr>
                      <m:t>𝑑</m:t>
                    </m:r>
                    <m:r>
                      <a:rPr lang="en-SG" sz="2400" i="1" spc="-5">
                        <a:latin typeface="Cambria Math" panose="02040503050406030204" pitchFamily="18" charset="0"/>
                        <a:cs typeface="Calibri"/>
                      </a:rPr>
                      <m:t>1=</m:t>
                    </m:r>
                    <m:f>
                      <m:fPr>
                        <m:ctrlPr>
                          <a:rPr lang="en-SG" sz="2400" i="1" spc="-5">
                            <a:latin typeface="Cambria Math" panose="02040503050406030204" pitchFamily="18" charset="0"/>
                            <a:cs typeface="Calibri"/>
                          </a:rPr>
                        </m:ctrlPr>
                      </m:fPr>
                      <m:num>
                        <m:func>
                          <m:funcPr>
                            <m:ctrlPr>
                              <a:rPr lang="en-SG" sz="2400" i="1" spc="-5">
                                <a:latin typeface="Cambria Math" panose="02040503050406030204" pitchFamily="18" charset="0"/>
                                <a:cs typeface="Calibri"/>
                              </a:rPr>
                            </m:ctrlPr>
                          </m:funcPr>
                          <m:fName>
                            <m:r>
                              <m:rPr>
                                <m:sty m:val="p"/>
                              </m:rPr>
                              <a:rPr lang="en-SG" sz="2400" spc="-5">
                                <a:latin typeface="Cambria Math" panose="02040503050406030204" pitchFamily="18" charset="0"/>
                                <a:cs typeface="Calibri"/>
                              </a:rPr>
                              <m:t>ln</m:t>
                            </m:r>
                          </m:fName>
                          <m:e>
                            <m:d>
                              <m:dPr>
                                <m:ctrlPr>
                                  <a:rPr lang="en-SG" sz="2400" i="1" spc="-5">
                                    <a:latin typeface="Cambria Math" panose="02040503050406030204" pitchFamily="18" charset="0"/>
                                    <a:cs typeface="Calibri"/>
                                  </a:rPr>
                                </m:ctrlPr>
                              </m:dPr>
                              <m:e>
                                <m:f>
                                  <m:fPr>
                                    <m:ctrlPr>
                                      <a:rPr lang="en-SG" sz="2400" i="1" spc="-5">
                                        <a:latin typeface="Cambria Math" panose="02040503050406030204" pitchFamily="18" charset="0"/>
                                        <a:cs typeface="Calibri"/>
                                      </a:rPr>
                                    </m:ctrlPr>
                                  </m:fPr>
                                  <m:num>
                                    <m:r>
                                      <a:rPr lang="en-SG" sz="2400" i="1" spc="-5">
                                        <a:latin typeface="Cambria Math" panose="02040503050406030204" pitchFamily="18" charset="0"/>
                                        <a:cs typeface="Calibri"/>
                                      </a:rPr>
                                      <m:t>𝐹</m:t>
                                    </m:r>
                                  </m:num>
                                  <m:den>
                                    <m:r>
                                      <a:rPr lang="en-SG" sz="2400" i="1" spc="-5">
                                        <a:latin typeface="Cambria Math" panose="02040503050406030204" pitchFamily="18" charset="0"/>
                                        <a:cs typeface="Calibri"/>
                                      </a:rPr>
                                      <m:t>𝐾</m:t>
                                    </m:r>
                                  </m:den>
                                </m:f>
                              </m:e>
                            </m:d>
                          </m:e>
                        </m:func>
                        <m:r>
                          <a:rPr lang="en-SG" sz="2400" i="1" spc="-5">
                            <a:latin typeface="Cambria Math" panose="02040503050406030204" pitchFamily="18" charset="0"/>
                            <a:cs typeface="Calibri"/>
                          </a:rPr>
                          <m:t>+</m:t>
                        </m:r>
                        <m:f>
                          <m:fPr>
                            <m:ctrlPr>
                              <a:rPr lang="en-SG" sz="2400" i="1" spc="-5">
                                <a:latin typeface="Cambria Math" panose="02040503050406030204" pitchFamily="18" charset="0"/>
                                <a:cs typeface="Calibri"/>
                              </a:rPr>
                            </m:ctrlPr>
                          </m:fPr>
                          <m:num>
                            <m:sSup>
                              <m:sSupPr>
                                <m:ctrlPr>
                                  <a:rPr lang="en-SG" sz="2400" i="1" spc="-5">
                                    <a:latin typeface="Cambria Math" panose="02040503050406030204" pitchFamily="18" charset="0"/>
                                    <a:cs typeface="Calibri"/>
                                  </a:rPr>
                                </m:ctrlPr>
                              </m:sSupPr>
                              <m:e>
                                <m:r>
                                  <a:rPr lang="en-SG" sz="2400" b="0" i="1" spc="-5" smtClean="0">
                                    <a:latin typeface="Cambria Math" panose="02040503050406030204" pitchFamily="18" charset="0"/>
                                    <a:cs typeface="Calibri"/>
                                  </a:rPr>
                                  <m:t>𝜎</m:t>
                                </m:r>
                              </m:e>
                              <m:sup>
                                <m:r>
                                  <a:rPr lang="en-SG" sz="2400" i="1" spc="-5">
                                    <a:latin typeface="Cambria Math" panose="02040503050406030204" pitchFamily="18" charset="0"/>
                                    <a:cs typeface="Calibri"/>
                                  </a:rPr>
                                  <m:t>2</m:t>
                                </m:r>
                              </m:sup>
                            </m:sSup>
                            <m:r>
                              <a:rPr lang="en-SG" sz="2400" i="1" spc="-5">
                                <a:latin typeface="Cambria Math" panose="02040503050406030204" pitchFamily="18" charset="0"/>
                                <a:cs typeface="Calibri"/>
                              </a:rPr>
                              <m:t>𝑇</m:t>
                            </m:r>
                          </m:num>
                          <m:den>
                            <m:r>
                              <a:rPr lang="en-SG" sz="2400" i="1" spc="-5">
                                <a:latin typeface="Cambria Math" panose="02040503050406030204" pitchFamily="18" charset="0"/>
                                <a:cs typeface="Calibri"/>
                              </a:rPr>
                              <m:t>2</m:t>
                            </m:r>
                          </m:den>
                        </m:f>
                      </m:num>
                      <m:den>
                        <m:r>
                          <a:rPr lang="en-SG" sz="2400" b="0" i="1" spc="-5" smtClean="0">
                            <a:latin typeface="Cambria Math" panose="02040503050406030204" pitchFamily="18" charset="0"/>
                            <a:cs typeface="Calibri"/>
                          </a:rPr>
                          <m:t>𝜎</m:t>
                        </m:r>
                        <m:rad>
                          <m:radPr>
                            <m:degHide m:val="on"/>
                            <m:ctrlPr>
                              <a:rPr lang="en-SG" sz="2400" i="1" spc="-5">
                                <a:latin typeface="Cambria Math" panose="02040503050406030204" pitchFamily="18" charset="0"/>
                                <a:cs typeface="Calibri"/>
                              </a:rPr>
                            </m:ctrlPr>
                          </m:radPr>
                          <m:deg/>
                          <m:e>
                            <m:r>
                              <a:rPr lang="en-SG" sz="2400" i="1" spc="-5">
                                <a:latin typeface="Cambria Math" panose="02040503050406030204" pitchFamily="18" charset="0"/>
                                <a:cs typeface="Calibri"/>
                              </a:rPr>
                              <m:t>𝑇</m:t>
                            </m:r>
                          </m:e>
                        </m:rad>
                      </m:den>
                    </m:f>
                  </m:oMath>
                </a14:m>
                <a:r>
                  <a:rPr lang="en-SG" sz="2400" spc="-5" dirty="0">
                    <a:cs typeface="Calibri"/>
                  </a:rPr>
                  <a:t>, </a:t>
                </a:r>
                <a14:m>
                  <m:oMath xmlns:m="http://schemas.openxmlformats.org/officeDocument/2006/math">
                    <m:r>
                      <a:rPr lang="en-SG" sz="2400" i="1" spc="-5">
                        <a:latin typeface="Cambria Math" panose="02040503050406030204" pitchFamily="18" charset="0"/>
                        <a:cs typeface="Calibri"/>
                      </a:rPr>
                      <m:t>𝑑</m:t>
                    </m:r>
                    <m:r>
                      <a:rPr lang="en-SG" sz="2400" i="1" spc="-5">
                        <a:latin typeface="Cambria Math" panose="02040503050406030204" pitchFamily="18" charset="0"/>
                        <a:cs typeface="Calibri"/>
                      </a:rPr>
                      <m:t>2=</m:t>
                    </m:r>
                    <m:r>
                      <a:rPr lang="en-SG" sz="2400" i="1" spc="-5">
                        <a:latin typeface="Cambria Math" panose="02040503050406030204" pitchFamily="18" charset="0"/>
                        <a:cs typeface="Calibri"/>
                      </a:rPr>
                      <m:t>𝑑</m:t>
                    </m:r>
                    <m:r>
                      <a:rPr lang="en-SG" sz="2400" i="1" spc="-5">
                        <a:latin typeface="Cambria Math" panose="02040503050406030204" pitchFamily="18" charset="0"/>
                        <a:cs typeface="Calibri"/>
                      </a:rPr>
                      <m:t>1 −</m:t>
                    </m:r>
                    <m:r>
                      <a:rPr lang="en-SG" sz="2400" b="0" i="1" spc="-5" smtClean="0">
                        <a:latin typeface="Cambria Math" panose="02040503050406030204" pitchFamily="18" charset="0"/>
                        <a:cs typeface="Calibri"/>
                      </a:rPr>
                      <m:t>𝜎</m:t>
                    </m:r>
                    <m:rad>
                      <m:radPr>
                        <m:degHide m:val="on"/>
                        <m:ctrlPr>
                          <a:rPr lang="en-SG" sz="2400" i="1" spc="-5" dirty="0">
                            <a:latin typeface="Cambria Math" panose="02040503050406030204" pitchFamily="18" charset="0"/>
                          </a:rPr>
                        </m:ctrlPr>
                      </m:radPr>
                      <m:deg/>
                      <m:e>
                        <m:r>
                          <a:rPr lang="en-SG" sz="2400" i="1" spc="-5" dirty="0">
                            <a:latin typeface="Cambria Math" panose="02040503050406030204" pitchFamily="18" charset="0"/>
                          </a:rPr>
                          <m:t>𝑇</m:t>
                        </m:r>
                      </m:e>
                    </m:rad>
                  </m:oMath>
                </a14:m>
                <a:r>
                  <a:rPr lang="en-SG" sz="2400" spc="-5" dirty="0">
                    <a:cs typeface="Calibri"/>
                  </a:rPr>
                  <a:t>, </a:t>
                </a:r>
                <a14:m>
                  <m:oMath xmlns:m="http://schemas.openxmlformats.org/officeDocument/2006/math">
                    <m:r>
                      <a:rPr lang="en-SG" sz="2400" i="1" spc="-5">
                        <a:latin typeface="Cambria Math" panose="02040503050406030204" pitchFamily="18" charset="0"/>
                        <a:cs typeface="Calibri"/>
                      </a:rPr>
                      <m:t>𝑁</m:t>
                    </m:r>
                    <m:d>
                      <m:dPr>
                        <m:ctrlPr>
                          <a:rPr lang="en-SG" sz="2400" i="1" spc="-5">
                            <a:latin typeface="Cambria Math" panose="02040503050406030204" pitchFamily="18" charset="0"/>
                            <a:cs typeface="Calibri"/>
                          </a:rPr>
                        </m:ctrlPr>
                      </m:dPr>
                      <m:e>
                        <m:r>
                          <a:rPr lang="en-SG" sz="2400" i="1" spc="-5">
                            <a:latin typeface="Cambria Math" panose="02040503050406030204" pitchFamily="18" charset="0"/>
                            <a:cs typeface="Calibri"/>
                          </a:rPr>
                          <m:t>𝑎</m:t>
                        </m:r>
                      </m:e>
                    </m:d>
                    <m:r>
                      <a:rPr lang="en-SG" sz="2400" i="1" spc="-5">
                        <a:latin typeface="Cambria Math" panose="02040503050406030204" pitchFamily="18" charset="0"/>
                        <a:cs typeface="Calibri"/>
                      </a:rPr>
                      <m:t>=</m:t>
                    </m:r>
                    <m:f>
                      <m:fPr>
                        <m:ctrlPr>
                          <a:rPr lang="en-SG" sz="2400" i="1" spc="-5">
                            <a:latin typeface="Cambria Math" panose="02040503050406030204" pitchFamily="18" charset="0"/>
                            <a:cs typeface="Calibri"/>
                          </a:rPr>
                        </m:ctrlPr>
                      </m:fPr>
                      <m:num>
                        <m:r>
                          <a:rPr lang="en-SG" sz="2400" i="1" spc="-5">
                            <a:latin typeface="Cambria Math" panose="02040503050406030204" pitchFamily="18" charset="0"/>
                            <a:cs typeface="Calibri"/>
                          </a:rPr>
                          <m:t>1</m:t>
                        </m:r>
                      </m:num>
                      <m:den>
                        <m:rad>
                          <m:radPr>
                            <m:degHide m:val="on"/>
                            <m:ctrlPr>
                              <a:rPr lang="en-SG" sz="2400" i="1" spc="-5">
                                <a:latin typeface="Cambria Math" panose="02040503050406030204" pitchFamily="18" charset="0"/>
                                <a:cs typeface="Calibri"/>
                              </a:rPr>
                            </m:ctrlPr>
                          </m:radPr>
                          <m:deg/>
                          <m:e>
                            <m:r>
                              <a:rPr lang="en-SG" sz="2400" i="1" spc="-5">
                                <a:latin typeface="Cambria Math" panose="02040503050406030204" pitchFamily="18" charset="0"/>
                                <a:cs typeface="Calibri"/>
                              </a:rPr>
                              <m:t>2</m:t>
                            </m:r>
                            <m:r>
                              <m:rPr>
                                <m:sty m:val="p"/>
                              </m:rPr>
                              <a:rPr lang="el-GR" sz="2400" i="1" spc="-5">
                                <a:latin typeface="Cambria Math" panose="02040503050406030204" pitchFamily="18" charset="0"/>
                                <a:cs typeface="Calibri"/>
                              </a:rPr>
                              <m:t>π</m:t>
                            </m:r>
                          </m:e>
                        </m:rad>
                      </m:den>
                    </m:f>
                    <m:nary>
                      <m:naryPr>
                        <m:ctrlPr>
                          <a:rPr lang="en-SG" sz="2400" i="1" spc="-5">
                            <a:latin typeface="Cambria Math" panose="02040503050406030204" pitchFamily="18" charset="0"/>
                            <a:cs typeface="Calibri"/>
                          </a:rPr>
                        </m:ctrlPr>
                      </m:naryPr>
                      <m:sub>
                        <m:r>
                          <m:rPr>
                            <m:brk m:alnAt="23"/>
                          </m:rPr>
                          <a:rPr lang="en-SG" sz="2400" i="1" spc="-5">
                            <a:latin typeface="Cambria Math" panose="02040503050406030204" pitchFamily="18" charset="0"/>
                            <a:cs typeface="Calibri"/>
                          </a:rPr>
                          <m:t>−</m:t>
                        </m:r>
                        <m:r>
                          <a:rPr lang="en-SG" sz="2400" i="1" spc="-5">
                            <a:latin typeface="Cambria Math" panose="02040503050406030204" pitchFamily="18" charset="0"/>
                            <a:cs typeface="Calibri"/>
                          </a:rPr>
                          <m:t>∞</m:t>
                        </m:r>
                      </m:sub>
                      <m:sup>
                        <m:r>
                          <a:rPr lang="en-SG" sz="2400" i="1" spc="-5">
                            <a:latin typeface="Cambria Math" panose="02040503050406030204" pitchFamily="18" charset="0"/>
                            <a:cs typeface="Calibri"/>
                          </a:rPr>
                          <m:t>𝑎</m:t>
                        </m:r>
                      </m:sup>
                      <m:e>
                        <m:sSup>
                          <m:sSupPr>
                            <m:ctrlPr>
                              <a:rPr lang="en-SG" sz="2400" i="1" spc="-5">
                                <a:latin typeface="Cambria Math" panose="02040503050406030204" pitchFamily="18" charset="0"/>
                                <a:cs typeface="Calibri"/>
                              </a:rPr>
                            </m:ctrlPr>
                          </m:sSupPr>
                          <m:e>
                            <m:r>
                              <a:rPr lang="en-SG" sz="2400" i="1" spc="-5">
                                <a:latin typeface="Cambria Math" panose="02040503050406030204" pitchFamily="18" charset="0"/>
                                <a:cs typeface="Calibri"/>
                              </a:rPr>
                              <m:t>𝑒</m:t>
                            </m:r>
                          </m:e>
                          <m:sup>
                            <m:r>
                              <a:rPr lang="en-SG" sz="2400" i="1" spc="-5">
                                <a:latin typeface="Cambria Math" panose="02040503050406030204" pitchFamily="18" charset="0"/>
                                <a:cs typeface="Calibri"/>
                              </a:rPr>
                              <m:t>−</m:t>
                            </m:r>
                            <m:sSup>
                              <m:sSupPr>
                                <m:ctrlPr>
                                  <a:rPr lang="en-SG" sz="2400" i="1" spc="-5">
                                    <a:latin typeface="Cambria Math" panose="02040503050406030204" pitchFamily="18" charset="0"/>
                                    <a:cs typeface="Calibri"/>
                                  </a:rPr>
                                </m:ctrlPr>
                              </m:sSupPr>
                              <m:e>
                                <m:r>
                                  <a:rPr lang="en-SG" sz="2400" i="1" spc="-5">
                                    <a:latin typeface="Cambria Math" panose="02040503050406030204" pitchFamily="18" charset="0"/>
                                    <a:cs typeface="Calibri"/>
                                  </a:rPr>
                                  <m:t>𝑢</m:t>
                                </m:r>
                              </m:e>
                              <m:sup>
                                <m:r>
                                  <a:rPr lang="en-SG" sz="2400" i="1" spc="-5">
                                    <a:latin typeface="Cambria Math" panose="02040503050406030204" pitchFamily="18" charset="0"/>
                                    <a:cs typeface="Calibri"/>
                                  </a:rPr>
                                  <m:t>2</m:t>
                                </m:r>
                              </m:sup>
                            </m:sSup>
                            <m:r>
                              <a:rPr lang="en-SG" sz="2400" i="1" spc="-5">
                                <a:latin typeface="Cambria Math" panose="02040503050406030204" pitchFamily="18" charset="0"/>
                                <a:cs typeface="Calibri"/>
                              </a:rPr>
                              <m:t>/2</m:t>
                            </m:r>
                          </m:sup>
                        </m:sSup>
                        <m:r>
                          <a:rPr lang="en-SG" sz="2400" i="1" spc="-5">
                            <a:latin typeface="Cambria Math" panose="02040503050406030204" pitchFamily="18" charset="0"/>
                            <a:cs typeface="Calibri"/>
                          </a:rPr>
                          <m:t>𝑑𝑢</m:t>
                        </m:r>
                      </m:e>
                    </m:nary>
                  </m:oMath>
                </a14:m>
                <a:endParaRPr lang="en-SG" sz="2400" spc="-5" dirty="0">
                  <a:cs typeface="Calibri"/>
                </a:endParaRPr>
              </a:p>
              <a:p>
                <a:pPr marL="367030" marR="80010" indent="-354330">
                  <a:lnSpc>
                    <a:spcPts val="3929"/>
                  </a:lnSpc>
                  <a:spcBef>
                    <a:spcPts val="265"/>
                  </a:spcBef>
                  <a:buFont typeface="Arial"/>
                  <a:buChar char="•"/>
                  <a:tabLst>
                    <a:tab pos="367030" algn="l"/>
                    <a:tab pos="367665" algn="l"/>
                  </a:tabLst>
                </a:pPr>
                <a:r>
                  <a:rPr lang="en-SG" sz="2400" spc="-5" dirty="0">
                    <a:cs typeface="Calibri"/>
                  </a:rPr>
                  <a:t>There is no known closed form solution to implied volatility by inverting the Black Scholes formula.</a:t>
                </a:r>
              </a:p>
              <a:p>
                <a:pPr marL="367030" marR="80010" indent="-354330">
                  <a:lnSpc>
                    <a:spcPts val="3929"/>
                  </a:lnSpc>
                  <a:spcBef>
                    <a:spcPts val="265"/>
                  </a:spcBef>
                  <a:buFont typeface="Arial"/>
                  <a:buChar char="•"/>
                  <a:tabLst>
                    <a:tab pos="367030" algn="l"/>
                    <a:tab pos="367665" algn="l"/>
                  </a:tabLst>
                </a:pPr>
                <a:r>
                  <a:rPr lang="en-SG" sz="2400" spc="-5" dirty="0">
                    <a:cs typeface="Calibri"/>
                  </a:rPr>
                  <a:t>One needs to use numerical methods.</a:t>
                </a:r>
                <a:endParaRPr lang="en-SG" sz="2400" dirty="0">
                  <a:cs typeface="Calibri"/>
                </a:endParaRPr>
              </a:p>
              <a:p>
                <a:pPr marL="342900" indent="-342900">
                  <a:buFont typeface="Arial" panose="020B0604020202020204" pitchFamily="34" charset="0"/>
                  <a:buChar char="•"/>
                </a:pPr>
                <a:endParaRPr lang="en-SG" sz="2400" dirty="0">
                  <a:latin typeface="Calibri"/>
                  <a:cs typeface="Calibri"/>
                </a:endParaRPr>
              </a:p>
            </p:txBody>
          </p:sp>
        </mc:Choice>
        <mc:Fallback xmlns="">
          <p:sp>
            <p:nvSpPr>
              <p:cNvPr id="3" name="object 3"/>
              <p:cNvSpPr txBox="1">
                <a:spLocks noRot="1" noChangeAspect="1" noMove="1" noResize="1" noEditPoints="1" noAdjustHandles="1" noChangeArrowheads="1" noChangeShapeType="1" noTextEdit="1"/>
              </p:cNvSpPr>
              <p:nvPr/>
            </p:nvSpPr>
            <p:spPr>
              <a:xfrm>
                <a:off x="1170284" y="1919676"/>
                <a:ext cx="8371842" cy="4035079"/>
              </a:xfrm>
              <a:prstGeom prst="rect">
                <a:avLst/>
              </a:prstGeom>
              <a:blipFill>
                <a:blip r:embed="rId2"/>
                <a:stretch>
                  <a:fillRect l="-1966"/>
                </a:stretch>
              </a:blipFill>
            </p:spPr>
            <p:txBody>
              <a:bodyPr/>
              <a:lstStyle/>
              <a:p>
                <a:r>
                  <a:rPr lang="en-SG">
                    <a:noFill/>
                  </a:rPr>
                  <a:t> </a:t>
                </a:r>
              </a:p>
            </p:txBody>
          </p:sp>
        </mc:Fallback>
      </mc:AlternateContent>
    </p:spTree>
    <p:extLst>
      <p:ext uri="{BB962C8B-B14F-4D97-AF65-F5344CB8AC3E}">
        <p14:creationId xmlns:p14="http://schemas.microsoft.com/office/powerpoint/2010/main" val="30546880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dt" sz="half" idx="6"/>
          </p:nvPr>
        </p:nvSpPr>
        <p:spPr>
          <a:prstGeom prst="rect">
            <a:avLst/>
          </a:prstGeom>
        </p:spPr>
        <p:txBody>
          <a:bodyPr vert="horz" wrap="square" lIns="0" tIns="3810" rIns="0" bIns="0" rtlCol="0">
            <a:spAutoFit/>
          </a:bodyPr>
          <a:lstStyle/>
          <a:p>
            <a:pPr marL="12700">
              <a:lnSpc>
                <a:spcPct val="100000"/>
              </a:lnSpc>
              <a:spcBef>
                <a:spcPts val="30"/>
              </a:spcBef>
            </a:pPr>
            <a:r>
              <a:rPr spc="-5" dirty="0"/>
              <a:t>QF602</a:t>
            </a:r>
          </a:p>
        </p:txBody>
      </p:sp>
      <p:sp>
        <p:nvSpPr>
          <p:cNvPr id="6" name="object 6"/>
          <p:cNvSpPr txBox="1">
            <a:spLocks noGrp="1"/>
          </p:cNvSpPr>
          <p:nvPr>
            <p:ph type="sldNum" sz="quarter" idx="7"/>
          </p:nvPr>
        </p:nvSpPr>
        <p:spPr>
          <a:prstGeom prst="rect">
            <a:avLst/>
          </a:prstGeom>
        </p:spPr>
        <p:txBody>
          <a:bodyPr vert="horz" wrap="square" lIns="0" tIns="3810" rIns="0" bIns="0" rtlCol="0">
            <a:spAutoFit/>
          </a:bodyPr>
          <a:lstStyle/>
          <a:p>
            <a:pPr marL="25400">
              <a:lnSpc>
                <a:spcPct val="100000"/>
              </a:lnSpc>
              <a:spcBef>
                <a:spcPts val="30"/>
              </a:spcBef>
            </a:pPr>
            <a:fld id="{81D60167-4931-47E6-BA6A-407CBD079E47}" type="slidenum">
              <a:rPr spc="-5" dirty="0"/>
              <a:t>16</a:t>
            </a:fld>
            <a:endParaRPr spc="-5" dirty="0"/>
          </a:p>
        </p:txBody>
      </p:sp>
      <p:sp>
        <p:nvSpPr>
          <p:cNvPr id="2" name="object 2"/>
          <p:cNvSpPr txBox="1">
            <a:spLocks noGrp="1"/>
          </p:cNvSpPr>
          <p:nvPr>
            <p:ph type="title"/>
          </p:nvPr>
        </p:nvSpPr>
        <p:spPr>
          <a:xfrm>
            <a:off x="1676379" y="730250"/>
            <a:ext cx="7010400" cy="713657"/>
          </a:xfrm>
          <a:prstGeom prst="rect">
            <a:avLst/>
          </a:prstGeom>
        </p:spPr>
        <p:txBody>
          <a:bodyPr vert="horz" wrap="square" lIns="0" tIns="13335" rIns="0" bIns="0" rtlCol="0">
            <a:spAutoFit/>
          </a:bodyPr>
          <a:lstStyle/>
          <a:p>
            <a:pPr marL="12700" algn="ctr">
              <a:lnSpc>
                <a:spcPct val="100000"/>
              </a:lnSpc>
              <a:spcBef>
                <a:spcPts val="105"/>
              </a:spcBef>
            </a:pPr>
            <a:r>
              <a:rPr lang="en-SG" spc="-20" dirty="0"/>
              <a:t>Root searching algorithm</a:t>
            </a:r>
            <a:endParaRPr spc="-20" dirty="0"/>
          </a:p>
        </p:txBody>
      </p:sp>
      <mc:AlternateContent xmlns:mc="http://schemas.openxmlformats.org/markup-compatibility/2006" xmlns:a14="http://schemas.microsoft.com/office/drawing/2010/main">
        <mc:Choice Requires="a14">
          <p:sp>
            <p:nvSpPr>
              <p:cNvPr id="3" name="object 3"/>
              <p:cNvSpPr txBox="1"/>
              <p:nvPr/>
            </p:nvSpPr>
            <p:spPr>
              <a:xfrm>
                <a:off x="1170284" y="1919676"/>
                <a:ext cx="8371842" cy="3088666"/>
              </a:xfrm>
              <a:prstGeom prst="rect">
                <a:avLst/>
              </a:prstGeom>
            </p:spPr>
            <p:txBody>
              <a:bodyPr vert="horz" wrap="square" lIns="0" tIns="10795" rIns="0" bIns="0" rtlCol="0">
                <a:spAutoFit/>
              </a:bodyPr>
              <a:lstStyle/>
              <a:p>
                <a:pPr marL="367030" marR="80010" indent="-354330">
                  <a:lnSpc>
                    <a:spcPts val="3929"/>
                  </a:lnSpc>
                  <a:spcBef>
                    <a:spcPts val="265"/>
                  </a:spcBef>
                  <a:buFont typeface="Arial"/>
                  <a:buChar char="•"/>
                  <a:tabLst>
                    <a:tab pos="367030" algn="l"/>
                    <a:tab pos="367665" algn="l"/>
                  </a:tabLst>
                </a:pPr>
                <a:r>
                  <a:rPr lang="en-SG" sz="2400" dirty="0">
                    <a:cs typeface="Calibri"/>
                  </a:rPr>
                  <a:t>Problem statement: given a function f(x), can you find x such that f(x) = 0.</a:t>
                </a:r>
              </a:p>
              <a:p>
                <a:pPr marL="367030" marR="80010" indent="-354330">
                  <a:lnSpc>
                    <a:spcPts val="3929"/>
                  </a:lnSpc>
                  <a:spcBef>
                    <a:spcPts val="265"/>
                  </a:spcBef>
                  <a:buFont typeface="Arial"/>
                  <a:buChar char="•"/>
                  <a:tabLst>
                    <a:tab pos="367030" algn="l"/>
                    <a:tab pos="367665" algn="l"/>
                  </a:tabLst>
                </a:pPr>
                <a:r>
                  <a:rPr lang="en-SG" sz="2400" dirty="0">
                    <a:cs typeface="Calibri"/>
                  </a:rPr>
                  <a:t>If the function f is differentiable with respect to x then we can use Newton Raphson's method (NR), </a:t>
                </a:r>
                <a14:m>
                  <m:oMath xmlns:m="http://schemas.openxmlformats.org/officeDocument/2006/math">
                    <m:sSub>
                      <m:sSubPr>
                        <m:ctrlPr>
                          <a:rPr lang="en-SG" sz="2400" i="1">
                            <a:latin typeface="Cambria Math" panose="02040503050406030204" pitchFamily="18" charset="0"/>
                            <a:cs typeface="Calibri"/>
                          </a:rPr>
                        </m:ctrlPr>
                      </m:sSubPr>
                      <m:e>
                        <m:r>
                          <a:rPr lang="en-SG" sz="2400" i="1">
                            <a:latin typeface="Cambria Math" panose="02040503050406030204" pitchFamily="18" charset="0"/>
                            <a:cs typeface="Calibri"/>
                          </a:rPr>
                          <m:t>𝑥</m:t>
                        </m:r>
                      </m:e>
                      <m:sub>
                        <m:r>
                          <a:rPr lang="en-SG" sz="2400" i="1">
                            <a:latin typeface="Cambria Math" panose="02040503050406030204" pitchFamily="18" charset="0"/>
                            <a:cs typeface="Calibri"/>
                          </a:rPr>
                          <m:t>0</m:t>
                        </m:r>
                      </m:sub>
                    </m:sSub>
                  </m:oMath>
                </a14:m>
                <a:r>
                  <a:rPr lang="en-SG" sz="2400" dirty="0">
                    <a:cs typeface="Calibri"/>
                  </a:rPr>
                  <a:t> is the initial guess,</a:t>
                </a:r>
              </a:p>
              <a:p>
                <a:pPr marL="367030" marR="80010" indent="-354330">
                  <a:lnSpc>
                    <a:spcPts val="3929"/>
                  </a:lnSpc>
                  <a:spcBef>
                    <a:spcPts val="265"/>
                  </a:spcBef>
                  <a:buFont typeface="Arial"/>
                  <a:buChar char="•"/>
                  <a:tabLst>
                    <a:tab pos="367030" algn="l"/>
                    <a:tab pos="367665" algn="l"/>
                  </a:tabLst>
                </a:pPr>
                <a:endParaRPr lang="en-SG" sz="2400" dirty="0">
                  <a:cs typeface="Calibri"/>
                </a:endParaRPr>
              </a:p>
              <a:p>
                <a:pPr marL="12700" marR="80010">
                  <a:lnSpc>
                    <a:spcPts val="3929"/>
                  </a:lnSpc>
                  <a:spcBef>
                    <a:spcPts val="265"/>
                  </a:spcBef>
                  <a:tabLst>
                    <a:tab pos="367030" algn="l"/>
                    <a:tab pos="367665" algn="l"/>
                  </a:tabLst>
                </a:pPr>
                <a14:m>
                  <m:oMathPara xmlns:m="http://schemas.openxmlformats.org/officeDocument/2006/math">
                    <m:oMathParaPr>
                      <m:jc m:val="center"/>
                    </m:oMathParaPr>
                    <m:oMath xmlns:m="http://schemas.openxmlformats.org/officeDocument/2006/math">
                      <m:sSub>
                        <m:sSubPr>
                          <m:ctrlPr>
                            <a:rPr lang="en-SG" sz="2400" b="0" i="1" smtClean="0">
                              <a:latin typeface="Cambria Math" panose="02040503050406030204" pitchFamily="18" charset="0"/>
                              <a:cs typeface="Calibri"/>
                            </a:rPr>
                          </m:ctrlPr>
                        </m:sSubPr>
                        <m:e>
                          <m:r>
                            <a:rPr lang="en-SG" sz="2400" b="0" i="1" smtClean="0">
                              <a:latin typeface="Cambria Math" panose="02040503050406030204" pitchFamily="18" charset="0"/>
                              <a:cs typeface="Calibri"/>
                            </a:rPr>
                            <m:t>𝑥</m:t>
                          </m:r>
                        </m:e>
                        <m:sub>
                          <m:r>
                            <a:rPr lang="en-SG" sz="2400" b="0" i="1" smtClean="0">
                              <a:latin typeface="Cambria Math" panose="02040503050406030204" pitchFamily="18" charset="0"/>
                              <a:cs typeface="Calibri"/>
                            </a:rPr>
                            <m:t>1</m:t>
                          </m:r>
                        </m:sub>
                      </m:sSub>
                      <m:r>
                        <a:rPr lang="en-SG" sz="2400" b="0" i="1" smtClean="0">
                          <a:latin typeface="Cambria Math" panose="02040503050406030204" pitchFamily="18" charset="0"/>
                          <a:cs typeface="Calibri"/>
                        </a:rPr>
                        <m:t>=</m:t>
                      </m:r>
                      <m:sSub>
                        <m:sSubPr>
                          <m:ctrlPr>
                            <a:rPr lang="en-SG" sz="2400" b="0" i="1" smtClean="0">
                              <a:latin typeface="Cambria Math" panose="02040503050406030204" pitchFamily="18" charset="0"/>
                              <a:cs typeface="Calibri"/>
                            </a:rPr>
                          </m:ctrlPr>
                        </m:sSubPr>
                        <m:e>
                          <m:r>
                            <a:rPr lang="en-SG" sz="2400" b="0" i="1" smtClean="0">
                              <a:latin typeface="Cambria Math" panose="02040503050406030204" pitchFamily="18" charset="0"/>
                              <a:cs typeface="Calibri"/>
                            </a:rPr>
                            <m:t>𝑥</m:t>
                          </m:r>
                        </m:e>
                        <m:sub>
                          <m:r>
                            <a:rPr lang="en-SG" sz="2400" b="0" i="1" smtClean="0">
                              <a:latin typeface="Cambria Math" panose="02040503050406030204" pitchFamily="18" charset="0"/>
                              <a:cs typeface="Calibri"/>
                            </a:rPr>
                            <m:t>0</m:t>
                          </m:r>
                        </m:sub>
                      </m:sSub>
                      <m:r>
                        <a:rPr lang="en-SG" sz="2400" b="0" i="1" smtClean="0">
                          <a:latin typeface="Cambria Math" panose="02040503050406030204" pitchFamily="18" charset="0"/>
                          <a:cs typeface="Calibri"/>
                        </a:rPr>
                        <m:t>−</m:t>
                      </m:r>
                      <m:f>
                        <m:fPr>
                          <m:ctrlPr>
                            <a:rPr lang="en-SG" sz="2400" b="0" i="1" smtClean="0">
                              <a:latin typeface="Cambria Math" panose="02040503050406030204" pitchFamily="18" charset="0"/>
                              <a:cs typeface="Calibri"/>
                            </a:rPr>
                          </m:ctrlPr>
                        </m:fPr>
                        <m:num>
                          <m:r>
                            <a:rPr lang="en-SG" sz="2400" b="0" i="1" smtClean="0">
                              <a:latin typeface="Cambria Math" panose="02040503050406030204" pitchFamily="18" charset="0"/>
                              <a:cs typeface="Calibri"/>
                            </a:rPr>
                            <m:t>𝑓</m:t>
                          </m:r>
                          <m:r>
                            <a:rPr lang="en-SG" sz="2400" b="0" i="1" smtClean="0">
                              <a:latin typeface="Cambria Math" panose="02040503050406030204" pitchFamily="18" charset="0"/>
                              <a:cs typeface="Calibri"/>
                            </a:rPr>
                            <m:t>(</m:t>
                          </m:r>
                          <m:sSub>
                            <m:sSubPr>
                              <m:ctrlPr>
                                <a:rPr lang="en-SG" sz="2400" b="0" i="1" smtClean="0">
                                  <a:latin typeface="Cambria Math" panose="02040503050406030204" pitchFamily="18" charset="0"/>
                                  <a:cs typeface="Calibri"/>
                                </a:rPr>
                              </m:ctrlPr>
                            </m:sSubPr>
                            <m:e>
                              <m:r>
                                <a:rPr lang="en-SG" sz="2400" b="0" i="1" smtClean="0">
                                  <a:latin typeface="Cambria Math" panose="02040503050406030204" pitchFamily="18" charset="0"/>
                                  <a:cs typeface="Calibri"/>
                                </a:rPr>
                                <m:t>𝑥</m:t>
                              </m:r>
                            </m:e>
                            <m:sub>
                              <m:r>
                                <a:rPr lang="en-SG" sz="2400" b="0" i="1" smtClean="0">
                                  <a:latin typeface="Cambria Math" panose="02040503050406030204" pitchFamily="18" charset="0"/>
                                  <a:cs typeface="Calibri"/>
                                </a:rPr>
                                <m:t>0</m:t>
                              </m:r>
                            </m:sub>
                          </m:sSub>
                          <m:r>
                            <a:rPr lang="en-SG" sz="2400" b="0" i="1" smtClean="0">
                              <a:latin typeface="Cambria Math" panose="02040503050406030204" pitchFamily="18" charset="0"/>
                              <a:cs typeface="Calibri"/>
                            </a:rPr>
                            <m:t>)</m:t>
                          </m:r>
                        </m:num>
                        <m:den>
                          <m:r>
                            <a:rPr lang="en-SG" sz="2400" b="0" i="1" smtClean="0">
                              <a:latin typeface="Cambria Math" panose="02040503050406030204" pitchFamily="18" charset="0"/>
                              <a:cs typeface="Calibri"/>
                            </a:rPr>
                            <m:t>𝑓</m:t>
                          </m:r>
                          <m:r>
                            <a:rPr lang="en-SG" sz="2400" b="0" i="1" smtClean="0">
                              <a:latin typeface="Cambria Math" panose="02040503050406030204" pitchFamily="18" charset="0"/>
                              <a:cs typeface="Calibri"/>
                            </a:rPr>
                            <m:t>′(</m:t>
                          </m:r>
                          <m:sSub>
                            <m:sSubPr>
                              <m:ctrlPr>
                                <a:rPr lang="en-SG" sz="2400" b="0" i="1" smtClean="0">
                                  <a:latin typeface="Cambria Math" panose="02040503050406030204" pitchFamily="18" charset="0"/>
                                  <a:cs typeface="Calibri"/>
                                </a:rPr>
                              </m:ctrlPr>
                            </m:sSubPr>
                            <m:e>
                              <m:r>
                                <a:rPr lang="en-SG" sz="2400" b="0" i="1" smtClean="0">
                                  <a:latin typeface="Cambria Math" panose="02040503050406030204" pitchFamily="18" charset="0"/>
                                  <a:cs typeface="Calibri"/>
                                </a:rPr>
                                <m:t>𝑥</m:t>
                              </m:r>
                            </m:e>
                            <m:sub>
                              <m:r>
                                <a:rPr lang="en-SG" sz="2400" b="0" i="1" smtClean="0">
                                  <a:latin typeface="Cambria Math" panose="02040503050406030204" pitchFamily="18" charset="0"/>
                                  <a:cs typeface="Calibri"/>
                                </a:rPr>
                                <m:t>0</m:t>
                              </m:r>
                            </m:sub>
                          </m:sSub>
                          <m:r>
                            <a:rPr lang="en-SG" sz="2400" b="0" i="1" smtClean="0">
                              <a:latin typeface="Cambria Math" panose="02040503050406030204" pitchFamily="18" charset="0"/>
                              <a:cs typeface="Calibri"/>
                            </a:rPr>
                            <m:t>)</m:t>
                          </m:r>
                        </m:den>
                      </m:f>
                    </m:oMath>
                  </m:oMathPara>
                </a14:m>
                <a:endParaRPr lang="en-SG" sz="2400" dirty="0">
                  <a:cs typeface="Calibri"/>
                </a:endParaRPr>
              </a:p>
            </p:txBody>
          </p:sp>
        </mc:Choice>
        <mc:Fallback xmlns="">
          <p:sp>
            <p:nvSpPr>
              <p:cNvPr id="3" name="object 3"/>
              <p:cNvSpPr txBox="1">
                <a:spLocks noRot="1" noChangeAspect="1" noMove="1" noResize="1" noEditPoints="1" noAdjustHandles="1" noChangeArrowheads="1" noChangeShapeType="1" noTextEdit="1"/>
              </p:cNvSpPr>
              <p:nvPr/>
            </p:nvSpPr>
            <p:spPr>
              <a:xfrm>
                <a:off x="1170284" y="1919676"/>
                <a:ext cx="8371842" cy="3088666"/>
              </a:xfrm>
              <a:prstGeom prst="rect">
                <a:avLst/>
              </a:prstGeom>
              <a:blipFill>
                <a:blip r:embed="rId2"/>
                <a:stretch>
                  <a:fillRect l="-1966" b="-5917"/>
                </a:stretch>
              </a:blipFill>
            </p:spPr>
            <p:txBody>
              <a:bodyPr/>
              <a:lstStyle/>
              <a:p>
                <a:r>
                  <a:rPr lang="en-SG">
                    <a:noFill/>
                  </a:rPr>
                  <a:t> </a:t>
                </a:r>
              </a:p>
            </p:txBody>
          </p:sp>
        </mc:Fallback>
      </mc:AlternateContent>
    </p:spTree>
    <p:extLst>
      <p:ext uri="{BB962C8B-B14F-4D97-AF65-F5344CB8AC3E}">
        <p14:creationId xmlns:p14="http://schemas.microsoft.com/office/powerpoint/2010/main" val="2411799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dt" sz="half" idx="6"/>
          </p:nvPr>
        </p:nvSpPr>
        <p:spPr>
          <a:prstGeom prst="rect">
            <a:avLst/>
          </a:prstGeom>
        </p:spPr>
        <p:txBody>
          <a:bodyPr vert="horz" wrap="square" lIns="0" tIns="3810" rIns="0" bIns="0" rtlCol="0">
            <a:spAutoFit/>
          </a:bodyPr>
          <a:lstStyle/>
          <a:p>
            <a:pPr marL="12700">
              <a:lnSpc>
                <a:spcPct val="100000"/>
              </a:lnSpc>
              <a:spcBef>
                <a:spcPts val="30"/>
              </a:spcBef>
            </a:pPr>
            <a:r>
              <a:rPr spc="-5" dirty="0"/>
              <a:t>QF602</a:t>
            </a:r>
          </a:p>
        </p:txBody>
      </p:sp>
      <p:sp>
        <p:nvSpPr>
          <p:cNvPr id="6" name="object 6"/>
          <p:cNvSpPr txBox="1">
            <a:spLocks noGrp="1"/>
          </p:cNvSpPr>
          <p:nvPr>
            <p:ph type="sldNum" sz="quarter" idx="7"/>
          </p:nvPr>
        </p:nvSpPr>
        <p:spPr>
          <a:prstGeom prst="rect">
            <a:avLst/>
          </a:prstGeom>
        </p:spPr>
        <p:txBody>
          <a:bodyPr vert="horz" wrap="square" lIns="0" tIns="3810" rIns="0" bIns="0" rtlCol="0">
            <a:spAutoFit/>
          </a:bodyPr>
          <a:lstStyle/>
          <a:p>
            <a:pPr marL="25400">
              <a:lnSpc>
                <a:spcPct val="100000"/>
              </a:lnSpc>
              <a:spcBef>
                <a:spcPts val="30"/>
              </a:spcBef>
            </a:pPr>
            <a:fld id="{81D60167-4931-47E6-BA6A-407CBD079E47}" type="slidenum">
              <a:rPr spc="-5" dirty="0"/>
              <a:t>17</a:t>
            </a:fld>
            <a:endParaRPr spc="-5" dirty="0"/>
          </a:p>
        </p:txBody>
      </p:sp>
      <p:sp>
        <p:nvSpPr>
          <p:cNvPr id="2" name="object 2"/>
          <p:cNvSpPr txBox="1">
            <a:spLocks noGrp="1"/>
          </p:cNvSpPr>
          <p:nvPr>
            <p:ph type="title"/>
          </p:nvPr>
        </p:nvSpPr>
        <p:spPr>
          <a:xfrm>
            <a:off x="1676379" y="730250"/>
            <a:ext cx="7010400" cy="713657"/>
          </a:xfrm>
          <a:prstGeom prst="rect">
            <a:avLst/>
          </a:prstGeom>
        </p:spPr>
        <p:txBody>
          <a:bodyPr vert="horz" wrap="square" lIns="0" tIns="13335" rIns="0" bIns="0" rtlCol="0">
            <a:spAutoFit/>
          </a:bodyPr>
          <a:lstStyle/>
          <a:p>
            <a:pPr marL="12700" algn="ctr">
              <a:lnSpc>
                <a:spcPct val="100000"/>
              </a:lnSpc>
              <a:spcBef>
                <a:spcPts val="105"/>
              </a:spcBef>
            </a:pPr>
            <a:r>
              <a:rPr lang="en-SG" spc="-20" dirty="0"/>
              <a:t>Root searching algorithm</a:t>
            </a:r>
            <a:endParaRPr spc="-20" dirty="0"/>
          </a:p>
        </p:txBody>
      </p:sp>
      <mc:AlternateContent xmlns:mc="http://schemas.openxmlformats.org/markup-compatibility/2006" xmlns:a14="http://schemas.microsoft.com/office/drawing/2010/main">
        <mc:Choice Requires="a14">
          <p:sp>
            <p:nvSpPr>
              <p:cNvPr id="3" name="object 3"/>
              <p:cNvSpPr txBox="1"/>
              <p:nvPr/>
            </p:nvSpPr>
            <p:spPr>
              <a:xfrm>
                <a:off x="1170284" y="1919676"/>
                <a:ext cx="8371842" cy="3204082"/>
              </a:xfrm>
              <a:prstGeom prst="rect">
                <a:avLst/>
              </a:prstGeom>
            </p:spPr>
            <p:txBody>
              <a:bodyPr vert="horz" wrap="square" lIns="0" tIns="10795" rIns="0" bIns="0" rtlCol="0">
                <a:spAutoFit/>
              </a:bodyPr>
              <a:lstStyle/>
              <a:p>
                <a:pPr marL="367030" marR="80010" indent="-354330">
                  <a:lnSpc>
                    <a:spcPts val="3929"/>
                  </a:lnSpc>
                  <a:spcBef>
                    <a:spcPts val="265"/>
                  </a:spcBef>
                  <a:buFont typeface="Arial"/>
                  <a:buChar char="•"/>
                  <a:tabLst>
                    <a:tab pos="367030" algn="l"/>
                    <a:tab pos="367665" algn="l"/>
                  </a:tabLst>
                </a:pPr>
                <a:r>
                  <a:rPr lang="en-SG" sz="2400" dirty="0">
                    <a:cs typeface="Calibri"/>
                  </a:rPr>
                  <a:t>A toy problem: Can you find x such that </a:t>
                </a:r>
                <a14:m>
                  <m:oMath xmlns:m="http://schemas.openxmlformats.org/officeDocument/2006/math">
                    <m:sSup>
                      <m:sSupPr>
                        <m:ctrlPr>
                          <a:rPr lang="en-SG" sz="2400" b="0" i="1" smtClean="0">
                            <a:latin typeface="Cambria Math" panose="02040503050406030204" pitchFamily="18" charset="0"/>
                            <a:cs typeface="Calibri"/>
                          </a:rPr>
                        </m:ctrlPr>
                      </m:sSupPr>
                      <m:e>
                        <m:r>
                          <a:rPr lang="en-SG" sz="2400" b="0" i="1" smtClean="0">
                            <a:latin typeface="Cambria Math" panose="02040503050406030204" pitchFamily="18" charset="0"/>
                            <a:cs typeface="Calibri"/>
                          </a:rPr>
                          <m:t>𝑥</m:t>
                        </m:r>
                      </m:e>
                      <m:sup>
                        <m:r>
                          <a:rPr lang="en-SG" sz="2400" b="0" i="1" smtClean="0">
                            <a:latin typeface="Cambria Math" panose="02040503050406030204" pitchFamily="18" charset="0"/>
                            <a:cs typeface="Calibri"/>
                          </a:rPr>
                          <m:t>2</m:t>
                        </m:r>
                      </m:sup>
                    </m:sSup>
                    <m:r>
                      <a:rPr lang="en-SG" sz="2400" b="0" i="1" smtClean="0">
                        <a:latin typeface="Cambria Math" panose="02040503050406030204" pitchFamily="18" charset="0"/>
                        <a:cs typeface="Calibri"/>
                      </a:rPr>
                      <m:t>=7</m:t>
                    </m:r>
                  </m:oMath>
                </a14:m>
                <a:r>
                  <a:rPr lang="en-SG" sz="2400" dirty="0">
                    <a:latin typeface="Calibri"/>
                    <a:cs typeface="Calibri"/>
                  </a:rPr>
                  <a:t>?</a:t>
                </a:r>
              </a:p>
              <a:p>
                <a:pPr marL="367030" marR="80010" indent="-354330">
                  <a:lnSpc>
                    <a:spcPts val="3929"/>
                  </a:lnSpc>
                  <a:spcBef>
                    <a:spcPts val="265"/>
                  </a:spcBef>
                  <a:buFont typeface="Arial"/>
                  <a:buChar char="•"/>
                  <a:tabLst>
                    <a:tab pos="367030" algn="l"/>
                    <a:tab pos="367665" algn="l"/>
                  </a:tabLst>
                </a:pPr>
                <a:r>
                  <a:rPr lang="en-SG" sz="2400" dirty="0">
                    <a:latin typeface="Calibri"/>
                    <a:cs typeface="Calibri"/>
                  </a:rPr>
                  <a:t>We set the function </a:t>
                </a:r>
                <a14:m>
                  <m:oMath xmlns:m="http://schemas.openxmlformats.org/officeDocument/2006/math">
                    <m:r>
                      <a:rPr lang="en-SG" sz="2400" b="0" i="1" smtClean="0">
                        <a:latin typeface="Cambria Math" panose="02040503050406030204" pitchFamily="18" charset="0"/>
                        <a:cs typeface="Calibri"/>
                      </a:rPr>
                      <m:t>𝑓</m:t>
                    </m:r>
                    <m:d>
                      <m:dPr>
                        <m:ctrlPr>
                          <a:rPr lang="en-SG" sz="2400" b="0" i="1" smtClean="0">
                            <a:latin typeface="Cambria Math" panose="02040503050406030204" pitchFamily="18" charset="0"/>
                            <a:cs typeface="Calibri"/>
                          </a:rPr>
                        </m:ctrlPr>
                      </m:dPr>
                      <m:e>
                        <m:r>
                          <a:rPr lang="en-SG" sz="2400" b="0" i="1" smtClean="0">
                            <a:latin typeface="Cambria Math" panose="02040503050406030204" pitchFamily="18" charset="0"/>
                            <a:cs typeface="Calibri"/>
                          </a:rPr>
                          <m:t>𝑥</m:t>
                        </m:r>
                      </m:e>
                    </m:d>
                    <m:r>
                      <a:rPr lang="en-SG" sz="2400" b="0" i="1" smtClean="0">
                        <a:latin typeface="Cambria Math" panose="02040503050406030204" pitchFamily="18" charset="0"/>
                        <a:cs typeface="Calibri"/>
                      </a:rPr>
                      <m:t>=</m:t>
                    </m:r>
                    <m:sSup>
                      <m:sSupPr>
                        <m:ctrlPr>
                          <a:rPr lang="en-SG" sz="2400" b="0" i="1" smtClean="0">
                            <a:latin typeface="Cambria Math" panose="02040503050406030204" pitchFamily="18" charset="0"/>
                            <a:cs typeface="Calibri"/>
                          </a:rPr>
                        </m:ctrlPr>
                      </m:sSupPr>
                      <m:e>
                        <m:r>
                          <a:rPr lang="en-SG" sz="2400" i="1" smtClean="0">
                            <a:latin typeface="Cambria Math" panose="02040503050406030204" pitchFamily="18" charset="0"/>
                            <a:cs typeface="Calibri"/>
                          </a:rPr>
                          <m:t>𝑥</m:t>
                        </m:r>
                      </m:e>
                      <m:sup>
                        <m:r>
                          <a:rPr lang="en-SG" sz="2400" b="0" i="1" smtClean="0">
                            <a:latin typeface="Cambria Math" panose="02040503050406030204" pitchFamily="18" charset="0"/>
                            <a:cs typeface="Calibri"/>
                          </a:rPr>
                          <m:t>2</m:t>
                        </m:r>
                      </m:sup>
                    </m:sSup>
                    <m:r>
                      <a:rPr lang="en-SG" sz="2400" b="0" i="1" smtClean="0">
                        <a:latin typeface="Cambria Math" panose="02040503050406030204" pitchFamily="18" charset="0"/>
                        <a:cs typeface="Calibri"/>
                      </a:rPr>
                      <m:t>−7, </m:t>
                    </m:r>
                    <m:sSup>
                      <m:sSupPr>
                        <m:ctrlPr>
                          <a:rPr lang="en-SG" sz="2400" b="0" i="1" smtClean="0">
                            <a:latin typeface="Cambria Math" panose="02040503050406030204" pitchFamily="18" charset="0"/>
                            <a:cs typeface="Calibri"/>
                          </a:rPr>
                        </m:ctrlPr>
                      </m:sSupPr>
                      <m:e>
                        <m:r>
                          <a:rPr lang="en-SG" sz="2400" b="0" i="1" smtClean="0">
                            <a:latin typeface="Cambria Math" panose="02040503050406030204" pitchFamily="18" charset="0"/>
                            <a:cs typeface="Calibri"/>
                          </a:rPr>
                          <m:t>𝑓</m:t>
                        </m:r>
                      </m:e>
                      <m:sup>
                        <m:r>
                          <a:rPr lang="en-SG" sz="2400" b="0" i="1" smtClean="0">
                            <a:latin typeface="Cambria Math" panose="02040503050406030204" pitchFamily="18" charset="0"/>
                            <a:cs typeface="Calibri"/>
                          </a:rPr>
                          <m:t>′</m:t>
                        </m:r>
                      </m:sup>
                    </m:sSup>
                    <m:d>
                      <m:dPr>
                        <m:ctrlPr>
                          <a:rPr lang="en-SG" sz="2400" b="0" i="1" smtClean="0">
                            <a:latin typeface="Cambria Math" panose="02040503050406030204" pitchFamily="18" charset="0"/>
                            <a:cs typeface="Calibri"/>
                          </a:rPr>
                        </m:ctrlPr>
                      </m:dPr>
                      <m:e>
                        <m:r>
                          <a:rPr lang="en-SG" sz="2400" b="0" i="1" smtClean="0">
                            <a:latin typeface="Cambria Math" panose="02040503050406030204" pitchFamily="18" charset="0"/>
                            <a:cs typeface="Calibri"/>
                          </a:rPr>
                          <m:t>𝑥</m:t>
                        </m:r>
                      </m:e>
                    </m:d>
                    <m:r>
                      <a:rPr lang="en-SG" sz="2400" b="0" i="1" smtClean="0">
                        <a:latin typeface="Cambria Math" panose="02040503050406030204" pitchFamily="18" charset="0"/>
                        <a:cs typeface="Calibri"/>
                      </a:rPr>
                      <m:t>=2</m:t>
                    </m:r>
                    <m:r>
                      <a:rPr lang="en-SG" sz="2400" b="0" i="1" smtClean="0">
                        <a:latin typeface="Cambria Math" panose="02040503050406030204" pitchFamily="18" charset="0"/>
                        <a:cs typeface="Calibri"/>
                      </a:rPr>
                      <m:t>𝑥</m:t>
                    </m:r>
                  </m:oMath>
                </a14:m>
                <a:r>
                  <a:rPr lang="en-SG" sz="2400" dirty="0">
                    <a:latin typeface="Calibri"/>
                    <a:cs typeface="Calibri"/>
                  </a:rPr>
                  <a:t>.</a:t>
                </a:r>
              </a:p>
              <a:p>
                <a:pPr marL="367030" marR="80010" indent="-354330">
                  <a:lnSpc>
                    <a:spcPts val="3929"/>
                  </a:lnSpc>
                  <a:spcBef>
                    <a:spcPts val="265"/>
                  </a:spcBef>
                  <a:buFont typeface="Arial"/>
                  <a:buChar char="•"/>
                  <a:tabLst>
                    <a:tab pos="367030" algn="l"/>
                    <a:tab pos="367665" algn="l"/>
                  </a:tabLst>
                </a:pPr>
                <a:r>
                  <a:rPr lang="en-SG" sz="2400" dirty="0">
                    <a:latin typeface="Calibri"/>
                    <a:cs typeface="Calibri"/>
                  </a:rPr>
                  <a:t>Initial guess </a:t>
                </a:r>
                <a14:m>
                  <m:oMath xmlns:m="http://schemas.openxmlformats.org/officeDocument/2006/math">
                    <m:sSub>
                      <m:sSubPr>
                        <m:ctrlPr>
                          <a:rPr lang="en-SG" sz="2400" b="0" i="1" smtClean="0">
                            <a:latin typeface="Cambria Math" panose="02040503050406030204" pitchFamily="18" charset="0"/>
                            <a:cs typeface="Calibri"/>
                          </a:rPr>
                        </m:ctrlPr>
                      </m:sSubPr>
                      <m:e>
                        <m:r>
                          <a:rPr lang="en-SG" sz="2400" b="0" i="1" smtClean="0">
                            <a:latin typeface="Cambria Math" panose="02040503050406030204" pitchFamily="18" charset="0"/>
                            <a:cs typeface="Calibri"/>
                          </a:rPr>
                          <m:t>𝑥</m:t>
                        </m:r>
                      </m:e>
                      <m:sub>
                        <m:r>
                          <a:rPr lang="en-SG" sz="2400" b="0" i="1" smtClean="0">
                            <a:latin typeface="Cambria Math" panose="02040503050406030204" pitchFamily="18" charset="0"/>
                            <a:cs typeface="Calibri"/>
                          </a:rPr>
                          <m:t>0</m:t>
                        </m:r>
                      </m:sub>
                    </m:sSub>
                    <m:r>
                      <a:rPr lang="en-SG" sz="2400" b="0" i="1" smtClean="0">
                        <a:latin typeface="Cambria Math" panose="02040503050406030204" pitchFamily="18" charset="0"/>
                        <a:cs typeface="Calibri"/>
                      </a:rPr>
                      <m:t>=2.5</m:t>
                    </m:r>
                  </m:oMath>
                </a14:m>
                <a:r>
                  <a:rPr lang="en-SG" sz="2400" dirty="0">
                    <a:latin typeface="Calibri"/>
                    <a:cs typeface="Calibri"/>
                  </a:rPr>
                  <a:t>,</a:t>
                </a:r>
                <a:r>
                  <a:rPr lang="en-SG" sz="2400" dirty="0">
                    <a:cs typeface="Calibri"/>
                  </a:rPr>
                  <a:t> </a:t>
                </a:r>
                <a14:m>
                  <m:oMath xmlns:m="http://schemas.openxmlformats.org/officeDocument/2006/math">
                    <m:sSub>
                      <m:sSubPr>
                        <m:ctrlPr>
                          <a:rPr lang="en-SG" sz="2400" i="1">
                            <a:latin typeface="Cambria Math" panose="02040503050406030204" pitchFamily="18" charset="0"/>
                            <a:cs typeface="Calibri"/>
                          </a:rPr>
                        </m:ctrlPr>
                      </m:sSubPr>
                      <m:e>
                        <m:r>
                          <a:rPr lang="en-SG" sz="2400" i="1">
                            <a:latin typeface="Cambria Math" panose="02040503050406030204" pitchFamily="18" charset="0"/>
                            <a:cs typeface="Calibri"/>
                          </a:rPr>
                          <m:t>𝑓</m:t>
                        </m:r>
                        <m:r>
                          <a:rPr lang="en-SG" sz="2400" i="1">
                            <a:latin typeface="Cambria Math" panose="02040503050406030204" pitchFamily="18" charset="0"/>
                            <a:cs typeface="Calibri"/>
                          </a:rPr>
                          <m:t>(</m:t>
                        </m:r>
                        <m:r>
                          <a:rPr lang="en-SG" sz="2400" i="1">
                            <a:latin typeface="Cambria Math" panose="02040503050406030204" pitchFamily="18" charset="0"/>
                            <a:cs typeface="Calibri"/>
                          </a:rPr>
                          <m:t>𝑥</m:t>
                        </m:r>
                      </m:e>
                      <m:sub>
                        <m:r>
                          <a:rPr lang="en-SG" sz="2400" i="1">
                            <a:latin typeface="Cambria Math" panose="02040503050406030204" pitchFamily="18" charset="0"/>
                            <a:cs typeface="Calibri"/>
                          </a:rPr>
                          <m:t>0</m:t>
                        </m:r>
                      </m:sub>
                    </m:sSub>
                    <m:r>
                      <a:rPr lang="en-SG" sz="2400" i="1">
                        <a:latin typeface="Cambria Math" panose="02040503050406030204" pitchFamily="18" charset="0"/>
                        <a:cs typeface="Calibri"/>
                      </a:rPr>
                      <m:t>)=</m:t>
                    </m:r>
                    <m:sSup>
                      <m:sSupPr>
                        <m:ctrlPr>
                          <a:rPr lang="en-SG" sz="2400" i="1">
                            <a:latin typeface="Cambria Math" panose="02040503050406030204" pitchFamily="18" charset="0"/>
                            <a:cs typeface="Calibri"/>
                          </a:rPr>
                        </m:ctrlPr>
                      </m:sSupPr>
                      <m:e>
                        <m:r>
                          <a:rPr lang="en-SG" sz="2400" i="1">
                            <a:latin typeface="Cambria Math" panose="02040503050406030204" pitchFamily="18" charset="0"/>
                            <a:cs typeface="Calibri"/>
                          </a:rPr>
                          <m:t>2.5</m:t>
                        </m:r>
                      </m:e>
                      <m:sup>
                        <m:r>
                          <a:rPr lang="en-SG" sz="2400" i="1">
                            <a:latin typeface="Cambria Math" panose="02040503050406030204" pitchFamily="18" charset="0"/>
                            <a:cs typeface="Calibri"/>
                          </a:rPr>
                          <m:t>2</m:t>
                        </m:r>
                      </m:sup>
                    </m:sSup>
                    <m:r>
                      <a:rPr lang="en-SG" sz="2400" i="1">
                        <a:latin typeface="Cambria Math" panose="02040503050406030204" pitchFamily="18" charset="0"/>
                        <a:cs typeface="Calibri"/>
                      </a:rPr>
                      <m:t>−7=−0.75, </m:t>
                    </m:r>
                    <m:sSup>
                      <m:sSupPr>
                        <m:ctrlPr>
                          <a:rPr lang="en-SG" sz="2400" i="1">
                            <a:latin typeface="Cambria Math" panose="02040503050406030204" pitchFamily="18" charset="0"/>
                            <a:cs typeface="Calibri"/>
                          </a:rPr>
                        </m:ctrlPr>
                      </m:sSupPr>
                      <m:e>
                        <m:r>
                          <a:rPr lang="en-SG" sz="2400" i="1">
                            <a:latin typeface="Cambria Math" panose="02040503050406030204" pitchFamily="18" charset="0"/>
                            <a:cs typeface="Calibri"/>
                          </a:rPr>
                          <m:t>𝑓</m:t>
                        </m:r>
                      </m:e>
                      <m:sup>
                        <m:r>
                          <a:rPr lang="en-SG" sz="2400" i="1">
                            <a:latin typeface="Cambria Math" panose="02040503050406030204" pitchFamily="18" charset="0"/>
                            <a:cs typeface="Calibri"/>
                          </a:rPr>
                          <m:t>′</m:t>
                        </m:r>
                      </m:sup>
                    </m:sSup>
                    <m:d>
                      <m:dPr>
                        <m:ctrlPr>
                          <a:rPr lang="en-SG" sz="2400" i="1">
                            <a:latin typeface="Cambria Math" panose="02040503050406030204" pitchFamily="18" charset="0"/>
                            <a:cs typeface="Calibri"/>
                          </a:rPr>
                        </m:ctrlPr>
                      </m:dPr>
                      <m:e>
                        <m:sSub>
                          <m:sSubPr>
                            <m:ctrlPr>
                              <a:rPr lang="en-SG" sz="2400" i="1">
                                <a:latin typeface="Cambria Math" panose="02040503050406030204" pitchFamily="18" charset="0"/>
                                <a:cs typeface="Calibri"/>
                              </a:rPr>
                            </m:ctrlPr>
                          </m:sSubPr>
                          <m:e>
                            <m:r>
                              <a:rPr lang="en-SG" sz="2400" i="1">
                                <a:latin typeface="Cambria Math" panose="02040503050406030204" pitchFamily="18" charset="0"/>
                                <a:cs typeface="Calibri"/>
                              </a:rPr>
                              <m:t>𝑥</m:t>
                            </m:r>
                          </m:e>
                          <m:sub>
                            <m:r>
                              <a:rPr lang="en-SG" sz="2400" i="1">
                                <a:latin typeface="Cambria Math" panose="02040503050406030204" pitchFamily="18" charset="0"/>
                                <a:cs typeface="Calibri"/>
                              </a:rPr>
                              <m:t>0</m:t>
                            </m:r>
                          </m:sub>
                        </m:sSub>
                      </m:e>
                    </m:d>
                    <m:r>
                      <a:rPr lang="en-SG" sz="2400" i="1">
                        <a:latin typeface="Cambria Math" panose="02040503050406030204" pitchFamily="18" charset="0"/>
                        <a:cs typeface="Calibri"/>
                      </a:rPr>
                      <m:t>=5</m:t>
                    </m:r>
                  </m:oMath>
                </a14:m>
                <a:endParaRPr lang="en-SG" sz="2400" dirty="0">
                  <a:cs typeface="Calibri"/>
                </a:endParaRPr>
              </a:p>
              <a:p>
                <a:pPr marL="367030" marR="80010" indent="-354330">
                  <a:lnSpc>
                    <a:spcPts val="3929"/>
                  </a:lnSpc>
                  <a:spcBef>
                    <a:spcPts val="265"/>
                  </a:spcBef>
                  <a:buFont typeface="Arial"/>
                  <a:buChar char="•"/>
                  <a:tabLst>
                    <a:tab pos="367030" algn="l"/>
                    <a:tab pos="367665" algn="l"/>
                  </a:tabLst>
                </a:pPr>
                <a:r>
                  <a:rPr lang="en-SG" sz="2400" dirty="0">
                    <a:latin typeface="Calibri"/>
                    <a:cs typeface="Calibri"/>
                  </a:rPr>
                  <a:t>Applying NR, we have</a:t>
                </a:r>
              </a:p>
              <a:p>
                <a:pPr marL="367030" marR="80010" indent="-354330">
                  <a:lnSpc>
                    <a:spcPts val="3929"/>
                  </a:lnSpc>
                  <a:spcBef>
                    <a:spcPts val="265"/>
                  </a:spcBef>
                  <a:buFont typeface="Arial"/>
                  <a:buChar char="•"/>
                  <a:tabLst>
                    <a:tab pos="367030" algn="l"/>
                    <a:tab pos="367665" algn="l"/>
                  </a:tabLst>
                </a:pPr>
                <a14:m>
                  <m:oMath xmlns:m="http://schemas.openxmlformats.org/officeDocument/2006/math">
                    <m:sSub>
                      <m:sSubPr>
                        <m:ctrlPr>
                          <a:rPr lang="en-SG" sz="2400" i="1">
                            <a:latin typeface="Cambria Math" panose="02040503050406030204" pitchFamily="18" charset="0"/>
                            <a:cs typeface="Calibri"/>
                          </a:rPr>
                        </m:ctrlPr>
                      </m:sSubPr>
                      <m:e>
                        <m:r>
                          <a:rPr lang="en-SG" sz="2400" i="1">
                            <a:latin typeface="Cambria Math" panose="02040503050406030204" pitchFamily="18" charset="0"/>
                            <a:cs typeface="Calibri"/>
                          </a:rPr>
                          <m:t>𝑥</m:t>
                        </m:r>
                      </m:e>
                      <m:sub>
                        <m:r>
                          <a:rPr lang="en-SG" sz="2400" i="1">
                            <a:latin typeface="Cambria Math" panose="02040503050406030204" pitchFamily="18" charset="0"/>
                            <a:cs typeface="Calibri"/>
                          </a:rPr>
                          <m:t>1</m:t>
                        </m:r>
                      </m:sub>
                    </m:sSub>
                    <m:r>
                      <a:rPr lang="en-SG" sz="2400" i="1">
                        <a:latin typeface="Cambria Math" panose="02040503050406030204" pitchFamily="18" charset="0"/>
                        <a:cs typeface="Calibri"/>
                      </a:rPr>
                      <m:t>=</m:t>
                    </m:r>
                    <m:r>
                      <a:rPr lang="en-SG" sz="2400" b="0" i="1" smtClean="0">
                        <a:latin typeface="Cambria Math" panose="02040503050406030204" pitchFamily="18" charset="0"/>
                        <a:cs typeface="Calibri"/>
                      </a:rPr>
                      <m:t>2.5</m:t>
                    </m:r>
                    <m:r>
                      <a:rPr lang="en-SG" sz="2400" i="1">
                        <a:latin typeface="Cambria Math" panose="02040503050406030204" pitchFamily="18" charset="0"/>
                        <a:cs typeface="Calibri"/>
                      </a:rPr>
                      <m:t>−</m:t>
                    </m:r>
                    <m:f>
                      <m:fPr>
                        <m:ctrlPr>
                          <a:rPr lang="en-SG" sz="2400" i="1">
                            <a:latin typeface="Cambria Math" panose="02040503050406030204" pitchFamily="18" charset="0"/>
                            <a:cs typeface="Calibri"/>
                          </a:rPr>
                        </m:ctrlPr>
                      </m:fPr>
                      <m:num>
                        <m:r>
                          <a:rPr lang="en-SG" sz="2400" b="0" i="1" smtClean="0">
                            <a:latin typeface="Cambria Math" panose="02040503050406030204" pitchFamily="18" charset="0"/>
                            <a:cs typeface="Calibri"/>
                          </a:rPr>
                          <m:t>−0.75</m:t>
                        </m:r>
                      </m:num>
                      <m:den>
                        <m:r>
                          <a:rPr lang="en-SG" sz="2400" b="0" i="1" smtClean="0">
                            <a:latin typeface="Cambria Math" panose="02040503050406030204" pitchFamily="18" charset="0"/>
                            <a:cs typeface="Calibri"/>
                          </a:rPr>
                          <m:t>5</m:t>
                        </m:r>
                      </m:den>
                    </m:f>
                    <m:r>
                      <a:rPr lang="en-SG" sz="2400" b="0" i="1" smtClean="0">
                        <a:latin typeface="Cambria Math" panose="02040503050406030204" pitchFamily="18" charset="0"/>
                        <a:cs typeface="Calibri"/>
                      </a:rPr>
                      <m:t>=2.5</m:t>
                    </m:r>
                  </m:oMath>
                </a14:m>
                <a:r>
                  <a:rPr lang="en-SG" sz="2400" dirty="0">
                    <a:latin typeface="Calibri"/>
                    <a:cs typeface="Calibri"/>
                  </a:rPr>
                  <a:t>.</a:t>
                </a:r>
              </a:p>
              <a:p>
                <a:pPr marL="367030" marR="80010" indent="-354330">
                  <a:lnSpc>
                    <a:spcPts val="3929"/>
                  </a:lnSpc>
                  <a:spcBef>
                    <a:spcPts val="265"/>
                  </a:spcBef>
                  <a:buFont typeface="Arial"/>
                  <a:buChar char="•"/>
                  <a:tabLst>
                    <a:tab pos="367030" algn="l"/>
                    <a:tab pos="367665" algn="l"/>
                  </a:tabLst>
                </a:pPr>
                <a:r>
                  <a:rPr lang="en-SG" sz="2400" dirty="0">
                    <a:latin typeface="Calibri"/>
                    <a:cs typeface="Calibri"/>
                  </a:rPr>
                  <a:t>It converges at the third iteration, x=2.6457513111.</a:t>
                </a:r>
              </a:p>
            </p:txBody>
          </p:sp>
        </mc:Choice>
        <mc:Fallback xmlns="">
          <p:sp>
            <p:nvSpPr>
              <p:cNvPr id="3" name="object 3"/>
              <p:cNvSpPr txBox="1">
                <a:spLocks noRot="1" noChangeAspect="1" noMove="1" noResize="1" noEditPoints="1" noAdjustHandles="1" noChangeArrowheads="1" noChangeShapeType="1" noTextEdit="1"/>
              </p:cNvSpPr>
              <p:nvPr/>
            </p:nvSpPr>
            <p:spPr>
              <a:xfrm>
                <a:off x="1170284" y="1919676"/>
                <a:ext cx="8371842" cy="3204082"/>
              </a:xfrm>
              <a:prstGeom prst="rect">
                <a:avLst/>
              </a:prstGeom>
              <a:blipFill>
                <a:blip r:embed="rId2"/>
                <a:stretch>
                  <a:fillRect l="-1966" b="-3232"/>
                </a:stretch>
              </a:blipFill>
            </p:spPr>
            <p:txBody>
              <a:bodyPr/>
              <a:lstStyle/>
              <a:p>
                <a:r>
                  <a:rPr lang="en-SG">
                    <a:noFill/>
                  </a:rPr>
                  <a:t> </a:t>
                </a:r>
              </a:p>
            </p:txBody>
          </p:sp>
        </mc:Fallback>
      </mc:AlternateContent>
      <p:pic>
        <p:nvPicPr>
          <p:cNvPr id="7" name="Picture 6">
            <a:extLst>
              <a:ext uri="{FF2B5EF4-FFF2-40B4-BE49-F238E27FC236}">
                <a16:creationId xmlns:a16="http://schemas.microsoft.com/office/drawing/2014/main" id="{A9A57B91-5C0E-4F93-8939-4ADEDA976D7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13100" y="5145816"/>
            <a:ext cx="3733992" cy="1847945"/>
          </a:xfrm>
          <a:prstGeom prst="rect">
            <a:avLst/>
          </a:prstGeom>
        </p:spPr>
      </p:pic>
    </p:spTree>
    <p:extLst>
      <p:ext uri="{BB962C8B-B14F-4D97-AF65-F5344CB8AC3E}">
        <p14:creationId xmlns:p14="http://schemas.microsoft.com/office/powerpoint/2010/main" val="41625281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dt" sz="half" idx="6"/>
          </p:nvPr>
        </p:nvSpPr>
        <p:spPr>
          <a:prstGeom prst="rect">
            <a:avLst/>
          </a:prstGeom>
        </p:spPr>
        <p:txBody>
          <a:bodyPr vert="horz" wrap="square" lIns="0" tIns="3810" rIns="0" bIns="0" rtlCol="0">
            <a:spAutoFit/>
          </a:bodyPr>
          <a:lstStyle/>
          <a:p>
            <a:pPr marL="12700">
              <a:lnSpc>
                <a:spcPct val="100000"/>
              </a:lnSpc>
              <a:spcBef>
                <a:spcPts val="30"/>
              </a:spcBef>
            </a:pPr>
            <a:r>
              <a:rPr spc="-5" dirty="0"/>
              <a:t>QF602</a:t>
            </a:r>
          </a:p>
        </p:txBody>
      </p:sp>
      <p:sp>
        <p:nvSpPr>
          <p:cNvPr id="6" name="object 6"/>
          <p:cNvSpPr txBox="1">
            <a:spLocks noGrp="1"/>
          </p:cNvSpPr>
          <p:nvPr>
            <p:ph type="sldNum" sz="quarter" idx="7"/>
          </p:nvPr>
        </p:nvSpPr>
        <p:spPr>
          <a:prstGeom prst="rect">
            <a:avLst/>
          </a:prstGeom>
        </p:spPr>
        <p:txBody>
          <a:bodyPr vert="horz" wrap="square" lIns="0" tIns="3810" rIns="0" bIns="0" rtlCol="0">
            <a:spAutoFit/>
          </a:bodyPr>
          <a:lstStyle/>
          <a:p>
            <a:pPr marL="25400">
              <a:lnSpc>
                <a:spcPct val="100000"/>
              </a:lnSpc>
              <a:spcBef>
                <a:spcPts val="30"/>
              </a:spcBef>
            </a:pPr>
            <a:fld id="{81D60167-4931-47E6-BA6A-407CBD079E47}" type="slidenum">
              <a:rPr spc="-5" dirty="0"/>
              <a:t>18</a:t>
            </a:fld>
            <a:endParaRPr spc="-5" dirty="0"/>
          </a:p>
        </p:txBody>
      </p:sp>
      <p:sp>
        <p:nvSpPr>
          <p:cNvPr id="2" name="object 2"/>
          <p:cNvSpPr txBox="1">
            <a:spLocks noGrp="1"/>
          </p:cNvSpPr>
          <p:nvPr>
            <p:ph type="title"/>
          </p:nvPr>
        </p:nvSpPr>
        <p:spPr>
          <a:xfrm>
            <a:off x="1676379" y="730250"/>
            <a:ext cx="7010400" cy="713657"/>
          </a:xfrm>
          <a:prstGeom prst="rect">
            <a:avLst/>
          </a:prstGeom>
        </p:spPr>
        <p:txBody>
          <a:bodyPr vert="horz" wrap="square" lIns="0" tIns="13335" rIns="0" bIns="0" rtlCol="0">
            <a:spAutoFit/>
          </a:bodyPr>
          <a:lstStyle/>
          <a:p>
            <a:pPr marL="12700" algn="ctr">
              <a:lnSpc>
                <a:spcPct val="100000"/>
              </a:lnSpc>
              <a:spcBef>
                <a:spcPts val="105"/>
              </a:spcBef>
            </a:pPr>
            <a:r>
              <a:rPr lang="en-SG" spc="-20" dirty="0"/>
              <a:t>Implied Vol using NR</a:t>
            </a:r>
            <a:endParaRPr spc="-20" dirty="0"/>
          </a:p>
        </p:txBody>
      </p:sp>
      <mc:AlternateContent xmlns:mc="http://schemas.openxmlformats.org/markup-compatibility/2006" xmlns:a14="http://schemas.microsoft.com/office/drawing/2010/main">
        <mc:Choice Requires="a14">
          <p:sp>
            <p:nvSpPr>
              <p:cNvPr id="3" name="object 3"/>
              <p:cNvSpPr txBox="1"/>
              <p:nvPr/>
            </p:nvSpPr>
            <p:spPr>
              <a:xfrm>
                <a:off x="1170284" y="1919676"/>
                <a:ext cx="8371842" cy="4305730"/>
              </a:xfrm>
              <a:prstGeom prst="rect">
                <a:avLst/>
              </a:prstGeom>
            </p:spPr>
            <p:txBody>
              <a:bodyPr vert="horz" wrap="square" lIns="0" tIns="10795" rIns="0" bIns="0" rtlCol="0">
                <a:spAutoFit/>
              </a:bodyPr>
              <a:lstStyle/>
              <a:p>
                <a:pPr marL="367030" marR="80010" indent="-354330">
                  <a:lnSpc>
                    <a:spcPts val="3929"/>
                  </a:lnSpc>
                  <a:spcBef>
                    <a:spcPts val="265"/>
                  </a:spcBef>
                  <a:buFont typeface="Arial"/>
                  <a:buChar char="•"/>
                  <a:tabLst>
                    <a:tab pos="367030" algn="l"/>
                    <a:tab pos="367665" algn="l"/>
                  </a:tabLst>
                </a:pPr>
                <a:r>
                  <a:rPr lang="en-SG" sz="2400" dirty="0">
                    <a:cs typeface="Calibri"/>
                  </a:rPr>
                  <a:t>To find implied volatility, one can set the function to be</a:t>
                </a:r>
              </a:p>
              <a:p>
                <a:pPr marL="367030" marR="80010" indent="-354330">
                  <a:lnSpc>
                    <a:spcPts val="3929"/>
                  </a:lnSpc>
                  <a:spcBef>
                    <a:spcPts val="265"/>
                  </a:spcBef>
                  <a:buFont typeface="Arial"/>
                  <a:buChar char="•"/>
                  <a:tabLst>
                    <a:tab pos="367030" algn="l"/>
                    <a:tab pos="367665" algn="l"/>
                  </a:tabLst>
                </a:pPr>
                <a14:m>
                  <m:oMath xmlns:m="http://schemas.openxmlformats.org/officeDocument/2006/math">
                    <m:r>
                      <a:rPr lang="en-SG" sz="2400" b="0" i="1" spc="-5" smtClean="0">
                        <a:latin typeface="Cambria Math" panose="02040503050406030204" pitchFamily="18" charset="0"/>
                        <a:cs typeface="Calibri"/>
                      </a:rPr>
                      <m:t>𝑓</m:t>
                    </m:r>
                    <m:d>
                      <m:dPr>
                        <m:ctrlPr>
                          <a:rPr lang="en-SG" sz="2400" b="0" i="1" spc="-5" smtClean="0">
                            <a:latin typeface="Cambria Math" panose="02040503050406030204" pitchFamily="18" charset="0"/>
                            <a:cs typeface="Calibri"/>
                          </a:rPr>
                        </m:ctrlPr>
                      </m:dPr>
                      <m:e>
                        <m:r>
                          <a:rPr lang="en-SG" sz="2400" b="0" i="1" spc="-5" smtClean="0">
                            <a:latin typeface="Cambria Math" panose="02040503050406030204" pitchFamily="18" charset="0"/>
                            <a:cs typeface="Calibri"/>
                          </a:rPr>
                          <m:t>𝜎</m:t>
                        </m:r>
                      </m:e>
                    </m:d>
                    <m:r>
                      <a:rPr lang="en-SG" sz="2400" b="0" i="1" spc="-5" smtClean="0">
                        <a:latin typeface="Cambria Math" panose="02040503050406030204" pitchFamily="18" charset="0"/>
                        <a:cs typeface="Calibri"/>
                      </a:rPr>
                      <m:t>=</m:t>
                    </m:r>
                    <m:r>
                      <a:rPr lang="en-SG" sz="2400" i="1" spc="-5">
                        <a:latin typeface="Cambria Math" panose="02040503050406030204" pitchFamily="18" charset="0"/>
                        <a:cs typeface="Calibri"/>
                      </a:rPr>
                      <m:t>𝐵𝑆𝐶𝑎𝑙𝑙</m:t>
                    </m:r>
                    <m:d>
                      <m:dPr>
                        <m:ctrlPr>
                          <a:rPr lang="en-SG" sz="2400" i="1" spc="-5">
                            <a:latin typeface="Cambria Math" panose="02040503050406030204" pitchFamily="18" charset="0"/>
                            <a:cs typeface="Calibri"/>
                          </a:rPr>
                        </m:ctrlPr>
                      </m:dPr>
                      <m:e>
                        <m:r>
                          <a:rPr lang="en-SG" sz="2400" i="1" spc="-5">
                            <a:latin typeface="Cambria Math" panose="02040503050406030204" pitchFamily="18" charset="0"/>
                            <a:cs typeface="Calibri"/>
                          </a:rPr>
                          <m:t>𝜎</m:t>
                        </m:r>
                      </m:e>
                    </m:d>
                    <m:r>
                      <a:rPr lang="en-SG" sz="2400" b="0" i="1" spc="-5" smtClean="0">
                        <a:latin typeface="Cambria Math" panose="02040503050406030204" pitchFamily="18" charset="0"/>
                        <a:cs typeface="Calibri"/>
                      </a:rPr>
                      <m:t>−</m:t>
                    </m:r>
                    <m:r>
                      <a:rPr lang="en-SG" sz="2400" b="0" i="1" spc="-5" smtClean="0">
                        <a:latin typeface="Cambria Math" panose="02040503050406030204" pitchFamily="18" charset="0"/>
                        <a:cs typeface="Calibri"/>
                      </a:rPr>
                      <m:t>𝑝𝑟𝑖𝑐𝑒</m:t>
                    </m:r>
                  </m:oMath>
                </a14:m>
                <a:endParaRPr lang="en-SG" sz="2400" dirty="0">
                  <a:cs typeface="Calibri"/>
                </a:endParaRPr>
              </a:p>
              <a:p>
                <a:pPr marL="367030" marR="80010" indent="-354330">
                  <a:lnSpc>
                    <a:spcPts val="3929"/>
                  </a:lnSpc>
                  <a:spcBef>
                    <a:spcPts val="265"/>
                  </a:spcBef>
                  <a:buFont typeface="Arial"/>
                  <a:buChar char="•"/>
                  <a:tabLst>
                    <a:tab pos="367030" algn="l"/>
                    <a:tab pos="367665" algn="l"/>
                  </a:tabLst>
                </a:pPr>
                <a14:m>
                  <m:oMath xmlns:m="http://schemas.openxmlformats.org/officeDocument/2006/math">
                    <m:sSup>
                      <m:sSupPr>
                        <m:ctrlPr>
                          <a:rPr lang="en-SG" sz="2400" b="0" i="1" smtClean="0">
                            <a:latin typeface="Cambria Math" panose="02040503050406030204" pitchFamily="18" charset="0"/>
                            <a:cs typeface="Calibri"/>
                          </a:rPr>
                        </m:ctrlPr>
                      </m:sSupPr>
                      <m:e>
                        <m:r>
                          <a:rPr lang="en-SG" sz="2400" b="0" i="1" smtClean="0">
                            <a:latin typeface="Cambria Math" panose="02040503050406030204" pitchFamily="18" charset="0"/>
                            <a:cs typeface="Calibri"/>
                          </a:rPr>
                          <m:t>𝑓</m:t>
                        </m:r>
                      </m:e>
                      <m:sup>
                        <m:r>
                          <a:rPr lang="en-SG" sz="2400" b="0" i="1" smtClean="0">
                            <a:latin typeface="Cambria Math" panose="02040503050406030204" pitchFamily="18" charset="0"/>
                            <a:cs typeface="Calibri"/>
                          </a:rPr>
                          <m:t>′</m:t>
                        </m:r>
                      </m:sup>
                    </m:sSup>
                    <m:d>
                      <m:dPr>
                        <m:ctrlPr>
                          <a:rPr lang="en-SG" sz="2400" b="0" i="1" smtClean="0">
                            <a:latin typeface="Cambria Math" panose="02040503050406030204" pitchFamily="18" charset="0"/>
                            <a:cs typeface="Calibri"/>
                          </a:rPr>
                        </m:ctrlPr>
                      </m:dPr>
                      <m:e>
                        <m:r>
                          <a:rPr lang="en-SG" sz="2400" b="0" i="1" smtClean="0">
                            <a:latin typeface="Cambria Math" panose="02040503050406030204" pitchFamily="18" charset="0"/>
                            <a:cs typeface="Calibri"/>
                          </a:rPr>
                          <m:t>𝜎</m:t>
                        </m:r>
                      </m:e>
                    </m:d>
                    <m:r>
                      <a:rPr lang="en-SG" sz="2400" b="0" i="1" smtClean="0">
                        <a:latin typeface="Cambria Math" panose="02040503050406030204" pitchFamily="18" charset="0"/>
                        <a:cs typeface="Calibri"/>
                      </a:rPr>
                      <m:t>=</m:t>
                    </m:r>
                    <m:r>
                      <a:rPr lang="en-SG" sz="2400" b="0" i="1" smtClean="0">
                        <a:latin typeface="Cambria Math" panose="02040503050406030204" pitchFamily="18" charset="0"/>
                        <a:cs typeface="Calibri"/>
                      </a:rPr>
                      <m:t>𝑣𝑒𝑔𝑎</m:t>
                    </m:r>
                    <m:r>
                      <a:rPr lang="en-SG" sz="2400" b="0" i="1" smtClean="0">
                        <a:latin typeface="Cambria Math" panose="02040503050406030204" pitchFamily="18" charset="0"/>
                        <a:cs typeface="Calibri"/>
                      </a:rPr>
                      <m:t>(</m:t>
                    </m:r>
                    <m:r>
                      <a:rPr lang="en-SG" sz="2400" b="0" i="1" smtClean="0">
                        <a:latin typeface="Cambria Math" panose="02040503050406030204" pitchFamily="18" charset="0"/>
                        <a:cs typeface="Calibri"/>
                      </a:rPr>
                      <m:t>𝜎</m:t>
                    </m:r>
                    <m:r>
                      <a:rPr lang="en-SG" sz="2400" b="0" i="1" smtClean="0">
                        <a:latin typeface="Cambria Math" panose="02040503050406030204" pitchFamily="18" charset="0"/>
                        <a:cs typeface="Calibri"/>
                      </a:rPr>
                      <m:t>)</m:t>
                    </m:r>
                  </m:oMath>
                </a14:m>
                <a:endParaRPr lang="en-SG" sz="2400" dirty="0">
                  <a:cs typeface="Calibri"/>
                </a:endParaRPr>
              </a:p>
              <a:p>
                <a:pPr marL="367030" marR="80010" indent="-354330">
                  <a:lnSpc>
                    <a:spcPts val="3929"/>
                  </a:lnSpc>
                  <a:spcBef>
                    <a:spcPts val="265"/>
                  </a:spcBef>
                  <a:buFont typeface="Arial"/>
                  <a:buChar char="•"/>
                  <a:tabLst>
                    <a:tab pos="367030" algn="l"/>
                    <a:tab pos="367665" algn="l"/>
                  </a:tabLst>
                </a:pPr>
                <a:r>
                  <a:rPr lang="en-SG" sz="2400" dirty="0">
                    <a:cs typeface="Calibri"/>
                  </a:rPr>
                  <a:t>Where price is the observable option price.</a:t>
                </a:r>
              </a:p>
              <a:p>
                <a:pPr marL="367030" marR="80010" indent="-354330">
                  <a:lnSpc>
                    <a:spcPts val="3929"/>
                  </a:lnSpc>
                  <a:spcBef>
                    <a:spcPts val="265"/>
                  </a:spcBef>
                  <a:buFont typeface="Arial"/>
                  <a:buChar char="•"/>
                  <a:tabLst>
                    <a:tab pos="367030" algn="l"/>
                    <a:tab pos="367665" algn="l"/>
                  </a:tabLst>
                </a:pPr>
                <a:r>
                  <a:rPr lang="en-SG" sz="2400" dirty="0">
                    <a:cs typeface="Calibri"/>
                  </a:rPr>
                  <a:t>Have a sensible initial guess for </a:t>
                </a:r>
                <a14:m>
                  <m:oMath xmlns:m="http://schemas.openxmlformats.org/officeDocument/2006/math">
                    <m:sSub>
                      <m:sSubPr>
                        <m:ctrlPr>
                          <a:rPr lang="en-SG" sz="2400" b="0" i="1" smtClean="0">
                            <a:latin typeface="Cambria Math" panose="02040503050406030204" pitchFamily="18" charset="0"/>
                            <a:cs typeface="Calibri"/>
                          </a:rPr>
                        </m:ctrlPr>
                      </m:sSubPr>
                      <m:e>
                        <m:r>
                          <a:rPr lang="en-SG" sz="2400" b="0" i="1" smtClean="0">
                            <a:latin typeface="Cambria Math" panose="02040503050406030204" pitchFamily="18" charset="0"/>
                            <a:cs typeface="Calibri"/>
                          </a:rPr>
                          <m:t>𝜎</m:t>
                        </m:r>
                      </m:e>
                      <m:sub>
                        <m:r>
                          <a:rPr lang="en-SG" sz="2400" b="0" i="1" smtClean="0">
                            <a:latin typeface="Cambria Math" panose="02040503050406030204" pitchFamily="18" charset="0"/>
                            <a:cs typeface="Calibri"/>
                          </a:rPr>
                          <m:t>0</m:t>
                        </m:r>
                      </m:sub>
                    </m:sSub>
                  </m:oMath>
                </a14:m>
                <a:r>
                  <a:rPr lang="en-SG" sz="2400" dirty="0">
                    <a:cs typeface="Calibri"/>
                  </a:rPr>
                  <a:t>, say 20%.</a:t>
                </a:r>
              </a:p>
              <a:p>
                <a:pPr marL="367030" marR="80010" indent="-354330">
                  <a:lnSpc>
                    <a:spcPts val="3929"/>
                  </a:lnSpc>
                  <a:spcBef>
                    <a:spcPts val="265"/>
                  </a:spcBef>
                  <a:buFont typeface="Arial"/>
                  <a:buChar char="•"/>
                  <a:tabLst>
                    <a:tab pos="367030" algn="l"/>
                    <a:tab pos="367665" algn="l"/>
                  </a:tabLst>
                </a:pPr>
                <a:r>
                  <a:rPr lang="en-SG" sz="2400" dirty="0">
                    <a:cs typeface="Calibri"/>
                  </a:rPr>
                  <a:t>Then we are ready to use the NR iteration formula</a:t>
                </a:r>
              </a:p>
              <a:p>
                <a:pPr marL="367030" marR="80010" indent="-354330">
                  <a:lnSpc>
                    <a:spcPts val="3929"/>
                  </a:lnSpc>
                  <a:spcBef>
                    <a:spcPts val="265"/>
                  </a:spcBef>
                  <a:buFont typeface="Arial"/>
                  <a:buChar char="•"/>
                  <a:tabLst>
                    <a:tab pos="367030" algn="l"/>
                    <a:tab pos="367665" algn="l"/>
                  </a:tabLst>
                </a:pPr>
                <a:endParaRPr lang="en-SG" sz="2400" dirty="0">
                  <a:cs typeface="Calibri"/>
                </a:endParaRPr>
              </a:p>
              <a:p>
                <a:pPr marL="12700" marR="80010">
                  <a:lnSpc>
                    <a:spcPts val="3929"/>
                  </a:lnSpc>
                  <a:spcBef>
                    <a:spcPts val="265"/>
                  </a:spcBef>
                  <a:tabLst>
                    <a:tab pos="367030" algn="l"/>
                    <a:tab pos="367665" algn="l"/>
                  </a:tabLst>
                </a:pPr>
                <a14:m>
                  <m:oMathPara xmlns:m="http://schemas.openxmlformats.org/officeDocument/2006/math">
                    <m:oMathParaPr>
                      <m:jc m:val="center"/>
                    </m:oMathParaPr>
                    <m:oMath xmlns:m="http://schemas.openxmlformats.org/officeDocument/2006/math">
                      <m:sSub>
                        <m:sSubPr>
                          <m:ctrlPr>
                            <a:rPr lang="en-SG" sz="2400" b="0" i="1" smtClean="0">
                              <a:latin typeface="Cambria Math" panose="02040503050406030204" pitchFamily="18" charset="0"/>
                              <a:cs typeface="Calibri"/>
                            </a:rPr>
                          </m:ctrlPr>
                        </m:sSubPr>
                        <m:e>
                          <m:r>
                            <a:rPr lang="en-SG" sz="2400" b="0" i="1" smtClean="0">
                              <a:latin typeface="Cambria Math" panose="02040503050406030204" pitchFamily="18" charset="0"/>
                              <a:cs typeface="Calibri"/>
                            </a:rPr>
                            <m:t>𝜎</m:t>
                          </m:r>
                        </m:e>
                        <m:sub>
                          <m:r>
                            <a:rPr lang="en-SG" sz="2400" b="0" i="1" smtClean="0">
                              <a:latin typeface="Cambria Math" panose="02040503050406030204" pitchFamily="18" charset="0"/>
                              <a:cs typeface="Calibri"/>
                            </a:rPr>
                            <m:t>1</m:t>
                          </m:r>
                        </m:sub>
                      </m:sSub>
                      <m:r>
                        <a:rPr lang="en-SG" sz="2400" b="0" i="1" smtClean="0">
                          <a:latin typeface="Cambria Math" panose="02040503050406030204" pitchFamily="18" charset="0"/>
                          <a:cs typeface="Calibri"/>
                        </a:rPr>
                        <m:t>=</m:t>
                      </m:r>
                      <m:sSub>
                        <m:sSubPr>
                          <m:ctrlPr>
                            <a:rPr lang="en-SG" sz="2400" b="0" i="1" smtClean="0">
                              <a:latin typeface="Cambria Math" panose="02040503050406030204" pitchFamily="18" charset="0"/>
                              <a:cs typeface="Calibri"/>
                            </a:rPr>
                          </m:ctrlPr>
                        </m:sSubPr>
                        <m:e>
                          <m:r>
                            <a:rPr lang="en-SG" sz="2400" b="0" i="1" smtClean="0">
                              <a:latin typeface="Cambria Math" panose="02040503050406030204" pitchFamily="18" charset="0"/>
                              <a:cs typeface="Calibri"/>
                            </a:rPr>
                            <m:t>𝜎</m:t>
                          </m:r>
                        </m:e>
                        <m:sub>
                          <m:r>
                            <a:rPr lang="en-SG" sz="2400" b="0" i="1" smtClean="0">
                              <a:latin typeface="Cambria Math" panose="02040503050406030204" pitchFamily="18" charset="0"/>
                              <a:cs typeface="Calibri"/>
                            </a:rPr>
                            <m:t>0</m:t>
                          </m:r>
                        </m:sub>
                      </m:sSub>
                      <m:r>
                        <a:rPr lang="en-SG" sz="2400" b="0" i="1" smtClean="0">
                          <a:latin typeface="Cambria Math" panose="02040503050406030204" pitchFamily="18" charset="0"/>
                          <a:cs typeface="Calibri"/>
                        </a:rPr>
                        <m:t>−</m:t>
                      </m:r>
                      <m:f>
                        <m:fPr>
                          <m:ctrlPr>
                            <a:rPr lang="en-SG" sz="2400" b="0" i="1" smtClean="0">
                              <a:latin typeface="Cambria Math" panose="02040503050406030204" pitchFamily="18" charset="0"/>
                              <a:cs typeface="Calibri"/>
                            </a:rPr>
                          </m:ctrlPr>
                        </m:fPr>
                        <m:num>
                          <m:r>
                            <a:rPr lang="en-SG" sz="2400" b="0" i="1" smtClean="0">
                              <a:latin typeface="Cambria Math" panose="02040503050406030204" pitchFamily="18" charset="0"/>
                              <a:cs typeface="Calibri"/>
                            </a:rPr>
                            <m:t>𝐵𝑆𝐶𝑎𝑙𝑙</m:t>
                          </m:r>
                          <m:d>
                            <m:dPr>
                              <m:ctrlPr>
                                <a:rPr lang="en-SG" sz="2400" b="0" i="1" smtClean="0">
                                  <a:latin typeface="Cambria Math" panose="02040503050406030204" pitchFamily="18" charset="0"/>
                                  <a:cs typeface="Calibri"/>
                                </a:rPr>
                              </m:ctrlPr>
                            </m:dPr>
                            <m:e>
                              <m:sSub>
                                <m:sSubPr>
                                  <m:ctrlPr>
                                    <a:rPr lang="en-SG" sz="2400" b="0" i="1" smtClean="0">
                                      <a:latin typeface="Cambria Math" panose="02040503050406030204" pitchFamily="18" charset="0"/>
                                      <a:cs typeface="Calibri"/>
                                    </a:rPr>
                                  </m:ctrlPr>
                                </m:sSubPr>
                                <m:e>
                                  <m:r>
                                    <a:rPr lang="en-SG" sz="2400" b="0" i="1" smtClean="0">
                                      <a:latin typeface="Cambria Math" panose="02040503050406030204" pitchFamily="18" charset="0"/>
                                      <a:cs typeface="Calibri"/>
                                    </a:rPr>
                                    <m:t>𝜎</m:t>
                                  </m:r>
                                </m:e>
                                <m:sub>
                                  <m:r>
                                    <a:rPr lang="en-SG" sz="2400" b="0" i="1" smtClean="0">
                                      <a:latin typeface="Cambria Math" panose="02040503050406030204" pitchFamily="18" charset="0"/>
                                      <a:cs typeface="Calibri"/>
                                    </a:rPr>
                                    <m:t>0</m:t>
                                  </m:r>
                                </m:sub>
                              </m:sSub>
                            </m:e>
                          </m:d>
                          <m:r>
                            <a:rPr lang="en-SG" sz="2400" b="0" i="1" smtClean="0">
                              <a:latin typeface="Cambria Math" panose="02040503050406030204" pitchFamily="18" charset="0"/>
                              <a:cs typeface="Calibri"/>
                            </a:rPr>
                            <m:t>−</m:t>
                          </m:r>
                          <m:r>
                            <a:rPr lang="en-SG" sz="2400" b="0" i="1" smtClean="0">
                              <a:latin typeface="Cambria Math" panose="02040503050406030204" pitchFamily="18" charset="0"/>
                              <a:cs typeface="Calibri"/>
                            </a:rPr>
                            <m:t>𝑝𝑟𝑖𝑐𝑒</m:t>
                          </m:r>
                        </m:num>
                        <m:den>
                          <m:r>
                            <a:rPr lang="en-SG" sz="2400" b="0" i="1" smtClean="0">
                              <a:latin typeface="Cambria Math" panose="02040503050406030204" pitchFamily="18" charset="0"/>
                              <a:cs typeface="Calibri"/>
                            </a:rPr>
                            <m:t>𝑣𝑒𝑔𝑎</m:t>
                          </m:r>
                          <m:r>
                            <a:rPr lang="en-SG" sz="2400" b="0" i="1" smtClean="0">
                              <a:latin typeface="Cambria Math" panose="02040503050406030204" pitchFamily="18" charset="0"/>
                              <a:cs typeface="Calibri"/>
                            </a:rPr>
                            <m:t>(</m:t>
                          </m:r>
                          <m:sSub>
                            <m:sSubPr>
                              <m:ctrlPr>
                                <a:rPr lang="en-SG" sz="2400" b="0" i="1" smtClean="0">
                                  <a:latin typeface="Cambria Math" panose="02040503050406030204" pitchFamily="18" charset="0"/>
                                  <a:cs typeface="Calibri"/>
                                </a:rPr>
                              </m:ctrlPr>
                            </m:sSubPr>
                            <m:e>
                              <m:r>
                                <a:rPr lang="en-SG" sz="2400" b="0" i="1" smtClean="0">
                                  <a:latin typeface="Cambria Math" panose="02040503050406030204" pitchFamily="18" charset="0"/>
                                  <a:cs typeface="Calibri"/>
                                </a:rPr>
                                <m:t>𝜎</m:t>
                              </m:r>
                            </m:e>
                            <m:sub>
                              <m:r>
                                <a:rPr lang="en-SG" sz="2400" b="0" i="1" smtClean="0">
                                  <a:latin typeface="Cambria Math" panose="02040503050406030204" pitchFamily="18" charset="0"/>
                                  <a:cs typeface="Calibri"/>
                                </a:rPr>
                                <m:t>0</m:t>
                              </m:r>
                            </m:sub>
                          </m:sSub>
                          <m:r>
                            <a:rPr lang="en-SG" sz="2400" b="0" i="1" smtClean="0">
                              <a:latin typeface="Cambria Math" panose="02040503050406030204" pitchFamily="18" charset="0"/>
                              <a:cs typeface="Calibri"/>
                            </a:rPr>
                            <m:t>)</m:t>
                          </m:r>
                        </m:den>
                      </m:f>
                    </m:oMath>
                  </m:oMathPara>
                </a14:m>
                <a:endParaRPr lang="en-SG" sz="2400" dirty="0">
                  <a:cs typeface="Calibri"/>
                </a:endParaRPr>
              </a:p>
            </p:txBody>
          </p:sp>
        </mc:Choice>
        <mc:Fallback xmlns="">
          <p:sp>
            <p:nvSpPr>
              <p:cNvPr id="3" name="object 3"/>
              <p:cNvSpPr txBox="1">
                <a:spLocks noRot="1" noChangeAspect="1" noMove="1" noResize="1" noEditPoints="1" noAdjustHandles="1" noChangeArrowheads="1" noChangeShapeType="1" noTextEdit="1"/>
              </p:cNvSpPr>
              <p:nvPr/>
            </p:nvSpPr>
            <p:spPr>
              <a:xfrm>
                <a:off x="1170284" y="1919676"/>
                <a:ext cx="8371842" cy="4305730"/>
              </a:xfrm>
              <a:prstGeom prst="rect">
                <a:avLst/>
              </a:prstGeom>
              <a:blipFill>
                <a:blip r:embed="rId2"/>
                <a:stretch>
                  <a:fillRect l="-1966" b="-2408"/>
                </a:stretch>
              </a:blipFill>
            </p:spPr>
            <p:txBody>
              <a:bodyPr/>
              <a:lstStyle/>
              <a:p>
                <a:r>
                  <a:rPr lang="en-SG">
                    <a:noFill/>
                  </a:rPr>
                  <a:t> </a:t>
                </a:r>
              </a:p>
            </p:txBody>
          </p:sp>
        </mc:Fallback>
      </mc:AlternateContent>
    </p:spTree>
    <p:extLst>
      <p:ext uri="{BB962C8B-B14F-4D97-AF65-F5344CB8AC3E}">
        <p14:creationId xmlns:p14="http://schemas.microsoft.com/office/powerpoint/2010/main" val="8078777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dt" sz="half" idx="6"/>
          </p:nvPr>
        </p:nvSpPr>
        <p:spPr>
          <a:prstGeom prst="rect">
            <a:avLst/>
          </a:prstGeom>
        </p:spPr>
        <p:txBody>
          <a:bodyPr vert="horz" wrap="square" lIns="0" tIns="3810" rIns="0" bIns="0" rtlCol="0">
            <a:spAutoFit/>
          </a:bodyPr>
          <a:lstStyle/>
          <a:p>
            <a:pPr marL="12700">
              <a:lnSpc>
                <a:spcPct val="100000"/>
              </a:lnSpc>
              <a:spcBef>
                <a:spcPts val="30"/>
              </a:spcBef>
            </a:pPr>
            <a:r>
              <a:rPr spc="-5" dirty="0"/>
              <a:t>QF602</a:t>
            </a:r>
          </a:p>
        </p:txBody>
      </p:sp>
      <p:sp>
        <p:nvSpPr>
          <p:cNvPr id="6" name="object 6"/>
          <p:cNvSpPr txBox="1">
            <a:spLocks noGrp="1"/>
          </p:cNvSpPr>
          <p:nvPr>
            <p:ph type="sldNum" sz="quarter" idx="7"/>
          </p:nvPr>
        </p:nvSpPr>
        <p:spPr>
          <a:prstGeom prst="rect">
            <a:avLst/>
          </a:prstGeom>
        </p:spPr>
        <p:txBody>
          <a:bodyPr vert="horz" wrap="square" lIns="0" tIns="3810" rIns="0" bIns="0" rtlCol="0">
            <a:spAutoFit/>
          </a:bodyPr>
          <a:lstStyle/>
          <a:p>
            <a:pPr marL="25400">
              <a:lnSpc>
                <a:spcPct val="100000"/>
              </a:lnSpc>
              <a:spcBef>
                <a:spcPts val="30"/>
              </a:spcBef>
            </a:pPr>
            <a:fld id="{81D60167-4931-47E6-BA6A-407CBD079E47}" type="slidenum">
              <a:rPr spc="-5" dirty="0"/>
              <a:t>19</a:t>
            </a:fld>
            <a:endParaRPr spc="-5" dirty="0"/>
          </a:p>
        </p:txBody>
      </p:sp>
      <p:sp>
        <p:nvSpPr>
          <p:cNvPr id="2" name="object 2"/>
          <p:cNvSpPr txBox="1">
            <a:spLocks noGrp="1"/>
          </p:cNvSpPr>
          <p:nvPr>
            <p:ph type="title"/>
          </p:nvPr>
        </p:nvSpPr>
        <p:spPr>
          <a:xfrm>
            <a:off x="1676379" y="730250"/>
            <a:ext cx="7010400" cy="713657"/>
          </a:xfrm>
          <a:prstGeom prst="rect">
            <a:avLst/>
          </a:prstGeom>
        </p:spPr>
        <p:txBody>
          <a:bodyPr vert="horz" wrap="square" lIns="0" tIns="13335" rIns="0" bIns="0" rtlCol="0">
            <a:spAutoFit/>
          </a:bodyPr>
          <a:lstStyle/>
          <a:p>
            <a:pPr marL="12700" algn="ctr">
              <a:lnSpc>
                <a:spcPct val="100000"/>
              </a:lnSpc>
              <a:spcBef>
                <a:spcPts val="105"/>
              </a:spcBef>
            </a:pPr>
            <a:r>
              <a:rPr lang="en-SG" spc="-20" dirty="0"/>
              <a:t>Example</a:t>
            </a:r>
            <a:endParaRPr spc="-20" dirty="0"/>
          </a:p>
        </p:txBody>
      </p:sp>
      <p:sp>
        <p:nvSpPr>
          <p:cNvPr id="3" name="object 3"/>
          <p:cNvSpPr txBox="1"/>
          <p:nvPr/>
        </p:nvSpPr>
        <p:spPr>
          <a:xfrm>
            <a:off x="1170284" y="1919676"/>
            <a:ext cx="8371842" cy="1588255"/>
          </a:xfrm>
          <a:prstGeom prst="rect">
            <a:avLst/>
          </a:prstGeom>
        </p:spPr>
        <p:txBody>
          <a:bodyPr vert="horz" wrap="square" lIns="0" tIns="10795" rIns="0" bIns="0" rtlCol="0">
            <a:spAutoFit/>
          </a:bodyPr>
          <a:lstStyle/>
          <a:p>
            <a:pPr marL="367030" marR="80010" indent="-354330">
              <a:lnSpc>
                <a:spcPts val="3929"/>
              </a:lnSpc>
              <a:spcBef>
                <a:spcPts val="265"/>
              </a:spcBef>
              <a:buFont typeface="Arial"/>
              <a:buChar char="•"/>
              <a:tabLst>
                <a:tab pos="367030" algn="l"/>
                <a:tab pos="367665" algn="l"/>
              </a:tabLst>
            </a:pPr>
            <a:r>
              <a:rPr lang="en-SG" sz="2400" dirty="0">
                <a:cs typeface="Calibri"/>
              </a:rPr>
              <a:t>The observable option price is 21.9078.</a:t>
            </a:r>
          </a:p>
          <a:p>
            <a:pPr marL="367030" marR="80010" indent="-354330">
              <a:lnSpc>
                <a:spcPts val="3929"/>
              </a:lnSpc>
              <a:spcBef>
                <a:spcPts val="265"/>
              </a:spcBef>
              <a:buFont typeface="Arial"/>
              <a:buChar char="•"/>
              <a:tabLst>
                <a:tab pos="367030" algn="l"/>
                <a:tab pos="367665" algn="l"/>
              </a:tabLst>
            </a:pPr>
            <a:r>
              <a:rPr lang="en-SG" sz="2400" dirty="0">
                <a:cs typeface="Calibri"/>
              </a:rPr>
              <a:t>S(0)=100, K=80, r=q=0, maturity=1.</a:t>
            </a:r>
          </a:p>
          <a:p>
            <a:pPr marL="367030" marR="80010" indent="-354330">
              <a:lnSpc>
                <a:spcPts val="3929"/>
              </a:lnSpc>
              <a:spcBef>
                <a:spcPts val="265"/>
              </a:spcBef>
              <a:buFont typeface="Arial"/>
              <a:buChar char="•"/>
              <a:tabLst>
                <a:tab pos="367030" algn="l"/>
                <a:tab pos="367665" algn="l"/>
              </a:tabLst>
            </a:pPr>
            <a:r>
              <a:rPr lang="en-SG" sz="2400" dirty="0">
                <a:cs typeface="Calibri"/>
              </a:rPr>
              <a:t>It converges after 3 iterations.</a:t>
            </a:r>
          </a:p>
        </p:txBody>
      </p:sp>
      <p:pic>
        <p:nvPicPr>
          <p:cNvPr id="9" name="Picture 8">
            <a:extLst>
              <a:ext uri="{FF2B5EF4-FFF2-40B4-BE49-F238E27FC236}">
                <a16:creationId xmlns:a16="http://schemas.microsoft.com/office/drawing/2014/main" id="{8B3E6DCD-A477-4209-9C4B-4A5ED09FBC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7645" y="4102127"/>
            <a:ext cx="9017120" cy="2540033"/>
          </a:xfrm>
          <a:prstGeom prst="rect">
            <a:avLst/>
          </a:prstGeom>
        </p:spPr>
      </p:pic>
    </p:spTree>
    <p:extLst>
      <p:ext uri="{BB962C8B-B14F-4D97-AF65-F5344CB8AC3E}">
        <p14:creationId xmlns:p14="http://schemas.microsoft.com/office/powerpoint/2010/main" val="36233959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dt" sz="half" idx="6"/>
          </p:nvPr>
        </p:nvSpPr>
        <p:spPr>
          <a:prstGeom prst="rect">
            <a:avLst/>
          </a:prstGeom>
        </p:spPr>
        <p:txBody>
          <a:bodyPr vert="horz" wrap="square" lIns="0" tIns="3810" rIns="0" bIns="0" rtlCol="0">
            <a:spAutoFit/>
          </a:bodyPr>
          <a:lstStyle/>
          <a:p>
            <a:pPr marL="12700">
              <a:lnSpc>
                <a:spcPct val="100000"/>
              </a:lnSpc>
              <a:spcBef>
                <a:spcPts val="30"/>
              </a:spcBef>
            </a:pPr>
            <a:r>
              <a:rPr spc="-5" dirty="0"/>
              <a:t>QF602</a:t>
            </a:r>
          </a:p>
        </p:txBody>
      </p:sp>
      <p:sp>
        <p:nvSpPr>
          <p:cNvPr id="6" name="object 6"/>
          <p:cNvSpPr txBox="1">
            <a:spLocks noGrp="1"/>
          </p:cNvSpPr>
          <p:nvPr>
            <p:ph type="sldNum" sz="quarter" idx="7"/>
          </p:nvPr>
        </p:nvSpPr>
        <p:spPr>
          <a:prstGeom prst="rect">
            <a:avLst/>
          </a:prstGeom>
        </p:spPr>
        <p:txBody>
          <a:bodyPr vert="horz" wrap="square" lIns="0" tIns="3810" rIns="0" bIns="0" rtlCol="0">
            <a:spAutoFit/>
          </a:bodyPr>
          <a:lstStyle/>
          <a:p>
            <a:pPr marL="25400">
              <a:lnSpc>
                <a:spcPct val="100000"/>
              </a:lnSpc>
              <a:spcBef>
                <a:spcPts val="30"/>
              </a:spcBef>
            </a:pPr>
            <a:fld id="{81D60167-4931-47E6-BA6A-407CBD079E47}" type="slidenum">
              <a:rPr spc="-5" dirty="0"/>
              <a:t>2</a:t>
            </a:fld>
            <a:endParaRPr spc="-5" dirty="0"/>
          </a:p>
        </p:txBody>
      </p:sp>
      <p:sp>
        <p:nvSpPr>
          <p:cNvPr id="2" name="object 2"/>
          <p:cNvSpPr txBox="1">
            <a:spLocks noGrp="1"/>
          </p:cNvSpPr>
          <p:nvPr>
            <p:ph type="title"/>
          </p:nvPr>
        </p:nvSpPr>
        <p:spPr>
          <a:xfrm>
            <a:off x="3457426" y="744715"/>
            <a:ext cx="4327674" cy="713657"/>
          </a:xfrm>
          <a:prstGeom prst="rect">
            <a:avLst/>
          </a:prstGeom>
        </p:spPr>
        <p:txBody>
          <a:bodyPr vert="horz" wrap="square" lIns="0" tIns="13335" rIns="0" bIns="0" rtlCol="0">
            <a:spAutoFit/>
          </a:bodyPr>
          <a:lstStyle/>
          <a:p>
            <a:pPr marL="12700" algn="ctr">
              <a:lnSpc>
                <a:spcPct val="100000"/>
              </a:lnSpc>
              <a:spcBef>
                <a:spcPts val="105"/>
              </a:spcBef>
            </a:pPr>
            <a:r>
              <a:rPr lang="en-SG" spc="50" dirty="0"/>
              <a:t>Brownian Motion</a:t>
            </a:r>
            <a:endParaRPr spc="-20" dirty="0"/>
          </a:p>
        </p:txBody>
      </p:sp>
      <mc:AlternateContent xmlns:mc="http://schemas.openxmlformats.org/markup-compatibility/2006" xmlns:a14="http://schemas.microsoft.com/office/drawing/2010/main">
        <mc:Choice Requires="a14">
          <p:sp>
            <p:nvSpPr>
              <p:cNvPr id="3" name="object 3"/>
              <p:cNvSpPr txBox="1"/>
              <p:nvPr/>
            </p:nvSpPr>
            <p:spPr>
              <a:xfrm>
                <a:off x="1170284" y="1919676"/>
                <a:ext cx="8022590" cy="5181547"/>
              </a:xfrm>
              <a:prstGeom prst="rect">
                <a:avLst/>
              </a:prstGeom>
            </p:spPr>
            <p:txBody>
              <a:bodyPr vert="horz" wrap="square" lIns="0" tIns="10795" rIns="0" bIns="0" rtlCol="0">
                <a:spAutoFit/>
              </a:bodyPr>
              <a:lstStyle/>
              <a:p>
                <a:pPr marL="342900" indent="-342900">
                  <a:buFont typeface="Arial" panose="020B0604020202020204" pitchFamily="34" charset="0"/>
                  <a:buChar char="•"/>
                </a:pPr>
                <a:r>
                  <a:rPr lang="en-US" sz="2400" dirty="0"/>
                  <a:t>A standard Brownian Motion on </a:t>
                </a:r>
                <a14:m>
                  <m:oMath xmlns:m="http://schemas.openxmlformats.org/officeDocument/2006/math">
                    <m:r>
                      <a:rPr lang="en-SG" sz="2400" b="0" i="1" smtClean="0">
                        <a:latin typeface="Cambria Math" panose="02040503050406030204" pitchFamily="18" charset="0"/>
                      </a:rPr>
                      <m:t>[0,</m:t>
                    </m:r>
                    <m:r>
                      <a:rPr lang="en-SG" sz="2400" i="1">
                        <a:latin typeface="Cambria Math" panose="02040503050406030204" pitchFamily="18" charset="0"/>
                      </a:rPr>
                      <m:t>𝑇</m:t>
                    </m:r>
                    <m:r>
                      <a:rPr lang="en-SG" sz="2400" b="0" i="1" smtClean="0">
                        <a:latin typeface="Cambria Math" panose="02040503050406030204" pitchFamily="18" charset="0"/>
                      </a:rPr>
                      <m:t>]</m:t>
                    </m:r>
                  </m:oMath>
                </a14:m>
                <a:r>
                  <a:rPr lang="en-US" sz="2400" dirty="0"/>
                  <a:t>, is a stochastic process </a:t>
                </a:r>
                <a14:m>
                  <m:oMath xmlns:m="http://schemas.openxmlformats.org/officeDocument/2006/math">
                    <m:r>
                      <a:rPr lang="en-SG" sz="2400" b="0" i="1" smtClean="0">
                        <a:latin typeface="Cambria Math" panose="02040503050406030204" pitchFamily="18" charset="0"/>
                      </a:rPr>
                      <m:t>{</m:t>
                    </m:r>
                    <m:r>
                      <a:rPr lang="en-SG" sz="2400" b="0" i="1" smtClean="0">
                        <a:latin typeface="Cambria Math" panose="02040503050406030204" pitchFamily="18" charset="0"/>
                      </a:rPr>
                      <m:t>𝑊</m:t>
                    </m:r>
                    <m:d>
                      <m:dPr>
                        <m:ctrlPr>
                          <a:rPr lang="en-SG" sz="2400" b="0" i="1" smtClean="0">
                            <a:latin typeface="Cambria Math" panose="02040503050406030204" pitchFamily="18" charset="0"/>
                          </a:rPr>
                        </m:ctrlPr>
                      </m:dPr>
                      <m:e>
                        <m:r>
                          <a:rPr lang="en-SG" sz="2400" b="0" i="1" smtClean="0">
                            <a:latin typeface="Cambria Math" panose="02040503050406030204" pitchFamily="18" charset="0"/>
                          </a:rPr>
                          <m:t>𝑡</m:t>
                        </m:r>
                      </m:e>
                    </m:d>
                    <m:r>
                      <a:rPr lang="en-SG" sz="2400" b="0" i="1" smtClean="0">
                        <a:latin typeface="Cambria Math" panose="02040503050406030204" pitchFamily="18" charset="0"/>
                      </a:rPr>
                      <m:t>,0≤</m:t>
                    </m:r>
                    <m:r>
                      <a:rPr lang="en-SG" sz="2400" b="0" i="1" smtClean="0">
                        <a:latin typeface="Cambria Math" panose="02040503050406030204" pitchFamily="18" charset="0"/>
                      </a:rPr>
                      <m:t>𝑡</m:t>
                    </m:r>
                    <m:r>
                      <a:rPr lang="en-SG" sz="2400" b="0" i="1" smtClean="0">
                        <a:latin typeface="Cambria Math" panose="02040503050406030204" pitchFamily="18" charset="0"/>
                      </a:rPr>
                      <m:t>≤</m:t>
                    </m:r>
                    <m:r>
                      <a:rPr lang="en-SG" sz="2400" b="0" i="1" smtClean="0">
                        <a:latin typeface="Cambria Math" panose="02040503050406030204" pitchFamily="18" charset="0"/>
                      </a:rPr>
                      <m:t>𝑇</m:t>
                    </m:r>
                    <m:r>
                      <a:rPr lang="en-SG" sz="2400" b="0" i="1" smtClean="0">
                        <a:latin typeface="Cambria Math" panose="02040503050406030204" pitchFamily="18" charset="0"/>
                      </a:rPr>
                      <m:t>}</m:t>
                    </m:r>
                  </m:oMath>
                </a14:m>
                <a:r>
                  <a:rPr lang="en-US" sz="2400" dirty="0"/>
                  <a:t> with the following properties:</a:t>
                </a:r>
              </a:p>
              <a:p>
                <a:endParaRPr lang="en-US" sz="2400" dirty="0"/>
              </a:p>
              <a:p>
                <a:pPr marL="457200" indent="-457200">
                  <a:buFont typeface="+mj-lt"/>
                  <a:buAutoNum type="arabicPeriod"/>
                </a:pPr>
                <a:r>
                  <a:rPr lang="en-US" sz="2400" dirty="0">
                    <a:solidFill>
                      <a:srgbClr val="00B050"/>
                    </a:solidFill>
                  </a:rPr>
                  <a:t>Brownian Motion starts at 0.</a:t>
                </a:r>
                <a14:m>
                  <m:oMath xmlns:m="http://schemas.openxmlformats.org/officeDocument/2006/math">
                    <m:r>
                      <a:rPr lang="en-SG" sz="2400" b="0" i="0" smtClean="0">
                        <a:solidFill>
                          <a:srgbClr val="00B050"/>
                        </a:solidFill>
                        <a:latin typeface="Cambria Math" panose="02040503050406030204" pitchFamily="18" charset="0"/>
                      </a:rPr>
                      <m:t>  </m:t>
                    </m:r>
                    <m:r>
                      <a:rPr lang="en-SG" sz="2400" i="1">
                        <a:latin typeface="Cambria Math" panose="02040503050406030204" pitchFamily="18" charset="0"/>
                      </a:rPr>
                      <m:t>𝑊</m:t>
                    </m:r>
                    <m:d>
                      <m:dPr>
                        <m:ctrlPr>
                          <a:rPr lang="en-SG" sz="2400" i="1">
                            <a:latin typeface="Cambria Math" panose="02040503050406030204" pitchFamily="18" charset="0"/>
                          </a:rPr>
                        </m:ctrlPr>
                      </m:dPr>
                      <m:e>
                        <m:r>
                          <a:rPr lang="en-SG" sz="2400" b="0" i="1" smtClean="0">
                            <a:latin typeface="Cambria Math" panose="02040503050406030204" pitchFamily="18" charset="0"/>
                          </a:rPr>
                          <m:t>0</m:t>
                        </m:r>
                      </m:e>
                    </m:d>
                    <m:r>
                      <a:rPr lang="en-SG" sz="2400" b="0" i="1" smtClean="0">
                        <a:latin typeface="Cambria Math" panose="02040503050406030204" pitchFamily="18" charset="0"/>
                      </a:rPr>
                      <m:t>=0.</m:t>
                    </m:r>
                  </m:oMath>
                </a14:m>
                <a:r>
                  <a:rPr lang="en-US" sz="2400" dirty="0"/>
                  <a:t> </a:t>
                </a:r>
              </a:p>
              <a:p>
                <a:pPr marL="457200" indent="-457200">
                  <a:buFont typeface="+mj-lt"/>
                  <a:buAutoNum type="arabicPeriod"/>
                </a:pPr>
                <a:r>
                  <a:rPr lang="en-US" sz="2400" dirty="0">
                    <a:solidFill>
                      <a:srgbClr val="00B050"/>
                    </a:solidFill>
                  </a:rPr>
                  <a:t>Continuous path.</a:t>
                </a:r>
                <a:r>
                  <a:rPr lang="en-US" sz="2400" dirty="0"/>
                  <a:t> The mapping, </a:t>
                </a:r>
                <a14:m>
                  <m:oMath xmlns:m="http://schemas.openxmlformats.org/officeDocument/2006/math">
                    <m:r>
                      <m:rPr>
                        <m:sty m:val="p"/>
                      </m:rPr>
                      <a:rPr lang="en-SG" sz="2400" b="0" i="0" smtClean="0">
                        <a:latin typeface="Cambria Math" panose="02040503050406030204" pitchFamily="18" charset="0"/>
                      </a:rPr>
                      <m:t>t</m:t>
                    </m:r>
                    <m:r>
                      <a:rPr lang="en-SG" sz="2400" b="0" i="0" smtClean="0">
                        <a:latin typeface="Cambria Math" panose="02040503050406030204" pitchFamily="18" charset="0"/>
                      </a:rPr>
                      <m:t> →</m:t>
                    </m:r>
                    <m:r>
                      <a:rPr lang="en-SG" sz="2400" i="1">
                        <a:latin typeface="Cambria Math" panose="02040503050406030204" pitchFamily="18" charset="0"/>
                      </a:rPr>
                      <m:t>𝑊</m:t>
                    </m:r>
                    <m:d>
                      <m:dPr>
                        <m:ctrlPr>
                          <a:rPr lang="en-SG" sz="2400" i="1" smtClean="0">
                            <a:latin typeface="Cambria Math" panose="02040503050406030204" pitchFamily="18" charset="0"/>
                          </a:rPr>
                        </m:ctrlPr>
                      </m:dPr>
                      <m:e>
                        <m:r>
                          <a:rPr lang="en-SG" sz="2400" b="0" i="1" smtClean="0">
                            <a:latin typeface="Cambria Math" panose="02040503050406030204" pitchFamily="18" charset="0"/>
                          </a:rPr>
                          <m:t>𝑡</m:t>
                        </m:r>
                      </m:e>
                    </m:d>
                  </m:oMath>
                </a14:m>
                <a:r>
                  <a:rPr lang="en-US" sz="2400" dirty="0"/>
                  <a:t> is, with probability 1, a continuous function on </a:t>
                </a:r>
                <a14:m>
                  <m:oMath xmlns:m="http://schemas.openxmlformats.org/officeDocument/2006/math">
                    <m:r>
                      <a:rPr lang="en-SG" sz="2400" i="1">
                        <a:latin typeface="Cambria Math" panose="02040503050406030204" pitchFamily="18" charset="0"/>
                      </a:rPr>
                      <m:t>[0,</m:t>
                    </m:r>
                    <m:r>
                      <a:rPr lang="en-SG" sz="2400" i="1">
                        <a:latin typeface="Cambria Math" panose="02040503050406030204" pitchFamily="18" charset="0"/>
                      </a:rPr>
                      <m:t>𝑇</m:t>
                    </m:r>
                    <m:r>
                      <a:rPr lang="en-SG" sz="2400" i="1">
                        <a:latin typeface="Cambria Math" panose="02040503050406030204" pitchFamily="18" charset="0"/>
                      </a:rPr>
                      <m:t>]</m:t>
                    </m:r>
                  </m:oMath>
                </a14:m>
                <a:r>
                  <a:rPr lang="en-US" sz="2400" dirty="0"/>
                  <a:t>.</a:t>
                </a:r>
              </a:p>
              <a:p>
                <a:pPr marL="457200" indent="-457200">
                  <a:buFont typeface="+mj-lt"/>
                  <a:buAutoNum type="arabicPeriod"/>
                </a:pPr>
                <a:r>
                  <a:rPr lang="en-US" sz="2400" dirty="0">
                    <a:solidFill>
                      <a:srgbClr val="00B050"/>
                    </a:solidFill>
                  </a:rPr>
                  <a:t>Independent increment. </a:t>
                </a:r>
                <a:r>
                  <a:rPr lang="en-US" sz="2400" dirty="0"/>
                  <a:t>The increments </a:t>
                </a:r>
                <a14:m>
                  <m:oMath xmlns:m="http://schemas.openxmlformats.org/officeDocument/2006/math">
                    <m:r>
                      <a:rPr lang="en-SG" sz="2400" i="1">
                        <a:latin typeface="Cambria Math" panose="02040503050406030204" pitchFamily="18" charset="0"/>
                      </a:rPr>
                      <m:t>𝑊</m:t>
                    </m:r>
                    <m:d>
                      <m:dPr>
                        <m:ctrlPr>
                          <a:rPr lang="en-SG" sz="2400" i="1">
                            <a:latin typeface="Cambria Math" panose="02040503050406030204" pitchFamily="18" charset="0"/>
                          </a:rPr>
                        </m:ctrlPr>
                      </m:dPr>
                      <m:e>
                        <m:sSub>
                          <m:sSubPr>
                            <m:ctrlPr>
                              <a:rPr lang="en-SG" sz="2400" i="1" smtClean="0">
                                <a:latin typeface="Cambria Math" panose="02040503050406030204" pitchFamily="18" charset="0"/>
                              </a:rPr>
                            </m:ctrlPr>
                          </m:sSubPr>
                          <m:e>
                            <m:r>
                              <a:rPr lang="en-SG" sz="2400" b="0" i="1" smtClean="0">
                                <a:latin typeface="Cambria Math" panose="02040503050406030204" pitchFamily="18" charset="0"/>
                              </a:rPr>
                              <m:t>𝑡</m:t>
                            </m:r>
                          </m:e>
                          <m:sub>
                            <m:r>
                              <a:rPr lang="en-SG" sz="2400" b="0" i="1" smtClean="0">
                                <a:latin typeface="Cambria Math" panose="02040503050406030204" pitchFamily="18" charset="0"/>
                              </a:rPr>
                              <m:t>𝑘</m:t>
                            </m:r>
                          </m:sub>
                        </m:sSub>
                      </m:e>
                    </m:d>
                  </m:oMath>
                </a14:m>
                <a:r>
                  <a:rPr lang="en-US" sz="2400" dirty="0"/>
                  <a:t>-</a:t>
                </a:r>
                <a:r>
                  <a:rPr lang="en-SG" sz="2400" dirty="0"/>
                  <a:t> </a:t>
                </a:r>
                <a14:m>
                  <m:oMath xmlns:m="http://schemas.openxmlformats.org/officeDocument/2006/math">
                    <m:r>
                      <a:rPr lang="en-SG" sz="2400" i="1">
                        <a:latin typeface="Cambria Math" panose="02040503050406030204" pitchFamily="18" charset="0"/>
                      </a:rPr>
                      <m:t>𝑊</m:t>
                    </m:r>
                    <m:d>
                      <m:dPr>
                        <m:ctrlPr>
                          <a:rPr lang="en-SG" sz="2400" i="1">
                            <a:latin typeface="Cambria Math" panose="02040503050406030204" pitchFamily="18" charset="0"/>
                          </a:rPr>
                        </m:ctrlPr>
                      </m:dPr>
                      <m:e>
                        <m:sSub>
                          <m:sSubPr>
                            <m:ctrlPr>
                              <a:rPr lang="en-SG" sz="2400" i="1">
                                <a:latin typeface="Cambria Math" panose="02040503050406030204" pitchFamily="18" charset="0"/>
                              </a:rPr>
                            </m:ctrlPr>
                          </m:sSubPr>
                          <m:e>
                            <m:r>
                              <a:rPr lang="en-SG" sz="2400" i="1">
                                <a:latin typeface="Cambria Math" panose="02040503050406030204" pitchFamily="18" charset="0"/>
                              </a:rPr>
                              <m:t>𝑡</m:t>
                            </m:r>
                          </m:e>
                          <m:sub>
                            <m:r>
                              <a:rPr lang="en-SG" sz="2400" i="1">
                                <a:latin typeface="Cambria Math" panose="02040503050406030204" pitchFamily="18" charset="0"/>
                              </a:rPr>
                              <m:t>𝑘</m:t>
                            </m:r>
                            <m:r>
                              <a:rPr lang="en-SG" sz="2400" b="0" i="1" smtClean="0">
                                <a:latin typeface="Cambria Math" panose="02040503050406030204" pitchFamily="18" charset="0"/>
                              </a:rPr>
                              <m:t>−1</m:t>
                            </m:r>
                          </m:sub>
                        </m:sSub>
                      </m:e>
                    </m:d>
                  </m:oMath>
                </a14:m>
                <a:r>
                  <a:rPr lang="en-US" sz="2400" dirty="0"/>
                  <a:t> for all k are independent for any k. All you care is the distance between </a:t>
                </a:r>
                <a14:m>
                  <m:oMath xmlns:m="http://schemas.openxmlformats.org/officeDocument/2006/math">
                    <m:sSub>
                      <m:sSubPr>
                        <m:ctrlPr>
                          <a:rPr lang="en-SG" sz="2400" i="1">
                            <a:latin typeface="Cambria Math" panose="02040503050406030204" pitchFamily="18" charset="0"/>
                          </a:rPr>
                        </m:ctrlPr>
                      </m:sSubPr>
                      <m:e>
                        <m:r>
                          <a:rPr lang="en-SG" sz="2400" i="1">
                            <a:latin typeface="Cambria Math" panose="02040503050406030204" pitchFamily="18" charset="0"/>
                          </a:rPr>
                          <m:t>𝑡</m:t>
                        </m:r>
                      </m:e>
                      <m:sub>
                        <m:r>
                          <a:rPr lang="en-SG" sz="2400" i="1">
                            <a:latin typeface="Cambria Math" panose="02040503050406030204" pitchFamily="18" charset="0"/>
                          </a:rPr>
                          <m:t>𝑘</m:t>
                        </m:r>
                      </m:sub>
                    </m:sSub>
                  </m:oMath>
                </a14:m>
                <a:r>
                  <a:rPr lang="en-US" sz="2400" dirty="0"/>
                  <a:t> and </a:t>
                </a:r>
                <a14:m>
                  <m:oMath xmlns:m="http://schemas.openxmlformats.org/officeDocument/2006/math">
                    <m:sSub>
                      <m:sSubPr>
                        <m:ctrlPr>
                          <a:rPr lang="en-SG" sz="2400" i="1">
                            <a:latin typeface="Cambria Math" panose="02040503050406030204" pitchFamily="18" charset="0"/>
                          </a:rPr>
                        </m:ctrlPr>
                      </m:sSubPr>
                      <m:e>
                        <m:r>
                          <a:rPr lang="en-SG" sz="2400" i="1">
                            <a:latin typeface="Cambria Math" panose="02040503050406030204" pitchFamily="18" charset="0"/>
                          </a:rPr>
                          <m:t>𝑡</m:t>
                        </m:r>
                      </m:e>
                      <m:sub>
                        <m:r>
                          <a:rPr lang="en-SG" sz="2400" i="1">
                            <a:latin typeface="Cambria Math" panose="02040503050406030204" pitchFamily="18" charset="0"/>
                          </a:rPr>
                          <m:t>𝑘</m:t>
                        </m:r>
                        <m:r>
                          <a:rPr lang="en-SG" sz="2400" b="0" i="1" smtClean="0">
                            <a:latin typeface="Cambria Math" panose="02040503050406030204" pitchFamily="18" charset="0"/>
                          </a:rPr>
                          <m:t>−1</m:t>
                        </m:r>
                      </m:sub>
                    </m:sSub>
                  </m:oMath>
                </a14:m>
                <a:r>
                  <a:rPr lang="en-US" sz="2400" dirty="0"/>
                  <a:t>.</a:t>
                </a:r>
              </a:p>
              <a:p>
                <a:pPr marL="457200" indent="-457200">
                  <a:buFont typeface="+mj-lt"/>
                  <a:buAutoNum type="arabicPeriod"/>
                </a:pPr>
                <a:r>
                  <a:rPr lang="en-US" sz="2400" dirty="0">
                    <a:solidFill>
                      <a:srgbClr val="00B050"/>
                    </a:solidFill>
                  </a:rPr>
                  <a:t>Normally distributed increment. </a:t>
                </a:r>
                <a:r>
                  <a:rPr lang="en-US" sz="2400" dirty="0"/>
                  <a:t>The Brownian increment has the following distribution: </a:t>
                </a:r>
                <a14:m>
                  <m:oMath xmlns:m="http://schemas.openxmlformats.org/officeDocument/2006/math">
                    <m:r>
                      <a:rPr lang="en-SG" sz="2400" i="1">
                        <a:latin typeface="Cambria Math" panose="02040503050406030204" pitchFamily="18" charset="0"/>
                      </a:rPr>
                      <m:t>𝑊</m:t>
                    </m:r>
                    <m:r>
                      <a:rPr lang="en-SG" sz="2400" b="0" i="1" smtClean="0">
                        <a:latin typeface="Cambria Math" panose="02040503050406030204" pitchFamily="18" charset="0"/>
                      </a:rPr>
                      <m:t>(</m:t>
                    </m:r>
                    <m:r>
                      <a:rPr lang="en-SG" sz="2400" b="0" i="1" smtClean="0">
                        <a:latin typeface="Cambria Math" panose="02040503050406030204" pitchFamily="18" charset="0"/>
                      </a:rPr>
                      <m:t>𝑡</m:t>
                    </m:r>
                    <m:r>
                      <a:rPr lang="en-SG" sz="2400" b="0" i="1" smtClean="0">
                        <a:latin typeface="Cambria Math" panose="02040503050406030204" pitchFamily="18" charset="0"/>
                      </a:rPr>
                      <m:t>)</m:t>
                    </m:r>
                  </m:oMath>
                </a14:m>
                <a:r>
                  <a:rPr lang="en-US" sz="2400" dirty="0"/>
                  <a:t>-</a:t>
                </a:r>
                <a:r>
                  <a:rPr lang="en-SG" sz="2400" dirty="0"/>
                  <a:t> </a:t>
                </a:r>
                <a14:m>
                  <m:oMath xmlns:m="http://schemas.openxmlformats.org/officeDocument/2006/math">
                    <m:r>
                      <a:rPr lang="en-SG" sz="2400" i="1">
                        <a:latin typeface="Cambria Math" panose="02040503050406030204" pitchFamily="18" charset="0"/>
                      </a:rPr>
                      <m:t>𝑊</m:t>
                    </m:r>
                    <m:d>
                      <m:dPr>
                        <m:ctrlPr>
                          <a:rPr lang="en-SG" sz="2400" b="0" i="1" smtClean="0">
                            <a:latin typeface="Cambria Math" panose="02040503050406030204" pitchFamily="18" charset="0"/>
                          </a:rPr>
                        </m:ctrlPr>
                      </m:dPr>
                      <m:e>
                        <m:r>
                          <a:rPr lang="en-SG" sz="2400" b="0" i="1" smtClean="0">
                            <a:latin typeface="Cambria Math" panose="02040503050406030204" pitchFamily="18" charset="0"/>
                          </a:rPr>
                          <m:t>𝑠</m:t>
                        </m:r>
                      </m:e>
                    </m:d>
                    <m:r>
                      <a:rPr lang="en-SG" sz="2400" b="0" i="1" smtClean="0">
                        <a:latin typeface="Cambria Math" panose="02040503050406030204" pitchFamily="18" charset="0"/>
                      </a:rPr>
                      <m:t>~</m:t>
                    </m:r>
                    <m:r>
                      <a:rPr lang="en-SG" sz="2400" b="0" i="1" smtClean="0">
                        <a:latin typeface="Cambria Math" panose="02040503050406030204" pitchFamily="18" charset="0"/>
                      </a:rPr>
                      <m:t>𝑁</m:t>
                    </m:r>
                    <m:r>
                      <a:rPr lang="en-SG" sz="2400" b="0" i="1" smtClean="0">
                        <a:latin typeface="Cambria Math" panose="02040503050406030204" pitchFamily="18" charset="0"/>
                      </a:rPr>
                      <m:t>(0,</m:t>
                    </m:r>
                    <m:r>
                      <a:rPr lang="en-SG" sz="2400" b="0" i="1" smtClean="0">
                        <a:latin typeface="Cambria Math" panose="02040503050406030204" pitchFamily="18" charset="0"/>
                      </a:rPr>
                      <m:t>𝑡</m:t>
                    </m:r>
                    <m:r>
                      <a:rPr lang="en-SG" sz="2400" b="0" i="1" smtClean="0">
                        <a:latin typeface="Cambria Math" panose="02040503050406030204" pitchFamily="18" charset="0"/>
                      </a:rPr>
                      <m:t>−</m:t>
                    </m:r>
                    <m:r>
                      <a:rPr lang="en-SG" sz="2400" b="0" i="1" smtClean="0">
                        <a:latin typeface="Cambria Math" panose="02040503050406030204" pitchFamily="18" charset="0"/>
                      </a:rPr>
                      <m:t>𝑠</m:t>
                    </m:r>
                    <m:r>
                      <a:rPr lang="en-SG" sz="2400" b="0" i="1" smtClean="0">
                        <a:latin typeface="Cambria Math" panose="02040503050406030204" pitchFamily="18" charset="0"/>
                      </a:rPr>
                      <m:t>)</m:t>
                    </m:r>
                  </m:oMath>
                </a14:m>
                <a:r>
                  <a:rPr lang="en-US" sz="2400" dirty="0"/>
                  <a:t> for any </a:t>
                </a:r>
                <a14:m>
                  <m:oMath xmlns:m="http://schemas.openxmlformats.org/officeDocument/2006/math">
                    <m:r>
                      <a:rPr lang="en-SG" sz="2400" b="0" i="1" smtClean="0">
                        <a:latin typeface="Cambria Math" panose="02040503050406030204" pitchFamily="18" charset="0"/>
                      </a:rPr>
                      <m:t>0≤</m:t>
                    </m:r>
                    <m:r>
                      <a:rPr lang="en-SG" sz="2400" b="0" i="1" smtClean="0">
                        <a:latin typeface="Cambria Math" panose="02040503050406030204" pitchFamily="18" charset="0"/>
                      </a:rPr>
                      <m:t>𝑠</m:t>
                    </m:r>
                    <m:r>
                      <a:rPr lang="en-SG" sz="2400" b="0" i="1" smtClean="0">
                        <a:latin typeface="Cambria Math" panose="02040503050406030204" pitchFamily="18" charset="0"/>
                      </a:rPr>
                      <m:t>≤</m:t>
                    </m:r>
                    <m:r>
                      <a:rPr lang="en-SG" sz="2400" b="0" i="1" smtClean="0">
                        <a:latin typeface="Cambria Math" panose="02040503050406030204" pitchFamily="18" charset="0"/>
                      </a:rPr>
                      <m:t>𝑡</m:t>
                    </m:r>
                    <m:r>
                      <a:rPr lang="en-SG" sz="2400" b="0" i="1" smtClean="0">
                        <a:latin typeface="Cambria Math" panose="02040503050406030204" pitchFamily="18" charset="0"/>
                      </a:rPr>
                      <m:t>≤</m:t>
                    </m:r>
                    <m:r>
                      <a:rPr lang="en-SG" sz="2400" b="0" i="1" smtClean="0">
                        <a:latin typeface="Cambria Math" panose="02040503050406030204" pitchFamily="18" charset="0"/>
                      </a:rPr>
                      <m:t>𝑇</m:t>
                    </m:r>
                  </m:oMath>
                </a14:m>
                <a:r>
                  <a:rPr lang="en-US" sz="2400" dirty="0"/>
                  <a:t>.</a:t>
                </a:r>
              </a:p>
              <a:p>
                <a:pPr marL="342900" indent="-342900">
                  <a:buFont typeface="Arial" panose="020B0604020202020204" pitchFamily="34" charset="0"/>
                  <a:buChar char="•"/>
                </a:pPr>
                <a:endParaRPr lang="en-US" sz="2400" dirty="0"/>
              </a:p>
              <a:p>
                <a:endParaRPr sz="2400" dirty="0">
                  <a:latin typeface="Calibri"/>
                  <a:cs typeface="Calibri"/>
                </a:endParaRPr>
              </a:p>
            </p:txBody>
          </p:sp>
        </mc:Choice>
        <mc:Fallback xmlns="">
          <p:sp>
            <p:nvSpPr>
              <p:cNvPr id="3" name="object 3"/>
              <p:cNvSpPr txBox="1">
                <a:spLocks noRot="1" noChangeAspect="1" noMove="1" noResize="1" noEditPoints="1" noAdjustHandles="1" noChangeArrowheads="1" noChangeShapeType="1" noTextEdit="1"/>
              </p:cNvSpPr>
              <p:nvPr/>
            </p:nvSpPr>
            <p:spPr>
              <a:xfrm>
                <a:off x="1170284" y="1919676"/>
                <a:ext cx="8022590" cy="5181547"/>
              </a:xfrm>
              <a:prstGeom prst="rect">
                <a:avLst/>
              </a:prstGeom>
              <a:blipFill>
                <a:blip r:embed="rId2"/>
                <a:stretch>
                  <a:fillRect l="-2356" t="-1647" r="-1520"/>
                </a:stretch>
              </a:blipFill>
            </p:spPr>
            <p:txBody>
              <a:bodyPr/>
              <a:lstStyle/>
              <a:p>
                <a:r>
                  <a:rPr lang="en-SG">
                    <a:noFill/>
                  </a:rPr>
                  <a:t> </a:t>
                </a:r>
              </a:p>
            </p:txBody>
          </p:sp>
        </mc:Fallback>
      </mc:AlternateContent>
    </p:spTree>
    <p:extLst>
      <p:ext uri="{BB962C8B-B14F-4D97-AF65-F5344CB8AC3E}">
        <p14:creationId xmlns:p14="http://schemas.microsoft.com/office/powerpoint/2010/main" val="31901697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dt" sz="half" idx="6"/>
          </p:nvPr>
        </p:nvSpPr>
        <p:spPr>
          <a:prstGeom prst="rect">
            <a:avLst/>
          </a:prstGeom>
        </p:spPr>
        <p:txBody>
          <a:bodyPr vert="horz" wrap="square" lIns="0" tIns="3810" rIns="0" bIns="0" rtlCol="0">
            <a:spAutoFit/>
          </a:bodyPr>
          <a:lstStyle/>
          <a:p>
            <a:pPr marL="12700">
              <a:lnSpc>
                <a:spcPct val="100000"/>
              </a:lnSpc>
              <a:spcBef>
                <a:spcPts val="30"/>
              </a:spcBef>
            </a:pPr>
            <a:r>
              <a:rPr spc="-5" dirty="0"/>
              <a:t>QF602</a:t>
            </a:r>
          </a:p>
        </p:txBody>
      </p:sp>
      <p:sp>
        <p:nvSpPr>
          <p:cNvPr id="6" name="object 6"/>
          <p:cNvSpPr txBox="1">
            <a:spLocks noGrp="1"/>
          </p:cNvSpPr>
          <p:nvPr>
            <p:ph type="sldNum" sz="quarter" idx="7"/>
          </p:nvPr>
        </p:nvSpPr>
        <p:spPr>
          <a:prstGeom prst="rect">
            <a:avLst/>
          </a:prstGeom>
        </p:spPr>
        <p:txBody>
          <a:bodyPr vert="horz" wrap="square" lIns="0" tIns="3810" rIns="0" bIns="0" rtlCol="0">
            <a:spAutoFit/>
          </a:bodyPr>
          <a:lstStyle/>
          <a:p>
            <a:pPr marL="25400">
              <a:lnSpc>
                <a:spcPct val="100000"/>
              </a:lnSpc>
              <a:spcBef>
                <a:spcPts val="30"/>
              </a:spcBef>
            </a:pPr>
            <a:fld id="{81D60167-4931-47E6-BA6A-407CBD079E47}" type="slidenum">
              <a:rPr spc="-5" dirty="0"/>
              <a:t>20</a:t>
            </a:fld>
            <a:endParaRPr spc="-5" dirty="0"/>
          </a:p>
        </p:txBody>
      </p:sp>
      <p:sp>
        <p:nvSpPr>
          <p:cNvPr id="2" name="object 2"/>
          <p:cNvSpPr txBox="1">
            <a:spLocks noGrp="1"/>
          </p:cNvSpPr>
          <p:nvPr>
            <p:ph type="title"/>
          </p:nvPr>
        </p:nvSpPr>
        <p:spPr>
          <a:xfrm>
            <a:off x="1676379" y="730250"/>
            <a:ext cx="7010400" cy="713657"/>
          </a:xfrm>
          <a:prstGeom prst="rect">
            <a:avLst/>
          </a:prstGeom>
        </p:spPr>
        <p:txBody>
          <a:bodyPr vert="horz" wrap="square" lIns="0" tIns="13335" rIns="0" bIns="0" rtlCol="0">
            <a:spAutoFit/>
          </a:bodyPr>
          <a:lstStyle/>
          <a:p>
            <a:pPr marL="12700" algn="ctr">
              <a:lnSpc>
                <a:spcPct val="100000"/>
              </a:lnSpc>
              <a:spcBef>
                <a:spcPts val="105"/>
              </a:spcBef>
            </a:pPr>
            <a:r>
              <a:rPr lang="en-SG" spc="50" dirty="0" err="1"/>
              <a:t>Bachelier</a:t>
            </a:r>
            <a:r>
              <a:rPr lang="en-SG" spc="50" dirty="0"/>
              <a:t> Model</a:t>
            </a:r>
            <a:endParaRPr spc="-20" dirty="0"/>
          </a:p>
        </p:txBody>
      </p:sp>
      <mc:AlternateContent xmlns:mc="http://schemas.openxmlformats.org/markup-compatibility/2006" xmlns:a14="http://schemas.microsoft.com/office/drawing/2010/main">
        <mc:Choice Requires="a14">
          <p:sp>
            <p:nvSpPr>
              <p:cNvPr id="3" name="object 3"/>
              <p:cNvSpPr txBox="1"/>
              <p:nvPr/>
            </p:nvSpPr>
            <p:spPr>
              <a:xfrm>
                <a:off x="1170284" y="1919676"/>
                <a:ext cx="8371842" cy="6823278"/>
              </a:xfrm>
              <a:prstGeom prst="rect">
                <a:avLst/>
              </a:prstGeom>
            </p:spPr>
            <p:txBody>
              <a:bodyPr vert="horz" wrap="square" lIns="0" tIns="10795" rIns="0" bIns="0" rtlCol="0">
                <a:spAutoFit/>
              </a:bodyPr>
              <a:lstStyle/>
              <a:p>
                <a:pPr marL="342900" indent="-342900">
                  <a:buFont typeface="Arial" panose="020B0604020202020204" pitchFamily="34" charset="0"/>
                  <a:buChar char="•"/>
                </a:pPr>
                <a:r>
                  <a:rPr lang="en-SG" sz="2400" dirty="0">
                    <a:cs typeface="Calibri"/>
                  </a:rPr>
                  <a:t>Under the </a:t>
                </a:r>
                <a:r>
                  <a:rPr lang="en-SG" sz="2400" dirty="0" err="1">
                    <a:cs typeface="Calibri"/>
                  </a:rPr>
                  <a:t>Bachelier</a:t>
                </a:r>
                <a:r>
                  <a:rPr lang="en-SG" sz="2400" dirty="0">
                    <a:cs typeface="Calibri"/>
                  </a:rPr>
                  <a:t> model, the forward price of an underlying security </a:t>
                </a:r>
                <a14:m>
                  <m:oMath xmlns:m="http://schemas.openxmlformats.org/officeDocument/2006/math">
                    <m:r>
                      <a:rPr lang="en-SG" sz="2400" b="0" i="1" smtClean="0">
                        <a:latin typeface="Cambria Math" panose="02040503050406030204" pitchFamily="18" charset="0"/>
                        <a:cs typeface="Calibri"/>
                      </a:rPr>
                      <m:t>𝐹</m:t>
                    </m:r>
                  </m:oMath>
                </a14:m>
                <a:r>
                  <a:rPr lang="en-SG" sz="2400" dirty="0">
                    <a:cs typeface="Calibri"/>
                  </a:rPr>
                  <a:t> follows a Brownian motion with volatility </a:t>
                </a:r>
                <a14:m>
                  <m:oMath xmlns:m="http://schemas.openxmlformats.org/officeDocument/2006/math">
                    <m:r>
                      <a:rPr lang="en-SG" sz="2400" b="0" i="1" smtClean="0">
                        <a:latin typeface="Cambria Math" panose="02040503050406030204" pitchFamily="18" charset="0"/>
                        <a:cs typeface="Calibri"/>
                      </a:rPr>
                      <m:t>𝜎</m:t>
                    </m:r>
                  </m:oMath>
                </a14:m>
                <a:endParaRPr lang="en-SG" sz="2400" dirty="0">
                  <a:cs typeface="Calibri"/>
                </a:endParaRPr>
              </a:p>
              <a:p>
                <a:pPr/>
                <a14:m>
                  <m:oMathPara xmlns:m="http://schemas.openxmlformats.org/officeDocument/2006/math">
                    <m:oMathParaPr>
                      <m:jc m:val="centerGroup"/>
                    </m:oMathParaPr>
                    <m:oMath xmlns:m="http://schemas.openxmlformats.org/officeDocument/2006/math">
                      <m:r>
                        <a:rPr lang="en-SG" sz="2400" i="1">
                          <a:latin typeface="Cambria Math" panose="02040503050406030204" pitchFamily="18" charset="0"/>
                          <a:cs typeface="Calibri"/>
                        </a:rPr>
                        <m:t>𝑑</m:t>
                      </m:r>
                      <m:r>
                        <a:rPr lang="en-SG" sz="2400" b="0" i="1" smtClean="0">
                          <a:latin typeface="Cambria Math" panose="02040503050406030204" pitchFamily="18" charset="0"/>
                          <a:cs typeface="Calibri"/>
                        </a:rPr>
                        <m:t>𝐹</m:t>
                      </m:r>
                      <m:d>
                        <m:dPr>
                          <m:ctrlPr>
                            <a:rPr lang="en-SG" sz="2400" i="1">
                              <a:latin typeface="Cambria Math" panose="02040503050406030204" pitchFamily="18" charset="0"/>
                              <a:cs typeface="Calibri"/>
                            </a:rPr>
                          </m:ctrlPr>
                        </m:dPr>
                        <m:e>
                          <m:r>
                            <a:rPr lang="en-SG" sz="2400" i="1">
                              <a:latin typeface="Cambria Math" panose="02040503050406030204" pitchFamily="18" charset="0"/>
                              <a:cs typeface="Calibri"/>
                            </a:rPr>
                            <m:t>𝑡</m:t>
                          </m:r>
                          <m:r>
                            <a:rPr lang="en-SG" sz="2400" b="0" i="1" smtClean="0">
                              <a:latin typeface="Cambria Math" panose="02040503050406030204" pitchFamily="18" charset="0"/>
                              <a:cs typeface="Calibri"/>
                            </a:rPr>
                            <m:t>,</m:t>
                          </m:r>
                          <m:r>
                            <a:rPr lang="en-SG" sz="2400" b="0" i="1" smtClean="0">
                              <a:latin typeface="Cambria Math" panose="02040503050406030204" pitchFamily="18" charset="0"/>
                              <a:cs typeface="Calibri"/>
                            </a:rPr>
                            <m:t>𝑇</m:t>
                          </m:r>
                        </m:e>
                      </m:d>
                      <m:r>
                        <a:rPr lang="en-SG" sz="2400" i="1">
                          <a:latin typeface="Cambria Math" panose="02040503050406030204" pitchFamily="18" charset="0"/>
                          <a:cs typeface="Calibri"/>
                        </a:rPr>
                        <m:t>=</m:t>
                      </m:r>
                      <m:r>
                        <a:rPr lang="en-SG" sz="2400" i="1">
                          <a:latin typeface="Cambria Math" panose="02040503050406030204" pitchFamily="18" charset="0"/>
                          <a:cs typeface="Calibri"/>
                        </a:rPr>
                        <m:t>𝜎</m:t>
                      </m:r>
                      <m:r>
                        <a:rPr lang="en-SG" sz="2400" i="1">
                          <a:latin typeface="Cambria Math" panose="02040503050406030204" pitchFamily="18" charset="0"/>
                          <a:cs typeface="Calibri"/>
                        </a:rPr>
                        <m:t>𝑑𝑊</m:t>
                      </m:r>
                      <m:r>
                        <a:rPr lang="en-SG" sz="2400" i="1">
                          <a:latin typeface="Cambria Math" panose="02040503050406030204" pitchFamily="18" charset="0"/>
                          <a:cs typeface="Calibri"/>
                        </a:rPr>
                        <m:t>(</m:t>
                      </m:r>
                      <m:r>
                        <a:rPr lang="en-SG" sz="2400" i="1">
                          <a:latin typeface="Cambria Math" panose="02040503050406030204" pitchFamily="18" charset="0"/>
                          <a:cs typeface="Calibri"/>
                        </a:rPr>
                        <m:t>𝑡</m:t>
                      </m:r>
                      <m:r>
                        <a:rPr lang="en-SG" sz="2400" i="1">
                          <a:latin typeface="Cambria Math" panose="02040503050406030204" pitchFamily="18" charset="0"/>
                          <a:cs typeface="Calibri"/>
                        </a:rPr>
                        <m:t>)</m:t>
                      </m:r>
                    </m:oMath>
                  </m:oMathPara>
                </a14:m>
                <a:endParaRPr lang="en-SG" sz="2400" dirty="0">
                  <a:cs typeface="Calibri"/>
                </a:endParaRPr>
              </a:p>
              <a:p>
                <a:pPr marL="342900" indent="-342900">
                  <a:buFont typeface="Arial" panose="020B0604020202020204" pitchFamily="34" charset="0"/>
                  <a:buChar char="•"/>
                </a:pPr>
                <a:r>
                  <a:rPr lang="en-SG" sz="2400" dirty="0">
                    <a:cs typeface="Calibri"/>
                  </a:rPr>
                  <a:t>The solution of the SDE can be computed as</a:t>
                </a:r>
              </a:p>
              <a:p>
                <a:pPr/>
                <a14:m>
                  <m:oMathPara xmlns:m="http://schemas.openxmlformats.org/officeDocument/2006/math">
                    <m:oMathParaPr>
                      <m:jc m:val="center"/>
                    </m:oMathParaPr>
                    <m:oMath xmlns:m="http://schemas.openxmlformats.org/officeDocument/2006/math">
                      <m:r>
                        <a:rPr lang="en-SG" sz="2400" b="0" i="1" smtClean="0">
                          <a:latin typeface="Cambria Math" panose="02040503050406030204" pitchFamily="18" charset="0"/>
                          <a:cs typeface="Calibri"/>
                        </a:rPr>
                        <m:t>𝐹</m:t>
                      </m:r>
                      <m:d>
                        <m:dPr>
                          <m:ctrlPr>
                            <a:rPr lang="en-SG" sz="2400" b="0" i="1" smtClean="0">
                              <a:latin typeface="Cambria Math" panose="02040503050406030204" pitchFamily="18" charset="0"/>
                              <a:cs typeface="Calibri"/>
                            </a:rPr>
                          </m:ctrlPr>
                        </m:dPr>
                        <m:e>
                          <m:r>
                            <a:rPr lang="en-SG" sz="2400" b="0" i="1" smtClean="0">
                              <a:latin typeface="Cambria Math" panose="02040503050406030204" pitchFamily="18" charset="0"/>
                              <a:cs typeface="Calibri"/>
                            </a:rPr>
                            <m:t>𝑇</m:t>
                          </m:r>
                          <m:r>
                            <a:rPr lang="en-SG" sz="2400" b="0" i="1" smtClean="0">
                              <a:latin typeface="Cambria Math" panose="02040503050406030204" pitchFamily="18" charset="0"/>
                              <a:cs typeface="Calibri"/>
                            </a:rPr>
                            <m:t>,</m:t>
                          </m:r>
                          <m:r>
                            <a:rPr lang="en-SG" sz="2400" b="0" i="1" smtClean="0">
                              <a:latin typeface="Cambria Math" panose="02040503050406030204" pitchFamily="18" charset="0"/>
                              <a:cs typeface="Calibri"/>
                            </a:rPr>
                            <m:t>𝑇</m:t>
                          </m:r>
                        </m:e>
                      </m:d>
                      <m:r>
                        <a:rPr lang="en-SG" sz="2400" i="1">
                          <a:latin typeface="Cambria Math" panose="02040503050406030204" pitchFamily="18" charset="0"/>
                          <a:cs typeface="Calibri"/>
                        </a:rPr>
                        <m:t>=</m:t>
                      </m:r>
                      <m:r>
                        <a:rPr lang="en-SG" sz="2400" b="0" i="1" smtClean="0">
                          <a:latin typeface="Cambria Math" panose="02040503050406030204" pitchFamily="18" charset="0"/>
                          <a:cs typeface="Calibri"/>
                        </a:rPr>
                        <m:t>𝐹</m:t>
                      </m:r>
                      <m:d>
                        <m:dPr>
                          <m:ctrlPr>
                            <a:rPr lang="en-SG" sz="2400" b="0" i="1" smtClean="0">
                              <a:latin typeface="Cambria Math" panose="02040503050406030204" pitchFamily="18" charset="0"/>
                              <a:cs typeface="Calibri"/>
                            </a:rPr>
                          </m:ctrlPr>
                        </m:dPr>
                        <m:e>
                          <m:r>
                            <a:rPr lang="en-SG" sz="2400" b="0" i="1" smtClean="0">
                              <a:latin typeface="Cambria Math" panose="02040503050406030204" pitchFamily="18" charset="0"/>
                              <a:cs typeface="Calibri"/>
                            </a:rPr>
                            <m:t>0,</m:t>
                          </m:r>
                          <m:r>
                            <a:rPr lang="en-SG" sz="2400" b="0" i="1" smtClean="0">
                              <a:latin typeface="Cambria Math" panose="02040503050406030204" pitchFamily="18" charset="0"/>
                              <a:cs typeface="Calibri"/>
                            </a:rPr>
                            <m:t>𝑇</m:t>
                          </m:r>
                        </m:e>
                      </m:d>
                      <m:r>
                        <a:rPr lang="en-SG" sz="2400" b="0" i="1" smtClean="0">
                          <a:latin typeface="Cambria Math" panose="02040503050406030204" pitchFamily="18" charset="0"/>
                          <a:cs typeface="Calibri"/>
                        </a:rPr>
                        <m:t>+ </m:t>
                      </m:r>
                      <m:r>
                        <a:rPr lang="en-SG" sz="2400" i="1">
                          <a:latin typeface="Cambria Math" panose="02040503050406030204" pitchFamily="18" charset="0"/>
                          <a:cs typeface="Calibri"/>
                        </a:rPr>
                        <m:t>𝜎</m:t>
                      </m:r>
                      <m:rad>
                        <m:radPr>
                          <m:degHide m:val="on"/>
                          <m:ctrlPr>
                            <a:rPr lang="en-SG" sz="2400" i="1" smtClean="0">
                              <a:latin typeface="Cambria Math" panose="02040503050406030204" pitchFamily="18" charset="0"/>
                              <a:cs typeface="Calibri"/>
                            </a:rPr>
                          </m:ctrlPr>
                        </m:radPr>
                        <m:deg/>
                        <m:e>
                          <m:r>
                            <a:rPr lang="en-SG" sz="2400" b="0" i="1" smtClean="0">
                              <a:latin typeface="Cambria Math" panose="02040503050406030204" pitchFamily="18" charset="0"/>
                              <a:cs typeface="Calibri"/>
                            </a:rPr>
                            <m:t>𝑇</m:t>
                          </m:r>
                        </m:e>
                      </m:rad>
                      <m:r>
                        <a:rPr lang="en-SG" sz="2400" b="0" i="1" smtClean="0">
                          <a:latin typeface="Cambria Math" panose="02040503050406030204" pitchFamily="18" charset="0"/>
                          <a:cs typeface="Calibri"/>
                        </a:rPr>
                        <m:t>𝑥</m:t>
                      </m:r>
                    </m:oMath>
                  </m:oMathPara>
                </a14:m>
                <a:endParaRPr lang="en-SG" sz="2400" dirty="0">
                  <a:cs typeface="Calibri"/>
                </a:endParaRPr>
              </a:p>
              <a:p>
                <a:pPr marL="342900" indent="-342900">
                  <a:buFont typeface="Arial" panose="020B0604020202020204" pitchFamily="34" charset="0"/>
                  <a:buChar char="•"/>
                </a:pPr>
                <a:r>
                  <a:rPr lang="en-SG" sz="2400" dirty="0">
                    <a:cs typeface="Calibri"/>
                  </a:rPr>
                  <a:t>Similar to Black Scholes, there are closed form formula for call and put options in </a:t>
                </a:r>
                <a:r>
                  <a:rPr lang="en-SG" sz="2400" dirty="0" err="1">
                    <a:cs typeface="Calibri"/>
                  </a:rPr>
                  <a:t>Bachelier</a:t>
                </a:r>
                <a:r>
                  <a:rPr lang="en-SG" sz="2400" dirty="0">
                    <a:cs typeface="Calibri"/>
                  </a:rPr>
                  <a:t> model:</a:t>
                </a:r>
              </a:p>
              <a:p>
                <a:pPr algn="ctr"/>
                <a14:m>
                  <m:oMathPara xmlns:m="http://schemas.openxmlformats.org/officeDocument/2006/math">
                    <m:oMathParaPr>
                      <m:jc m:val="center"/>
                    </m:oMathParaPr>
                    <m:oMath xmlns:m="http://schemas.openxmlformats.org/officeDocument/2006/math">
                      <m:r>
                        <a:rPr lang="en-SG" sz="2400" b="0" i="1" smtClean="0">
                          <a:latin typeface="Cambria Math" panose="02040503050406030204" pitchFamily="18" charset="0"/>
                          <a:cs typeface="Calibri"/>
                        </a:rPr>
                        <m:t>𝐵𝑎𝑐h𝐶𝑎𝑙𝑙</m:t>
                      </m:r>
                      <m:r>
                        <a:rPr lang="en-SG" sz="2400" b="0" i="1" smtClean="0">
                          <a:latin typeface="Cambria Math" panose="02040503050406030204" pitchFamily="18" charset="0"/>
                          <a:cs typeface="Calibri"/>
                        </a:rPr>
                        <m:t>=</m:t>
                      </m:r>
                      <m:d>
                        <m:dPr>
                          <m:ctrlPr>
                            <a:rPr lang="en-SG" sz="2400" b="0" i="1" smtClean="0">
                              <a:latin typeface="Cambria Math" panose="02040503050406030204" pitchFamily="18" charset="0"/>
                              <a:cs typeface="Calibri"/>
                            </a:rPr>
                          </m:ctrlPr>
                        </m:dPr>
                        <m:e>
                          <m:r>
                            <a:rPr lang="en-SG" sz="2400" b="0" i="1" smtClean="0">
                              <a:latin typeface="Cambria Math" panose="02040503050406030204" pitchFamily="18" charset="0"/>
                              <a:cs typeface="Calibri"/>
                            </a:rPr>
                            <m:t>𝐹</m:t>
                          </m:r>
                          <m:d>
                            <m:dPr>
                              <m:ctrlPr>
                                <a:rPr lang="en-SG" sz="2400" b="0" i="1" smtClean="0">
                                  <a:latin typeface="Cambria Math" panose="02040503050406030204" pitchFamily="18" charset="0"/>
                                  <a:cs typeface="Calibri"/>
                                </a:rPr>
                              </m:ctrlPr>
                            </m:dPr>
                            <m:e>
                              <m:r>
                                <a:rPr lang="en-SG" sz="2400" b="0" i="1" smtClean="0">
                                  <a:latin typeface="Cambria Math" panose="02040503050406030204" pitchFamily="18" charset="0"/>
                                  <a:cs typeface="Calibri"/>
                                </a:rPr>
                                <m:t>0,</m:t>
                              </m:r>
                              <m:r>
                                <a:rPr lang="en-SG" sz="2400" b="0" i="1" smtClean="0">
                                  <a:latin typeface="Cambria Math" panose="02040503050406030204" pitchFamily="18" charset="0"/>
                                  <a:cs typeface="Calibri"/>
                                </a:rPr>
                                <m:t>𝑇</m:t>
                              </m:r>
                            </m:e>
                          </m:d>
                          <m:r>
                            <a:rPr lang="en-SG" sz="2400" b="0" i="1" smtClean="0">
                              <a:latin typeface="Cambria Math" panose="02040503050406030204" pitchFamily="18" charset="0"/>
                              <a:cs typeface="Calibri"/>
                            </a:rPr>
                            <m:t>−</m:t>
                          </m:r>
                          <m:r>
                            <a:rPr lang="en-SG" sz="2400" b="0" i="1" smtClean="0">
                              <a:latin typeface="Cambria Math" panose="02040503050406030204" pitchFamily="18" charset="0"/>
                              <a:cs typeface="Calibri"/>
                            </a:rPr>
                            <m:t>𝐾</m:t>
                          </m:r>
                        </m:e>
                      </m:d>
                      <m:r>
                        <a:rPr lang="en-SG" sz="2400" b="0" i="1" smtClean="0">
                          <a:latin typeface="Cambria Math" panose="02040503050406030204" pitchFamily="18" charset="0"/>
                          <a:cs typeface="Calibri"/>
                        </a:rPr>
                        <m:t>𝑁</m:t>
                      </m:r>
                      <m:d>
                        <m:dPr>
                          <m:ctrlPr>
                            <a:rPr lang="en-SG" sz="2400" b="0" i="1" smtClean="0">
                              <a:latin typeface="Cambria Math" panose="02040503050406030204" pitchFamily="18" charset="0"/>
                              <a:cs typeface="Calibri"/>
                            </a:rPr>
                          </m:ctrlPr>
                        </m:dPr>
                        <m:e>
                          <m:r>
                            <a:rPr lang="en-SG" sz="2400" b="0" i="1" smtClean="0">
                              <a:latin typeface="Cambria Math" panose="02040503050406030204" pitchFamily="18" charset="0"/>
                              <a:cs typeface="Calibri"/>
                            </a:rPr>
                            <m:t>𝑑</m:t>
                          </m:r>
                        </m:e>
                      </m:d>
                      <m:r>
                        <a:rPr lang="en-SG" sz="2400" b="0" i="1" smtClean="0">
                          <a:latin typeface="Cambria Math" panose="02040503050406030204" pitchFamily="18" charset="0"/>
                          <a:cs typeface="Calibri"/>
                        </a:rPr>
                        <m:t>+</m:t>
                      </m:r>
                      <m:r>
                        <a:rPr lang="en-SG" sz="2400" b="0" i="1" smtClean="0">
                          <a:latin typeface="Cambria Math" panose="02040503050406030204" pitchFamily="18" charset="0"/>
                          <a:cs typeface="Calibri"/>
                        </a:rPr>
                        <m:t>𝜎</m:t>
                      </m:r>
                      <m:rad>
                        <m:radPr>
                          <m:degHide m:val="on"/>
                          <m:ctrlPr>
                            <a:rPr lang="en-SG" sz="2400" b="0" i="1" smtClean="0">
                              <a:latin typeface="Cambria Math" panose="02040503050406030204" pitchFamily="18" charset="0"/>
                              <a:cs typeface="Calibri"/>
                            </a:rPr>
                          </m:ctrlPr>
                        </m:radPr>
                        <m:deg/>
                        <m:e>
                          <m:r>
                            <a:rPr lang="en-SG" sz="2400" b="0" i="1" smtClean="0">
                              <a:latin typeface="Cambria Math" panose="02040503050406030204" pitchFamily="18" charset="0"/>
                              <a:cs typeface="Calibri"/>
                            </a:rPr>
                            <m:t>𝑇</m:t>
                          </m:r>
                        </m:e>
                      </m:rad>
                      <m:r>
                        <a:rPr lang="en-SG" sz="2400" b="0" i="1" smtClean="0">
                          <a:latin typeface="Cambria Math" panose="02040503050406030204" pitchFamily="18" charset="0"/>
                          <a:cs typeface="Calibri"/>
                        </a:rPr>
                        <m:t>𝑛</m:t>
                      </m:r>
                      <m:r>
                        <a:rPr lang="en-SG" sz="2400" b="0" i="1" smtClean="0">
                          <a:latin typeface="Cambria Math" panose="02040503050406030204" pitchFamily="18" charset="0"/>
                          <a:cs typeface="Calibri"/>
                        </a:rPr>
                        <m:t>(</m:t>
                      </m:r>
                      <m:r>
                        <a:rPr lang="en-SG" sz="2400" b="0" i="1" smtClean="0">
                          <a:latin typeface="Cambria Math" panose="02040503050406030204" pitchFamily="18" charset="0"/>
                          <a:cs typeface="Calibri"/>
                        </a:rPr>
                        <m:t>𝑑</m:t>
                      </m:r>
                      <m:r>
                        <a:rPr lang="en-SG" sz="2400" b="0" i="1" smtClean="0">
                          <a:latin typeface="Cambria Math" panose="02040503050406030204" pitchFamily="18" charset="0"/>
                          <a:cs typeface="Calibri"/>
                        </a:rPr>
                        <m:t>)</m:t>
                      </m:r>
                    </m:oMath>
                  </m:oMathPara>
                </a14:m>
                <a:endParaRPr lang="en-SG" sz="2400" dirty="0">
                  <a:cs typeface="Calibri"/>
                </a:endParaRPr>
              </a:p>
              <a:p>
                <a:pPr algn="ctr"/>
                <a:r>
                  <a:rPr lang="en-SG" sz="2400" b="0" dirty="0">
                    <a:cs typeface="Calibri"/>
                  </a:rPr>
                  <a:t>        </a:t>
                </a:r>
                <a14:m>
                  <m:oMath xmlns:m="http://schemas.openxmlformats.org/officeDocument/2006/math">
                    <m:r>
                      <a:rPr lang="en-SG" sz="2400" b="0" i="1" smtClean="0">
                        <a:latin typeface="Cambria Math" panose="02040503050406030204" pitchFamily="18" charset="0"/>
                        <a:cs typeface="Calibri"/>
                      </a:rPr>
                      <m:t>𝐵𝑎𝑐h𝑃𝑢𝑡</m:t>
                    </m:r>
                    <m:r>
                      <a:rPr lang="en-SG" sz="2400" i="1">
                        <a:latin typeface="Cambria Math" panose="02040503050406030204" pitchFamily="18" charset="0"/>
                        <a:cs typeface="Calibri"/>
                      </a:rPr>
                      <m:t>=</m:t>
                    </m:r>
                    <m:d>
                      <m:dPr>
                        <m:ctrlPr>
                          <a:rPr lang="en-SG" sz="2400" i="1">
                            <a:latin typeface="Cambria Math" panose="02040503050406030204" pitchFamily="18" charset="0"/>
                            <a:cs typeface="Calibri"/>
                          </a:rPr>
                        </m:ctrlPr>
                      </m:dPr>
                      <m:e>
                        <m:r>
                          <a:rPr lang="en-SG" sz="2400" i="1">
                            <a:latin typeface="Cambria Math" panose="02040503050406030204" pitchFamily="18" charset="0"/>
                            <a:cs typeface="Calibri"/>
                          </a:rPr>
                          <m:t>𝐾</m:t>
                        </m:r>
                        <m:r>
                          <a:rPr lang="en-SG" sz="2400" b="0" i="1" smtClean="0">
                            <a:latin typeface="Cambria Math" panose="02040503050406030204" pitchFamily="18" charset="0"/>
                            <a:cs typeface="Calibri"/>
                          </a:rPr>
                          <m:t>−</m:t>
                        </m:r>
                        <m:r>
                          <a:rPr lang="en-SG" sz="2400" b="0" i="1" smtClean="0">
                            <a:latin typeface="Cambria Math" panose="02040503050406030204" pitchFamily="18" charset="0"/>
                            <a:cs typeface="Calibri"/>
                          </a:rPr>
                          <m:t>𝐹</m:t>
                        </m:r>
                        <m:r>
                          <a:rPr lang="en-SG" sz="2400" b="0" i="1" smtClean="0">
                            <a:latin typeface="Cambria Math" panose="02040503050406030204" pitchFamily="18" charset="0"/>
                            <a:cs typeface="Calibri"/>
                          </a:rPr>
                          <m:t>(0,</m:t>
                        </m:r>
                        <m:r>
                          <a:rPr lang="en-SG" sz="2400" b="0" i="1" smtClean="0">
                            <a:latin typeface="Cambria Math" panose="02040503050406030204" pitchFamily="18" charset="0"/>
                            <a:cs typeface="Calibri"/>
                          </a:rPr>
                          <m:t>𝑇</m:t>
                        </m:r>
                        <m:r>
                          <a:rPr lang="en-SG" sz="2400" b="0" i="1" smtClean="0">
                            <a:latin typeface="Cambria Math" panose="02040503050406030204" pitchFamily="18" charset="0"/>
                            <a:cs typeface="Calibri"/>
                          </a:rPr>
                          <m:t>)</m:t>
                        </m:r>
                      </m:e>
                    </m:d>
                    <m:r>
                      <a:rPr lang="en-SG" sz="2400" i="1">
                        <a:latin typeface="Cambria Math" panose="02040503050406030204" pitchFamily="18" charset="0"/>
                        <a:cs typeface="Calibri"/>
                      </a:rPr>
                      <m:t>𝑁</m:t>
                    </m:r>
                    <m:d>
                      <m:dPr>
                        <m:ctrlPr>
                          <a:rPr lang="en-SG" sz="2400" i="1">
                            <a:latin typeface="Cambria Math" panose="02040503050406030204" pitchFamily="18" charset="0"/>
                            <a:cs typeface="Calibri"/>
                          </a:rPr>
                        </m:ctrlPr>
                      </m:dPr>
                      <m:e>
                        <m:r>
                          <a:rPr lang="en-SG" sz="2400" b="0" i="1" smtClean="0">
                            <a:latin typeface="Cambria Math" panose="02040503050406030204" pitchFamily="18" charset="0"/>
                            <a:cs typeface="Calibri"/>
                          </a:rPr>
                          <m:t>−</m:t>
                        </m:r>
                        <m:r>
                          <a:rPr lang="en-SG" sz="2400" i="1">
                            <a:latin typeface="Cambria Math" panose="02040503050406030204" pitchFamily="18" charset="0"/>
                            <a:cs typeface="Calibri"/>
                          </a:rPr>
                          <m:t>𝑑</m:t>
                        </m:r>
                      </m:e>
                    </m:d>
                    <m:r>
                      <a:rPr lang="en-SG" sz="2400" i="1">
                        <a:latin typeface="Cambria Math" panose="02040503050406030204" pitchFamily="18" charset="0"/>
                        <a:cs typeface="Calibri"/>
                      </a:rPr>
                      <m:t>+</m:t>
                    </m:r>
                    <m:r>
                      <a:rPr lang="en-SG" sz="2400" i="1">
                        <a:latin typeface="Cambria Math" panose="02040503050406030204" pitchFamily="18" charset="0"/>
                        <a:cs typeface="Calibri"/>
                      </a:rPr>
                      <m:t>𝜎</m:t>
                    </m:r>
                    <m:rad>
                      <m:radPr>
                        <m:degHide m:val="on"/>
                        <m:ctrlPr>
                          <a:rPr lang="en-SG" sz="2400" i="1">
                            <a:latin typeface="Cambria Math" panose="02040503050406030204" pitchFamily="18" charset="0"/>
                            <a:cs typeface="Calibri"/>
                          </a:rPr>
                        </m:ctrlPr>
                      </m:radPr>
                      <m:deg/>
                      <m:e>
                        <m:r>
                          <a:rPr lang="en-SG" sz="2400" i="1">
                            <a:latin typeface="Cambria Math" panose="02040503050406030204" pitchFamily="18" charset="0"/>
                            <a:cs typeface="Calibri"/>
                          </a:rPr>
                          <m:t>𝑇</m:t>
                        </m:r>
                      </m:e>
                    </m:rad>
                    <m:r>
                      <a:rPr lang="en-SG" sz="2400" i="1">
                        <a:latin typeface="Cambria Math" panose="02040503050406030204" pitchFamily="18" charset="0"/>
                        <a:cs typeface="Calibri"/>
                      </a:rPr>
                      <m:t>𝑛</m:t>
                    </m:r>
                    <m:r>
                      <a:rPr lang="en-SG" sz="2400" i="1">
                        <a:latin typeface="Cambria Math" panose="02040503050406030204" pitchFamily="18" charset="0"/>
                        <a:cs typeface="Calibri"/>
                      </a:rPr>
                      <m:t>(−</m:t>
                    </m:r>
                    <m:r>
                      <a:rPr lang="en-SG" sz="2400" i="1">
                        <a:latin typeface="Cambria Math" panose="02040503050406030204" pitchFamily="18" charset="0"/>
                        <a:cs typeface="Calibri"/>
                      </a:rPr>
                      <m:t>𝑑</m:t>
                    </m:r>
                    <m:r>
                      <a:rPr lang="en-SG" sz="2400" i="1">
                        <a:latin typeface="Cambria Math" panose="02040503050406030204" pitchFamily="18" charset="0"/>
                        <a:cs typeface="Calibri"/>
                      </a:rPr>
                      <m:t>)</m:t>
                    </m:r>
                  </m:oMath>
                </a14:m>
                <a:endParaRPr lang="en-SG" sz="2400" dirty="0">
                  <a:cs typeface="Calibri"/>
                </a:endParaRPr>
              </a:p>
              <a:p>
                <a:pPr algn="ctr"/>
                <a14:m>
                  <m:oMathPara xmlns:m="http://schemas.openxmlformats.org/officeDocument/2006/math">
                    <m:oMathParaPr>
                      <m:jc m:val="center"/>
                    </m:oMathParaPr>
                    <m:oMath xmlns:m="http://schemas.openxmlformats.org/officeDocument/2006/math">
                      <m:r>
                        <a:rPr lang="en-SG" sz="2400" b="0" i="1" smtClean="0">
                          <a:latin typeface="Cambria Math" panose="02040503050406030204" pitchFamily="18" charset="0"/>
                          <a:cs typeface="Calibri"/>
                        </a:rPr>
                        <m:t>𝑑</m:t>
                      </m:r>
                      <m:r>
                        <a:rPr lang="en-SG" sz="2400" b="0" i="1" smtClean="0">
                          <a:latin typeface="Cambria Math" panose="02040503050406030204" pitchFamily="18" charset="0"/>
                          <a:cs typeface="Calibri"/>
                        </a:rPr>
                        <m:t>=(</m:t>
                      </m:r>
                      <m:r>
                        <a:rPr lang="en-SG" sz="2400" b="0" i="1" smtClean="0">
                          <a:latin typeface="Cambria Math" panose="02040503050406030204" pitchFamily="18" charset="0"/>
                          <a:cs typeface="Calibri"/>
                        </a:rPr>
                        <m:t>𝐹</m:t>
                      </m:r>
                      <m:d>
                        <m:dPr>
                          <m:ctrlPr>
                            <a:rPr lang="en-SG" sz="2400" b="0" i="1" smtClean="0">
                              <a:latin typeface="Cambria Math" panose="02040503050406030204" pitchFamily="18" charset="0"/>
                              <a:cs typeface="Calibri"/>
                            </a:rPr>
                          </m:ctrlPr>
                        </m:dPr>
                        <m:e>
                          <m:r>
                            <a:rPr lang="en-SG" sz="2400" b="0" i="1" smtClean="0">
                              <a:latin typeface="Cambria Math" panose="02040503050406030204" pitchFamily="18" charset="0"/>
                              <a:cs typeface="Calibri"/>
                            </a:rPr>
                            <m:t>0,</m:t>
                          </m:r>
                          <m:r>
                            <a:rPr lang="en-SG" sz="2400" b="0" i="1" smtClean="0">
                              <a:latin typeface="Cambria Math" panose="02040503050406030204" pitchFamily="18" charset="0"/>
                              <a:cs typeface="Calibri"/>
                            </a:rPr>
                            <m:t>𝑇</m:t>
                          </m:r>
                        </m:e>
                      </m:d>
                      <m:r>
                        <a:rPr lang="en-SG" sz="2400" b="0" i="1" smtClean="0">
                          <a:latin typeface="Cambria Math" panose="02040503050406030204" pitchFamily="18" charset="0"/>
                          <a:cs typeface="Calibri"/>
                        </a:rPr>
                        <m:t>−</m:t>
                      </m:r>
                      <m:r>
                        <a:rPr lang="en-SG" sz="2400" b="0" i="1" smtClean="0">
                          <a:latin typeface="Cambria Math" panose="02040503050406030204" pitchFamily="18" charset="0"/>
                          <a:cs typeface="Calibri"/>
                        </a:rPr>
                        <m:t>𝐾</m:t>
                      </m:r>
                      <m:r>
                        <a:rPr lang="en-SG" sz="2400" b="0" i="1" smtClean="0">
                          <a:latin typeface="Cambria Math" panose="02040503050406030204" pitchFamily="18" charset="0"/>
                          <a:cs typeface="Calibri"/>
                        </a:rPr>
                        <m:t>)/</m:t>
                      </m:r>
                      <m:r>
                        <a:rPr lang="en-SG" sz="2400" b="0" i="1" smtClean="0">
                          <a:latin typeface="Cambria Math" panose="02040503050406030204" pitchFamily="18" charset="0"/>
                          <a:cs typeface="Calibri"/>
                        </a:rPr>
                        <m:t>𝜎</m:t>
                      </m:r>
                      <m:rad>
                        <m:radPr>
                          <m:degHide m:val="on"/>
                          <m:ctrlPr>
                            <a:rPr lang="en-SG" sz="2400" b="0" i="1" smtClean="0">
                              <a:latin typeface="Cambria Math" panose="02040503050406030204" pitchFamily="18" charset="0"/>
                              <a:cs typeface="Calibri"/>
                            </a:rPr>
                          </m:ctrlPr>
                        </m:radPr>
                        <m:deg/>
                        <m:e>
                          <m:r>
                            <a:rPr lang="en-SG" sz="2400" b="0" i="1" smtClean="0">
                              <a:latin typeface="Cambria Math" panose="02040503050406030204" pitchFamily="18" charset="0"/>
                              <a:cs typeface="Calibri"/>
                            </a:rPr>
                            <m:t>𝑇</m:t>
                          </m:r>
                          <m:r>
                            <a:rPr lang="en-SG" sz="2400" b="0" i="1" smtClean="0">
                              <a:latin typeface="Cambria Math" panose="02040503050406030204" pitchFamily="18" charset="0"/>
                              <a:cs typeface="Calibri"/>
                            </a:rPr>
                            <m:t> </m:t>
                          </m:r>
                        </m:e>
                      </m:rad>
                    </m:oMath>
                  </m:oMathPara>
                </a14:m>
                <a:endParaRPr lang="en-SG" sz="2400" dirty="0">
                  <a:cs typeface="Calibri"/>
                </a:endParaRPr>
              </a:p>
              <a:p>
                <a:pPr marL="342900" indent="-342900">
                  <a:buFont typeface="Arial" panose="020B0604020202020204" pitchFamily="34" charset="0"/>
                  <a:buChar char="•"/>
                </a:pPr>
                <a:r>
                  <a:rPr lang="en-SG" sz="2400" dirty="0">
                    <a:cs typeface="Calibri"/>
                  </a:rPr>
                  <a:t>Where </a:t>
                </a:r>
                <a14:m>
                  <m:oMath xmlns:m="http://schemas.openxmlformats.org/officeDocument/2006/math">
                    <m:r>
                      <a:rPr lang="en-SG" sz="2400" b="0" i="1" smtClean="0">
                        <a:latin typeface="Cambria Math" panose="02040503050406030204" pitchFamily="18" charset="0"/>
                        <a:cs typeface="Calibri"/>
                      </a:rPr>
                      <m:t>𝑛</m:t>
                    </m:r>
                    <m:r>
                      <a:rPr lang="en-SG" sz="2400" b="0" i="1" smtClean="0">
                        <a:latin typeface="Cambria Math" panose="02040503050406030204" pitchFamily="18" charset="0"/>
                        <a:cs typeface="Calibri"/>
                      </a:rPr>
                      <m:t>(.)</m:t>
                    </m:r>
                  </m:oMath>
                </a14:m>
                <a:r>
                  <a:rPr lang="en-SG" sz="2400" dirty="0">
                    <a:cs typeface="Calibri"/>
                  </a:rPr>
                  <a:t> is the probability density function of the standard normal distribution.</a:t>
                </a:r>
              </a:p>
              <a:p>
                <a:pPr algn="ctr"/>
                <a:endParaRPr lang="en-SG" sz="2400" dirty="0">
                  <a:cs typeface="Calibri"/>
                </a:endParaRPr>
              </a:p>
              <a:p>
                <a:pPr marL="342900" indent="-342900">
                  <a:buFont typeface="Arial" panose="020B0604020202020204" pitchFamily="34" charset="0"/>
                  <a:buChar char="•"/>
                </a:pPr>
                <a:endParaRPr lang="en-SG" sz="2400" dirty="0">
                  <a:cs typeface="Calibri"/>
                </a:endParaRPr>
              </a:p>
              <a:p>
                <a:pPr marL="342900" indent="-342900">
                  <a:buFont typeface="Arial" panose="020B0604020202020204" pitchFamily="34" charset="0"/>
                  <a:buChar char="•"/>
                </a:pPr>
                <a:endParaRPr lang="en-SG" sz="2400" dirty="0">
                  <a:cs typeface="Calibri"/>
                </a:endParaRPr>
              </a:p>
              <a:p>
                <a:pPr algn="ctr"/>
                <a:endParaRPr lang="en-SG" sz="2400" dirty="0">
                  <a:cs typeface="Calibri"/>
                </a:endParaRPr>
              </a:p>
              <a:p>
                <a:pPr algn="ctr"/>
                <a:endParaRPr lang="en-SG" sz="2400" dirty="0">
                  <a:cs typeface="Calibri"/>
                </a:endParaRPr>
              </a:p>
              <a:p>
                <a:pPr marL="342900" indent="-342900">
                  <a:buFont typeface="Arial" panose="020B0604020202020204" pitchFamily="34" charset="0"/>
                  <a:buChar char="•"/>
                </a:pPr>
                <a:endParaRPr lang="en-SG" sz="2400" dirty="0">
                  <a:latin typeface="Calibri"/>
                  <a:cs typeface="Calibri"/>
                </a:endParaRPr>
              </a:p>
            </p:txBody>
          </p:sp>
        </mc:Choice>
        <mc:Fallback xmlns="">
          <p:sp>
            <p:nvSpPr>
              <p:cNvPr id="3" name="object 3"/>
              <p:cNvSpPr txBox="1">
                <a:spLocks noRot="1" noChangeAspect="1" noMove="1" noResize="1" noEditPoints="1" noAdjustHandles="1" noChangeArrowheads="1" noChangeShapeType="1" noTextEdit="1"/>
              </p:cNvSpPr>
              <p:nvPr/>
            </p:nvSpPr>
            <p:spPr>
              <a:xfrm>
                <a:off x="1170284" y="1919676"/>
                <a:ext cx="8371842" cy="6823278"/>
              </a:xfrm>
              <a:prstGeom prst="rect">
                <a:avLst/>
              </a:prstGeom>
              <a:blipFill>
                <a:blip r:embed="rId2"/>
                <a:stretch>
                  <a:fillRect l="-2112" t="-1251"/>
                </a:stretch>
              </a:blipFill>
            </p:spPr>
            <p:txBody>
              <a:bodyPr/>
              <a:lstStyle/>
              <a:p>
                <a:r>
                  <a:rPr lang="en-SG">
                    <a:noFill/>
                  </a:rPr>
                  <a:t> </a:t>
                </a:r>
              </a:p>
            </p:txBody>
          </p:sp>
        </mc:Fallback>
      </mc:AlternateContent>
    </p:spTree>
    <p:extLst>
      <p:ext uri="{BB962C8B-B14F-4D97-AF65-F5344CB8AC3E}">
        <p14:creationId xmlns:p14="http://schemas.microsoft.com/office/powerpoint/2010/main" val="37148545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dt" sz="half" idx="6"/>
          </p:nvPr>
        </p:nvSpPr>
        <p:spPr>
          <a:prstGeom prst="rect">
            <a:avLst/>
          </a:prstGeom>
        </p:spPr>
        <p:txBody>
          <a:bodyPr vert="horz" wrap="square" lIns="0" tIns="3810" rIns="0" bIns="0" rtlCol="0">
            <a:spAutoFit/>
          </a:bodyPr>
          <a:lstStyle/>
          <a:p>
            <a:pPr marL="12700">
              <a:lnSpc>
                <a:spcPct val="100000"/>
              </a:lnSpc>
              <a:spcBef>
                <a:spcPts val="30"/>
              </a:spcBef>
            </a:pPr>
            <a:r>
              <a:rPr spc="-5" dirty="0"/>
              <a:t>QF602</a:t>
            </a:r>
          </a:p>
        </p:txBody>
      </p:sp>
      <p:sp>
        <p:nvSpPr>
          <p:cNvPr id="6" name="object 6"/>
          <p:cNvSpPr txBox="1">
            <a:spLocks noGrp="1"/>
          </p:cNvSpPr>
          <p:nvPr>
            <p:ph type="sldNum" sz="quarter" idx="7"/>
          </p:nvPr>
        </p:nvSpPr>
        <p:spPr>
          <a:prstGeom prst="rect">
            <a:avLst/>
          </a:prstGeom>
        </p:spPr>
        <p:txBody>
          <a:bodyPr vert="horz" wrap="square" lIns="0" tIns="3810" rIns="0" bIns="0" rtlCol="0">
            <a:spAutoFit/>
          </a:bodyPr>
          <a:lstStyle/>
          <a:p>
            <a:pPr marL="25400">
              <a:lnSpc>
                <a:spcPct val="100000"/>
              </a:lnSpc>
              <a:spcBef>
                <a:spcPts val="30"/>
              </a:spcBef>
            </a:pPr>
            <a:fld id="{81D60167-4931-47E6-BA6A-407CBD079E47}" type="slidenum">
              <a:rPr spc="-5" dirty="0"/>
              <a:t>21</a:t>
            </a:fld>
            <a:endParaRPr spc="-5" dirty="0"/>
          </a:p>
        </p:txBody>
      </p:sp>
      <p:sp>
        <p:nvSpPr>
          <p:cNvPr id="2" name="object 2"/>
          <p:cNvSpPr txBox="1">
            <a:spLocks noGrp="1"/>
          </p:cNvSpPr>
          <p:nvPr>
            <p:ph type="title"/>
          </p:nvPr>
        </p:nvSpPr>
        <p:spPr>
          <a:xfrm>
            <a:off x="850900" y="730250"/>
            <a:ext cx="8691226" cy="713657"/>
          </a:xfrm>
          <a:prstGeom prst="rect">
            <a:avLst/>
          </a:prstGeom>
        </p:spPr>
        <p:txBody>
          <a:bodyPr vert="horz" wrap="square" lIns="0" tIns="13335" rIns="0" bIns="0" rtlCol="0">
            <a:spAutoFit/>
          </a:bodyPr>
          <a:lstStyle/>
          <a:p>
            <a:pPr marL="12700" algn="ctr">
              <a:lnSpc>
                <a:spcPct val="100000"/>
              </a:lnSpc>
              <a:spcBef>
                <a:spcPts val="105"/>
              </a:spcBef>
            </a:pPr>
            <a:r>
              <a:rPr lang="en-SG" spc="50" dirty="0" err="1"/>
              <a:t>Bachelier</a:t>
            </a:r>
            <a:r>
              <a:rPr lang="en-SG" spc="50" dirty="0"/>
              <a:t> vs Black: Implied </a:t>
            </a:r>
            <a:r>
              <a:rPr lang="en-SG" spc="50" dirty="0" err="1"/>
              <a:t>vol</a:t>
            </a:r>
            <a:r>
              <a:rPr lang="en-SG" spc="50" dirty="0"/>
              <a:t> skew</a:t>
            </a:r>
            <a:endParaRPr spc="-20" dirty="0"/>
          </a:p>
        </p:txBody>
      </p:sp>
      <p:sp>
        <p:nvSpPr>
          <p:cNvPr id="3" name="object 3"/>
          <p:cNvSpPr txBox="1"/>
          <p:nvPr/>
        </p:nvSpPr>
        <p:spPr>
          <a:xfrm>
            <a:off x="1170284" y="1919676"/>
            <a:ext cx="8371842" cy="5550879"/>
          </a:xfrm>
          <a:prstGeom prst="rect">
            <a:avLst/>
          </a:prstGeom>
        </p:spPr>
        <p:txBody>
          <a:bodyPr vert="horz" wrap="square" lIns="0" tIns="10795" rIns="0" bIns="0" rtlCol="0">
            <a:spAutoFit/>
          </a:bodyPr>
          <a:lstStyle/>
          <a:p>
            <a:pPr marL="342900" indent="-342900">
              <a:buFont typeface="Arial" panose="020B0604020202020204" pitchFamily="34" charset="0"/>
              <a:buChar char="•"/>
            </a:pPr>
            <a:r>
              <a:rPr lang="en-SG" sz="2400" dirty="0">
                <a:cs typeface="Calibri"/>
              </a:rPr>
              <a:t>Consider the case that only ATM call option at a maturity is traded in the market with price P.</a:t>
            </a:r>
          </a:p>
          <a:p>
            <a:pPr marL="342900" indent="-342900">
              <a:buFont typeface="Arial" panose="020B0604020202020204" pitchFamily="34" charset="0"/>
              <a:buChar char="•"/>
            </a:pPr>
            <a:r>
              <a:rPr lang="en-SG" sz="2400" dirty="0">
                <a:cs typeface="Calibri"/>
              </a:rPr>
              <a:t>Forward is 2%, K is 2%, maturity is 1 year.</a:t>
            </a:r>
          </a:p>
          <a:p>
            <a:pPr marL="342900" indent="-342900">
              <a:buFont typeface="Arial" panose="020B0604020202020204" pitchFamily="34" charset="0"/>
              <a:buChar char="•"/>
            </a:pPr>
            <a:r>
              <a:rPr lang="en-SG" sz="2400" dirty="0">
                <a:cs typeface="Calibri"/>
              </a:rPr>
              <a:t>Assuming one trader uses Black model, the other uses </a:t>
            </a:r>
            <a:r>
              <a:rPr lang="en-SG" sz="2400" dirty="0" err="1">
                <a:cs typeface="Calibri"/>
              </a:rPr>
              <a:t>Bachelier</a:t>
            </a:r>
            <a:r>
              <a:rPr lang="en-SG" sz="2400" dirty="0">
                <a:cs typeface="Calibri"/>
              </a:rPr>
              <a:t> model.</a:t>
            </a:r>
          </a:p>
          <a:p>
            <a:pPr marL="342900" indent="-342900">
              <a:buFont typeface="Arial" panose="020B0604020202020204" pitchFamily="34" charset="0"/>
              <a:buChar char="•"/>
            </a:pPr>
            <a:r>
              <a:rPr lang="en-SG" sz="2400" dirty="0">
                <a:cs typeface="Calibri"/>
              </a:rPr>
              <a:t>Since there is only one option traded in the market, they can only calibrate to that price.</a:t>
            </a:r>
          </a:p>
          <a:p>
            <a:pPr marL="342900" indent="-342900">
              <a:buFont typeface="Arial" panose="020B0604020202020204" pitchFamily="34" charset="0"/>
              <a:buChar char="•"/>
            </a:pPr>
            <a:r>
              <a:rPr lang="en-SG" sz="2400" dirty="0">
                <a:cs typeface="Calibri"/>
              </a:rPr>
              <a:t>If they completely trust their models and a client ask them to quote the options with strikes at 1.5% and 2.5%. How much will they quote?</a:t>
            </a:r>
          </a:p>
          <a:p>
            <a:pPr marL="342900" indent="-342900">
              <a:buFont typeface="Arial" panose="020B0604020202020204" pitchFamily="34" charset="0"/>
              <a:buChar char="•"/>
            </a:pPr>
            <a:endParaRPr lang="en-SG" sz="2400" dirty="0">
              <a:cs typeface="Calibri"/>
            </a:endParaRPr>
          </a:p>
          <a:p>
            <a:pPr marL="342900" indent="-342900">
              <a:buFont typeface="Arial" panose="020B0604020202020204" pitchFamily="34" charset="0"/>
              <a:buChar char="•"/>
            </a:pPr>
            <a:endParaRPr lang="en-SG" sz="2400" dirty="0">
              <a:cs typeface="Calibri"/>
            </a:endParaRPr>
          </a:p>
          <a:p>
            <a:pPr algn="ctr"/>
            <a:endParaRPr lang="en-SG" sz="2400" dirty="0">
              <a:cs typeface="Calibri"/>
            </a:endParaRPr>
          </a:p>
          <a:p>
            <a:pPr algn="ctr"/>
            <a:endParaRPr lang="en-SG" sz="2400" dirty="0">
              <a:cs typeface="Calibri"/>
            </a:endParaRPr>
          </a:p>
          <a:p>
            <a:pPr marL="342900" indent="-342900">
              <a:buFont typeface="Arial" panose="020B0604020202020204" pitchFamily="34" charset="0"/>
              <a:buChar char="•"/>
            </a:pPr>
            <a:endParaRPr lang="en-SG" sz="2400" dirty="0">
              <a:latin typeface="Calibri"/>
              <a:cs typeface="Calibri"/>
            </a:endParaRPr>
          </a:p>
        </p:txBody>
      </p:sp>
    </p:spTree>
    <p:extLst>
      <p:ext uri="{BB962C8B-B14F-4D97-AF65-F5344CB8AC3E}">
        <p14:creationId xmlns:p14="http://schemas.microsoft.com/office/powerpoint/2010/main" val="22006419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8B2892-A436-4FAA-BAC2-B9B2FE610611}"/>
              </a:ext>
            </a:extLst>
          </p:cNvPr>
          <p:cNvSpPr>
            <a:spLocks noGrp="1"/>
          </p:cNvSpPr>
          <p:nvPr>
            <p:ph type="ctrTitle"/>
          </p:nvPr>
        </p:nvSpPr>
        <p:spPr/>
        <p:txBody>
          <a:bodyPr/>
          <a:lstStyle/>
          <a:p>
            <a:endParaRPr lang="en-SG"/>
          </a:p>
        </p:txBody>
      </p:sp>
      <p:sp>
        <p:nvSpPr>
          <p:cNvPr id="3" name="Subtitle 2">
            <a:extLst>
              <a:ext uri="{FF2B5EF4-FFF2-40B4-BE49-F238E27FC236}">
                <a16:creationId xmlns:a16="http://schemas.microsoft.com/office/drawing/2014/main" id="{C1FAA398-928B-4840-8D5E-A1B6E9C21CD3}"/>
              </a:ext>
            </a:extLst>
          </p:cNvPr>
          <p:cNvSpPr>
            <a:spLocks noGrp="1"/>
          </p:cNvSpPr>
          <p:nvPr>
            <p:ph type="subTitle" idx="4"/>
          </p:nvPr>
        </p:nvSpPr>
        <p:spPr/>
        <p:txBody>
          <a:bodyPr/>
          <a:lstStyle/>
          <a:p>
            <a:endParaRPr lang="en-SG"/>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dt" sz="half" idx="6"/>
          </p:nvPr>
        </p:nvSpPr>
        <p:spPr>
          <a:prstGeom prst="rect">
            <a:avLst/>
          </a:prstGeom>
        </p:spPr>
        <p:txBody>
          <a:bodyPr vert="horz" wrap="square" lIns="0" tIns="3810" rIns="0" bIns="0" rtlCol="0">
            <a:spAutoFit/>
          </a:bodyPr>
          <a:lstStyle/>
          <a:p>
            <a:pPr marL="12700">
              <a:lnSpc>
                <a:spcPct val="100000"/>
              </a:lnSpc>
              <a:spcBef>
                <a:spcPts val="30"/>
              </a:spcBef>
            </a:pPr>
            <a:r>
              <a:rPr spc="-5" dirty="0"/>
              <a:t>QF602</a:t>
            </a:r>
          </a:p>
        </p:txBody>
      </p:sp>
      <p:sp>
        <p:nvSpPr>
          <p:cNvPr id="6" name="object 6"/>
          <p:cNvSpPr txBox="1">
            <a:spLocks noGrp="1"/>
          </p:cNvSpPr>
          <p:nvPr>
            <p:ph type="sldNum" sz="quarter" idx="7"/>
          </p:nvPr>
        </p:nvSpPr>
        <p:spPr>
          <a:prstGeom prst="rect">
            <a:avLst/>
          </a:prstGeom>
        </p:spPr>
        <p:txBody>
          <a:bodyPr vert="horz" wrap="square" lIns="0" tIns="3810" rIns="0" bIns="0" rtlCol="0">
            <a:spAutoFit/>
          </a:bodyPr>
          <a:lstStyle/>
          <a:p>
            <a:pPr marL="25400">
              <a:lnSpc>
                <a:spcPct val="100000"/>
              </a:lnSpc>
              <a:spcBef>
                <a:spcPts val="30"/>
              </a:spcBef>
            </a:pPr>
            <a:fld id="{81D60167-4931-47E6-BA6A-407CBD079E47}" type="slidenum">
              <a:rPr spc="-5" dirty="0"/>
              <a:t>23</a:t>
            </a:fld>
            <a:endParaRPr spc="-5" dirty="0"/>
          </a:p>
        </p:txBody>
      </p:sp>
      <p:sp>
        <p:nvSpPr>
          <p:cNvPr id="2" name="object 2"/>
          <p:cNvSpPr txBox="1">
            <a:spLocks noGrp="1"/>
          </p:cNvSpPr>
          <p:nvPr>
            <p:ph type="title"/>
          </p:nvPr>
        </p:nvSpPr>
        <p:spPr>
          <a:xfrm>
            <a:off x="850900" y="730250"/>
            <a:ext cx="8691226" cy="713657"/>
          </a:xfrm>
          <a:prstGeom prst="rect">
            <a:avLst/>
          </a:prstGeom>
        </p:spPr>
        <p:txBody>
          <a:bodyPr vert="horz" wrap="square" lIns="0" tIns="13335" rIns="0" bIns="0" rtlCol="0">
            <a:spAutoFit/>
          </a:bodyPr>
          <a:lstStyle/>
          <a:p>
            <a:pPr marL="12700" algn="ctr">
              <a:lnSpc>
                <a:spcPct val="100000"/>
              </a:lnSpc>
              <a:spcBef>
                <a:spcPts val="105"/>
              </a:spcBef>
            </a:pPr>
            <a:r>
              <a:rPr lang="en-SG" spc="50" dirty="0" err="1"/>
              <a:t>Bachelier</a:t>
            </a:r>
            <a:r>
              <a:rPr lang="en-SG" spc="50" dirty="0"/>
              <a:t> vs Black: Implied </a:t>
            </a:r>
            <a:r>
              <a:rPr lang="en-SG" spc="50" dirty="0" err="1"/>
              <a:t>vol</a:t>
            </a:r>
            <a:r>
              <a:rPr lang="en-SG" spc="50" dirty="0"/>
              <a:t> skew</a:t>
            </a:r>
            <a:endParaRPr spc="-20" dirty="0"/>
          </a:p>
        </p:txBody>
      </p:sp>
      <mc:AlternateContent xmlns:mc="http://schemas.openxmlformats.org/markup-compatibility/2006" xmlns:a14="http://schemas.microsoft.com/office/drawing/2010/main">
        <mc:Choice Requires="a14">
          <p:sp>
            <p:nvSpPr>
              <p:cNvPr id="3" name="object 3"/>
              <p:cNvSpPr txBox="1"/>
              <p:nvPr/>
            </p:nvSpPr>
            <p:spPr>
              <a:xfrm>
                <a:off x="1172374" y="1720850"/>
                <a:ext cx="8371842" cy="4103624"/>
              </a:xfrm>
              <a:prstGeom prst="rect">
                <a:avLst/>
              </a:prstGeom>
            </p:spPr>
            <p:txBody>
              <a:bodyPr vert="horz" wrap="square" lIns="0" tIns="10795" rIns="0" bIns="0" rtlCol="0">
                <a:spAutoFit/>
              </a:bodyPr>
              <a:lstStyle/>
              <a:p>
                <a:pPr marL="342900" indent="-342900">
                  <a:buFont typeface="Arial" panose="020B0604020202020204" pitchFamily="34" charset="0"/>
                  <a:buChar char="•"/>
                </a:pPr>
                <a:r>
                  <a:rPr lang="en-SG" sz="2400" dirty="0">
                    <a:cs typeface="Calibri"/>
                  </a:rPr>
                  <a:t>Assume the calibrated </a:t>
                </a:r>
                <a14:m>
                  <m:oMath xmlns:m="http://schemas.openxmlformats.org/officeDocument/2006/math">
                    <m:sSub>
                      <m:sSubPr>
                        <m:ctrlPr>
                          <a:rPr lang="en-SG" sz="2400" i="1" smtClean="0">
                            <a:solidFill>
                              <a:schemeClr val="tx1"/>
                            </a:solidFill>
                            <a:latin typeface="Cambria Math" panose="02040503050406030204" pitchFamily="18" charset="0"/>
                            <a:cs typeface="Calibri"/>
                          </a:rPr>
                        </m:ctrlPr>
                      </m:sSubPr>
                      <m:e>
                        <m:r>
                          <a:rPr lang="en-SG" sz="2400" i="1">
                            <a:solidFill>
                              <a:schemeClr val="tx1"/>
                            </a:solidFill>
                            <a:latin typeface="Cambria Math" panose="02040503050406030204" pitchFamily="18" charset="0"/>
                            <a:cs typeface="Calibri"/>
                          </a:rPr>
                          <m:t>𝜎</m:t>
                        </m:r>
                      </m:e>
                      <m:sub>
                        <m:r>
                          <a:rPr lang="en-SG" sz="2400" i="1">
                            <a:solidFill>
                              <a:schemeClr val="tx1"/>
                            </a:solidFill>
                            <a:latin typeface="Cambria Math" panose="02040503050406030204" pitchFamily="18" charset="0"/>
                            <a:cs typeface="Calibri"/>
                          </a:rPr>
                          <m:t>𝑙𝑜𝑔𝑛𝑜𝑟𝑚𝑎𝑙</m:t>
                        </m:r>
                      </m:sub>
                    </m:sSub>
                    <m:r>
                      <a:rPr lang="en-SG" sz="2400" b="0" i="1" smtClean="0">
                        <a:solidFill>
                          <a:schemeClr val="tx1"/>
                        </a:solidFill>
                        <a:latin typeface="Cambria Math" panose="02040503050406030204" pitchFamily="18" charset="0"/>
                        <a:cs typeface="Calibri"/>
                      </a:rPr>
                      <m:t>=20%</m:t>
                    </m:r>
                  </m:oMath>
                </a14:m>
                <a:r>
                  <a:rPr lang="en-SG" sz="2400" dirty="0">
                    <a:solidFill>
                      <a:schemeClr val="tx1"/>
                    </a:solidFill>
                    <a:cs typeface="Calibri"/>
                  </a:rPr>
                  <a:t>. Since the Black model assumes constant lognormal volatility for all strikes, that’s why we have a flat lognormal implied vol.</a:t>
                </a:r>
              </a:p>
              <a:p>
                <a:pPr marL="342900" indent="-342900">
                  <a:buFont typeface="Arial" panose="020B0604020202020204" pitchFamily="34" charset="0"/>
                  <a:buChar char="•"/>
                </a:pPr>
                <a:r>
                  <a:rPr lang="en-SG" sz="2400" dirty="0">
                    <a:cs typeface="Calibri"/>
                  </a:rPr>
                  <a:t>For the trader who uses </a:t>
                </a:r>
                <a:r>
                  <a:rPr lang="en-SG" sz="2400" dirty="0" err="1">
                    <a:cs typeface="Calibri"/>
                  </a:rPr>
                  <a:t>Bachelier</a:t>
                </a:r>
                <a:r>
                  <a:rPr lang="en-SG" sz="2400" dirty="0">
                    <a:cs typeface="Calibri"/>
                  </a:rPr>
                  <a:t> model, since he is calibrated to the ATM option price, his model must produce the same lognormal implied </a:t>
                </a:r>
                <a:r>
                  <a:rPr lang="en-SG" sz="2400" dirty="0" err="1">
                    <a:cs typeface="Calibri"/>
                  </a:rPr>
                  <a:t>vol</a:t>
                </a:r>
                <a:r>
                  <a:rPr lang="en-SG" sz="2400" dirty="0">
                    <a:cs typeface="Calibri"/>
                  </a:rPr>
                  <a:t> for ATM. That’s where the blue line crosses the orange line.</a:t>
                </a:r>
                <a:endParaRPr lang="en-SG" sz="2400" dirty="0">
                  <a:solidFill>
                    <a:schemeClr val="tx1"/>
                  </a:solidFill>
                  <a:cs typeface="Calibri"/>
                </a:endParaRPr>
              </a:p>
              <a:p>
                <a:pPr marL="342900" indent="-342900">
                  <a:buFont typeface="Arial" panose="020B0604020202020204" pitchFamily="34" charset="0"/>
                  <a:buChar char="•"/>
                </a:pPr>
                <a:endParaRPr lang="en-SG" sz="2400" dirty="0">
                  <a:cs typeface="Calibri"/>
                </a:endParaRPr>
              </a:p>
              <a:p>
                <a:pPr algn="ctr"/>
                <a:endParaRPr lang="en-SG" sz="2400" dirty="0">
                  <a:cs typeface="Calibri"/>
                </a:endParaRPr>
              </a:p>
              <a:p>
                <a:pPr algn="ctr"/>
                <a:endParaRPr lang="en-SG" sz="2400" dirty="0">
                  <a:cs typeface="Calibri"/>
                </a:endParaRPr>
              </a:p>
              <a:p>
                <a:pPr marL="342900" indent="-342900">
                  <a:buFont typeface="Arial" panose="020B0604020202020204" pitchFamily="34" charset="0"/>
                  <a:buChar char="•"/>
                </a:pPr>
                <a:endParaRPr lang="en-SG" sz="2400" dirty="0">
                  <a:latin typeface="Calibri"/>
                  <a:cs typeface="Calibri"/>
                </a:endParaRPr>
              </a:p>
            </p:txBody>
          </p:sp>
        </mc:Choice>
        <mc:Fallback xmlns="">
          <p:sp>
            <p:nvSpPr>
              <p:cNvPr id="3" name="object 3"/>
              <p:cNvSpPr txBox="1">
                <a:spLocks noRot="1" noChangeAspect="1" noMove="1" noResize="1" noEditPoints="1" noAdjustHandles="1" noChangeArrowheads="1" noChangeShapeType="1" noTextEdit="1"/>
              </p:cNvSpPr>
              <p:nvPr/>
            </p:nvSpPr>
            <p:spPr>
              <a:xfrm>
                <a:off x="1172374" y="1720850"/>
                <a:ext cx="8371842" cy="4103624"/>
              </a:xfrm>
              <a:prstGeom prst="rect">
                <a:avLst/>
              </a:prstGeom>
              <a:blipFill>
                <a:blip r:embed="rId2"/>
                <a:stretch>
                  <a:fillRect l="-2038" t="-1783" r="-2911"/>
                </a:stretch>
              </a:blipFill>
            </p:spPr>
            <p:txBody>
              <a:bodyPr/>
              <a:lstStyle/>
              <a:p>
                <a:r>
                  <a:rPr lang="en-SG">
                    <a:noFill/>
                  </a:rPr>
                  <a:t> </a:t>
                </a:r>
              </a:p>
            </p:txBody>
          </p:sp>
        </mc:Fallback>
      </mc:AlternateContent>
      <p:pic>
        <p:nvPicPr>
          <p:cNvPr id="8" name="Picture 7">
            <a:extLst>
              <a:ext uri="{FF2B5EF4-FFF2-40B4-BE49-F238E27FC236}">
                <a16:creationId xmlns:a16="http://schemas.microsoft.com/office/drawing/2014/main" id="{675FB0CC-A961-40BD-ACD2-DC07E7F12F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89300" y="4367734"/>
            <a:ext cx="4338984" cy="2935831"/>
          </a:xfrm>
          <a:prstGeom prst="rect">
            <a:avLst/>
          </a:prstGeom>
        </p:spPr>
      </p:pic>
    </p:spTree>
    <p:extLst>
      <p:ext uri="{BB962C8B-B14F-4D97-AF65-F5344CB8AC3E}">
        <p14:creationId xmlns:p14="http://schemas.microsoft.com/office/powerpoint/2010/main" val="4933034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dt" sz="half" idx="6"/>
          </p:nvPr>
        </p:nvSpPr>
        <p:spPr>
          <a:prstGeom prst="rect">
            <a:avLst/>
          </a:prstGeom>
        </p:spPr>
        <p:txBody>
          <a:bodyPr vert="horz" wrap="square" lIns="0" tIns="3810" rIns="0" bIns="0" rtlCol="0">
            <a:spAutoFit/>
          </a:bodyPr>
          <a:lstStyle/>
          <a:p>
            <a:pPr marL="12700">
              <a:lnSpc>
                <a:spcPct val="100000"/>
              </a:lnSpc>
              <a:spcBef>
                <a:spcPts val="30"/>
              </a:spcBef>
            </a:pPr>
            <a:r>
              <a:rPr spc="-5" dirty="0"/>
              <a:t>QF602</a:t>
            </a:r>
          </a:p>
        </p:txBody>
      </p:sp>
      <p:sp>
        <p:nvSpPr>
          <p:cNvPr id="6" name="object 6"/>
          <p:cNvSpPr txBox="1">
            <a:spLocks noGrp="1"/>
          </p:cNvSpPr>
          <p:nvPr>
            <p:ph type="sldNum" sz="quarter" idx="7"/>
          </p:nvPr>
        </p:nvSpPr>
        <p:spPr>
          <a:prstGeom prst="rect">
            <a:avLst/>
          </a:prstGeom>
        </p:spPr>
        <p:txBody>
          <a:bodyPr vert="horz" wrap="square" lIns="0" tIns="3810" rIns="0" bIns="0" rtlCol="0">
            <a:spAutoFit/>
          </a:bodyPr>
          <a:lstStyle/>
          <a:p>
            <a:pPr marL="25400">
              <a:lnSpc>
                <a:spcPct val="100000"/>
              </a:lnSpc>
              <a:spcBef>
                <a:spcPts val="30"/>
              </a:spcBef>
            </a:pPr>
            <a:fld id="{81D60167-4931-47E6-BA6A-407CBD079E47}" type="slidenum">
              <a:rPr spc="-5" dirty="0"/>
              <a:t>24</a:t>
            </a:fld>
            <a:endParaRPr spc="-5" dirty="0"/>
          </a:p>
        </p:txBody>
      </p:sp>
      <p:sp>
        <p:nvSpPr>
          <p:cNvPr id="2" name="object 2"/>
          <p:cNvSpPr txBox="1">
            <a:spLocks noGrp="1"/>
          </p:cNvSpPr>
          <p:nvPr>
            <p:ph type="title"/>
          </p:nvPr>
        </p:nvSpPr>
        <p:spPr>
          <a:xfrm>
            <a:off x="850900" y="730250"/>
            <a:ext cx="8691226" cy="713657"/>
          </a:xfrm>
          <a:prstGeom prst="rect">
            <a:avLst/>
          </a:prstGeom>
        </p:spPr>
        <p:txBody>
          <a:bodyPr vert="horz" wrap="square" lIns="0" tIns="13335" rIns="0" bIns="0" rtlCol="0">
            <a:spAutoFit/>
          </a:bodyPr>
          <a:lstStyle/>
          <a:p>
            <a:pPr marL="12700" algn="ctr">
              <a:lnSpc>
                <a:spcPct val="100000"/>
              </a:lnSpc>
              <a:spcBef>
                <a:spcPts val="105"/>
              </a:spcBef>
            </a:pPr>
            <a:r>
              <a:rPr lang="en-SG" spc="50" dirty="0" err="1"/>
              <a:t>Bachelier</a:t>
            </a:r>
            <a:r>
              <a:rPr lang="en-SG" spc="50" dirty="0"/>
              <a:t> vs Black: Implied </a:t>
            </a:r>
            <a:r>
              <a:rPr lang="en-SG" spc="50" dirty="0" err="1"/>
              <a:t>vol</a:t>
            </a:r>
            <a:r>
              <a:rPr lang="en-SG" spc="50" dirty="0"/>
              <a:t> skew</a:t>
            </a:r>
            <a:endParaRPr spc="-20" dirty="0"/>
          </a:p>
        </p:txBody>
      </p:sp>
      <p:sp>
        <p:nvSpPr>
          <p:cNvPr id="3" name="object 3"/>
          <p:cNvSpPr txBox="1"/>
          <p:nvPr/>
        </p:nvSpPr>
        <p:spPr>
          <a:xfrm>
            <a:off x="1172374" y="1720850"/>
            <a:ext cx="8371842" cy="3334887"/>
          </a:xfrm>
          <a:prstGeom prst="rect">
            <a:avLst/>
          </a:prstGeom>
        </p:spPr>
        <p:txBody>
          <a:bodyPr vert="horz" wrap="square" lIns="0" tIns="10795" rIns="0" bIns="0" rtlCol="0">
            <a:spAutoFit/>
          </a:bodyPr>
          <a:lstStyle/>
          <a:p>
            <a:pPr marL="342900" indent="-342900">
              <a:buFont typeface="Arial" panose="020B0604020202020204" pitchFamily="34" charset="0"/>
              <a:buChar char="•"/>
            </a:pPr>
            <a:r>
              <a:rPr lang="en-SG" sz="2400" dirty="0">
                <a:cs typeface="Calibri"/>
              </a:rPr>
              <a:t>But for non-ATM options, the two models will produce different option prices.</a:t>
            </a:r>
          </a:p>
          <a:p>
            <a:pPr marL="342900" indent="-342900">
              <a:buFont typeface="Arial" panose="020B0604020202020204" pitchFamily="34" charset="0"/>
              <a:buChar char="•"/>
            </a:pPr>
            <a:r>
              <a:rPr lang="en-SG" sz="2400" dirty="0">
                <a:solidFill>
                  <a:schemeClr val="tx1"/>
                </a:solidFill>
                <a:cs typeface="Calibri"/>
              </a:rPr>
              <a:t>For lower strike</a:t>
            </a:r>
            <a:r>
              <a:rPr lang="en-SG" sz="2400" dirty="0">
                <a:cs typeface="Calibri"/>
              </a:rPr>
              <a:t> options, </a:t>
            </a:r>
            <a:r>
              <a:rPr lang="en-SG" sz="2400" dirty="0" err="1">
                <a:cs typeface="Calibri"/>
              </a:rPr>
              <a:t>Bachelier</a:t>
            </a:r>
            <a:r>
              <a:rPr lang="en-SG" sz="2400" dirty="0">
                <a:cs typeface="Calibri"/>
              </a:rPr>
              <a:t> model gives higher prices than Black.</a:t>
            </a:r>
          </a:p>
          <a:p>
            <a:pPr marL="342900" indent="-342900">
              <a:buFont typeface="Arial" panose="020B0604020202020204" pitchFamily="34" charset="0"/>
              <a:buChar char="•"/>
            </a:pPr>
            <a:r>
              <a:rPr lang="en-SG" sz="2400" dirty="0">
                <a:solidFill>
                  <a:schemeClr val="tx1"/>
                </a:solidFill>
                <a:cs typeface="Calibri"/>
              </a:rPr>
              <a:t>For higher strike options, </a:t>
            </a:r>
            <a:r>
              <a:rPr lang="en-SG" sz="2400" dirty="0" err="1">
                <a:solidFill>
                  <a:schemeClr val="tx1"/>
                </a:solidFill>
                <a:cs typeface="Calibri"/>
              </a:rPr>
              <a:t>Bachelier</a:t>
            </a:r>
            <a:r>
              <a:rPr lang="en-SG" sz="2400" dirty="0">
                <a:solidFill>
                  <a:schemeClr val="tx1"/>
                </a:solidFill>
                <a:cs typeface="Calibri"/>
              </a:rPr>
              <a:t> model gives lower prices than Black.</a:t>
            </a:r>
            <a:endParaRPr lang="en-SG" sz="2400" dirty="0">
              <a:cs typeface="Calibri"/>
            </a:endParaRPr>
          </a:p>
          <a:p>
            <a:pPr algn="ctr"/>
            <a:endParaRPr lang="en-SG" sz="2400" dirty="0">
              <a:cs typeface="Calibri"/>
            </a:endParaRPr>
          </a:p>
          <a:p>
            <a:pPr algn="ctr"/>
            <a:endParaRPr lang="en-SG" sz="2400" dirty="0">
              <a:cs typeface="Calibri"/>
            </a:endParaRPr>
          </a:p>
          <a:p>
            <a:pPr marL="342900" indent="-342900">
              <a:buFont typeface="Arial" panose="020B0604020202020204" pitchFamily="34" charset="0"/>
              <a:buChar char="•"/>
            </a:pPr>
            <a:endParaRPr lang="en-SG" sz="2400" dirty="0">
              <a:latin typeface="Calibri"/>
              <a:cs typeface="Calibri"/>
            </a:endParaRPr>
          </a:p>
        </p:txBody>
      </p:sp>
      <p:pic>
        <p:nvPicPr>
          <p:cNvPr id="8" name="Picture 7">
            <a:extLst>
              <a:ext uri="{FF2B5EF4-FFF2-40B4-BE49-F238E27FC236}">
                <a16:creationId xmlns:a16="http://schemas.microsoft.com/office/drawing/2014/main" id="{2C057545-42F4-4EB5-9C47-562D64427F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88803" y="4180168"/>
            <a:ext cx="4338984" cy="2935831"/>
          </a:xfrm>
          <a:prstGeom prst="rect">
            <a:avLst/>
          </a:prstGeom>
        </p:spPr>
      </p:pic>
    </p:spTree>
    <p:extLst>
      <p:ext uri="{BB962C8B-B14F-4D97-AF65-F5344CB8AC3E}">
        <p14:creationId xmlns:p14="http://schemas.microsoft.com/office/powerpoint/2010/main" val="20560132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dt" sz="half" idx="6"/>
          </p:nvPr>
        </p:nvSpPr>
        <p:spPr>
          <a:prstGeom prst="rect">
            <a:avLst/>
          </a:prstGeom>
        </p:spPr>
        <p:txBody>
          <a:bodyPr vert="horz" wrap="square" lIns="0" tIns="3810" rIns="0" bIns="0" rtlCol="0">
            <a:spAutoFit/>
          </a:bodyPr>
          <a:lstStyle/>
          <a:p>
            <a:pPr marL="12700">
              <a:lnSpc>
                <a:spcPct val="100000"/>
              </a:lnSpc>
              <a:spcBef>
                <a:spcPts val="30"/>
              </a:spcBef>
            </a:pPr>
            <a:r>
              <a:rPr spc="-5" dirty="0"/>
              <a:t>QF602</a:t>
            </a:r>
          </a:p>
        </p:txBody>
      </p:sp>
      <p:sp>
        <p:nvSpPr>
          <p:cNvPr id="6" name="object 6"/>
          <p:cNvSpPr txBox="1">
            <a:spLocks noGrp="1"/>
          </p:cNvSpPr>
          <p:nvPr>
            <p:ph type="sldNum" sz="quarter" idx="7"/>
          </p:nvPr>
        </p:nvSpPr>
        <p:spPr>
          <a:prstGeom prst="rect">
            <a:avLst/>
          </a:prstGeom>
        </p:spPr>
        <p:txBody>
          <a:bodyPr vert="horz" wrap="square" lIns="0" tIns="3810" rIns="0" bIns="0" rtlCol="0">
            <a:spAutoFit/>
          </a:bodyPr>
          <a:lstStyle/>
          <a:p>
            <a:pPr marL="25400">
              <a:lnSpc>
                <a:spcPct val="100000"/>
              </a:lnSpc>
              <a:spcBef>
                <a:spcPts val="30"/>
              </a:spcBef>
            </a:pPr>
            <a:fld id="{81D60167-4931-47E6-BA6A-407CBD079E47}" type="slidenum">
              <a:rPr spc="-5" dirty="0"/>
              <a:t>25</a:t>
            </a:fld>
            <a:endParaRPr spc="-5" dirty="0"/>
          </a:p>
        </p:txBody>
      </p:sp>
      <p:sp>
        <p:nvSpPr>
          <p:cNvPr id="2" name="object 2"/>
          <p:cNvSpPr txBox="1">
            <a:spLocks noGrp="1"/>
          </p:cNvSpPr>
          <p:nvPr>
            <p:ph type="title"/>
          </p:nvPr>
        </p:nvSpPr>
        <p:spPr>
          <a:xfrm>
            <a:off x="1676379" y="730250"/>
            <a:ext cx="7010400" cy="713657"/>
          </a:xfrm>
          <a:prstGeom prst="rect">
            <a:avLst/>
          </a:prstGeom>
        </p:spPr>
        <p:txBody>
          <a:bodyPr vert="horz" wrap="square" lIns="0" tIns="13335" rIns="0" bIns="0" rtlCol="0">
            <a:spAutoFit/>
          </a:bodyPr>
          <a:lstStyle/>
          <a:p>
            <a:pPr marL="12700" algn="ctr">
              <a:lnSpc>
                <a:spcPct val="100000"/>
              </a:lnSpc>
              <a:spcBef>
                <a:spcPts val="105"/>
              </a:spcBef>
            </a:pPr>
            <a:r>
              <a:rPr lang="en-SG" spc="50" dirty="0"/>
              <a:t>Shifted lognormal model</a:t>
            </a:r>
            <a:endParaRPr spc="-20" dirty="0"/>
          </a:p>
        </p:txBody>
      </p:sp>
      <mc:AlternateContent xmlns:mc="http://schemas.openxmlformats.org/markup-compatibility/2006" xmlns:a14="http://schemas.microsoft.com/office/drawing/2010/main">
        <mc:Choice Requires="a14">
          <p:sp>
            <p:nvSpPr>
              <p:cNvPr id="3" name="object 3"/>
              <p:cNvSpPr txBox="1"/>
              <p:nvPr/>
            </p:nvSpPr>
            <p:spPr>
              <a:xfrm>
                <a:off x="1204100" y="1949450"/>
                <a:ext cx="8371842" cy="4073551"/>
              </a:xfrm>
              <a:prstGeom prst="rect">
                <a:avLst/>
              </a:prstGeom>
            </p:spPr>
            <p:txBody>
              <a:bodyPr vert="horz" wrap="square" lIns="0" tIns="10795" rIns="0" bIns="0" rtlCol="0">
                <a:spAutoFit/>
              </a:bodyPr>
              <a:lstStyle/>
              <a:p>
                <a:pPr marL="342900" indent="-342900">
                  <a:buFont typeface="Arial" panose="020B0604020202020204" pitchFamily="34" charset="0"/>
                  <a:buChar char="•"/>
                </a:pPr>
                <a:r>
                  <a:rPr lang="en-SG" sz="2400" dirty="0">
                    <a:cs typeface="Calibri"/>
                  </a:rPr>
                  <a:t>In 1983, Rubinstein proposed the following SDE for option pricing</a:t>
                </a:r>
              </a:p>
              <a:p>
                <a:pPr/>
                <a14:m>
                  <m:oMathPara xmlns:m="http://schemas.openxmlformats.org/officeDocument/2006/math">
                    <m:oMathParaPr>
                      <m:jc m:val="center"/>
                    </m:oMathParaPr>
                    <m:oMath xmlns:m="http://schemas.openxmlformats.org/officeDocument/2006/math">
                      <m:r>
                        <a:rPr lang="en-SG" sz="2400" b="0" i="1" smtClean="0">
                          <a:latin typeface="Cambria Math" panose="02040503050406030204" pitchFamily="18" charset="0"/>
                          <a:cs typeface="Calibri"/>
                        </a:rPr>
                        <m:t>𝑑𝐹</m:t>
                      </m:r>
                      <m:r>
                        <a:rPr lang="en-SG" sz="2400" b="0" i="1" smtClean="0">
                          <a:latin typeface="Cambria Math" panose="02040503050406030204" pitchFamily="18" charset="0"/>
                          <a:cs typeface="Calibri"/>
                        </a:rPr>
                        <m:t>(</m:t>
                      </m:r>
                      <m:r>
                        <a:rPr lang="en-SG" sz="2400" b="0" i="1" smtClean="0">
                          <a:latin typeface="Cambria Math" panose="02040503050406030204" pitchFamily="18" charset="0"/>
                          <a:cs typeface="Calibri"/>
                        </a:rPr>
                        <m:t>𝑡</m:t>
                      </m:r>
                      <m:r>
                        <a:rPr lang="en-SG" sz="2400" b="0" i="1" smtClean="0">
                          <a:latin typeface="Cambria Math" panose="02040503050406030204" pitchFamily="18" charset="0"/>
                          <a:cs typeface="Calibri"/>
                        </a:rPr>
                        <m:t>)=</m:t>
                      </m:r>
                      <m:sSub>
                        <m:sSubPr>
                          <m:ctrlPr>
                            <a:rPr lang="en-SG" sz="2400" b="0" i="1" smtClean="0">
                              <a:latin typeface="Cambria Math" panose="02040503050406030204" pitchFamily="18" charset="0"/>
                              <a:cs typeface="Calibri"/>
                            </a:rPr>
                          </m:ctrlPr>
                        </m:sSubPr>
                        <m:e>
                          <m:r>
                            <a:rPr lang="en-SG" sz="2400" b="0" i="1" smtClean="0">
                              <a:latin typeface="Cambria Math" panose="02040503050406030204" pitchFamily="18" charset="0"/>
                              <a:cs typeface="Calibri"/>
                            </a:rPr>
                            <m:t>𝜎</m:t>
                          </m:r>
                        </m:e>
                        <m:sub>
                          <m:r>
                            <a:rPr lang="en-SG" sz="2400" b="0" i="1" smtClean="0">
                              <a:latin typeface="Cambria Math" panose="02040503050406030204" pitchFamily="18" charset="0"/>
                              <a:cs typeface="Calibri"/>
                            </a:rPr>
                            <m:t>𝑆𝐿𝑁</m:t>
                          </m:r>
                        </m:sub>
                      </m:sSub>
                      <m:r>
                        <a:rPr lang="en-SG" sz="2400" b="0" i="1" smtClean="0">
                          <a:latin typeface="Cambria Math" panose="02040503050406030204" pitchFamily="18" charset="0"/>
                          <a:cs typeface="Calibri"/>
                        </a:rPr>
                        <m:t>(</m:t>
                      </m:r>
                      <m:r>
                        <a:rPr lang="en-SG" sz="2400" b="0" i="1" smtClean="0">
                          <a:latin typeface="Cambria Math" panose="02040503050406030204" pitchFamily="18" charset="0"/>
                          <a:cs typeface="Calibri"/>
                        </a:rPr>
                        <m:t>𝐹</m:t>
                      </m:r>
                      <m:d>
                        <m:dPr>
                          <m:ctrlPr>
                            <a:rPr lang="en-SG" sz="2400" b="0" i="1" smtClean="0">
                              <a:latin typeface="Cambria Math" panose="02040503050406030204" pitchFamily="18" charset="0"/>
                              <a:cs typeface="Calibri"/>
                            </a:rPr>
                          </m:ctrlPr>
                        </m:dPr>
                        <m:e>
                          <m:r>
                            <a:rPr lang="en-SG" sz="2400" b="0" i="1" smtClean="0">
                              <a:latin typeface="Cambria Math" panose="02040503050406030204" pitchFamily="18" charset="0"/>
                              <a:cs typeface="Calibri"/>
                            </a:rPr>
                            <m:t>𝑡</m:t>
                          </m:r>
                        </m:e>
                      </m:d>
                      <m:r>
                        <a:rPr lang="en-SG" sz="2400" b="0" i="1" smtClean="0">
                          <a:latin typeface="Cambria Math" panose="02040503050406030204" pitchFamily="18" charset="0"/>
                          <a:cs typeface="Calibri"/>
                        </a:rPr>
                        <m:t>+</m:t>
                      </m:r>
                      <m:r>
                        <a:rPr lang="en-SG" sz="2400" b="0" i="1" smtClean="0">
                          <a:latin typeface="Cambria Math" panose="02040503050406030204" pitchFamily="18" charset="0"/>
                          <a:cs typeface="Calibri"/>
                        </a:rPr>
                        <m:t>𝛼</m:t>
                      </m:r>
                      <m:r>
                        <a:rPr lang="en-SG" sz="2400" b="0" i="1" smtClean="0">
                          <a:latin typeface="Cambria Math" panose="02040503050406030204" pitchFamily="18" charset="0"/>
                          <a:cs typeface="Calibri"/>
                        </a:rPr>
                        <m:t>)</m:t>
                      </m:r>
                      <m:r>
                        <a:rPr lang="en-SG" sz="2400" b="0" i="1" smtClean="0">
                          <a:latin typeface="Cambria Math" panose="02040503050406030204" pitchFamily="18" charset="0"/>
                          <a:cs typeface="Calibri"/>
                        </a:rPr>
                        <m:t>𝑑𝑊</m:t>
                      </m:r>
                    </m:oMath>
                  </m:oMathPara>
                </a14:m>
                <a:endParaRPr lang="en-SG" sz="2400" dirty="0">
                  <a:cs typeface="Calibri"/>
                </a:endParaRPr>
              </a:p>
              <a:p>
                <a:pPr marL="342900" indent="-342900">
                  <a:buFont typeface="Arial" panose="020B0604020202020204" pitchFamily="34" charset="0"/>
                  <a:buChar char="•"/>
                </a:pPr>
                <a:r>
                  <a:rPr lang="en-SG" sz="2400" dirty="0">
                    <a:cs typeface="Calibri"/>
                  </a:rPr>
                  <a:t>Notation is simplified as </a:t>
                </a:r>
                <a14:m>
                  <m:oMath xmlns:m="http://schemas.openxmlformats.org/officeDocument/2006/math">
                    <m:r>
                      <a:rPr lang="en-SG" sz="2400" b="0" i="1" smtClean="0">
                        <a:latin typeface="Cambria Math" panose="02040503050406030204" pitchFamily="18" charset="0"/>
                        <a:cs typeface="Calibri"/>
                      </a:rPr>
                      <m:t>𝐹</m:t>
                    </m:r>
                    <m:d>
                      <m:dPr>
                        <m:ctrlPr>
                          <a:rPr lang="en-SG" sz="2400" b="0" i="1" smtClean="0">
                            <a:latin typeface="Cambria Math" panose="02040503050406030204" pitchFamily="18" charset="0"/>
                            <a:cs typeface="Calibri"/>
                          </a:rPr>
                        </m:ctrlPr>
                      </m:dPr>
                      <m:e>
                        <m:r>
                          <a:rPr lang="en-SG" sz="2400" b="0" i="1" smtClean="0">
                            <a:latin typeface="Cambria Math" panose="02040503050406030204" pitchFamily="18" charset="0"/>
                            <a:cs typeface="Calibri"/>
                          </a:rPr>
                          <m:t>𝑡</m:t>
                        </m:r>
                        <m:r>
                          <a:rPr lang="en-SG" sz="2400" b="0" i="1" smtClean="0">
                            <a:latin typeface="Cambria Math" panose="02040503050406030204" pitchFamily="18" charset="0"/>
                            <a:cs typeface="Calibri"/>
                          </a:rPr>
                          <m:t>,</m:t>
                        </m:r>
                        <m:r>
                          <a:rPr lang="en-SG" sz="2400" b="0" i="1" smtClean="0">
                            <a:latin typeface="Cambria Math" panose="02040503050406030204" pitchFamily="18" charset="0"/>
                            <a:cs typeface="Calibri"/>
                          </a:rPr>
                          <m:t>𝑇</m:t>
                        </m:r>
                      </m:e>
                    </m:d>
                    <m:r>
                      <a:rPr lang="en-SG" sz="2400" b="0" i="1" smtClean="0">
                        <a:latin typeface="Cambria Math" panose="02040503050406030204" pitchFamily="18" charset="0"/>
                        <a:cs typeface="Calibri"/>
                      </a:rPr>
                      <m:t>≡</m:t>
                    </m:r>
                    <m:r>
                      <a:rPr lang="en-SG" sz="2400" b="0" i="1" smtClean="0">
                        <a:latin typeface="Cambria Math" panose="02040503050406030204" pitchFamily="18" charset="0"/>
                        <a:cs typeface="Calibri"/>
                      </a:rPr>
                      <m:t>𝐹</m:t>
                    </m:r>
                    <m:r>
                      <a:rPr lang="en-SG" sz="2400" b="0" i="1" smtClean="0">
                        <a:latin typeface="Cambria Math" panose="02040503050406030204" pitchFamily="18" charset="0"/>
                        <a:cs typeface="Calibri"/>
                      </a:rPr>
                      <m:t>(</m:t>
                    </m:r>
                    <m:r>
                      <a:rPr lang="en-SG" sz="2400" b="0" i="1" smtClean="0">
                        <a:latin typeface="Cambria Math" panose="02040503050406030204" pitchFamily="18" charset="0"/>
                        <a:cs typeface="Calibri"/>
                      </a:rPr>
                      <m:t>𝑡</m:t>
                    </m:r>
                    <m:r>
                      <a:rPr lang="en-SG" sz="2400" b="0" i="1" smtClean="0">
                        <a:latin typeface="Cambria Math" panose="02040503050406030204" pitchFamily="18" charset="0"/>
                        <a:cs typeface="Calibri"/>
                      </a:rPr>
                      <m:t>)</m:t>
                    </m:r>
                  </m:oMath>
                </a14:m>
                <a:r>
                  <a:rPr lang="en-SG" sz="2400" dirty="0">
                    <a:cs typeface="Calibri"/>
                  </a:rPr>
                  <a:t>.</a:t>
                </a:r>
              </a:p>
              <a:p>
                <a:pPr marL="342900" indent="-342900">
                  <a:buFont typeface="Arial" panose="020B0604020202020204" pitchFamily="34" charset="0"/>
                  <a:buChar char="•"/>
                </a:pPr>
                <a14:m>
                  <m:oMath xmlns:m="http://schemas.openxmlformats.org/officeDocument/2006/math">
                    <m:sSub>
                      <m:sSubPr>
                        <m:ctrlPr>
                          <a:rPr lang="en-SG" sz="2400" b="0" i="1" smtClean="0">
                            <a:latin typeface="Cambria Math" panose="02040503050406030204" pitchFamily="18" charset="0"/>
                            <a:cs typeface="Calibri"/>
                          </a:rPr>
                        </m:ctrlPr>
                      </m:sSubPr>
                      <m:e>
                        <m:r>
                          <a:rPr lang="en-SG" sz="2400" b="0" i="1" smtClean="0">
                            <a:latin typeface="Cambria Math" panose="02040503050406030204" pitchFamily="18" charset="0"/>
                            <a:cs typeface="Calibri"/>
                          </a:rPr>
                          <m:t>𝜎</m:t>
                        </m:r>
                      </m:e>
                      <m:sub>
                        <m:r>
                          <a:rPr lang="en-SG" sz="2400" b="0" i="1" smtClean="0">
                            <a:latin typeface="Cambria Math" panose="02040503050406030204" pitchFamily="18" charset="0"/>
                            <a:cs typeface="Calibri"/>
                          </a:rPr>
                          <m:t>𝑆𝐿𝑁</m:t>
                        </m:r>
                      </m:sub>
                    </m:sSub>
                  </m:oMath>
                </a14:m>
                <a:r>
                  <a:rPr lang="en-SG" sz="2400" dirty="0">
                    <a:cs typeface="Calibri"/>
                  </a:rPr>
                  <a:t> is called the shifted lognormal vol.</a:t>
                </a:r>
              </a:p>
              <a:p>
                <a:pPr marL="342900" indent="-342900">
                  <a:buFont typeface="Arial" panose="020B0604020202020204" pitchFamily="34" charset="0"/>
                  <a:buChar char="•"/>
                </a:pPr>
                <a:r>
                  <a:rPr lang="en-SG" sz="2400" b="0" dirty="0">
                    <a:cs typeface="Calibri"/>
                  </a:rPr>
                  <a:t>When </a:t>
                </a:r>
                <a14:m>
                  <m:oMath xmlns:m="http://schemas.openxmlformats.org/officeDocument/2006/math">
                    <m:r>
                      <a:rPr lang="en-SG" sz="2400" b="0" i="1" smtClean="0">
                        <a:latin typeface="Cambria Math" panose="02040503050406030204" pitchFamily="18" charset="0"/>
                        <a:cs typeface="Calibri"/>
                      </a:rPr>
                      <m:t>𝛼</m:t>
                    </m:r>
                  </m:oMath>
                </a14:m>
                <a:r>
                  <a:rPr lang="en-SG" sz="2400" dirty="0">
                    <a:cs typeface="Calibri"/>
                  </a:rPr>
                  <a:t> is small, the SDE behaves like a Black model </a:t>
                </a:r>
              </a:p>
              <a:p>
                <a:pPr marL="342900" indent="-342900">
                  <a:buFont typeface="Arial" panose="020B0604020202020204" pitchFamily="34" charset="0"/>
                  <a:buChar char="•"/>
                </a:pPr>
                <a:r>
                  <a:rPr lang="en-SG" sz="2400" dirty="0">
                    <a:cs typeface="Calibri"/>
                  </a:rPr>
                  <a:t>When </a:t>
                </a:r>
                <a14:m>
                  <m:oMath xmlns:m="http://schemas.openxmlformats.org/officeDocument/2006/math">
                    <m:r>
                      <a:rPr lang="en-SG" sz="2400" b="0" i="1" smtClean="0">
                        <a:latin typeface="Cambria Math" panose="02040503050406030204" pitchFamily="18" charset="0"/>
                        <a:cs typeface="Calibri"/>
                      </a:rPr>
                      <m:t>𝛼</m:t>
                    </m:r>
                  </m:oMath>
                </a14:m>
                <a:r>
                  <a:rPr lang="en-SG" sz="2400" dirty="0">
                    <a:cs typeface="Calibri"/>
                  </a:rPr>
                  <a:t> is large, the SDE behaves like a </a:t>
                </a:r>
                <a:r>
                  <a:rPr lang="en-SG" sz="2400" dirty="0" err="1">
                    <a:cs typeface="Calibri"/>
                  </a:rPr>
                  <a:t>Bachelier</a:t>
                </a:r>
                <a:r>
                  <a:rPr lang="en-SG" sz="2400" dirty="0">
                    <a:cs typeface="Calibri"/>
                  </a:rPr>
                  <a:t> model</a:t>
                </a:r>
              </a:p>
              <a:p>
                <a:pPr marL="342900" indent="-342900">
                  <a:buFont typeface="Arial" panose="020B0604020202020204" pitchFamily="34" charset="0"/>
                  <a:buChar char="•"/>
                </a:pPr>
                <a:r>
                  <a:rPr lang="en-SG" sz="2400" dirty="0">
                    <a:cs typeface="Calibri"/>
                  </a:rPr>
                  <a:t>The call option price under shifted lognormal model is </a:t>
                </a:r>
              </a:p>
              <a:p>
                <a:pPr/>
                <a14:m>
                  <m:oMathPara xmlns:m="http://schemas.openxmlformats.org/officeDocument/2006/math">
                    <m:oMathParaPr>
                      <m:jc m:val="centerGroup"/>
                    </m:oMathParaPr>
                    <m:oMath xmlns:m="http://schemas.openxmlformats.org/officeDocument/2006/math">
                      <m:r>
                        <a:rPr lang="en-SG" sz="2400" i="1">
                          <a:latin typeface="Cambria Math" panose="02040503050406030204" pitchFamily="18" charset="0"/>
                          <a:cs typeface="Calibri"/>
                        </a:rPr>
                        <m:t>𝑆𝐿𝑁𝐶𝑎𝑙𝑙</m:t>
                      </m:r>
                      <m:r>
                        <a:rPr lang="en-SG" sz="2400" i="1">
                          <a:latin typeface="Cambria Math" panose="02040503050406030204" pitchFamily="18" charset="0"/>
                          <a:cs typeface="Calibri"/>
                        </a:rPr>
                        <m:t>=</m:t>
                      </m:r>
                      <m:r>
                        <a:rPr lang="en-SG" sz="2400" i="1">
                          <a:latin typeface="Cambria Math" panose="02040503050406030204" pitchFamily="18" charset="0"/>
                          <a:cs typeface="Calibri"/>
                        </a:rPr>
                        <m:t>𝐵𝑆𝐶𝑎𝑙𝑙</m:t>
                      </m:r>
                      <m:d>
                        <m:dPr>
                          <m:ctrlPr>
                            <a:rPr lang="en-SG" sz="2400" i="1">
                              <a:latin typeface="Cambria Math" panose="02040503050406030204" pitchFamily="18" charset="0"/>
                              <a:cs typeface="Calibri"/>
                            </a:rPr>
                          </m:ctrlPr>
                        </m:dPr>
                        <m:e>
                          <m:r>
                            <a:rPr lang="en-SG" sz="2400" i="1">
                              <a:latin typeface="Cambria Math" panose="02040503050406030204" pitchFamily="18" charset="0"/>
                              <a:cs typeface="Calibri"/>
                            </a:rPr>
                            <m:t>𝐹</m:t>
                          </m:r>
                          <m:d>
                            <m:dPr>
                              <m:ctrlPr>
                                <a:rPr lang="en-SG" sz="2400" i="1">
                                  <a:latin typeface="Cambria Math" panose="02040503050406030204" pitchFamily="18" charset="0"/>
                                  <a:cs typeface="Calibri"/>
                                </a:rPr>
                              </m:ctrlPr>
                            </m:dPr>
                            <m:e>
                              <m:r>
                                <a:rPr lang="en-SG" sz="2400" i="1">
                                  <a:latin typeface="Cambria Math" panose="02040503050406030204" pitchFamily="18" charset="0"/>
                                  <a:cs typeface="Calibri"/>
                                </a:rPr>
                                <m:t>0</m:t>
                              </m:r>
                            </m:e>
                          </m:d>
                          <m:r>
                            <a:rPr lang="en-SG" sz="2400" i="1">
                              <a:latin typeface="Cambria Math" panose="02040503050406030204" pitchFamily="18" charset="0"/>
                              <a:cs typeface="Calibri"/>
                            </a:rPr>
                            <m:t>+</m:t>
                          </m:r>
                          <m:r>
                            <a:rPr lang="en-SG" sz="2400" i="1">
                              <a:latin typeface="Cambria Math" panose="02040503050406030204" pitchFamily="18" charset="0"/>
                              <a:cs typeface="Calibri"/>
                            </a:rPr>
                            <m:t>𝛼</m:t>
                          </m:r>
                          <m:r>
                            <a:rPr lang="en-SG" sz="2400" i="1">
                              <a:latin typeface="Cambria Math" panose="02040503050406030204" pitchFamily="18" charset="0"/>
                              <a:cs typeface="Calibri"/>
                            </a:rPr>
                            <m:t>,</m:t>
                          </m:r>
                          <m:r>
                            <a:rPr lang="en-SG" sz="2400" i="1">
                              <a:latin typeface="Cambria Math" panose="02040503050406030204" pitchFamily="18" charset="0"/>
                              <a:cs typeface="Calibri"/>
                            </a:rPr>
                            <m:t>𝐾</m:t>
                          </m:r>
                          <m:d>
                            <m:dPr>
                              <m:ctrlPr>
                                <a:rPr lang="en-SG" sz="2400" i="1">
                                  <a:latin typeface="Cambria Math" panose="02040503050406030204" pitchFamily="18" charset="0"/>
                                  <a:cs typeface="Calibri"/>
                                </a:rPr>
                              </m:ctrlPr>
                            </m:dPr>
                            <m:e>
                              <m:r>
                                <a:rPr lang="en-SG" sz="2400" i="1">
                                  <a:latin typeface="Cambria Math" panose="02040503050406030204" pitchFamily="18" charset="0"/>
                                  <a:cs typeface="Calibri"/>
                                </a:rPr>
                                <m:t>0</m:t>
                              </m:r>
                            </m:e>
                          </m:d>
                          <m:r>
                            <a:rPr lang="en-SG" sz="2400" b="0" i="1" smtClean="0">
                              <a:latin typeface="Cambria Math" panose="02040503050406030204" pitchFamily="18" charset="0"/>
                              <a:cs typeface="Calibri"/>
                            </a:rPr>
                            <m:t>+</m:t>
                          </m:r>
                          <m:r>
                            <a:rPr lang="en-SG" sz="2400" b="0" i="1" smtClean="0">
                              <a:latin typeface="Cambria Math" panose="02040503050406030204" pitchFamily="18" charset="0"/>
                              <a:cs typeface="Calibri"/>
                            </a:rPr>
                            <m:t>𝛼</m:t>
                          </m:r>
                          <m:r>
                            <a:rPr lang="en-SG" sz="2400" i="1">
                              <a:latin typeface="Cambria Math" panose="02040503050406030204" pitchFamily="18" charset="0"/>
                              <a:cs typeface="Calibri"/>
                            </a:rPr>
                            <m:t>, </m:t>
                          </m:r>
                          <m:sSub>
                            <m:sSubPr>
                              <m:ctrlPr>
                                <a:rPr lang="en-SG" sz="2400" i="1">
                                  <a:latin typeface="Cambria Math" panose="02040503050406030204" pitchFamily="18" charset="0"/>
                                  <a:cs typeface="Calibri"/>
                                </a:rPr>
                              </m:ctrlPr>
                            </m:sSubPr>
                            <m:e>
                              <m:r>
                                <a:rPr lang="en-SG" sz="2400" i="1">
                                  <a:latin typeface="Cambria Math" panose="02040503050406030204" pitchFamily="18" charset="0"/>
                                  <a:cs typeface="Calibri"/>
                                </a:rPr>
                                <m:t>𝜎</m:t>
                              </m:r>
                            </m:e>
                            <m:sub>
                              <m:r>
                                <a:rPr lang="en-SG" sz="2400" i="1">
                                  <a:latin typeface="Cambria Math" panose="02040503050406030204" pitchFamily="18" charset="0"/>
                                  <a:cs typeface="Calibri"/>
                                </a:rPr>
                                <m:t>𝑆𝐿𝑁</m:t>
                              </m:r>
                            </m:sub>
                          </m:sSub>
                          <m:r>
                            <a:rPr lang="en-SG" sz="2400" i="1">
                              <a:latin typeface="Cambria Math" panose="02040503050406030204" pitchFamily="18" charset="0"/>
                              <a:cs typeface="Calibri"/>
                            </a:rPr>
                            <m:t>, </m:t>
                          </m:r>
                          <m:r>
                            <a:rPr lang="en-SG" sz="2400" i="1">
                              <a:latin typeface="Cambria Math" panose="02040503050406030204" pitchFamily="18" charset="0"/>
                              <a:cs typeface="Calibri"/>
                            </a:rPr>
                            <m:t>𝑇</m:t>
                          </m:r>
                        </m:e>
                      </m:d>
                    </m:oMath>
                  </m:oMathPara>
                </a14:m>
                <a:endParaRPr lang="en-SG" sz="2400" dirty="0">
                  <a:cs typeface="Calibri"/>
                </a:endParaRPr>
              </a:p>
              <a:p>
                <a:pPr marL="342900" indent="-342900">
                  <a:buFont typeface="Arial" panose="020B0604020202020204" pitchFamily="34" charset="0"/>
                  <a:buChar char="•"/>
                </a:pPr>
                <a:endParaRPr lang="en-SG" sz="2400" dirty="0">
                  <a:cs typeface="Calibri"/>
                </a:endParaRPr>
              </a:p>
              <a:p>
                <a:endParaRPr lang="en-SG" sz="2400" dirty="0">
                  <a:latin typeface="Calibri"/>
                  <a:cs typeface="Calibri"/>
                </a:endParaRPr>
              </a:p>
            </p:txBody>
          </p:sp>
        </mc:Choice>
        <mc:Fallback xmlns="">
          <p:sp>
            <p:nvSpPr>
              <p:cNvPr id="3" name="object 3"/>
              <p:cNvSpPr txBox="1">
                <a:spLocks noRot="1" noChangeAspect="1" noMove="1" noResize="1" noEditPoints="1" noAdjustHandles="1" noChangeArrowheads="1" noChangeShapeType="1" noTextEdit="1"/>
              </p:cNvSpPr>
              <p:nvPr/>
            </p:nvSpPr>
            <p:spPr>
              <a:xfrm>
                <a:off x="1204100" y="1949450"/>
                <a:ext cx="8371842" cy="4073551"/>
              </a:xfrm>
              <a:prstGeom prst="rect">
                <a:avLst/>
              </a:prstGeom>
              <a:blipFill>
                <a:blip r:embed="rId2"/>
                <a:stretch>
                  <a:fillRect l="-2112" t="-2096"/>
                </a:stretch>
              </a:blipFill>
            </p:spPr>
            <p:txBody>
              <a:bodyPr/>
              <a:lstStyle/>
              <a:p>
                <a:r>
                  <a:rPr lang="en-SG">
                    <a:noFill/>
                  </a:rPr>
                  <a:t> </a:t>
                </a:r>
              </a:p>
            </p:txBody>
          </p:sp>
        </mc:Fallback>
      </mc:AlternateContent>
    </p:spTree>
    <p:extLst>
      <p:ext uri="{BB962C8B-B14F-4D97-AF65-F5344CB8AC3E}">
        <p14:creationId xmlns:p14="http://schemas.microsoft.com/office/powerpoint/2010/main" val="29033480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dt" sz="half" idx="6"/>
          </p:nvPr>
        </p:nvSpPr>
        <p:spPr>
          <a:prstGeom prst="rect">
            <a:avLst/>
          </a:prstGeom>
        </p:spPr>
        <p:txBody>
          <a:bodyPr vert="horz" wrap="square" lIns="0" tIns="3810" rIns="0" bIns="0" rtlCol="0">
            <a:spAutoFit/>
          </a:bodyPr>
          <a:lstStyle/>
          <a:p>
            <a:pPr marL="12700">
              <a:lnSpc>
                <a:spcPct val="100000"/>
              </a:lnSpc>
              <a:spcBef>
                <a:spcPts val="30"/>
              </a:spcBef>
            </a:pPr>
            <a:r>
              <a:rPr spc="-5" dirty="0"/>
              <a:t>QF602</a:t>
            </a:r>
          </a:p>
        </p:txBody>
      </p:sp>
      <p:sp>
        <p:nvSpPr>
          <p:cNvPr id="6" name="object 6"/>
          <p:cNvSpPr txBox="1">
            <a:spLocks noGrp="1"/>
          </p:cNvSpPr>
          <p:nvPr>
            <p:ph type="sldNum" sz="quarter" idx="7"/>
          </p:nvPr>
        </p:nvSpPr>
        <p:spPr>
          <a:prstGeom prst="rect">
            <a:avLst/>
          </a:prstGeom>
        </p:spPr>
        <p:txBody>
          <a:bodyPr vert="horz" wrap="square" lIns="0" tIns="3810" rIns="0" bIns="0" rtlCol="0">
            <a:spAutoFit/>
          </a:bodyPr>
          <a:lstStyle/>
          <a:p>
            <a:pPr marL="25400">
              <a:lnSpc>
                <a:spcPct val="100000"/>
              </a:lnSpc>
              <a:spcBef>
                <a:spcPts val="30"/>
              </a:spcBef>
            </a:pPr>
            <a:fld id="{81D60167-4931-47E6-BA6A-407CBD079E47}" type="slidenum">
              <a:rPr spc="-5" dirty="0"/>
              <a:t>26</a:t>
            </a:fld>
            <a:endParaRPr spc="-5" dirty="0"/>
          </a:p>
        </p:txBody>
      </p:sp>
      <p:sp>
        <p:nvSpPr>
          <p:cNvPr id="2" name="object 2"/>
          <p:cNvSpPr txBox="1">
            <a:spLocks noGrp="1"/>
          </p:cNvSpPr>
          <p:nvPr>
            <p:ph type="title"/>
          </p:nvPr>
        </p:nvSpPr>
        <p:spPr>
          <a:xfrm>
            <a:off x="1676379" y="730250"/>
            <a:ext cx="7010400" cy="713657"/>
          </a:xfrm>
          <a:prstGeom prst="rect">
            <a:avLst/>
          </a:prstGeom>
        </p:spPr>
        <p:txBody>
          <a:bodyPr vert="horz" wrap="square" lIns="0" tIns="13335" rIns="0" bIns="0" rtlCol="0">
            <a:spAutoFit/>
          </a:bodyPr>
          <a:lstStyle/>
          <a:p>
            <a:pPr marL="12700" algn="ctr">
              <a:lnSpc>
                <a:spcPct val="100000"/>
              </a:lnSpc>
              <a:spcBef>
                <a:spcPts val="105"/>
              </a:spcBef>
            </a:pPr>
            <a:r>
              <a:rPr lang="en-SG" spc="50" dirty="0"/>
              <a:t>Shifted lognormal model</a:t>
            </a:r>
            <a:endParaRPr spc="-20" dirty="0"/>
          </a:p>
        </p:txBody>
      </p:sp>
      <mc:AlternateContent xmlns:mc="http://schemas.openxmlformats.org/markup-compatibility/2006" xmlns:a14="http://schemas.microsoft.com/office/drawing/2010/main">
        <mc:Choice Requires="a14">
          <p:sp>
            <p:nvSpPr>
              <p:cNvPr id="3" name="object 3"/>
              <p:cNvSpPr txBox="1"/>
              <p:nvPr/>
            </p:nvSpPr>
            <p:spPr>
              <a:xfrm>
                <a:off x="1170284" y="1644650"/>
                <a:ext cx="8371842" cy="2596224"/>
              </a:xfrm>
              <a:prstGeom prst="rect">
                <a:avLst/>
              </a:prstGeom>
            </p:spPr>
            <p:txBody>
              <a:bodyPr vert="horz" wrap="square" lIns="0" tIns="10795" rIns="0" bIns="0" rtlCol="0">
                <a:spAutoFit/>
              </a:bodyPr>
              <a:lstStyle/>
              <a:p>
                <a:pPr marL="342900" indent="-342900">
                  <a:buFont typeface="Arial" panose="020B0604020202020204" pitchFamily="34" charset="0"/>
                  <a:buChar char="•"/>
                </a:pPr>
                <a:r>
                  <a:rPr lang="en-SG" sz="2400" dirty="0">
                    <a:cs typeface="Calibri"/>
                  </a:rPr>
                  <a:t>We can see that as alpha increases, the skew is closer to the </a:t>
                </a:r>
                <a:r>
                  <a:rPr lang="en-SG" sz="2400" dirty="0" err="1">
                    <a:cs typeface="Calibri"/>
                  </a:rPr>
                  <a:t>Bachelier</a:t>
                </a:r>
                <a:r>
                  <a:rPr lang="en-SG" sz="2400" dirty="0">
                    <a:cs typeface="Calibri"/>
                  </a:rPr>
                  <a:t> implied volatility skew.</a:t>
                </a:r>
              </a:p>
              <a:p>
                <a:pPr marL="342900" indent="-342900">
                  <a:buFont typeface="Arial" panose="020B0604020202020204" pitchFamily="34" charset="0"/>
                  <a:buChar char="•"/>
                </a:pPr>
                <a:r>
                  <a:rPr lang="en-SG" sz="2400" dirty="0">
                    <a:cs typeface="Calibri"/>
                  </a:rPr>
                  <a:t>But this formulation is difficult to control the skew in general settings as we need different </a:t>
                </a:r>
                <a14:m>
                  <m:oMath xmlns:m="http://schemas.openxmlformats.org/officeDocument/2006/math">
                    <m:r>
                      <a:rPr lang="en-SG" sz="2400" i="1">
                        <a:latin typeface="Cambria Math" panose="02040503050406030204" pitchFamily="18" charset="0"/>
                        <a:cs typeface="Calibri"/>
                      </a:rPr>
                      <m:t>𝛼</m:t>
                    </m:r>
                    <m:r>
                      <a:rPr lang="en-SG" sz="2400" i="1">
                        <a:latin typeface="Cambria Math" panose="02040503050406030204" pitchFamily="18" charset="0"/>
                        <a:cs typeface="Calibri"/>
                      </a:rPr>
                      <m:t> </m:t>
                    </m:r>
                  </m:oMath>
                </a14:m>
                <a:r>
                  <a:rPr lang="en-SG" sz="2400" dirty="0">
                    <a:cs typeface="Calibri"/>
                  </a:rPr>
                  <a:t>for different level of forward price </a:t>
                </a:r>
                <a14:m>
                  <m:oMath xmlns:m="http://schemas.openxmlformats.org/officeDocument/2006/math">
                    <m:r>
                      <a:rPr lang="en-SG" sz="2400" b="0" i="1" smtClean="0">
                        <a:latin typeface="Cambria Math" panose="02040503050406030204" pitchFamily="18" charset="0"/>
                        <a:cs typeface="Calibri"/>
                      </a:rPr>
                      <m:t>𝐹</m:t>
                    </m:r>
                    <m:r>
                      <a:rPr lang="en-SG" sz="2400" b="0" i="1" smtClean="0">
                        <a:latin typeface="Cambria Math" panose="02040503050406030204" pitchFamily="18" charset="0"/>
                        <a:cs typeface="Calibri"/>
                      </a:rPr>
                      <m:t>(0)</m:t>
                    </m:r>
                  </m:oMath>
                </a14:m>
                <a:r>
                  <a:rPr lang="en-SG" sz="2400" dirty="0">
                    <a:cs typeface="Calibri"/>
                  </a:rPr>
                  <a:t>.</a:t>
                </a:r>
              </a:p>
              <a:p>
                <a:pPr marL="342900" indent="-342900">
                  <a:buFont typeface="Arial" panose="020B0604020202020204" pitchFamily="34" charset="0"/>
                  <a:buChar char="•"/>
                </a:pPr>
                <a:endParaRPr lang="en-SG" sz="2400" dirty="0">
                  <a:cs typeface="Calibri"/>
                </a:endParaRPr>
              </a:p>
              <a:p>
                <a:endParaRPr lang="en-SG" sz="2400" dirty="0">
                  <a:latin typeface="Calibri"/>
                  <a:cs typeface="Calibri"/>
                </a:endParaRPr>
              </a:p>
            </p:txBody>
          </p:sp>
        </mc:Choice>
        <mc:Fallback xmlns="">
          <p:sp>
            <p:nvSpPr>
              <p:cNvPr id="3" name="object 3"/>
              <p:cNvSpPr txBox="1">
                <a:spLocks noRot="1" noChangeAspect="1" noMove="1" noResize="1" noEditPoints="1" noAdjustHandles="1" noChangeArrowheads="1" noChangeShapeType="1" noTextEdit="1"/>
              </p:cNvSpPr>
              <p:nvPr/>
            </p:nvSpPr>
            <p:spPr>
              <a:xfrm>
                <a:off x="1170284" y="1644650"/>
                <a:ext cx="8371842" cy="2596224"/>
              </a:xfrm>
              <a:prstGeom prst="rect">
                <a:avLst/>
              </a:prstGeom>
              <a:blipFill>
                <a:blip r:embed="rId2"/>
                <a:stretch>
                  <a:fillRect l="-2112" t="-3286"/>
                </a:stretch>
              </a:blipFill>
            </p:spPr>
            <p:txBody>
              <a:bodyPr/>
              <a:lstStyle/>
              <a:p>
                <a:r>
                  <a:rPr lang="en-SG">
                    <a:noFill/>
                  </a:rPr>
                  <a:t> </a:t>
                </a:r>
              </a:p>
            </p:txBody>
          </p:sp>
        </mc:Fallback>
      </mc:AlternateContent>
      <p:pic>
        <p:nvPicPr>
          <p:cNvPr id="7" name="Picture 6">
            <a:extLst>
              <a:ext uri="{FF2B5EF4-FFF2-40B4-BE49-F238E27FC236}">
                <a16:creationId xmlns:a16="http://schemas.microsoft.com/office/drawing/2014/main" id="{D8E45813-0C89-4554-A34C-26A3023527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79700" y="3636020"/>
            <a:ext cx="5105662" cy="3479979"/>
          </a:xfrm>
          <a:prstGeom prst="rect">
            <a:avLst/>
          </a:prstGeom>
        </p:spPr>
      </p:pic>
    </p:spTree>
    <p:extLst>
      <p:ext uri="{BB962C8B-B14F-4D97-AF65-F5344CB8AC3E}">
        <p14:creationId xmlns:p14="http://schemas.microsoft.com/office/powerpoint/2010/main" val="18546009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dt" sz="half" idx="6"/>
          </p:nvPr>
        </p:nvSpPr>
        <p:spPr>
          <a:prstGeom prst="rect">
            <a:avLst/>
          </a:prstGeom>
        </p:spPr>
        <p:txBody>
          <a:bodyPr vert="horz" wrap="square" lIns="0" tIns="3810" rIns="0" bIns="0" rtlCol="0">
            <a:spAutoFit/>
          </a:bodyPr>
          <a:lstStyle/>
          <a:p>
            <a:pPr marL="12700">
              <a:lnSpc>
                <a:spcPct val="100000"/>
              </a:lnSpc>
              <a:spcBef>
                <a:spcPts val="30"/>
              </a:spcBef>
            </a:pPr>
            <a:r>
              <a:rPr spc="-5" dirty="0"/>
              <a:t>QF602</a:t>
            </a:r>
          </a:p>
        </p:txBody>
      </p:sp>
      <p:sp>
        <p:nvSpPr>
          <p:cNvPr id="6" name="object 6"/>
          <p:cNvSpPr txBox="1">
            <a:spLocks noGrp="1"/>
          </p:cNvSpPr>
          <p:nvPr>
            <p:ph type="sldNum" sz="quarter" idx="7"/>
          </p:nvPr>
        </p:nvSpPr>
        <p:spPr>
          <a:prstGeom prst="rect">
            <a:avLst/>
          </a:prstGeom>
        </p:spPr>
        <p:txBody>
          <a:bodyPr vert="horz" wrap="square" lIns="0" tIns="3810" rIns="0" bIns="0" rtlCol="0">
            <a:spAutoFit/>
          </a:bodyPr>
          <a:lstStyle/>
          <a:p>
            <a:pPr marL="25400">
              <a:lnSpc>
                <a:spcPct val="100000"/>
              </a:lnSpc>
              <a:spcBef>
                <a:spcPts val="30"/>
              </a:spcBef>
            </a:pPr>
            <a:fld id="{81D60167-4931-47E6-BA6A-407CBD079E47}" type="slidenum">
              <a:rPr spc="-5" dirty="0"/>
              <a:t>27</a:t>
            </a:fld>
            <a:endParaRPr spc="-5" dirty="0"/>
          </a:p>
        </p:txBody>
      </p:sp>
      <p:sp>
        <p:nvSpPr>
          <p:cNvPr id="2" name="object 2"/>
          <p:cNvSpPr txBox="1">
            <a:spLocks noGrp="1"/>
          </p:cNvSpPr>
          <p:nvPr>
            <p:ph type="title"/>
          </p:nvPr>
        </p:nvSpPr>
        <p:spPr>
          <a:xfrm>
            <a:off x="1676379" y="730250"/>
            <a:ext cx="7010400" cy="713657"/>
          </a:xfrm>
          <a:prstGeom prst="rect">
            <a:avLst/>
          </a:prstGeom>
        </p:spPr>
        <p:txBody>
          <a:bodyPr vert="horz" wrap="square" lIns="0" tIns="13335" rIns="0" bIns="0" rtlCol="0">
            <a:spAutoFit/>
          </a:bodyPr>
          <a:lstStyle/>
          <a:p>
            <a:pPr marL="12700" algn="ctr">
              <a:lnSpc>
                <a:spcPct val="100000"/>
              </a:lnSpc>
              <a:spcBef>
                <a:spcPts val="105"/>
              </a:spcBef>
            </a:pPr>
            <a:r>
              <a:rPr lang="en-SG" spc="50" dirty="0"/>
              <a:t>Another formulation</a:t>
            </a:r>
            <a:endParaRPr spc="-20" dirty="0"/>
          </a:p>
        </p:txBody>
      </p:sp>
      <mc:AlternateContent xmlns:mc="http://schemas.openxmlformats.org/markup-compatibility/2006" xmlns:a14="http://schemas.microsoft.com/office/drawing/2010/main">
        <mc:Choice Requires="a14">
          <p:sp>
            <p:nvSpPr>
              <p:cNvPr id="3" name="object 3"/>
              <p:cNvSpPr txBox="1"/>
              <p:nvPr/>
            </p:nvSpPr>
            <p:spPr>
              <a:xfrm>
                <a:off x="1204100" y="1949450"/>
                <a:ext cx="8371842" cy="4164730"/>
              </a:xfrm>
              <a:prstGeom prst="rect">
                <a:avLst/>
              </a:prstGeom>
            </p:spPr>
            <p:txBody>
              <a:bodyPr vert="horz" wrap="square" lIns="0" tIns="10795" rIns="0" bIns="0" rtlCol="0">
                <a:spAutoFit/>
              </a:bodyPr>
              <a:lstStyle/>
              <a:p>
                <a:pPr marL="342900" indent="-342900">
                  <a:buFont typeface="Arial" panose="020B0604020202020204" pitchFamily="34" charset="0"/>
                  <a:buChar char="•"/>
                </a:pPr>
                <a:r>
                  <a:rPr lang="en-SG" sz="2400" dirty="0">
                    <a:cs typeface="Calibri"/>
                  </a:rPr>
                  <a:t>Another formulation of the shifted lognormal process is</a:t>
                </a:r>
              </a:p>
              <a:p>
                <a:pPr/>
                <a14:m>
                  <m:oMathPara xmlns:m="http://schemas.openxmlformats.org/officeDocument/2006/math">
                    <m:oMathParaPr>
                      <m:jc m:val="centerGroup"/>
                    </m:oMathParaPr>
                    <m:oMath xmlns:m="http://schemas.openxmlformats.org/officeDocument/2006/math">
                      <m:r>
                        <a:rPr lang="en-SG" sz="2400" i="1">
                          <a:latin typeface="Cambria Math" panose="02040503050406030204" pitchFamily="18" charset="0"/>
                          <a:cs typeface="Calibri"/>
                        </a:rPr>
                        <m:t>𝑑𝐹</m:t>
                      </m:r>
                      <m:r>
                        <a:rPr lang="en-SG" sz="2400" i="1">
                          <a:latin typeface="Cambria Math" panose="02040503050406030204" pitchFamily="18" charset="0"/>
                          <a:cs typeface="Calibri"/>
                        </a:rPr>
                        <m:t>(</m:t>
                      </m:r>
                      <m:r>
                        <a:rPr lang="en-SG" sz="2400" i="1">
                          <a:latin typeface="Cambria Math" panose="02040503050406030204" pitchFamily="18" charset="0"/>
                          <a:cs typeface="Calibri"/>
                        </a:rPr>
                        <m:t>𝑡</m:t>
                      </m:r>
                      <m:r>
                        <a:rPr lang="en-SG" sz="2400" i="1">
                          <a:latin typeface="Cambria Math" panose="02040503050406030204" pitchFamily="18" charset="0"/>
                          <a:cs typeface="Calibri"/>
                        </a:rPr>
                        <m:t>)=</m:t>
                      </m:r>
                      <m:sSub>
                        <m:sSubPr>
                          <m:ctrlPr>
                            <a:rPr lang="en-SG" sz="2400" b="0" i="1" smtClean="0">
                              <a:latin typeface="Cambria Math" panose="02040503050406030204" pitchFamily="18" charset="0"/>
                              <a:cs typeface="Calibri"/>
                            </a:rPr>
                          </m:ctrlPr>
                        </m:sSubPr>
                        <m:e>
                          <m:r>
                            <a:rPr lang="en-SG" sz="2400" b="0" i="1" smtClean="0">
                              <a:latin typeface="Cambria Math" panose="02040503050406030204" pitchFamily="18" charset="0"/>
                              <a:cs typeface="Calibri"/>
                            </a:rPr>
                            <m:t>𝜎</m:t>
                          </m:r>
                        </m:e>
                        <m:sub>
                          <m:r>
                            <a:rPr lang="en-SG" sz="2400" b="0" i="1" smtClean="0">
                              <a:latin typeface="Cambria Math" panose="02040503050406030204" pitchFamily="18" charset="0"/>
                              <a:cs typeface="Calibri"/>
                            </a:rPr>
                            <m:t>𝑆𝐿𝑁</m:t>
                          </m:r>
                        </m:sub>
                      </m:sSub>
                      <m:r>
                        <a:rPr lang="en-SG" sz="2400" i="1">
                          <a:latin typeface="Cambria Math" panose="02040503050406030204" pitchFamily="18" charset="0"/>
                          <a:cs typeface="Calibri"/>
                        </a:rPr>
                        <m:t>(</m:t>
                      </m:r>
                      <m:r>
                        <a:rPr lang="en-SG" sz="2400" b="0" i="1" smtClean="0">
                          <a:latin typeface="Cambria Math" panose="02040503050406030204" pitchFamily="18" charset="0"/>
                          <a:cs typeface="Calibri"/>
                        </a:rPr>
                        <m:t>𝛽</m:t>
                      </m:r>
                      <m:r>
                        <a:rPr lang="en-SG" sz="2400" i="1">
                          <a:latin typeface="Cambria Math" panose="02040503050406030204" pitchFamily="18" charset="0"/>
                          <a:cs typeface="Calibri"/>
                        </a:rPr>
                        <m:t>𝐹</m:t>
                      </m:r>
                      <m:d>
                        <m:dPr>
                          <m:ctrlPr>
                            <a:rPr lang="en-SG" sz="2400" i="1">
                              <a:latin typeface="Cambria Math" panose="02040503050406030204" pitchFamily="18" charset="0"/>
                              <a:cs typeface="Calibri"/>
                            </a:rPr>
                          </m:ctrlPr>
                        </m:dPr>
                        <m:e>
                          <m:r>
                            <a:rPr lang="en-SG" sz="2400" i="1">
                              <a:latin typeface="Cambria Math" panose="02040503050406030204" pitchFamily="18" charset="0"/>
                              <a:cs typeface="Calibri"/>
                            </a:rPr>
                            <m:t>𝑡</m:t>
                          </m:r>
                        </m:e>
                      </m:d>
                      <m:r>
                        <a:rPr lang="en-SG" sz="2400" i="1">
                          <a:latin typeface="Cambria Math" panose="02040503050406030204" pitchFamily="18" charset="0"/>
                          <a:cs typeface="Calibri"/>
                        </a:rPr>
                        <m:t>+</m:t>
                      </m:r>
                      <m:d>
                        <m:dPr>
                          <m:ctrlPr>
                            <a:rPr lang="en-SG" sz="2400" b="0" i="1" smtClean="0">
                              <a:latin typeface="Cambria Math" panose="02040503050406030204" pitchFamily="18" charset="0"/>
                              <a:cs typeface="Calibri"/>
                            </a:rPr>
                          </m:ctrlPr>
                        </m:dPr>
                        <m:e>
                          <m:r>
                            <a:rPr lang="en-SG" sz="2400" b="0" i="1" smtClean="0">
                              <a:latin typeface="Cambria Math" panose="02040503050406030204" pitchFamily="18" charset="0"/>
                              <a:cs typeface="Calibri"/>
                            </a:rPr>
                            <m:t>1−</m:t>
                          </m:r>
                          <m:r>
                            <a:rPr lang="en-SG" sz="2400" b="0" i="1" smtClean="0">
                              <a:latin typeface="Cambria Math" panose="02040503050406030204" pitchFamily="18" charset="0"/>
                              <a:cs typeface="Calibri"/>
                            </a:rPr>
                            <m:t>𝛽</m:t>
                          </m:r>
                        </m:e>
                      </m:d>
                      <m:r>
                        <a:rPr lang="en-SG" sz="2400" b="0" i="1" smtClean="0">
                          <a:latin typeface="Cambria Math" panose="02040503050406030204" pitchFamily="18" charset="0"/>
                          <a:cs typeface="Calibri"/>
                        </a:rPr>
                        <m:t>𝐹</m:t>
                      </m:r>
                      <m:r>
                        <a:rPr lang="en-SG" sz="2400" b="0" i="1" smtClean="0">
                          <a:latin typeface="Cambria Math" panose="02040503050406030204" pitchFamily="18" charset="0"/>
                          <a:cs typeface="Calibri"/>
                        </a:rPr>
                        <m:t>(0))</m:t>
                      </m:r>
                      <m:r>
                        <a:rPr lang="en-SG" sz="2400" i="1">
                          <a:latin typeface="Cambria Math" panose="02040503050406030204" pitchFamily="18" charset="0"/>
                          <a:cs typeface="Calibri"/>
                        </a:rPr>
                        <m:t>𝑑𝑊</m:t>
                      </m:r>
                    </m:oMath>
                  </m:oMathPara>
                </a14:m>
                <a:endParaRPr lang="en-SG" sz="2400" dirty="0">
                  <a:cs typeface="Calibri"/>
                </a:endParaRPr>
              </a:p>
              <a:p>
                <a:pPr marL="342900" indent="-342900">
                  <a:buFont typeface="Arial" panose="020B0604020202020204" pitchFamily="34" charset="0"/>
                  <a:buChar char="•"/>
                </a:pPr>
                <a14:m>
                  <m:oMath xmlns:m="http://schemas.openxmlformats.org/officeDocument/2006/math">
                    <m:r>
                      <a:rPr lang="en-SG" sz="2400" b="0" i="1" smtClean="0">
                        <a:latin typeface="Cambria Math" panose="02040503050406030204" pitchFamily="18" charset="0"/>
                        <a:cs typeface="Calibri"/>
                      </a:rPr>
                      <m:t>𝛽</m:t>
                    </m:r>
                    <m:r>
                      <a:rPr lang="en-SG" sz="2400" b="0" i="1" smtClean="0">
                        <a:latin typeface="Cambria Math" panose="02040503050406030204" pitchFamily="18" charset="0"/>
                        <a:cs typeface="Calibri"/>
                      </a:rPr>
                      <m:t>→1</m:t>
                    </m:r>
                  </m:oMath>
                </a14:m>
                <a:r>
                  <a:rPr lang="en-SG" sz="2400" dirty="0">
                    <a:cs typeface="Calibri"/>
                  </a:rPr>
                  <a:t>, the SDE becomes a Black model </a:t>
                </a:r>
              </a:p>
              <a:p>
                <a:pPr lvl="1"/>
                <a14:m>
                  <m:oMathPara xmlns:m="http://schemas.openxmlformats.org/officeDocument/2006/math">
                    <m:oMathParaPr>
                      <m:jc m:val="center"/>
                    </m:oMathParaPr>
                    <m:oMath xmlns:m="http://schemas.openxmlformats.org/officeDocument/2006/math">
                      <m:r>
                        <a:rPr lang="en-SG" sz="2400" i="1">
                          <a:latin typeface="Cambria Math" panose="02040503050406030204" pitchFamily="18" charset="0"/>
                          <a:cs typeface="Calibri"/>
                        </a:rPr>
                        <m:t>𝑑𝐹</m:t>
                      </m:r>
                      <m:r>
                        <a:rPr lang="en-SG" sz="2400" i="1">
                          <a:latin typeface="Cambria Math" panose="02040503050406030204" pitchFamily="18" charset="0"/>
                          <a:cs typeface="Calibri"/>
                        </a:rPr>
                        <m:t>(</m:t>
                      </m:r>
                      <m:r>
                        <a:rPr lang="en-SG" sz="2400" i="1">
                          <a:latin typeface="Cambria Math" panose="02040503050406030204" pitchFamily="18" charset="0"/>
                          <a:cs typeface="Calibri"/>
                        </a:rPr>
                        <m:t>𝑡</m:t>
                      </m:r>
                      <m:r>
                        <a:rPr lang="en-SG" sz="2400" i="1">
                          <a:latin typeface="Cambria Math" panose="02040503050406030204" pitchFamily="18" charset="0"/>
                          <a:cs typeface="Calibri"/>
                        </a:rPr>
                        <m:t>)=</m:t>
                      </m:r>
                      <m:sSub>
                        <m:sSubPr>
                          <m:ctrlPr>
                            <a:rPr lang="en-SG" sz="2400" i="1">
                              <a:latin typeface="Cambria Math" panose="02040503050406030204" pitchFamily="18" charset="0"/>
                              <a:cs typeface="Calibri"/>
                            </a:rPr>
                          </m:ctrlPr>
                        </m:sSubPr>
                        <m:e>
                          <m:r>
                            <a:rPr lang="en-SG" sz="2400" i="1">
                              <a:latin typeface="Cambria Math" panose="02040503050406030204" pitchFamily="18" charset="0"/>
                              <a:cs typeface="Calibri"/>
                            </a:rPr>
                            <m:t>𝜎</m:t>
                          </m:r>
                        </m:e>
                        <m:sub>
                          <m:r>
                            <a:rPr lang="en-SG" sz="2400" i="1">
                              <a:latin typeface="Cambria Math" panose="02040503050406030204" pitchFamily="18" charset="0"/>
                              <a:cs typeface="Calibri"/>
                            </a:rPr>
                            <m:t>𝑆𝐿</m:t>
                          </m:r>
                          <m:r>
                            <a:rPr lang="en-SG" sz="2400" b="0" i="1" smtClean="0">
                              <a:latin typeface="Cambria Math" panose="02040503050406030204" pitchFamily="18" charset="0"/>
                              <a:cs typeface="Calibri"/>
                            </a:rPr>
                            <m:t>𝑁</m:t>
                          </m:r>
                        </m:sub>
                      </m:sSub>
                      <m:r>
                        <a:rPr lang="en-SG" sz="2400" i="1">
                          <a:latin typeface="Cambria Math" panose="02040503050406030204" pitchFamily="18" charset="0"/>
                          <a:cs typeface="Calibri"/>
                        </a:rPr>
                        <m:t>𝐹</m:t>
                      </m:r>
                      <m:d>
                        <m:dPr>
                          <m:ctrlPr>
                            <a:rPr lang="en-SG" sz="2400" i="1">
                              <a:latin typeface="Cambria Math" panose="02040503050406030204" pitchFamily="18" charset="0"/>
                              <a:cs typeface="Calibri"/>
                            </a:rPr>
                          </m:ctrlPr>
                        </m:dPr>
                        <m:e>
                          <m:r>
                            <a:rPr lang="en-SG" sz="2400" i="1">
                              <a:latin typeface="Cambria Math" panose="02040503050406030204" pitchFamily="18" charset="0"/>
                              <a:cs typeface="Calibri"/>
                            </a:rPr>
                            <m:t>𝑡</m:t>
                          </m:r>
                        </m:e>
                      </m:d>
                      <m:r>
                        <a:rPr lang="en-SG" sz="2400" i="1">
                          <a:latin typeface="Cambria Math" panose="02040503050406030204" pitchFamily="18" charset="0"/>
                          <a:cs typeface="Calibri"/>
                        </a:rPr>
                        <m:t>𝑑𝑊</m:t>
                      </m:r>
                    </m:oMath>
                  </m:oMathPara>
                </a14:m>
                <a:endParaRPr lang="en-SG" sz="2400" dirty="0">
                  <a:cs typeface="Calibri"/>
                </a:endParaRPr>
              </a:p>
              <a:p>
                <a:pPr marL="342900" indent="-342900">
                  <a:buFont typeface="Arial" panose="020B0604020202020204" pitchFamily="34" charset="0"/>
                  <a:buChar char="•"/>
                </a:pPr>
                <a14:m>
                  <m:oMath xmlns:m="http://schemas.openxmlformats.org/officeDocument/2006/math">
                    <m:r>
                      <a:rPr lang="en-SG" sz="2400" i="1">
                        <a:latin typeface="Cambria Math" panose="02040503050406030204" pitchFamily="18" charset="0"/>
                        <a:cs typeface="Calibri"/>
                      </a:rPr>
                      <m:t>𝛽</m:t>
                    </m:r>
                    <m:r>
                      <a:rPr lang="en-SG" sz="2400" b="0" i="1" smtClean="0">
                        <a:latin typeface="Cambria Math" panose="02040503050406030204" pitchFamily="18" charset="0"/>
                        <a:cs typeface="Calibri"/>
                      </a:rPr>
                      <m:t>→0</m:t>
                    </m:r>
                  </m:oMath>
                </a14:m>
                <a:r>
                  <a:rPr lang="en-SG" sz="2400" dirty="0">
                    <a:cs typeface="Calibri"/>
                  </a:rPr>
                  <a:t>, the SDE becomes a </a:t>
                </a:r>
                <a:r>
                  <a:rPr lang="en-SG" sz="2400" dirty="0" err="1">
                    <a:cs typeface="Calibri"/>
                  </a:rPr>
                  <a:t>Bachelier</a:t>
                </a:r>
                <a:r>
                  <a:rPr lang="en-SG" sz="2400" dirty="0">
                    <a:cs typeface="Calibri"/>
                  </a:rPr>
                  <a:t> model</a:t>
                </a:r>
              </a:p>
              <a:p>
                <a:pPr lvl="1"/>
                <a14:m>
                  <m:oMathPara xmlns:m="http://schemas.openxmlformats.org/officeDocument/2006/math">
                    <m:oMathParaPr>
                      <m:jc m:val="center"/>
                    </m:oMathParaPr>
                    <m:oMath xmlns:m="http://schemas.openxmlformats.org/officeDocument/2006/math">
                      <m:r>
                        <a:rPr lang="en-SG" sz="2400" i="1">
                          <a:latin typeface="Cambria Math" panose="02040503050406030204" pitchFamily="18" charset="0"/>
                          <a:cs typeface="Calibri"/>
                        </a:rPr>
                        <m:t>𝑑𝐹</m:t>
                      </m:r>
                      <m:d>
                        <m:dPr>
                          <m:ctrlPr>
                            <a:rPr lang="en-SG" sz="2400" i="1">
                              <a:latin typeface="Cambria Math" panose="02040503050406030204" pitchFamily="18" charset="0"/>
                              <a:cs typeface="Calibri"/>
                            </a:rPr>
                          </m:ctrlPr>
                        </m:dPr>
                        <m:e>
                          <m:r>
                            <a:rPr lang="en-SG" sz="2400" i="1">
                              <a:latin typeface="Cambria Math" panose="02040503050406030204" pitchFamily="18" charset="0"/>
                              <a:cs typeface="Calibri"/>
                            </a:rPr>
                            <m:t>𝑡</m:t>
                          </m:r>
                        </m:e>
                      </m:d>
                      <m:r>
                        <a:rPr lang="en-SG" sz="2400" i="1">
                          <a:latin typeface="Cambria Math" panose="02040503050406030204" pitchFamily="18" charset="0"/>
                          <a:cs typeface="Calibri"/>
                        </a:rPr>
                        <m:t>=</m:t>
                      </m:r>
                      <m:sSub>
                        <m:sSubPr>
                          <m:ctrlPr>
                            <a:rPr lang="en-SG" sz="2400" i="1">
                              <a:latin typeface="Cambria Math" panose="02040503050406030204" pitchFamily="18" charset="0"/>
                              <a:cs typeface="Calibri"/>
                            </a:rPr>
                          </m:ctrlPr>
                        </m:sSubPr>
                        <m:e>
                          <m:r>
                            <a:rPr lang="en-SG" sz="2400" i="1">
                              <a:latin typeface="Cambria Math" panose="02040503050406030204" pitchFamily="18" charset="0"/>
                              <a:cs typeface="Calibri"/>
                            </a:rPr>
                            <m:t>𝜎</m:t>
                          </m:r>
                        </m:e>
                        <m:sub>
                          <m:r>
                            <a:rPr lang="en-SG" sz="2400" i="1">
                              <a:latin typeface="Cambria Math" panose="02040503050406030204" pitchFamily="18" charset="0"/>
                              <a:cs typeface="Calibri"/>
                            </a:rPr>
                            <m:t>𝑆𝐿</m:t>
                          </m:r>
                          <m:r>
                            <a:rPr lang="en-SG" sz="2400" b="0" i="1" smtClean="0">
                              <a:latin typeface="Cambria Math" panose="02040503050406030204" pitchFamily="18" charset="0"/>
                              <a:cs typeface="Calibri"/>
                            </a:rPr>
                            <m:t>𝑁</m:t>
                          </m:r>
                        </m:sub>
                      </m:sSub>
                      <m:r>
                        <a:rPr lang="en-SG" sz="2400" i="1">
                          <a:latin typeface="Cambria Math" panose="02040503050406030204" pitchFamily="18" charset="0"/>
                          <a:cs typeface="Calibri"/>
                        </a:rPr>
                        <m:t>𝐹</m:t>
                      </m:r>
                      <m:d>
                        <m:dPr>
                          <m:ctrlPr>
                            <a:rPr lang="en-SG" sz="2400" i="1" smtClean="0">
                              <a:latin typeface="Cambria Math" panose="02040503050406030204" pitchFamily="18" charset="0"/>
                              <a:cs typeface="Calibri"/>
                            </a:rPr>
                          </m:ctrlPr>
                        </m:dPr>
                        <m:e>
                          <m:r>
                            <a:rPr lang="en-SG" sz="2400" b="0" i="1" smtClean="0">
                              <a:latin typeface="Cambria Math" panose="02040503050406030204" pitchFamily="18" charset="0"/>
                              <a:cs typeface="Calibri"/>
                            </a:rPr>
                            <m:t>0</m:t>
                          </m:r>
                        </m:e>
                      </m:d>
                      <m:r>
                        <a:rPr lang="en-SG" sz="2400" i="1">
                          <a:latin typeface="Cambria Math" panose="02040503050406030204" pitchFamily="18" charset="0"/>
                          <a:cs typeface="Calibri"/>
                        </a:rPr>
                        <m:t>𝑑𝑊</m:t>
                      </m:r>
                    </m:oMath>
                  </m:oMathPara>
                </a14:m>
                <a:endParaRPr lang="en-SG" sz="2400" dirty="0">
                  <a:cs typeface="Calibri"/>
                </a:endParaRPr>
              </a:p>
              <a:p>
                <a:pPr marL="342900" indent="-342900">
                  <a:buFont typeface="Arial" panose="020B0604020202020204" pitchFamily="34" charset="0"/>
                  <a:buChar char="•"/>
                </a:pPr>
                <a:r>
                  <a:rPr lang="en-SG" sz="2400" dirty="0">
                    <a:cs typeface="Calibri"/>
                  </a:rPr>
                  <a:t>The option price under shifted lognormal model is </a:t>
                </a:r>
              </a:p>
              <a:p>
                <a:pPr/>
                <a14:m>
                  <m:oMathPara xmlns:m="http://schemas.openxmlformats.org/officeDocument/2006/math">
                    <m:oMathParaPr>
                      <m:jc m:val="centerGroup"/>
                    </m:oMathParaPr>
                    <m:oMath xmlns:m="http://schemas.openxmlformats.org/officeDocument/2006/math">
                      <m:r>
                        <a:rPr lang="en-SG" sz="2400" i="1">
                          <a:latin typeface="Cambria Math" panose="02040503050406030204" pitchFamily="18" charset="0"/>
                          <a:cs typeface="Calibri"/>
                        </a:rPr>
                        <m:t>𝑆𝐿𝑁𝐶𝑎𝑙𝑙</m:t>
                      </m:r>
                      <m:r>
                        <a:rPr lang="en-SG" sz="2400" i="1">
                          <a:latin typeface="Cambria Math" panose="02040503050406030204" pitchFamily="18" charset="0"/>
                          <a:cs typeface="Calibri"/>
                        </a:rPr>
                        <m:t>=</m:t>
                      </m:r>
                      <m:r>
                        <a:rPr lang="en-SG" sz="2400" i="1">
                          <a:latin typeface="Cambria Math" panose="02040503050406030204" pitchFamily="18" charset="0"/>
                          <a:cs typeface="Calibri"/>
                        </a:rPr>
                        <m:t>𝐵𝑆𝐶𝑎𝑙𝑙</m:t>
                      </m:r>
                      <m:d>
                        <m:dPr>
                          <m:ctrlPr>
                            <a:rPr lang="en-SG" sz="2400" i="1">
                              <a:latin typeface="Cambria Math" panose="02040503050406030204" pitchFamily="18" charset="0"/>
                              <a:cs typeface="Calibri"/>
                            </a:rPr>
                          </m:ctrlPr>
                        </m:dPr>
                        <m:e>
                          <m:f>
                            <m:fPr>
                              <m:ctrlPr>
                                <a:rPr lang="en-SG" sz="2400" i="1">
                                  <a:latin typeface="Cambria Math" panose="02040503050406030204" pitchFamily="18" charset="0"/>
                                  <a:cs typeface="Calibri"/>
                                </a:rPr>
                              </m:ctrlPr>
                            </m:fPr>
                            <m:num>
                              <m:r>
                                <a:rPr lang="en-SG" sz="2400" i="1">
                                  <a:latin typeface="Cambria Math" panose="02040503050406030204" pitchFamily="18" charset="0"/>
                                  <a:cs typeface="Calibri"/>
                                </a:rPr>
                                <m:t>𝐹</m:t>
                              </m:r>
                              <m:d>
                                <m:dPr>
                                  <m:ctrlPr>
                                    <a:rPr lang="en-SG" sz="2400" i="1">
                                      <a:latin typeface="Cambria Math" panose="02040503050406030204" pitchFamily="18" charset="0"/>
                                      <a:cs typeface="Calibri"/>
                                    </a:rPr>
                                  </m:ctrlPr>
                                </m:dPr>
                                <m:e>
                                  <m:r>
                                    <a:rPr lang="en-SG" sz="2400" i="1">
                                      <a:latin typeface="Cambria Math" panose="02040503050406030204" pitchFamily="18" charset="0"/>
                                      <a:cs typeface="Calibri"/>
                                    </a:rPr>
                                    <m:t>0</m:t>
                                  </m:r>
                                </m:e>
                              </m:d>
                            </m:num>
                            <m:den>
                              <m:r>
                                <a:rPr lang="en-SG" sz="2400" i="1">
                                  <a:latin typeface="Cambria Math" panose="02040503050406030204" pitchFamily="18" charset="0"/>
                                  <a:cs typeface="Calibri"/>
                                </a:rPr>
                                <m:t>𝛽</m:t>
                              </m:r>
                            </m:den>
                          </m:f>
                          <m:r>
                            <a:rPr lang="en-SG" sz="2400" i="1">
                              <a:latin typeface="Cambria Math" panose="02040503050406030204" pitchFamily="18" charset="0"/>
                              <a:cs typeface="Calibri"/>
                            </a:rPr>
                            <m:t>,</m:t>
                          </m:r>
                          <m:r>
                            <a:rPr lang="en-SG" sz="2400" i="1">
                              <a:latin typeface="Cambria Math" panose="02040503050406030204" pitchFamily="18" charset="0"/>
                              <a:cs typeface="Calibri"/>
                            </a:rPr>
                            <m:t>𝐾</m:t>
                          </m:r>
                          <m:r>
                            <a:rPr lang="en-SG" sz="2400" i="1">
                              <a:latin typeface="Cambria Math" panose="02040503050406030204" pitchFamily="18" charset="0"/>
                              <a:cs typeface="Calibri"/>
                            </a:rPr>
                            <m:t>+</m:t>
                          </m:r>
                          <m:f>
                            <m:fPr>
                              <m:ctrlPr>
                                <a:rPr lang="en-SG" sz="2400" i="1">
                                  <a:latin typeface="Cambria Math" panose="02040503050406030204" pitchFamily="18" charset="0"/>
                                  <a:cs typeface="Calibri"/>
                                </a:rPr>
                              </m:ctrlPr>
                            </m:fPr>
                            <m:num>
                              <m:r>
                                <a:rPr lang="en-SG" sz="2400" i="1">
                                  <a:latin typeface="Cambria Math" panose="02040503050406030204" pitchFamily="18" charset="0"/>
                                  <a:cs typeface="Calibri"/>
                                </a:rPr>
                                <m:t>1−</m:t>
                              </m:r>
                              <m:r>
                                <a:rPr lang="en-SG" sz="2400" i="1">
                                  <a:latin typeface="Cambria Math" panose="02040503050406030204" pitchFamily="18" charset="0"/>
                                  <a:cs typeface="Calibri"/>
                                </a:rPr>
                                <m:t>𝛽</m:t>
                              </m:r>
                            </m:num>
                            <m:den>
                              <m:r>
                                <a:rPr lang="en-SG" sz="2400" i="1">
                                  <a:latin typeface="Cambria Math" panose="02040503050406030204" pitchFamily="18" charset="0"/>
                                  <a:cs typeface="Calibri"/>
                                </a:rPr>
                                <m:t>𝛽</m:t>
                              </m:r>
                            </m:den>
                          </m:f>
                          <m:r>
                            <a:rPr lang="en-SG" sz="2400" i="1">
                              <a:latin typeface="Cambria Math" panose="02040503050406030204" pitchFamily="18" charset="0"/>
                              <a:cs typeface="Calibri"/>
                            </a:rPr>
                            <m:t>𝐹</m:t>
                          </m:r>
                          <m:d>
                            <m:dPr>
                              <m:ctrlPr>
                                <a:rPr lang="en-SG" sz="2400" i="1">
                                  <a:latin typeface="Cambria Math" panose="02040503050406030204" pitchFamily="18" charset="0"/>
                                  <a:cs typeface="Calibri"/>
                                </a:rPr>
                              </m:ctrlPr>
                            </m:dPr>
                            <m:e>
                              <m:r>
                                <a:rPr lang="en-SG" sz="2400" i="1">
                                  <a:latin typeface="Cambria Math" panose="02040503050406030204" pitchFamily="18" charset="0"/>
                                  <a:cs typeface="Calibri"/>
                                </a:rPr>
                                <m:t>0</m:t>
                              </m:r>
                            </m:e>
                          </m:d>
                          <m:r>
                            <a:rPr lang="en-SG" sz="2400" i="1">
                              <a:latin typeface="Cambria Math" panose="02040503050406030204" pitchFamily="18" charset="0"/>
                              <a:cs typeface="Calibri"/>
                            </a:rPr>
                            <m:t>, </m:t>
                          </m:r>
                          <m:sSub>
                            <m:sSubPr>
                              <m:ctrlPr>
                                <a:rPr lang="en-SG" sz="2400" i="1">
                                  <a:latin typeface="Cambria Math" panose="02040503050406030204" pitchFamily="18" charset="0"/>
                                  <a:cs typeface="Calibri"/>
                                </a:rPr>
                              </m:ctrlPr>
                            </m:sSubPr>
                            <m:e>
                              <m:r>
                                <a:rPr lang="en-SG" sz="2400" i="1">
                                  <a:latin typeface="Cambria Math" panose="02040503050406030204" pitchFamily="18" charset="0"/>
                                  <a:cs typeface="Calibri"/>
                                </a:rPr>
                                <m:t>𝜎</m:t>
                              </m:r>
                            </m:e>
                            <m:sub>
                              <m:r>
                                <a:rPr lang="en-SG" sz="2400" i="1">
                                  <a:latin typeface="Cambria Math" panose="02040503050406030204" pitchFamily="18" charset="0"/>
                                  <a:cs typeface="Calibri"/>
                                </a:rPr>
                                <m:t>𝑆𝐿𝑁</m:t>
                              </m:r>
                            </m:sub>
                          </m:sSub>
                          <m:r>
                            <a:rPr lang="en-SG" sz="2400" i="1">
                              <a:latin typeface="Cambria Math" panose="02040503050406030204" pitchFamily="18" charset="0"/>
                              <a:cs typeface="Calibri"/>
                            </a:rPr>
                            <m:t>𝛽</m:t>
                          </m:r>
                          <m:r>
                            <a:rPr lang="en-SG" sz="2400" i="1">
                              <a:latin typeface="Cambria Math" panose="02040503050406030204" pitchFamily="18" charset="0"/>
                              <a:cs typeface="Calibri"/>
                            </a:rPr>
                            <m:t>, </m:t>
                          </m:r>
                          <m:r>
                            <a:rPr lang="en-SG" sz="2400" i="1">
                              <a:latin typeface="Cambria Math" panose="02040503050406030204" pitchFamily="18" charset="0"/>
                              <a:cs typeface="Calibri"/>
                            </a:rPr>
                            <m:t>𝑇</m:t>
                          </m:r>
                        </m:e>
                      </m:d>
                    </m:oMath>
                  </m:oMathPara>
                </a14:m>
                <a:endParaRPr lang="en-SG" sz="2400" dirty="0">
                  <a:cs typeface="Calibri"/>
                </a:endParaRPr>
              </a:p>
              <a:p>
                <a:pPr marL="342900" indent="-342900">
                  <a:buFont typeface="Arial" panose="020B0604020202020204" pitchFamily="34" charset="0"/>
                  <a:buChar char="•"/>
                </a:pPr>
                <a:endParaRPr lang="en-SG" sz="2400" dirty="0">
                  <a:cs typeface="Calibri"/>
                </a:endParaRPr>
              </a:p>
              <a:p>
                <a:endParaRPr lang="en-SG" sz="2400" dirty="0">
                  <a:latin typeface="Calibri"/>
                  <a:cs typeface="Calibri"/>
                </a:endParaRPr>
              </a:p>
            </p:txBody>
          </p:sp>
        </mc:Choice>
        <mc:Fallback xmlns="">
          <p:sp>
            <p:nvSpPr>
              <p:cNvPr id="3" name="object 3"/>
              <p:cNvSpPr txBox="1">
                <a:spLocks noRot="1" noChangeAspect="1" noMove="1" noResize="1" noEditPoints="1" noAdjustHandles="1" noChangeArrowheads="1" noChangeShapeType="1" noTextEdit="1"/>
              </p:cNvSpPr>
              <p:nvPr/>
            </p:nvSpPr>
            <p:spPr>
              <a:xfrm>
                <a:off x="1204100" y="1949450"/>
                <a:ext cx="8371842" cy="4164730"/>
              </a:xfrm>
              <a:prstGeom prst="rect">
                <a:avLst/>
              </a:prstGeom>
              <a:blipFill>
                <a:blip r:embed="rId2"/>
                <a:stretch>
                  <a:fillRect l="-2112" t="-2050"/>
                </a:stretch>
              </a:blipFill>
            </p:spPr>
            <p:txBody>
              <a:bodyPr/>
              <a:lstStyle/>
              <a:p>
                <a:r>
                  <a:rPr lang="en-SG">
                    <a:noFill/>
                  </a:rPr>
                  <a:t> </a:t>
                </a:r>
              </a:p>
            </p:txBody>
          </p:sp>
        </mc:Fallback>
      </mc:AlternateContent>
    </p:spTree>
    <p:extLst>
      <p:ext uri="{BB962C8B-B14F-4D97-AF65-F5344CB8AC3E}">
        <p14:creationId xmlns:p14="http://schemas.microsoft.com/office/powerpoint/2010/main" val="23338044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dt" sz="half" idx="6"/>
          </p:nvPr>
        </p:nvSpPr>
        <p:spPr>
          <a:prstGeom prst="rect">
            <a:avLst/>
          </a:prstGeom>
        </p:spPr>
        <p:txBody>
          <a:bodyPr vert="horz" wrap="square" lIns="0" tIns="3810" rIns="0" bIns="0" rtlCol="0">
            <a:spAutoFit/>
          </a:bodyPr>
          <a:lstStyle/>
          <a:p>
            <a:pPr marL="12700">
              <a:lnSpc>
                <a:spcPct val="100000"/>
              </a:lnSpc>
              <a:spcBef>
                <a:spcPts val="30"/>
              </a:spcBef>
            </a:pPr>
            <a:r>
              <a:rPr spc="-5" dirty="0"/>
              <a:t>QF602</a:t>
            </a:r>
          </a:p>
        </p:txBody>
      </p:sp>
      <p:sp>
        <p:nvSpPr>
          <p:cNvPr id="6" name="object 6"/>
          <p:cNvSpPr txBox="1">
            <a:spLocks noGrp="1"/>
          </p:cNvSpPr>
          <p:nvPr>
            <p:ph type="sldNum" sz="quarter" idx="7"/>
          </p:nvPr>
        </p:nvSpPr>
        <p:spPr>
          <a:prstGeom prst="rect">
            <a:avLst/>
          </a:prstGeom>
        </p:spPr>
        <p:txBody>
          <a:bodyPr vert="horz" wrap="square" lIns="0" tIns="3810" rIns="0" bIns="0" rtlCol="0">
            <a:spAutoFit/>
          </a:bodyPr>
          <a:lstStyle/>
          <a:p>
            <a:pPr marL="25400">
              <a:lnSpc>
                <a:spcPct val="100000"/>
              </a:lnSpc>
              <a:spcBef>
                <a:spcPts val="30"/>
              </a:spcBef>
            </a:pPr>
            <a:fld id="{81D60167-4931-47E6-BA6A-407CBD079E47}" type="slidenum">
              <a:rPr spc="-5" dirty="0"/>
              <a:t>28</a:t>
            </a:fld>
            <a:endParaRPr spc="-5" dirty="0"/>
          </a:p>
        </p:txBody>
      </p:sp>
      <p:sp>
        <p:nvSpPr>
          <p:cNvPr id="2" name="object 2"/>
          <p:cNvSpPr txBox="1">
            <a:spLocks noGrp="1"/>
          </p:cNvSpPr>
          <p:nvPr>
            <p:ph type="title"/>
          </p:nvPr>
        </p:nvSpPr>
        <p:spPr>
          <a:xfrm>
            <a:off x="1676379" y="730250"/>
            <a:ext cx="7010400" cy="713657"/>
          </a:xfrm>
          <a:prstGeom prst="rect">
            <a:avLst/>
          </a:prstGeom>
        </p:spPr>
        <p:txBody>
          <a:bodyPr vert="horz" wrap="square" lIns="0" tIns="13335" rIns="0" bIns="0" rtlCol="0">
            <a:spAutoFit/>
          </a:bodyPr>
          <a:lstStyle/>
          <a:p>
            <a:pPr marL="12700" algn="ctr">
              <a:lnSpc>
                <a:spcPct val="100000"/>
              </a:lnSpc>
              <a:spcBef>
                <a:spcPts val="105"/>
              </a:spcBef>
            </a:pPr>
            <a:r>
              <a:rPr lang="en-SG" spc="50" dirty="0"/>
              <a:t>Local Volatility Model</a:t>
            </a:r>
            <a:endParaRPr spc="-20" dirty="0"/>
          </a:p>
        </p:txBody>
      </p:sp>
      <mc:AlternateContent xmlns:mc="http://schemas.openxmlformats.org/markup-compatibility/2006" xmlns:a14="http://schemas.microsoft.com/office/drawing/2010/main">
        <mc:Choice Requires="a14">
          <p:sp>
            <p:nvSpPr>
              <p:cNvPr id="3" name="object 3"/>
              <p:cNvSpPr txBox="1"/>
              <p:nvPr/>
            </p:nvSpPr>
            <p:spPr>
              <a:xfrm>
                <a:off x="1204100" y="1949450"/>
                <a:ext cx="8371842" cy="4473212"/>
              </a:xfrm>
              <a:prstGeom prst="rect">
                <a:avLst/>
              </a:prstGeom>
            </p:spPr>
            <p:txBody>
              <a:bodyPr vert="horz" wrap="square" lIns="0" tIns="10795" rIns="0" bIns="0" rtlCol="0">
                <a:spAutoFit/>
              </a:bodyPr>
              <a:lstStyle/>
              <a:p>
                <a:pPr marL="342900" indent="-342900">
                  <a:buFont typeface="Arial" panose="020B0604020202020204" pitchFamily="34" charset="0"/>
                  <a:buChar char="•"/>
                </a:pPr>
                <a:r>
                  <a:rPr lang="en-SG" sz="2400" dirty="0">
                    <a:cs typeface="Calibri"/>
                  </a:rPr>
                  <a:t>All the models that we talked about in the lecture can only produce limited types of implied volatility shapes.</a:t>
                </a:r>
              </a:p>
              <a:p>
                <a:pPr marL="342900" indent="-342900">
                  <a:buFont typeface="Arial" panose="020B0604020202020204" pitchFamily="34" charset="0"/>
                  <a:buChar char="•"/>
                </a:pPr>
                <a:r>
                  <a:rPr lang="en-SG" sz="2400" dirty="0">
                    <a:cs typeface="Calibri"/>
                  </a:rPr>
                  <a:t>An obvious question to ask is that: what is the simplest model that can calibrate to the whole implied volatility smile?</a:t>
                </a:r>
              </a:p>
              <a:p>
                <a:pPr marL="342900" indent="-342900">
                  <a:buFont typeface="Arial" panose="020B0604020202020204" pitchFamily="34" charset="0"/>
                  <a:buChar char="•"/>
                </a:pPr>
                <a:r>
                  <a:rPr lang="en-SG" sz="2400" dirty="0">
                    <a:cs typeface="Calibri"/>
                  </a:rPr>
                  <a:t>The answer is local volatility (LV) model. Assuming no dividend, a local volatility model can be specified as</a:t>
                </a:r>
              </a:p>
              <a:p>
                <a:pPr/>
                <a14:m>
                  <m:oMathPara xmlns:m="http://schemas.openxmlformats.org/officeDocument/2006/math">
                    <m:oMathParaPr>
                      <m:jc m:val="center"/>
                    </m:oMathParaPr>
                    <m:oMath xmlns:m="http://schemas.openxmlformats.org/officeDocument/2006/math">
                      <m:f>
                        <m:fPr>
                          <m:ctrlPr>
                            <a:rPr lang="en-SG" sz="2400" b="0" i="1" smtClean="0">
                              <a:latin typeface="Cambria Math" panose="02040503050406030204" pitchFamily="18" charset="0"/>
                              <a:cs typeface="Calibri"/>
                            </a:rPr>
                          </m:ctrlPr>
                        </m:fPr>
                        <m:num>
                          <m:r>
                            <a:rPr lang="en-SG" sz="2400" b="0" i="1" smtClean="0">
                              <a:latin typeface="Cambria Math" panose="02040503050406030204" pitchFamily="18" charset="0"/>
                              <a:cs typeface="Calibri"/>
                            </a:rPr>
                            <m:t>𝑑𝑆</m:t>
                          </m:r>
                          <m:r>
                            <a:rPr lang="en-SG" sz="2400" b="0" i="1" smtClean="0">
                              <a:latin typeface="Cambria Math" panose="02040503050406030204" pitchFamily="18" charset="0"/>
                              <a:cs typeface="Calibri"/>
                            </a:rPr>
                            <m:t>(</m:t>
                          </m:r>
                          <m:r>
                            <a:rPr lang="en-SG" sz="2400" b="0" i="1" smtClean="0">
                              <a:latin typeface="Cambria Math" panose="02040503050406030204" pitchFamily="18" charset="0"/>
                              <a:cs typeface="Calibri"/>
                            </a:rPr>
                            <m:t>𝑡</m:t>
                          </m:r>
                          <m:r>
                            <a:rPr lang="en-SG" sz="2400" b="0" i="1" smtClean="0">
                              <a:latin typeface="Cambria Math" panose="02040503050406030204" pitchFamily="18" charset="0"/>
                              <a:cs typeface="Calibri"/>
                            </a:rPr>
                            <m:t>)</m:t>
                          </m:r>
                        </m:num>
                        <m:den>
                          <m:r>
                            <a:rPr lang="en-SG" sz="2400" b="0" i="1" smtClean="0">
                              <a:latin typeface="Cambria Math" panose="02040503050406030204" pitchFamily="18" charset="0"/>
                              <a:cs typeface="Calibri"/>
                            </a:rPr>
                            <m:t>𝑆</m:t>
                          </m:r>
                          <m:r>
                            <a:rPr lang="en-SG" sz="2400" b="0" i="1" smtClean="0">
                              <a:latin typeface="Cambria Math" panose="02040503050406030204" pitchFamily="18" charset="0"/>
                              <a:cs typeface="Calibri"/>
                            </a:rPr>
                            <m:t>(</m:t>
                          </m:r>
                          <m:r>
                            <a:rPr lang="en-SG" sz="2400" b="0" i="1" smtClean="0">
                              <a:latin typeface="Cambria Math" panose="02040503050406030204" pitchFamily="18" charset="0"/>
                              <a:cs typeface="Calibri"/>
                            </a:rPr>
                            <m:t>𝑡</m:t>
                          </m:r>
                          <m:r>
                            <a:rPr lang="en-SG" sz="2400" b="0" i="1" smtClean="0">
                              <a:latin typeface="Cambria Math" panose="02040503050406030204" pitchFamily="18" charset="0"/>
                              <a:cs typeface="Calibri"/>
                            </a:rPr>
                            <m:t>)</m:t>
                          </m:r>
                        </m:den>
                      </m:f>
                      <m:r>
                        <a:rPr lang="en-SG" sz="2400" b="0" i="1" smtClean="0">
                          <a:latin typeface="Cambria Math" panose="02040503050406030204" pitchFamily="18" charset="0"/>
                          <a:cs typeface="Calibri"/>
                        </a:rPr>
                        <m:t>=</m:t>
                      </m:r>
                      <m:r>
                        <a:rPr lang="en-SG" sz="2400" b="0" i="1" smtClean="0">
                          <a:latin typeface="Cambria Math" panose="02040503050406030204" pitchFamily="18" charset="0"/>
                          <a:cs typeface="Calibri"/>
                        </a:rPr>
                        <m:t>𝑟𝑑𝑡</m:t>
                      </m:r>
                      <m:r>
                        <a:rPr lang="en-SG" sz="2400" b="0" i="1" smtClean="0">
                          <a:latin typeface="Cambria Math" panose="02040503050406030204" pitchFamily="18" charset="0"/>
                          <a:cs typeface="Calibri"/>
                        </a:rPr>
                        <m:t>+</m:t>
                      </m:r>
                      <m:r>
                        <a:rPr lang="en-SG" sz="2400" b="0" i="1" smtClean="0">
                          <a:latin typeface="Cambria Math" panose="02040503050406030204" pitchFamily="18" charset="0"/>
                          <a:cs typeface="Calibri"/>
                        </a:rPr>
                        <m:t>𝜎</m:t>
                      </m:r>
                      <m:d>
                        <m:dPr>
                          <m:ctrlPr>
                            <a:rPr lang="en-SG" sz="2400" b="0" i="1" smtClean="0">
                              <a:latin typeface="Cambria Math" panose="02040503050406030204" pitchFamily="18" charset="0"/>
                              <a:cs typeface="Calibri"/>
                            </a:rPr>
                          </m:ctrlPr>
                        </m:dPr>
                        <m:e>
                          <m:r>
                            <a:rPr lang="en-SG" sz="2400" b="0" i="1" smtClean="0">
                              <a:latin typeface="Cambria Math" panose="02040503050406030204" pitchFamily="18" charset="0"/>
                              <a:cs typeface="Calibri"/>
                            </a:rPr>
                            <m:t>𝑆</m:t>
                          </m:r>
                          <m:r>
                            <a:rPr lang="en-SG" sz="2400" b="0" i="1" smtClean="0">
                              <a:latin typeface="Cambria Math" panose="02040503050406030204" pitchFamily="18" charset="0"/>
                              <a:cs typeface="Calibri"/>
                            </a:rPr>
                            <m:t>(</m:t>
                          </m:r>
                          <m:r>
                            <a:rPr lang="en-SG" sz="2400" b="0" i="1" smtClean="0">
                              <a:latin typeface="Cambria Math" panose="02040503050406030204" pitchFamily="18" charset="0"/>
                              <a:cs typeface="Calibri"/>
                            </a:rPr>
                            <m:t>𝑡</m:t>
                          </m:r>
                          <m:r>
                            <a:rPr lang="en-SG" sz="2400" b="0" i="1" smtClean="0">
                              <a:latin typeface="Cambria Math" panose="02040503050406030204" pitchFamily="18" charset="0"/>
                              <a:cs typeface="Calibri"/>
                            </a:rPr>
                            <m:t>), </m:t>
                          </m:r>
                          <m:r>
                            <a:rPr lang="en-SG" sz="2400" b="0" i="1" smtClean="0">
                              <a:latin typeface="Cambria Math" panose="02040503050406030204" pitchFamily="18" charset="0"/>
                              <a:cs typeface="Calibri"/>
                            </a:rPr>
                            <m:t>𝑡</m:t>
                          </m:r>
                        </m:e>
                      </m:d>
                      <m:r>
                        <a:rPr lang="en-SG" sz="2400" b="0" i="1" smtClean="0">
                          <a:latin typeface="Cambria Math" panose="02040503050406030204" pitchFamily="18" charset="0"/>
                          <a:cs typeface="Calibri"/>
                        </a:rPr>
                        <m:t>𝑑𝑊</m:t>
                      </m:r>
                      <m:r>
                        <a:rPr lang="en-SG" sz="2400" b="0" i="1" smtClean="0">
                          <a:latin typeface="Cambria Math" panose="02040503050406030204" pitchFamily="18" charset="0"/>
                          <a:cs typeface="Calibri"/>
                        </a:rPr>
                        <m:t> </m:t>
                      </m:r>
                    </m:oMath>
                  </m:oMathPara>
                </a14:m>
                <a:endParaRPr lang="en-SG" sz="2400" dirty="0">
                  <a:cs typeface="Calibri"/>
                </a:endParaRPr>
              </a:p>
              <a:p>
                <a:pPr marL="342900" indent="-342900">
                  <a:buFont typeface="Arial" panose="020B0604020202020204" pitchFamily="34" charset="0"/>
                  <a:buChar char="•"/>
                </a:pPr>
                <a:r>
                  <a:rPr lang="en-SG" sz="2400" dirty="0">
                    <a:latin typeface="Calibri"/>
                    <a:cs typeface="Calibri"/>
                  </a:rPr>
                  <a:t>The state and time dependent diffusion coefficient </a:t>
                </a:r>
                <a14:m>
                  <m:oMath xmlns:m="http://schemas.openxmlformats.org/officeDocument/2006/math">
                    <m:r>
                      <a:rPr lang="en-SG" sz="2400" b="0" i="1" smtClean="0">
                        <a:latin typeface="Cambria Math" panose="02040503050406030204" pitchFamily="18" charset="0"/>
                        <a:cs typeface="Calibri"/>
                      </a:rPr>
                      <m:t>𝜎</m:t>
                    </m:r>
                    <m:d>
                      <m:dPr>
                        <m:ctrlPr>
                          <a:rPr lang="en-SG" sz="2400" b="0" i="1" smtClean="0">
                            <a:latin typeface="Cambria Math" panose="02040503050406030204" pitchFamily="18" charset="0"/>
                            <a:cs typeface="Calibri"/>
                          </a:rPr>
                        </m:ctrlPr>
                      </m:dPr>
                      <m:e>
                        <m:r>
                          <a:rPr lang="en-SG" sz="2400" b="0" i="1" smtClean="0">
                            <a:latin typeface="Cambria Math" panose="02040503050406030204" pitchFamily="18" charset="0"/>
                            <a:cs typeface="Calibri"/>
                          </a:rPr>
                          <m:t>𝑆</m:t>
                        </m:r>
                        <m:r>
                          <a:rPr lang="en-SG" sz="2400" b="0" i="1" smtClean="0">
                            <a:latin typeface="Cambria Math" panose="02040503050406030204" pitchFamily="18" charset="0"/>
                            <a:cs typeface="Calibri"/>
                          </a:rPr>
                          <m:t>,</m:t>
                        </m:r>
                        <m:r>
                          <a:rPr lang="en-SG" sz="2400" b="0" i="1" smtClean="0">
                            <a:latin typeface="Cambria Math" panose="02040503050406030204" pitchFamily="18" charset="0"/>
                            <a:cs typeface="Calibri"/>
                          </a:rPr>
                          <m:t>𝑡</m:t>
                        </m:r>
                      </m:e>
                    </m:d>
                  </m:oMath>
                </a14:m>
                <a:r>
                  <a:rPr lang="en-SG" sz="2400" dirty="0">
                    <a:latin typeface="Calibri"/>
                    <a:cs typeface="Calibri"/>
                  </a:rPr>
                  <a:t> is known as the local volatility function.</a:t>
                </a:r>
              </a:p>
              <a:p>
                <a:pPr marL="342900" indent="-342900">
                  <a:buFont typeface="Arial" panose="020B0604020202020204" pitchFamily="34" charset="0"/>
                  <a:buChar char="•"/>
                </a:pPr>
                <a:r>
                  <a:rPr lang="en-SG" sz="2400" dirty="0">
                    <a:latin typeface="Calibri"/>
                    <a:cs typeface="Calibri"/>
                  </a:rPr>
                  <a:t>It is due to the seminal paper by Dupire called “Pricing with a Smile” at 1994.</a:t>
                </a:r>
              </a:p>
            </p:txBody>
          </p:sp>
        </mc:Choice>
        <mc:Fallback xmlns="">
          <p:sp>
            <p:nvSpPr>
              <p:cNvPr id="3" name="object 3"/>
              <p:cNvSpPr txBox="1">
                <a:spLocks noRot="1" noChangeAspect="1" noMove="1" noResize="1" noEditPoints="1" noAdjustHandles="1" noChangeArrowheads="1" noChangeShapeType="1" noTextEdit="1"/>
              </p:cNvSpPr>
              <p:nvPr/>
            </p:nvSpPr>
            <p:spPr>
              <a:xfrm>
                <a:off x="1204100" y="1949450"/>
                <a:ext cx="8371842" cy="4473212"/>
              </a:xfrm>
              <a:prstGeom prst="rect">
                <a:avLst/>
              </a:prstGeom>
              <a:blipFill>
                <a:blip r:embed="rId2"/>
                <a:stretch>
                  <a:fillRect l="-2112" t="-1907" r="-2622" b="-3134"/>
                </a:stretch>
              </a:blipFill>
            </p:spPr>
            <p:txBody>
              <a:bodyPr/>
              <a:lstStyle/>
              <a:p>
                <a:r>
                  <a:rPr lang="en-SG">
                    <a:noFill/>
                  </a:rPr>
                  <a:t> </a:t>
                </a:r>
              </a:p>
            </p:txBody>
          </p:sp>
        </mc:Fallback>
      </mc:AlternateContent>
    </p:spTree>
    <p:extLst>
      <p:ext uri="{BB962C8B-B14F-4D97-AF65-F5344CB8AC3E}">
        <p14:creationId xmlns:p14="http://schemas.microsoft.com/office/powerpoint/2010/main" val="169134818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dt" sz="half" idx="6"/>
          </p:nvPr>
        </p:nvSpPr>
        <p:spPr>
          <a:prstGeom prst="rect">
            <a:avLst/>
          </a:prstGeom>
        </p:spPr>
        <p:txBody>
          <a:bodyPr vert="horz" wrap="square" lIns="0" tIns="3810" rIns="0" bIns="0" rtlCol="0">
            <a:spAutoFit/>
          </a:bodyPr>
          <a:lstStyle/>
          <a:p>
            <a:pPr marL="12700">
              <a:lnSpc>
                <a:spcPct val="100000"/>
              </a:lnSpc>
              <a:spcBef>
                <a:spcPts val="30"/>
              </a:spcBef>
            </a:pPr>
            <a:r>
              <a:rPr spc="-5" dirty="0"/>
              <a:t>QF602</a:t>
            </a:r>
          </a:p>
        </p:txBody>
      </p:sp>
      <p:sp>
        <p:nvSpPr>
          <p:cNvPr id="6" name="object 6"/>
          <p:cNvSpPr txBox="1">
            <a:spLocks noGrp="1"/>
          </p:cNvSpPr>
          <p:nvPr>
            <p:ph type="sldNum" sz="quarter" idx="7"/>
          </p:nvPr>
        </p:nvSpPr>
        <p:spPr>
          <a:prstGeom prst="rect">
            <a:avLst/>
          </a:prstGeom>
        </p:spPr>
        <p:txBody>
          <a:bodyPr vert="horz" wrap="square" lIns="0" tIns="3810" rIns="0" bIns="0" rtlCol="0">
            <a:spAutoFit/>
          </a:bodyPr>
          <a:lstStyle/>
          <a:p>
            <a:pPr marL="25400">
              <a:lnSpc>
                <a:spcPct val="100000"/>
              </a:lnSpc>
              <a:spcBef>
                <a:spcPts val="30"/>
              </a:spcBef>
            </a:pPr>
            <a:fld id="{81D60167-4931-47E6-BA6A-407CBD079E47}" type="slidenum">
              <a:rPr spc="-5" dirty="0"/>
              <a:t>29</a:t>
            </a:fld>
            <a:endParaRPr spc="-5" dirty="0"/>
          </a:p>
        </p:txBody>
      </p:sp>
      <p:sp>
        <p:nvSpPr>
          <p:cNvPr id="2" name="object 2"/>
          <p:cNvSpPr txBox="1">
            <a:spLocks noGrp="1"/>
          </p:cNvSpPr>
          <p:nvPr>
            <p:ph type="title"/>
          </p:nvPr>
        </p:nvSpPr>
        <p:spPr>
          <a:xfrm>
            <a:off x="1676379" y="730250"/>
            <a:ext cx="7010400" cy="713657"/>
          </a:xfrm>
          <a:prstGeom prst="rect">
            <a:avLst/>
          </a:prstGeom>
        </p:spPr>
        <p:txBody>
          <a:bodyPr vert="horz" wrap="square" lIns="0" tIns="13335" rIns="0" bIns="0" rtlCol="0">
            <a:spAutoFit/>
          </a:bodyPr>
          <a:lstStyle/>
          <a:p>
            <a:pPr marL="12700" algn="ctr">
              <a:lnSpc>
                <a:spcPct val="100000"/>
              </a:lnSpc>
              <a:spcBef>
                <a:spcPts val="105"/>
              </a:spcBef>
            </a:pPr>
            <a:r>
              <a:rPr lang="en-SG" spc="50" dirty="0"/>
              <a:t>Local Volatility Model</a:t>
            </a:r>
            <a:endParaRPr spc="-20" dirty="0"/>
          </a:p>
        </p:txBody>
      </p:sp>
      <mc:AlternateContent xmlns:mc="http://schemas.openxmlformats.org/markup-compatibility/2006" xmlns:a14="http://schemas.microsoft.com/office/drawing/2010/main">
        <mc:Choice Requires="a14">
          <p:sp>
            <p:nvSpPr>
              <p:cNvPr id="3" name="object 3"/>
              <p:cNvSpPr txBox="1"/>
              <p:nvPr/>
            </p:nvSpPr>
            <p:spPr>
              <a:xfrm>
                <a:off x="1204100" y="1949450"/>
                <a:ext cx="8371842" cy="4812215"/>
              </a:xfrm>
              <a:prstGeom prst="rect">
                <a:avLst/>
              </a:prstGeom>
            </p:spPr>
            <p:txBody>
              <a:bodyPr vert="horz" wrap="square" lIns="0" tIns="10795" rIns="0" bIns="0" rtlCol="0">
                <a:spAutoFit/>
              </a:bodyPr>
              <a:lstStyle/>
              <a:p>
                <a:pPr marL="342900" indent="-342900">
                  <a:buFont typeface="Arial" panose="020B0604020202020204" pitchFamily="34" charset="0"/>
                  <a:buChar char="•"/>
                </a:pPr>
                <a:r>
                  <a:rPr lang="en-SG" sz="2400" dirty="0">
                    <a:cs typeface="Calibri"/>
                  </a:rPr>
                  <a:t>It possess many desire properties in terms of option pricing:</a:t>
                </a:r>
              </a:p>
              <a:p>
                <a:pPr marL="800100" lvl="1" indent="-342900">
                  <a:buFont typeface="Arial" panose="020B0604020202020204" pitchFamily="34" charset="0"/>
                  <a:buChar char="•"/>
                </a:pPr>
                <a:r>
                  <a:rPr lang="en-SG" sz="2400" dirty="0">
                    <a:latin typeface="Calibri"/>
                    <a:cs typeface="Calibri"/>
                  </a:rPr>
                  <a:t>It is a single factor diffusion model.</a:t>
                </a:r>
              </a:p>
              <a:p>
                <a:pPr marL="800100" lvl="1" indent="-342900">
                  <a:buFont typeface="Arial" panose="020B0604020202020204" pitchFamily="34" charset="0"/>
                  <a:buChar char="•"/>
                </a:pPr>
                <a:r>
                  <a:rPr lang="en-SG" sz="2400" dirty="0">
                    <a:latin typeface="Calibri"/>
                    <a:cs typeface="Calibri"/>
                  </a:rPr>
                  <a:t>It is easy to simulate and apply numerical PDE methods to price exotic options.</a:t>
                </a:r>
              </a:p>
              <a:p>
                <a:pPr marL="800100" lvl="1" indent="-342900">
                  <a:buFont typeface="Arial" panose="020B0604020202020204" pitchFamily="34" charset="0"/>
                  <a:buChar char="•"/>
                </a:pPr>
                <a:r>
                  <a:rPr lang="en-SG" sz="2400" dirty="0">
                    <a:latin typeface="Calibri"/>
                    <a:cs typeface="Calibri"/>
                  </a:rPr>
                  <a:t>It has closed form solution for calibration. In other words, there is a closed form formula such that we can compute the </a:t>
                </a:r>
                <a:r>
                  <a:rPr lang="en-SG" sz="2400" dirty="0">
                    <a:cs typeface="Calibri"/>
                  </a:rPr>
                  <a:t>diffusion coefficient </a:t>
                </a:r>
                <a14:m>
                  <m:oMath xmlns:m="http://schemas.openxmlformats.org/officeDocument/2006/math">
                    <m:r>
                      <a:rPr lang="en-SG" sz="2400" i="1">
                        <a:latin typeface="Cambria Math" panose="02040503050406030204" pitchFamily="18" charset="0"/>
                        <a:cs typeface="Calibri"/>
                      </a:rPr>
                      <m:t>𝜎</m:t>
                    </m:r>
                    <m:d>
                      <m:dPr>
                        <m:ctrlPr>
                          <a:rPr lang="en-SG" sz="2400" i="1">
                            <a:latin typeface="Cambria Math" panose="02040503050406030204" pitchFamily="18" charset="0"/>
                            <a:cs typeface="Calibri"/>
                          </a:rPr>
                        </m:ctrlPr>
                      </m:dPr>
                      <m:e>
                        <m:r>
                          <a:rPr lang="en-SG" sz="2400" i="1">
                            <a:latin typeface="Cambria Math" panose="02040503050406030204" pitchFamily="18" charset="0"/>
                            <a:cs typeface="Calibri"/>
                          </a:rPr>
                          <m:t>𝑆</m:t>
                        </m:r>
                        <m:r>
                          <a:rPr lang="en-SG" sz="2400" i="1">
                            <a:latin typeface="Cambria Math" panose="02040503050406030204" pitchFamily="18" charset="0"/>
                            <a:cs typeface="Calibri"/>
                          </a:rPr>
                          <m:t>,</m:t>
                        </m:r>
                        <m:r>
                          <a:rPr lang="en-SG" sz="2400" i="1">
                            <a:latin typeface="Cambria Math" panose="02040503050406030204" pitchFamily="18" charset="0"/>
                            <a:cs typeface="Calibri"/>
                          </a:rPr>
                          <m:t>𝑡</m:t>
                        </m:r>
                      </m:e>
                    </m:d>
                  </m:oMath>
                </a14:m>
                <a:r>
                  <a:rPr lang="en-SG" sz="2400" dirty="0">
                    <a:latin typeface="Calibri"/>
                    <a:cs typeface="Calibri"/>
                  </a:rPr>
                  <a:t> using the implied volatility smile directly.</a:t>
                </a:r>
              </a:p>
              <a:p>
                <a:pPr marL="342900" indent="-342900">
                  <a:buFont typeface="Arial" panose="020B0604020202020204" pitchFamily="34" charset="0"/>
                  <a:buChar char="•"/>
                </a:pPr>
                <a:r>
                  <a:rPr lang="en-SG" sz="2400" dirty="0">
                    <a:latin typeface="Calibri"/>
                    <a:cs typeface="Calibri"/>
                  </a:rPr>
                  <a:t>There is a main drawback with the local volatility model:</a:t>
                </a:r>
              </a:p>
              <a:p>
                <a:pPr marL="800100" lvl="1" indent="-342900">
                  <a:buFont typeface="Arial" panose="020B0604020202020204" pitchFamily="34" charset="0"/>
                  <a:buChar char="•"/>
                </a:pPr>
                <a:r>
                  <a:rPr lang="en-SG" sz="2400" dirty="0">
                    <a:latin typeface="Calibri"/>
                    <a:cs typeface="Calibri"/>
                  </a:rPr>
                  <a:t>It is well known that the forward smile (reads the implied volatility smile in the future time) generated from the model is not consistent with implied volatility surfaces observed in the real world.</a:t>
                </a:r>
              </a:p>
            </p:txBody>
          </p:sp>
        </mc:Choice>
        <mc:Fallback xmlns="">
          <p:sp>
            <p:nvSpPr>
              <p:cNvPr id="3" name="object 3"/>
              <p:cNvSpPr txBox="1">
                <a:spLocks noRot="1" noChangeAspect="1" noMove="1" noResize="1" noEditPoints="1" noAdjustHandles="1" noChangeArrowheads="1" noChangeShapeType="1" noTextEdit="1"/>
              </p:cNvSpPr>
              <p:nvPr/>
            </p:nvSpPr>
            <p:spPr>
              <a:xfrm>
                <a:off x="1204100" y="1949450"/>
                <a:ext cx="8371842" cy="4812215"/>
              </a:xfrm>
              <a:prstGeom prst="rect">
                <a:avLst/>
              </a:prstGeom>
              <a:blipFill>
                <a:blip r:embed="rId2"/>
                <a:stretch>
                  <a:fillRect l="-2112" t="-1774" r="-2185" b="-2915"/>
                </a:stretch>
              </a:blipFill>
            </p:spPr>
            <p:txBody>
              <a:bodyPr/>
              <a:lstStyle/>
              <a:p>
                <a:r>
                  <a:rPr lang="en-SG">
                    <a:noFill/>
                  </a:rPr>
                  <a:t> </a:t>
                </a:r>
              </a:p>
            </p:txBody>
          </p:sp>
        </mc:Fallback>
      </mc:AlternateContent>
    </p:spTree>
    <p:extLst>
      <p:ext uri="{BB962C8B-B14F-4D97-AF65-F5344CB8AC3E}">
        <p14:creationId xmlns:p14="http://schemas.microsoft.com/office/powerpoint/2010/main" val="14103036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dt" sz="half" idx="6"/>
          </p:nvPr>
        </p:nvSpPr>
        <p:spPr>
          <a:prstGeom prst="rect">
            <a:avLst/>
          </a:prstGeom>
        </p:spPr>
        <p:txBody>
          <a:bodyPr vert="horz" wrap="square" lIns="0" tIns="3810" rIns="0" bIns="0" rtlCol="0">
            <a:spAutoFit/>
          </a:bodyPr>
          <a:lstStyle/>
          <a:p>
            <a:pPr marL="12700">
              <a:lnSpc>
                <a:spcPct val="100000"/>
              </a:lnSpc>
              <a:spcBef>
                <a:spcPts val="30"/>
              </a:spcBef>
            </a:pPr>
            <a:r>
              <a:rPr spc="-5" dirty="0"/>
              <a:t>QF602</a:t>
            </a:r>
          </a:p>
        </p:txBody>
      </p:sp>
      <p:sp>
        <p:nvSpPr>
          <p:cNvPr id="6" name="object 6"/>
          <p:cNvSpPr txBox="1">
            <a:spLocks noGrp="1"/>
          </p:cNvSpPr>
          <p:nvPr>
            <p:ph type="sldNum" sz="quarter" idx="7"/>
          </p:nvPr>
        </p:nvSpPr>
        <p:spPr>
          <a:prstGeom prst="rect">
            <a:avLst/>
          </a:prstGeom>
        </p:spPr>
        <p:txBody>
          <a:bodyPr vert="horz" wrap="square" lIns="0" tIns="3810" rIns="0" bIns="0" rtlCol="0">
            <a:spAutoFit/>
          </a:bodyPr>
          <a:lstStyle/>
          <a:p>
            <a:pPr marL="25400">
              <a:lnSpc>
                <a:spcPct val="100000"/>
              </a:lnSpc>
              <a:spcBef>
                <a:spcPts val="30"/>
              </a:spcBef>
            </a:pPr>
            <a:fld id="{81D60167-4931-47E6-BA6A-407CBD079E47}" type="slidenum">
              <a:rPr spc="-5" dirty="0"/>
              <a:t>3</a:t>
            </a:fld>
            <a:endParaRPr spc="-5" dirty="0"/>
          </a:p>
        </p:txBody>
      </p:sp>
      <p:sp>
        <p:nvSpPr>
          <p:cNvPr id="2" name="object 2"/>
          <p:cNvSpPr txBox="1">
            <a:spLocks noGrp="1"/>
          </p:cNvSpPr>
          <p:nvPr>
            <p:ph type="title"/>
          </p:nvPr>
        </p:nvSpPr>
        <p:spPr>
          <a:xfrm>
            <a:off x="1676379" y="730250"/>
            <a:ext cx="7010400" cy="713657"/>
          </a:xfrm>
          <a:prstGeom prst="rect">
            <a:avLst/>
          </a:prstGeom>
        </p:spPr>
        <p:txBody>
          <a:bodyPr vert="horz" wrap="square" lIns="0" tIns="13335" rIns="0" bIns="0" rtlCol="0">
            <a:spAutoFit/>
          </a:bodyPr>
          <a:lstStyle/>
          <a:p>
            <a:pPr marL="12700" algn="ctr">
              <a:lnSpc>
                <a:spcPct val="100000"/>
              </a:lnSpc>
              <a:spcBef>
                <a:spcPts val="105"/>
              </a:spcBef>
            </a:pPr>
            <a:r>
              <a:rPr lang="en-SG" spc="50" dirty="0"/>
              <a:t>Brownian Motion with Drift</a:t>
            </a:r>
            <a:endParaRPr spc="-20" dirty="0"/>
          </a:p>
        </p:txBody>
      </p:sp>
      <mc:AlternateContent xmlns:mc="http://schemas.openxmlformats.org/markup-compatibility/2006" xmlns:a14="http://schemas.microsoft.com/office/drawing/2010/main">
        <mc:Choice Requires="a14">
          <p:sp>
            <p:nvSpPr>
              <p:cNvPr id="3" name="object 3"/>
              <p:cNvSpPr txBox="1"/>
              <p:nvPr/>
            </p:nvSpPr>
            <p:spPr>
              <a:xfrm>
                <a:off x="1170284" y="1919676"/>
                <a:ext cx="8022590" cy="4420954"/>
              </a:xfrm>
              <a:prstGeom prst="rect">
                <a:avLst/>
              </a:prstGeom>
            </p:spPr>
            <p:txBody>
              <a:bodyPr vert="horz" wrap="square" lIns="0" tIns="10795" rIns="0" bIns="0" rtlCol="0">
                <a:spAutoFit/>
              </a:bodyPr>
              <a:lstStyle/>
              <a:p>
                <a:pPr marL="342900" indent="-342900">
                  <a:buFont typeface="Arial" panose="020B0604020202020204" pitchFamily="34" charset="0"/>
                  <a:buChar char="•"/>
                </a:pPr>
                <a:r>
                  <a:rPr lang="en-SG" sz="2400" dirty="0"/>
                  <a:t>For a constant </a:t>
                </a:r>
                <a14:m>
                  <m:oMath xmlns:m="http://schemas.openxmlformats.org/officeDocument/2006/math">
                    <m:r>
                      <a:rPr lang="en-SG" sz="2400" b="0" i="1" smtClean="0">
                        <a:latin typeface="Cambria Math" panose="02040503050406030204" pitchFamily="18" charset="0"/>
                      </a:rPr>
                      <m:t>𝜇</m:t>
                    </m:r>
                    <m:r>
                      <a:rPr lang="en-SG" sz="2400" b="0" i="1" smtClean="0">
                        <a:latin typeface="Cambria Math" panose="02040503050406030204" pitchFamily="18" charset="0"/>
                      </a:rPr>
                      <m:t> </m:t>
                    </m:r>
                  </m:oMath>
                </a14:m>
                <a:r>
                  <a:rPr lang="en-SG" sz="2400" dirty="0"/>
                  <a:t>and </a:t>
                </a:r>
                <a14:m>
                  <m:oMath xmlns:m="http://schemas.openxmlformats.org/officeDocument/2006/math">
                    <m:r>
                      <a:rPr lang="en-SG" sz="2400" b="0" i="1" smtClean="0">
                        <a:latin typeface="Cambria Math" panose="02040503050406030204" pitchFamily="18" charset="0"/>
                      </a:rPr>
                      <m:t>𝜎</m:t>
                    </m:r>
                    <m:r>
                      <a:rPr lang="en-SG" sz="2400" b="0" i="1" smtClean="0">
                        <a:latin typeface="Cambria Math" panose="02040503050406030204" pitchFamily="18" charset="0"/>
                      </a:rPr>
                      <m:t>&gt;0</m:t>
                    </m:r>
                  </m:oMath>
                </a14:m>
                <a:r>
                  <a:rPr lang="en-SG" sz="2400" dirty="0"/>
                  <a:t>, we call a process </a:t>
                </a:r>
                <a14:m>
                  <m:oMath xmlns:m="http://schemas.openxmlformats.org/officeDocument/2006/math">
                    <m:r>
                      <a:rPr lang="en-SG" sz="2400" b="0" i="1" smtClean="0">
                        <a:latin typeface="Cambria Math" panose="02040503050406030204" pitchFamily="18" charset="0"/>
                      </a:rPr>
                      <m:t>𝑋</m:t>
                    </m:r>
                    <m:r>
                      <a:rPr lang="en-SG" sz="2400" b="0" i="1" smtClean="0">
                        <a:latin typeface="Cambria Math" panose="02040503050406030204" pitchFamily="18" charset="0"/>
                      </a:rPr>
                      <m:t>(</m:t>
                    </m:r>
                    <m:r>
                      <a:rPr lang="en-SG" sz="2400" b="0" i="1" smtClean="0">
                        <a:latin typeface="Cambria Math" panose="02040503050406030204" pitchFamily="18" charset="0"/>
                      </a:rPr>
                      <m:t>𝑡</m:t>
                    </m:r>
                    <m:r>
                      <a:rPr lang="en-SG" sz="2400" b="0" i="1" smtClean="0">
                        <a:latin typeface="Cambria Math" panose="02040503050406030204" pitchFamily="18" charset="0"/>
                      </a:rPr>
                      <m:t>)</m:t>
                    </m:r>
                  </m:oMath>
                </a14:m>
                <a:r>
                  <a:rPr lang="en-SG" sz="2400" dirty="0"/>
                  <a:t> a Brownian motion with drift </a:t>
                </a:r>
                <a14:m>
                  <m:oMath xmlns:m="http://schemas.openxmlformats.org/officeDocument/2006/math">
                    <m:r>
                      <a:rPr lang="en-SG" sz="2400" i="1">
                        <a:latin typeface="Cambria Math" panose="02040503050406030204" pitchFamily="18" charset="0"/>
                      </a:rPr>
                      <m:t>𝜇</m:t>
                    </m:r>
                  </m:oMath>
                </a14:m>
                <a:r>
                  <a:rPr lang="en-SG" sz="2400" dirty="0"/>
                  <a:t> and volatility</a:t>
                </a:r>
                <a:r>
                  <a:rPr lang="en-US" sz="2400" dirty="0"/>
                  <a:t> </a:t>
                </a:r>
                <a14:m>
                  <m:oMath xmlns:m="http://schemas.openxmlformats.org/officeDocument/2006/math">
                    <m:r>
                      <a:rPr lang="en-SG" sz="2400" i="1">
                        <a:latin typeface="Cambria Math" panose="02040503050406030204" pitchFamily="18" charset="0"/>
                      </a:rPr>
                      <m:t>𝜎</m:t>
                    </m:r>
                  </m:oMath>
                </a14:m>
                <a:r>
                  <a:rPr lang="en-US" sz="2400" dirty="0"/>
                  <a:t> if </a:t>
                </a:r>
              </a:p>
              <a:p>
                <a:pPr/>
                <a14:m>
                  <m:oMathPara xmlns:m="http://schemas.openxmlformats.org/officeDocument/2006/math">
                    <m:oMathParaPr>
                      <m:jc m:val="center"/>
                    </m:oMathParaPr>
                    <m:oMath xmlns:m="http://schemas.openxmlformats.org/officeDocument/2006/math">
                      <m:f>
                        <m:fPr>
                          <m:ctrlPr>
                            <a:rPr lang="en-US" sz="2400" i="1" smtClean="0">
                              <a:latin typeface="Cambria Math" panose="02040503050406030204" pitchFamily="18" charset="0"/>
                            </a:rPr>
                          </m:ctrlPr>
                        </m:fPr>
                        <m:num>
                          <m:r>
                            <a:rPr lang="en-SG" sz="2400" b="0" i="1" smtClean="0">
                              <a:latin typeface="Cambria Math" panose="02040503050406030204" pitchFamily="18" charset="0"/>
                            </a:rPr>
                            <m:t>𝑋</m:t>
                          </m:r>
                          <m:d>
                            <m:dPr>
                              <m:ctrlPr>
                                <a:rPr lang="en-SG" sz="2400" b="0" i="1" smtClean="0">
                                  <a:latin typeface="Cambria Math" panose="02040503050406030204" pitchFamily="18" charset="0"/>
                                </a:rPr>
                              </m:ctrlPr>
                            </m:dPr>
                            <m:e>
                              <m:r>
                                <a:rPr lang="en-SG" sz="2400" b="0" i="1" smtClean="0">
                                  <a:latin typeface="Cambria Math" panose="02040503050406030204" pitchFamily="18" charset="0"/>
                                </a:rPr>
                                <m:t>𝑡</m:t>
                              </m:r>
                            </m:e>
                          </m:d>
                          <m:r>
                            <a:rPr lang="en-SG" sz="2400" b="0" i="1" smtClean="0">
                              <a:latin typeface="Cambria Math" panose="02040503050406030204" pitchFamily="18" charset="0"/>
                            </a:rPr>
                            <m:t>−</m:t>
                          </m:r>
                          <m:r>
                            <a:rPr lang="en-SG" sz="2400" b="0" i="1" smtClean="0">
                              <a:latin typeface="Cambria Math" panose="02040503050406030204" pitchFamily="18" charset="0"/>
                            </a:rPr>
                            <m:t>𝜇</m:t>
                          </m:r>
                          <m:r>
                            <a:rPr lang="en-SG" sz="2400" b="0" i="1" smtClean="0">
                              <a:latin typeface="Cambria Math" panose="02040503050406030204" pitchFamily="18" charset="0"/>
                            </a:rPr>
                            <m:t>𝑡</m:t>
                          </m:r>
                        </m:num>
                        <m:den>
                          <m:r>
                            <a:rPr lang="en-SG" sz="2400" b="0" i="1" smtClean="0">
                              <a:latin typeface="Cambria Math" panose="02040503050406030204" pitchFamily="18" charset="0"/>
                            </a:rPr>
                            <m:t>𝜎</m:t>
                          </m:r>
                        </m:den>
                      </m:f>
                    </m:oMath>
                  </m:oMathPara>
                </a14:m>
                <a:endParaRPr lang="en-US" sz="2400" dirty="0"/>
              </a:p>
              <a:p>
                <a:r>
                  <a:rPr lang="en-US" sz="2400" dirty="0"/>
                  <a:t>is a standard Brownian motion.</a:t>
                </a:r>
              </a:p>
              <a:p>
                <a:pPr marL="342900" indent="-342900">
                  <a:buFont typeface="Arial" panose="020B0604020202020204" pitchFamily="34" charset="0"/>
                  <a:buChar char="•"/>
                </a:pPr>
                <a:r>
                  <a:rPr lang="en-US" sz="2400" dirty="0">
                    <a:solidFill>
                      <a:schemeClr val="tx1"/>
                    </a:solidFill>
                  </a:rPr>
                  <a:t>We can construct </a:t>
                </a:r>
                <a14:m>
                  <m:oMath xmlns:m="http://schemas.openxmlformats.org/officeDocument/2006/math">
                    <m:r>
                      <a:rPr lang="en-SG" sz="2400" b="0" i="1" smtClean="0">
                        <a:solidFill>
                          <a:schemeClr val="tx1"/>
                        </a:solidFill>
                        <a:latin typeface="Cambria Math" panose="02040503050406030204" pitchFamily="18" charset="0"/>
                      </a:rPr>
                      <m:t>𝑋</m:t>
                    </m:r>
                  </m:oMath>
                </a14:m>
                <a:r>
                  <a:rPr lang="en-US" sz="2400" dirty="0">
                    <a:solidFill>
                      <a:schemeClr val="tx1"/>
                    </a:solidFill>
                  </a:rPr>
                  <a:t> from a standard Brownian motion </a:t>
                </a:r>
                <a14:m>
                  <m:oMath xmlns:m="http://schemas.openxmlformats.org/officeDocument/2006/math">
                    <m:r>
                      <a:rPr lang="en-SG" sz="2400" b="0" i="1" smtClean="0">
                        <a:solidFill>
                          <a:schemeClr val="tx1"/>
                        </a:solidFill>
                        <a:latin typeface="Cambria Math" panose="02040503050406030204" pitchFamily="18" charset="0"/>
                      </a:rPr>
                      <m:t>𝑊</m:t>
                    </m:r>
                  </m:oMath>
                </a14:m>
                <a:r>
                  <a:rPr lang="en-US" sz="2400" dirty="0">
                    <a:solidFill>
                      <a:schemeClr val="tx1"/>
                    </a:solidFill>
                  </a:rPr>
                  <a:t> by setting</a:t>
                </a:r>
              </a:p>
              <a:p>
                <a:pPr algn="ctr"/>
                <a14:m>
                  <m:oMath xmlns:m="http://schemas.openxmlformats.org/officeDocument/2006/math">
                    <m:r>
                      <a:rPr lang="en-SG" sz="2400" b="0" i="1" smtClean="0">
                        <a:solidFill>
                          <a:schemeClr val="tx1"/>
                        </a:solidFill>
                        <a:latin typeface="Cambria Math" panose="02040503050406030204" pitchFamily="18" charset="0"/>
                      </a:rPr>
                      <m:t>𝑋</m:t>
                    </m:r>
                    <m:d>
                      <m:dPr>
                        <m:ctrlPr>
                          <a:rPr lang="en-SG" sz="2400" b="0" i="1" smtClean="0">
                            <a:solidFill>
                              <a:schemeClr val="tx1"/>
                            </a:solidFill>
                            <a:latin typeface="Cambria Math" panose="02040503050406030204" pitchFamily="18" charset="0"/>
                          </a:rPr>
                        </m:ctrlPr>
                      </m:dPr>
                      <m:e>
                        <m:r>
                          <a:rPr lang="en-SG" sz="2400" b="0" i="1" smtClean="0">
                            <a:solidFill>
                              <a:schemeClr val="tx1"/>
                            </a:solidFill>
                            <a:latin typeface="Cambria Math" panose="02040503050406030204" pitchFamily="18" charset="0"/>
                          </a:rPr>
                          <m:t>𝑡</m:t>
                        </m:r>
                      </m:e>
                    </m:d>
                    <m:r>
                      <a:rPr lang="en-SG" sz="2400" b="0" i="1" smtClean="0">
                        <a:solidFill>
                          <a:schemeClr val="tx1"/>
                        </a:solidFill>
                        <a:latin typeface="Cambria Math" panose="02040503050406030204" pitchFamily="18" charset="0"/>
                      </a:rPr>
                      <m:t>=</m:t>
                    </m:r>
                    <m:r>
                      <a:rPr lang="en-SG" sz="2400" b="0" i="1" smtClean="0">
                        <a:solidFill>
                          <a:schemeClr val="tx1"/>
                        </a:solidFill>
                        <a:latin typeface="Cambria Math" panose="02040503050406030204" pitchFamily="18" charset="0"/>
                      </a:rPr>
                      <m:t>𝜇</m:t>
                    </m:r>
                    <m:r>
                      <a:rPr lang="en-SG" sz="2400" b="0" i="1" smtClean="0">
                        <a:solidFill>
                          <a:schemeClr val="tx1"/>
                        </a:solidFill>
                        <a:latin typeface="Cambria Math" panose="02040503050406030204" pitchFamily="18" charset="0"/>
                      </a:rPr>
                      <m:t>𝑡</m:t>
                    </m:r>
                    <m:r>
                      <a:rPr lang="en-SG" sz="2400" b="0" i="1" smtClean="0">
                        <a:solidFill>
                          <a:schemeClr val="tx1"/>
                        </a:solidFill>
                        <a:latin typeface="Cambria Math" panose="02040503050406030204" pitchFamily="18" charset="0"/>
                      </a:rPr>
                      <m:t>+</m:t>
                    </m:r>
                    <m:r>
                      <a:rPr lang="en-SG" sz="2400" b="0" i="1" smtClean="0">
                        <a:solidFill>
                          <a:schemeClr val="tx1"/>
                        </a:solidFill>
                        <a:latin typeface="Cambria Math" panose="02040503050406030204" pitchFamily="18" charset="0"/>
                      </a:rPr>
                      <m:t>𝜎</m:t>
                    </m:r>
                    <m:r>
                      <a:rPr lang="en-SG" sz="2400" i="1">
                        <a:solidFill>
                          <a:schemeClr val="tx1"/>
                        </a:solidFill>
                        <a:latin typeface="Cambria Math" panose="02040503050406030204" pitchFamily="18" charset="0"/>
                      </a:rPr>
                      <m:t>𝑊</m:t>
                    </m:r>
                    <m:d>
                      <m:dPr>
                        <m:ctrlPr>
                          <a:rPr lang="en-SG" sz="2400" i="1">
                            <a:solidFill>
                              <a:schemeClr val="tx1"/>
                            </a:solidFill>
                            <a:latin typeface="Cambria Math" panose="02040503050406030204" pitchFamily="18" charset="0"/>
                          </a:rPr>
                        </m:ctrlPr>
                      </m:dPr>
                      <m:e>
                        <m:r>
                          <a:rPr lang="en-SG" sz="2400" b="0" i="1" smtClean="0">
                            <a:solidFill>
                              <a:schemeClr val="tx1"/>
                            </a:solidFill>
                            <a:latin typeface="Cambria Math" panose="02040503050406030204" pitchFamily="18" charset="0"/>
                          </a:rPr>
                          <m:t>𝑡</m:t>
                        </m:r>
                      </m:e>
                    </m:d>
                    <m:r>
                      <a:rPr lang="en-SG" sz="2400" b="0" i="1" smtClean="0">
                        <a:solidFill>
                          <a:schemeClr val="tx1"/>
                        </a:solidFill>
                        <a:latin typeface="Cambria Math" panose="02040503050406030204" pitchFamily="18" charset="0"/>
                      </a:rPr>
                      <m:t>.</m:t>
                    </m:r>
                  </m:oMath>
                </a14:m>
                <a:r>
                  <a:rPr lang="en-US" sz="2400" dirty="0">
                    <a:solidFill>
                      <a:schemeClr val="tx1"/>
                    </a:solidFill>
                  </a:rPr>
                  <a:t> </a:t>
                </a:r>
              </a:p>
              <a:p>
                <a:pPr marL="342900" indent="-342900">
                  <a:buFont typeface="Arial" panose="020B0604020202020204" pitchFamily="34" charset="0"/>
                  <a:buChar char="•"/>
                </a:pPr>
                <a:r>
                  <a:rPr lang="en-US" sz="2400" dirty="0"/>
                  <a:t>It follows that </a:t>
                </a:r>
                <a14:m>
                  <m:oMath xmlns:m="http://schemas.openxmlformats.org/officeDocument/2006/math">
                    <m:r>
                      <a:rPr lang="en-SG" sz="2400" i="1">
                        <a:latin typeface="Cambria Math" panose="02040503050406030204" pitchFamily="18" charset="0"/>
                      </a:rPr>
                      <m:t>𝑋</m:t>
                    </m:r>
                    <m:d>
                      <m:dPr>
                        <m:ctrlPr>
                          <a:rPr lang="en-SG" sz="2400" i="1">
                            <a:latin typeface="Cambria Math" panose="02040503050406030204" pitchFamily="18" charset="0"/>
                          </a:rPr>
                        </m:ctrlPr>
                      </m:dPr>
                      <m:e>
                        <m:r>
                          <a:rPr lang="en-SG" sz="2400" i="1">
                            <a:latin typeface="Cambria Math" panose="02040503050406030204" pitchFamily="18" charset="0"/>
                          </a:rPr>
                          <m:t>𝑡</m:t>
                        </m:r>
                      </m:e>
                    </m:d>
                    <m:r>
                      <a:rPr lang="en-SG" sz="2400" b="0" i="1" smtClean="0">
                        <a:latin typeface="Cambria Math" panose="02040503050406030204" pitchFamily="18" charset="0"/>
                      </a:rPr>
                      <m:t>~</m:t>
                    </m:r>
                    <m:r>
                      <a:rPr lang="en-SG" sz="2400" b="0" i="1" smtClean="0">
                        <a:latin typeface="Cambria Math" panose="02040503050406030204" pitchFamily="18" charset="0"/>
                      </a:rPr>
                      <m:t>𝑁</m:t>
                    </m:r>
                    <m:r>
                      <a:rPr lang="en-SG" sz="2400" b="0" i="1" smtClean="0">
                        <a:latin typeface="Cambria Math" panose="02040503050406030204" pitchFamily="18" charset="0"/>
                      </a:rPr>
                      <m:t>(</m:t>
                    </m:r>
                    <m:r>
                      <a:rPr lang="en-SG" sz="2400" b="0" i="1" smtClean="0">
                        <a:latin typeface="Cambria Math" panose="02040503050406030204" pitchFamily="18" charset="0"/>
                      </a:rPr>
                      <m:t>𝜇</m:t>
                    </m:r>
                    <m:r>
                      <a:rPr lang="en-SG" sz="2400" b="0" i="1" smtClean="0">
                        <a:latin typeface="Cambria Math" panose="02040503050406030204" pitchFamily="18" charset="0"/>
                      </a:rPr>
                      <m:t>𝑡</m:t>
                    </m:r>
                    <m:r>
                      <a:rPr lang="en-SG" sz="2400" b="0" i="1" smtClean="0">
                        <a:latin typeface="Cambria Math" panose="02040503050406030204" pitchFamily="18" charset="0"/>
                      </a:rPr>
                      <m:t>, </m:t>
                    </m:r>
                    <m:sSup>
                      <m:sSupPr>
                        <m:ctrlPr>
                          <a:rPr lang="en-SG" sz="2400" b="0" i="1" smtClean="0">
                            <a:latin typeface="Cambria Math" panose="02040503050406030204" pitchFamily="18" charset="0"/>
                          </a:rPr>
                        </m:ctrlPr>
                      </m:sSupPr>
                      <m:e>
                        <m:r>
                          <a:rPr lang="en-SG" sz="2400" b="0" i="1" smtClean="0">
                            <a:latin typeface="Cambria Math" panose="02040503050406030204" pitchFamily="18" charset="0"/>
                          </a:rPr>
                          <m:t>𝜎</m:t>
                        </m:r>
                      </m:e>
                      <m:sup>
                        <m:r>
                          <a:rPr lang="en-SG" sz="2400" b="0" i="1" smtClean="0">
                            <a:latin typeface="Cambria Math" panose="02040503050406030204" pitchFamily="18" charset="0"/>
                          </a:rPr>
                          <m:t>2</m:t>
                        </m:r>
                      </m:sup>
                    </m:sSup>
                    <m:r>
                      <a:rPr lang="en-SG" sz="2400" b="0" i="1" smtClean="0">
                        <a:latin typeface="Cambria Math" panose="02040503050406030204" pitchFamily="18" charset="0"/>
                      </a:rPr>
                      <m:t>𝑡</m:t>
                    </m:r>
                    <m:r>
                      <a:rPr lang="en-SG" sz="2400" b="0" i="1" smtClean="0">
                        <a:latin typeface="Cambria Math" panose="02040503050406030204" pitchFamily="18" charset="0"/>
                      </a:rPr>
                      <m:t>)</m:t>
                    </m:r>
                  </m:oMath>
                </a14:m>
                <a:r>
                  <a:rPr lang="en-US" sz="2400" dirty="0"/>
                  <a:t>.</a:t>
                </a:r>
              </a:p>
              <a:p>
                <a:pPr marL="342900" indent="-342900">
                  <a:buFont typeface="Arial" panose="020B0604020202020204" pitchFamily="34" charset="0"/>
                  <a:buChar char="•"/>
                </a:pPr>
                <a:r>
                  <a:rPr lang="en-US" sz="2400" dirty="0"/>
                  <a:t>Moreover, </a:t>
                </a:r>
                <a14:m>
                  <m:oMath xmlns:m="http://schemas.openxmlformats.org/officeDocument/2006/math">
                    <m:r>
                      <a:rPr lang="en-SG" sz="2400" i="1">
                        <a:latin typeface="Cambria Math" panose="02040503050406030204" pitchFamily="18" charset="0"/>
                      </a:rPr>
                      <m:t>𝑋</m:t>
                    </m:r>
                  </m:oMath>
                </a14:m>
                <a:r>
                  <a:rPr lang="en-US" sz="2400" dirty="0"/>
                  <a:t> solves the stochastic differential equation (SDE)</a:t>
                </a:r>
              </a:p>
              <a:p>
                <a:pPr/>
                <a14:m>
                  <m:oMathPara xmlns:m="http://schemas.openxmlformats.org/officeDocument/2006/math">
                    <m:oMathParaPr>
                      <m:jc m:val="center"/>
                    </m:oMathParaPr>
                    <m:oMath xmlns:m="http://schemas.openxmlformats.org/officeDocument/2006/math">
                      <m:r>
                        <a:rPr lang="en-SG" sz="2400" b="0" i="1" smtClean="0">
                          <a:latin typeface="Cambria Math" panose="02040503050406030204" pitchFamily="18" charset="0"/>
                        </a:rPr>
                        <m:t>𝑑𝑋</m:t>
                      </m:r>
                      <m:d>
                        <m:dPr>
                          <m:ctrlPr>
                            <a:rPr lang="en-SG" sz="2400" b="0" i="1" smtClean="0">
                              <a:latin typeface="Cambria Math" panose="02040503050406030204" pitchFamily="18" charset="0"/>
                            </a:rPr>
                          </m:ctrlPr>
                        </m:dPr>
                        <m:e>
                          <m:r>
                            <a:rPr lang="en-SG" sz="2400" b="0" i="1" smtClean="0">
                              <a:latin typeface="Cambria Math" panose="02040503050406030204" pitchFamily="18" charset="0"/>
                            </a:rPr>
                            <m:t>𝑡</m:t>
                          </m:r>
                        </m:e>
                      </m:d>
                      <m:r>
                        <a:rPr lang="en-SG" sz="2400" b="0" i="1" smtClean="0">
                          <a:latin typeface="Cambria Math" panose="02040503050406030204" pitchFamily="18" charset="0"/>
                        </a:rPr>
                        <m:t>=</m:t>
                      </m:r>
                      <m:r>
                        <a:rPr lang="en-SG" sz="2400" b="0" i="1" smtClean="0">
                          <a:latin typeface="Cambria Math" panose="02040503050406030204" pitchFamily="18" charset="0"/>
                        </a:rPr>
                        <m:t>𝜇</m:t>
                      </m:r>
                      <m:r>
                        <a:rPr lang="en-SG" sz="2400" i="1">
                          <a:latin typeface="Cambria Math" panose="02040503050406030204" pitchFamily="18" charset="0"/>
                        </a:rPr>
                        <m:t>𝑑𝑡</m:t>
                      </m:r>
                      <m:r>
                        <a:rPr lang="en-SG" sz="2400" b="0" i="0" smtClean="0">
                          <a:latin typeface="Cambria Math" panose="02040503050406030204" pitchFamily="18" charset="0"/>
                        </a:rPr>
                        <m:t>+</m:t>
                      </m:r>
                      <m:r>
                        <a:rPr lang="en-SG" sz="2400" b="0" i="1" smtClean="0">
                          <a:latin typeface="Cambria Math" panose="02040503050406030204" pitchFamily="18" charset="0"/>
                        </a:rPr>
                        <m:t>𝜎</m:t>
                      </m:r>
                      <m:r>
                        <a:rPr lang="en-SG" sz="2400" b="0" i="1" smtClean="0">
                          <a:latin typeface="Cambria Math" panose="02040503050406030204" pitchFamily="18" charset="0"/>
                        </a:rPr>
                        <m:t>𝑑𝑊</m:t>
                      </m:r>
                      <m:r>
                        <a:rPr lang="en-SG" sz="2400" b="0" i="1" smtClean="0">
                          <a:latin typeface="Cambria Math" panose="02040503050406030204" pitchFamily="18" charset="0"/>
                        </a:rPr>
                        <m:t>(</m:t>
                      </m:r>
                      <m:r>
                        <a:rPr lang="en-SG" sz="2400" b="0" i="1" smtClean="0">
                          <a:latin typeface="Cambria Math" panose="02040503050406030204" pitchFamily="18" charset="0"/>
                        </a:rPr>
                        <m:t>𝑡</m:t>
                      </m:r>
                      <m:r>
                        <a:rPr lang="en-SG" sz="2400" b="0" i="1" smtClean="0">
                          <a:latin typeface="Cambria Math" panose="02040503050406030204" pitchFamily="18" charset="0"/>
                        </a:rPr>
                        <m:t>)</m:t>
                      </m:r>
                    </m:oMath>
                  </m:oMathPara>
                </a14:m>
                <a:endParaRPr lang="en-US" sz="2400" dirty="0"/>
              </a:p>
              <a:p>
                <a:endParaRPr sz="2400" dirty="0">
                  <a:latin typeface="Calibri"/>
                  <a:cs typeface="Calibri"/>
                </a:endParaRPr>
              </a:p>
            </p:txBody>
          </p:sp>
        </mc:Choice>
        <mc:Fallback xmlns="">
          <p:sp>
            <p:nvSpPr>
              <p:cNvPr id="3" name="object 3"/>
              <p:cNvSpPr txBox="1">
                <a:spLocks noRot="1" noChangeAspect="1" noMove="1" noResize="1" noEditPoints="1" noAdjustHandles="1" noChangeArrowheads="1" noChangeShapeType="1" noTextEdit="1"/>
              </p:cNvSpPr>
              <p:nvPr/>
            </p:nvSpPr>
            <p:spPr>
              <a:xfrm>
                <a:off x="1170284" y="1919676"/>
                <a:ext cx="8022590" cy="4420954"/>
              </a:xfrm>
              <a:prstGeom prst="rect">
                <a:avLst/>
              </a:prstGeom>
              <a:blipFill>
                <a:blip r:embed="rId2"/>
                <a:stretch>
                  <a:fillRect l="-2356" t="-1931"/>
                </a:stretch>
              </a:blipFill>
            </p:spPr>
            <p:txBody>
              <a:bodyPr/>
              <a:lstStyle/>
              <a:p>
                <a:r>
                  <a:rPr lang="en-SG">
                    <a:noFill/>
                  </a:rPr>
                  <a:t> </a:t>
                </a:r>
              </a:p>
            </p:txBody>
          </p:sp>
        </mc:Fallback>
      </mc:AlternateContent>
    </p:spTree>
    <p:extLst>
      <p:ext uri="{BB962C8B-B14F-4D97-AF65-F5344CB8AC3E}">
        <p14:creationId xmlns:p14="http://schemas.microsoft.com/office/powerpoint/2010/main" val="20232525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dt" sz="half" idx="6"/>
          </p:nvPr>
        </p:nvSpPr>
        <p:spPr>
          <a:prstGeom prst="rect">
            <a:avLst/>
          </a:prstGeom>
        </p:spPr>
        <p:txBody>
          <a:bodyPr vert="horz" wrap="square" lIns="0" tIns="3810" rIns="0" bIns="0" rtlCol="0">
            <a:spAutoFit/>
          </a:bodyPr>
          <a:lstStyle/>
          <a:p>
            <a:pPr marL="12700">
              <a:lnSpc>
                <a:spcPct val="100000"/>
              </a:lnSpc>
              <a:spcBef>
                <a:spcPts val="30"/>
              </a:spcBef>
            </a:pPr>
            <a:r>
              <a:rPr spc="-5" dirty="0"/>
              <a:t>QF602</a:t>
            </a:r>
          </a:p>
        </p:txBody>
      </p:sp>
      <p:sp>
        <p:nvSpPr>
          <p:cNvPr id="6" name="object 6"/>
          <p:cNvSpPr txBox="1">
            <a:spLocks noGrp="1"/>
          </p:cNvSpPr>
          <p:nvPr>
            <p:ph type="sldNum" sz="quarter" idx="7"/>
          </p:nvPr>
        </p:nvSpPr>
        <p:spPr>
          <a:prstGeom prst="rect">
            <a:avLst/>
          </a:prstGeom>
        </p:spPr>
        <p:txBody>
          <a:bodyPr vert="horz" wrap="square" lIns="0" tIns="3810" rIns="0" bIns="0" rtlCol="0">
            <a:spAutoFit/>
          </a:bodyPr>
          <a:lstStyle/>
          <a:p>
            <a:pPr marL="25400">
              <a:lnSpc>
                <a:spcPct val="100000"/>
              </a:lnSpc>
              <a:spcBef>
                <a:spcPts val="30"/>
              </a:spcBef>
            </a:pPr>
            <a:fld id="{81D60167-4931-47E6-BA6A-407CBD079E47}" type="slidenum">
              <a:rPr spc="-5" dirty="0"/>
              <a:t>30</a:t>
            </a:fld>
            <a:endParaRPr spc="-5" dirty="0"/>
          </a:p>
        </p:txBody>
      </p:sp>
      <p:sp>
        <p:nvSpPr>
          <p:cNvPr id="2" name="object 2"/>
          <p:cNvSpPr txBox="1">
            <a:spLocks noGrp="1"/>
          </p:cNvSpPr>
          <p:nvPr>
            <p:ph type="title"/>
          </p:nvPr>
        </p:nvSpPr>
        <p:spPr>
          <a:xfrm>
            <a:off x="1676379" y="730250"/>
            <a:ext cx="7010400" cy="713657"/>
          </a:xfrm>
          <a:prstGeom prst="rect">
            <a:avLst/>
          </a:prstGeom>
        </p:spPr>
        <p:txBody>
          <a:bodyPr vert="horz" wrap="square" lIns="0" tIns="13335" rIns="0" bIns="0" rtlCol="0">
            <a:spAutoFit/>
          </a:bodyPr>
          <a:lstStyle/>
          <a:p>
            <a:pPr marL="12700" algn="ctr">
              <a:lnSpc>
                <a:spcPct val="100000"/>
              </a:lnSpc>
              <a:spcBef>
                <a:spcPts val="105"/>
              </a:spcBef>
            </a:pPr>
            <a:r>
              <a:rPr lang="en-SG" spc="50" dirty="0"/>
              <a:t>Local Volatility Model</a:t>
            </a:r>
            <a:endParaRPr spc="-20" dirty="0"/>
          </a:p>
        </p:txBody>
      </p:sp>
      <p:sp>
        <p:nvSpPr>
          <p:cNvPr id="3" name="object 3"/>
          <p:cNvSpPr txBox="1"/>
          <p:nvPr/>
        </p:nvSpPr>
        <p:spPr>
          <a:xfrm>
            <a:off x="1204100" y="1949450"/>
            <a:ext cx="8371842" cy="4812215"/>
          </a:xfrm>
          <a:prstGeom prst="rect">
            <a:avLst/>
          </a:prstGeom>
        </p:spPr>
        <p:txBody>
          <a:bodyPr vert="horz" wrap="square" lIns="0" tIns="10795" rIns="0" bIns="0" rtlCol="0">
            <a:spAutoFit/>
          </a:bodyPr>
          <a:lstStyle/>
          <a:p>
            <a:pPr marL="342900" indent="-342900">
              <a:buFont typeface="Arial" panose="020B0604020202020204" pitchFamily="34" charset="0"/>
              <a:buChar char="•"/>
            </a:pPr>
            <a:r>
              <a:rPr lang="en-SG" sz="2400" dirty="0">
                <a:latin typeface="Calibri"/>
                <a:cs typeface="Calibri"/>
              </a:rPr>
              <a:t>For FX derivatives, banks would use it to price relatively short dated exotic options (we will come back to this later).</a:t>
            </a:r>
          </a:p>
          <a:p>
            <a:pPr marL="342900" indent="-342900">
              <a:buFont typeface="Arial" panose="020B0604020202020204" pitchFamily="34" charset="0"/>
              <a:buChar char="•"/>
            </a:pPr>
            <a:r>
              <a:rPr lang="en-SG" sz="2400" dirty="0">
                <a:latin typeface="Calibri"/>
                <a:cs typeface="Calibri"/>
              </a:rPr>
              <a:t>For longer dated exotics, they are normally priced using local stochastic volatility (LSV) model.</a:t>
            </a:r>
          </a:p>
          <a:p>
            <a:pPr marL="342900" indent="-342900">
              <a:buFont typeface="Arial" panose="020B0604020202020204" pitchFamily="34" charset="0"/>
              <a:buChar char="•"/>
            </a:pPr>
            <a:r>
              <a:rPr lang="en-SG" sz="2400" dirty="0">
                <a:latin typeface="Calibri"/>
                <a:cs typeface="Calibri"/>
              </a:rPr>
              <a:t>The LSV model is an upgrade on the LV model such that the volatility is allowed to be a random process.</a:t>
            </a:r>
          </a:p>
          <a:p>
            <a:pPr marL="342900" indent="-342900">
              <a:buFont typeface="Arial" panose="020B0604020202020204" pitchFamily="34" charset="0"/>
              <a:buChar char="•"/>
            </a:pPr>
            <a:r>
              <a:rPr lang="en-SG" sz="2400" dirty="0">
                <a:latin typeface="Calibri"/>
                <a:cs typeface="Calibri"/>
              </a:rPr>
              <a:t>This allows the user to have more control on the smile dynamics.</a:t>
            </a:r>
          </a:p>
          <a:p>
            <a:pPr marL="342900" indent="-342900">
              <a:buFont typeface="Arial" panose="020B0604020202020204" pitchFamily="34" charset="0"/>
              <a:buChar char="•"/>
            </a:pPr>
            <a:r>
              <a:rPr lang="en-SG" sz="2400" dirty="0">
                <a:latin typeface="Calibri"/>
                <a:cs typeface="Calibri"/>
              </a:rPr>
              <a:t>The calibration routine is more involved.</a:t>
            </a:r>
          </a:p>
          <a:p>
            <a:pPr marL="342900" indent="-342900">
              <a:buFont typeface="Arial" panose="020B0604020202020204" pitchFamily="34" charset="0"/>
              <a:buChar char="•"/>
            </a:pPr>
            <a:r>
              <a:rPr lang="en-SG" sz="2400" dirty="0">
                <a:latin typeface="Calibri"/>
                <a:cs typeface="Calibri"/>
              </a:rPr>
              <a:t>A very good book about local volatility model is “The volatility surface” by Jim </a:t>
            </a:r>
            <a:r>
              <a:rPr lang="en-SG" sz="2400" dirty="0" err="1">
                <a:latin typeface="Calibri"/>
                <a:cs typeface="Calibri"/>
              </a:rPr>
              <a:t>Gatheral</a:t>
            </a:r>
            <a:r>
              <a:rPr lang="en-SG" sz="2400" dirty="0">
                <a:latin typeface="Calibri"/>
                <a:cs typeface="Calibri"/>
              </a:rPr>
              <a:t>.</a:t>
            </a:r>
          </a:p>
          <a:p>
            <a:pPr marL="342900" indent="-342900">
              <a:buFont typeface="Arial" panose="020B0604020202020204" pitchFamily="34" charset="0"/>
              <a:buChar char="•"/>
            </a:pPr>
            <a:r>
              <a:rPr lang="en-SG" sz="2400" dirty="0">
                <a:latin typeface="Calibri"/>
                <a:cs typeface="Calibri"/>
              </a:rPr>
              <a:t>Another book which contains many details on LV and LSV is “</a:t>
            </a:r>
            <a:r>
              <a:rPr lang="en-US" sz="2400" dirty="0">
                <a:cs typeface="Calibri"/>
              </a:rPr>
              <a:t>Foreign Exchange Option Pricing A Practitioners Guide” by Iain J. Clark.</a:t>
            </a:r>
            <a:endParaRPr lang="en-SG" sz="2400" dirty="0">
              <a:latin typeface="Calibri"/>
              <a:cs typeface="Calibri"/>
            </a:endParaRPr>
          </a:p>
        </p:txBody>
      </p:sp>
    </p:spTree>
    <p:extLst>
      <p:ext uri="{BB962C8B-B14F-4D97-AF65-F5344CB8AC3E}">
        <p14:creationId xmlns:p14="http://schemas.microsoft.com/office/powerpoint/2010/main" val="27142306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dt" sz="half" idx="6"/>
          </p:nvPr>
        </p:nvSpPr>
        <p:spPr>
          <a:prstGeom prst="rect">
            <a:avLst/>
          </a:prstGeom>
        </p:spPr>
        <p:txBody>
          <a:bodyPr vert="horz" wrap="square" lIns="0" tIns="3810" rIns="0" bIns="0" rtlCol="0">
            <a:spAutoFit/>
          </a:bodyPr>
          <a:lstStyle/>
          <a:p>
            <a:pPr marL="12700">
              <a:lnSpc>
                <a:spcPct val="100000"/>
              </a:lnSpc>
              <a:spcBef>
                <a:spcPts val="30"/>
              </a:spcBef>
            </a:pPr>
            <a:r>
              <a:rPr spc="-5" dirty="0"/>
              <a:t>QF602</a:t>
            </a:r>
          </a:p>
        </p:txBody>
      </p:sp>
      <p:sp>
        <p:nvSpPr>
          <p:cNvPr id="6" name="object 6"/>
          <p:cNvSpPr txBox="1">
            <a:spLocks noGrp="1"/>
          </p:cNvSpPr>
          <p:nvPr>
            <p:ph type="sldNum" sz="quarter" idx="7"/>
          </p:nvPr>
        </p:nvSpPr>
        <p:spPr>
          <a:prstGeom prst="rect">
            <a:avLst/>
          </a:prstGeom>
        </p:spPr>
        <p:txBody>
          <a:bodyPr vert="horz" wrap="square" lIns="0" tIns="3810" rIns="0" bIns="0" rtlCol="0">
            <a:spAutoFit/>
          </a:bodyPr>
          <a:lstStyle/>
          <a:p>
            <a:pPr marL="25400">
              <a:lnSpc>
                <a:spcPct val="100000"/>
              </a:lnSpc>
              <a:spcBef>
                <a:spcPts val="30"/>
              </a:spcBef>
            </a:pPr>
            <a:fld id="{81D60167-4931-47E6-BA6A-407CBD079E47}" type="slidenum">
              <a:rPr spc="-5" dirty="0"/>
              <a:t>4</a:t>
            </a:fld>
            <a:endParaRPr spc="-5" dirty="0"/>
          </a:p>
        </p:txBody>
      </p:sp>
      <p:sp>
        <p:nvSpPr>
          <p:cNvPr id="2" name="object 2"/>
          <p:cNvSpPr txBox="1">
            <a:spLocks noGrp="1"/>
          </p:cNvSpPr>
          <p:nvPr>
            <p:ph type="title"/>
          </p:nvPr>
        </p:nvSpPr>
        <p:spPr>
          <a:xfrm>
            <a:off x="1676379" y="730250"/>
            <a:ext cx="7010400" cy="713657"/>
          </a:xfrm>
          <a:prstGeom prst="rect">
            <a:avLst/>
          </a:prstGeom>
        </p:spPr>
        <p:txBody>
          <a:bodyPr vert="horz" wrap="square" lIns="0" tIns="13335" rIns="0" bIns="0" rtlCol="0">
            <a:spAutoFit/>
          </a:bodyPr>
          <a:lstStyle/>
          <a:p>
            <a:pPr marL="12700" algn="ctr">
              <a:lnSpc>
                <a:spcPct val="100000"/>
              </a:lnSpc>
              <a:spcBef>
                <a:spcPts val="105"/>
              </a:spcBef>
            </a:pPr>
            <a:r>
              <a:rPr lang="en-SG" spc="50" dirty="0"/>
              <a:t>Brownian Motion with Drift</a:t>
            </a:r>
            <a:endParaRPr spc="-20" dirty="0"/>
          </a:p>
        </p:txBody>
      </p:sp>
      <mc:AlternateContent xmlns:mc="http://schemas.openxmlformats.org/markup-compatibility/2006" xmlns:a14="http://schemas.microsoft.com/office/drawing/2010/main">
        <mc:Choice Requires="a14">
          <p:sp>
            <p:nvSpPr>
              <p:cNvPr id="3" name="object 3"/>
              <p:cNvSpPr txBox="1"/>
              <p:nvPr/>
            </p:nvSpPr>
            <p:spPr>
              <a:xfrm>
                <a:off x="1170284" y="1919676"/>
                <a:ext cx="8022590" cy="1118896"/>
              </a:xfrm>
              <a:prstGeom prst="rect">
                <a:avLst/>
              </a:prstGeom>
            </p:spPr>
            <p:txBody>
              <a:bodyPr vert="horz" wrap="square" lIns="0" tIns="10795" rIns="0" bIns="0" rtlCol="0">
                <a:spAutoFit/>
              </a:bodyPr>
              <a:lstStyle/>
              <a:p>
                <a:pPr marL="342900" indent="-342900">
                  <a:buFont typeface="Arial" panose="020B0604020202020204" pitchFamily="34" charset="0"/>
                  <a:buChar char="•"/>
                </a:pPr>
                <a:r>
                  <a:rPr lang="en-SG" sz="2400" dirty="0">
                    <a:latin typeface="Calibri"/>
                    <a:cs typeface="Calibri"/>
                  </a:rPr>
                  <a:t>The assumption that </a:t>
                </a:r>
                <a14:m>
                  <m:oMath xmlns:m="http://schemas.openxmlformats.org/officeDocument/2006/math">
                    <m:r>
                      <a:rPr lang="en-SG" sz="2400" b="0" i="1" smtClean="0">
                        <a:latin typeface="Cambria Math" panose="02040503050406030204" pitchFamily="18" charset="0"/>
                      </a:rPr>
                      <m:t>𝑋</m:t>
                    </m:r>
                    <m:d>
                      <m:dPr>
                        <m:ctrlPr>
                          <a:rPr lang="en-SG" sz="2400" b="0" i="1" smtClean="0">
                            <a:latin typeface="Cambria Math" panose="02040503050406030204" pitchFamily="18" charset="0"/>
                          </a:rPr>
                        </m:ctrlPr>
                      </m:dPr>
                      <m:e>
                        <m:r>
                          <a:rPr lang="en-SG" sz="2400" b="0" i="1" smtClean="0">
                            <a:latin typeface="Cambria Math" panose="02040503050406030204" pitchFamily="18" charset="0"/>
                          </a:rPr>
                          <m:t>0</m:t>
                        </m:r>
                      </m:e>
                    </m:d>
                    <m:r>
                      <a:rPr lang="en-SG" sz="2400" b="0" i="1" smtClean="0">
                        <a:latin typeface="Cambria Math" panose="02040503050406030204" pitchFamily="18" charset="0"/>
                      </a:rPr>
                      <m:t>=0</m:t>
                    </m:r>
                  </m:oMath>
                </a14:m>
                <a:r>
                  <a:rPr lang="en-SG" sz="2400" dirty="0">
                    <a:latin typeface="Calibri"/>
                    <a:cs typeface="Calibri"/>
                  </a:rPr>
                  <a:t> is a natural normalization, but we may construct a Brownian motion with parameters </a:t>
                </a:r>
                <a14:m>
                  <m:oMath xmlns:m="http://schemas.openxmlformats.org/officeDocument/2006/math">
                    <m:r>
                      <a:rPr lang="en-SG" sz="2400" b="0" i="1" smtClean="0">
                        <a:latin typeface="Cambria Math" panose="02040503050406030204" pitchFamily="18" charset="0"/>
                        <a:cs typeface="Calibri"/>
                      </a:rPr>
                      <m:t>𝜇</m:t>
                    </m:r>
                  </m:oMath>
                </a14:m>
                <a:r>
                  <a:rPr lang="en-SG" sz="2400" dirty="0">
                    <a:latin typeface="Calibri"/>
                    <a:cs typeface="Calibri"/>
                  </a:rPr>
                  <a:t> and </a:t>
                </a:r>
                <a14:m>
                  <m:oMath xmlns:m="http://schemas.openxmlformats.org/officeDocument/2006/math">
                    <m:r>
                      <a:rPr lang="en-SG" sz="2400" b="0" i="1" smtClean="0">
                        <a:latin typeface="Cambria Math" panose="02040503050406030204" pitchFamily="18" charset="0"/>
                      </a:rPr>
                      <m:t>𝜎</m:t>
                    </m:r>
                  </m:oMath>
                </a14:m>
                <a:r>
                  <a:rPr lang="en-SG" sz="2400" dirty="0">
                    <a:latin typeface="Calibri"/>
                    <a:cs typeface="Calibri"/>
                  </a:rPr>
                  <a:t> and initial value </a:t>
                </a:r>
                <a14:m>
                  <m:oMath xmlns:m="http://schemas.openxmlformats.org/officeDocument/2006/math">
                    <m:r>
                      <a:rPr lang="en-SG" sz="2400" b="0" i="1" smtClean="0">
                        <a:latin typeface="Cambria Math" panose="02040503050406030204" pitchFamily="18" charset="0"/>
                      </a:rPr>
                      <m:t>𝑥</m:t>
                    </m:r>
                  </m:oMath>
                </a14:m>
                <a:r>
                  <a:rPr lang="en-SG" sz="2400" dirty="0">
                    <a:latin typeface="Calibri"/>
                    <a:cs typeface="Calibri"/>
                  </a:rPr>
                  <a:t> by simply adding </a:t>
                </a:r>
                <a14:m>
                  <m:oMath xmlns:m="http://schemas.openxmlformats.org/officeDocument/2006/math">
                    <m:r>
                      <a:rPr lang="en-SG" sz="2400" b="0" i="1" smtClean="0">
                        <a:latin typeface="Cambria Math" panose="02040503050406030204" pitchFamily="18" charset="0"/>
                        <a:cs typeface="Calibri"/>
                      </a:rPr>
                      <m:t>𝑥</m:t>
                    </m:r>
                  </m:oMath>
                </a14:m>
                <a:r>
                  <a:rPr lang="en-SG" sz="2400" dirty="0">
                    <a:latin typeface="Calibri"/>
                    <a:cs typeface="Calibri"/>
                  </a:rPr>
                  <a:t> to each </a:t>
                </a:r>
                <a14:m>
                  <m:oMath xmlns:m="http://schemas.openxmlformats.org/officeDocument/2006/math">
                    <m:r>
                      <a:rPr lang="en-SG" sz="2400" b="0" i="1" smtClean="0">
                        <a:latin typeface="Cambria Math" panose="02040503050406030204" pitchFamily="18" charset="0"/>
                      </a:rPr>
                      <m:t>𝑋</m:t>
                    </m:r>
                    <m:r>
                      <a:rPr lang="en-SG" sz="2400" b="0" i="1" smtClean="0">
                        <a:latin typeface="Cambria Math" panose="02040503050406030204" pitchFamily="18" charset="0"/>
                      </a:rPr>
                      <m:t>(</m:t>
                    </m:r>
                    <m:r>
                      <a:rPr lang="en-SG" sz="2400" b="0" i="1" smtClean="0">
                        <a:latin typeface="Cambria Math" panose="02040503050406030204" pitchFamily="18" charset="0"/>
                      </a:rPr>
                      <m:t>𝑡</m:t>
                    </m:r>
                    <m:r>
                      <a:rPr lang="en-SG" sz="2400" b="0" i="1" smtClean="0">
                        <a:latin typeface="Cambria Math" panose="02040503050406030204" pitchFamily="18" charset="0"/>
                      </a:rPr>
                      <m:t>)</m:t>
                    </m:r>
                  </m:oMath>
                </a14:m>
                <a:r>
                  <a:rPr lang="en-SG" sz="2400" dirty="0">
                    <a:latin typeface="Calibri"/>
                    <a:cs typeface="Calibri"/>
                  </a:rPr>
                  <a:t> .</a:t>
                </a:r>
                <a:endParaRPr sz="2400" dirty="0">
                  <a:latin typeface="Calibri"/>
                  <a:cs typeface="Calibri"/>
                </a:endParaRPr>
              </a:p>
            </p:txBody>
          </p:sp>
        </mc:Choice>
        <mc:Fallback xmlns="">
          <p:sp>
            <p:nvSpPr>
              <p:cNvPr id="3" name="object 3"/>
              <p:cNvSpPr txBox="1">
                <a:spLocks noRot="1" noChangeAspect="1" noMove="1" noResize="1" noEditPoints="1" noAdjustHandles="1" noChangeArrowheads="1" noChangeShapeType="1" noTextEdit="1"/>
              </p:cNvSpPr>
              <p:nvPr/>
            </p:nvSpPr>
            <p:spPr>
              <a:xfrm>
                <a:off x="1170284" y="1919676"/>
                <a:ext cx="8022590" cy="1118896"/>
              </a:xfrm>
              <a:prstGeom prst="rect">
                <a:avLst/>
              </a:prstGeom>
              <a:blipFill>
                <a:blip r:embed="rId2"/>
                <a:stretch>
                  <a:fillRect l="-2204" t="-7650" r="-1672" b="-15847"/>
                </a:stretch>
              </a:blipFill>
            </p:spPr>
            <p:txBody>
              <a:bodyPr/>
              <a:lstStyle/>
              <a:p>
                <a:r>
                  <a:rPr lang="en-SG">
                    <a:noFill/>
                  </a:rPr>
                  <a:t> </a:t>
                </a:r>
              </a:p>
            </p:txBody>
          </p:sp>
        </mc:Fallback>
      </mc:AlternateContent>
    </p:spTree>
    <p:extLst>
      <p:ext uri="{BB962C8B-B14F-4D97-AF65-F5344CB8AC3E}">
        <p14:creationId xmlns:p14="http://schemas.microsoft.com/office/powerpoint/2010/main" val="30537707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dt" sz="half" idx="6"/>
          </p:nvPr>
        </p:nvSpPr>
        <p:spPr>
          <a:prstGeom prst="rect">
            <a:avLst/>
          </a:prstGeom>
        </p:spPr>
        <p:txBody>
          <a:bodyPr vert="horz" wrap="square" lIns="0" tIns="3810" rIns="0" bIns="0" rtlCol="0">
            <a:spAutoFit/>
          </a:bodyPr>
          <a:lstStyle/>
          <a:p>
            <a:pPr marL="12700">
              <a:lnSpc>
                <a:spcPct val="100000"/>
              </a:lnSpc>
              <a:spcBef>
                <a:spcPts val="30"/>
              </a:spcBef>
            </a:pPr>
            <a:r>
              <a:rPr spc="-5" dirty="0"/>
              <a:t>QF602</a:t>
            </a:r>
          </a:p>
        </p:txBody>
      </p:sp>
      <p:sp>
        <p:nvSpPr>
          <p:cNvPr id="6" name="object 6"/>
          <p:cNvSpPr txBox="1">
            <a:spLocks noGrp="1"/>
          </p:cNvSpPr>
          <p:nvPr>
            <p:ph type="sldNum" sz="quarter" idx="7"/>
          </p:nvPr>
        </p:nvSpPr>
        <p:spPr>
          <a:prstGeom prst="rect">
            <a:avLst/>
          </a:prstGeom>
        </p:spPr>
        <p:txBody>
          <a:bodyPr vert="horz" wrap="square" lIns="0" tIns="3810" rIns="0" bIns="0" rtlCol="0">
            <a:spAutoFit/>
          </a:bodyPr>
          <a:lstStyle/>
          <a:p>
            <a:pPr marL="25400">
              <a:lnSpc>
                <a:spcPct val="100000"/>
              </a:lnSpc>
              <a:spcBef>
                <a:spcPts val="30"/>
              </a:spcBef>
            </a:pPr>
            <a:fld id="{81D60167-4931-47E6-BA6A-407CBD079E47}" type="slidenum">
              <a:rPr spc="-5" dirty="0"/>
              <a:t>5</a:t>
            </a:fld>
            <a:endParaRPr spc="-5" dirty="0"/>
          </a:p>
        </p:txBody>
      </p:sp>
      <p:sp>
        <p:nvSpPr>
          <p:cNvPr id="2" name="object 2"/>
          <p:cNvSpPr txBox="1">
            <a:spLocks noGrp="1"/>
          </p:cNvSpPr>
          <p:nvPr>
            <p:ph type="title"/>
          </p:nvPr>
        </p:nvSpPr>
        <p:spPr>
          <a:xfrm>
            <a:off x="1676379" y="730250"/>
            <a:ext cx="7010400" cy="713657"/>
          </a:xfrm>
          <a:prstGeom prst="rect">
            <a:avLst/>
          </a:prstGeom>
        </p:spPr>
        <p:txBody>
          <a:bodyPr vert="horz" wrap="square" lIns="0" tIns="13335" rIns="0" bIns="0" rtlCol="0">
            <a:spAutoFit/>
          </a:bodyPr>
          <a:lstStyle/>
          <a:p>
            <a:pPr marL="12700" algn="ctr">
              <a:lnSpc>
                <a:spcPct val="100000"/>
              </a:lnSpc>
              <a:spcBef>
                <a:spcPts val="105"/>
              </a:spcBef>
            </a:pPr>
            <a:r>
              <a:rPr lang="en-SG" spc="50" dirty="0"/>
              <a:t>Geometric Brownian Motion</a:t>
            </a:r>
            <a:endParaRPr spc="-20" dirty="0"/>
          </a:p>
        </p:txBody>
      </p:sp>
      <mc:AlternateContent xmlns:mc="http://schemas.openxmlformats.org/markup-compatibility/2006" xmlns:a14="http://schemas.microsoft.com/office/drawing/2010/main">
        <mc:Choice Requires="a14">
          <p:sp>
            <p:nvSpPr>
              <p:cNvPr id="3" name="object 3"/>
              <p:cNvSpPr txBox="1"/>
              <p:nvPr/>
            </p:nvSpPr>
            <p:spPr>
              <a:xfrm>
                <a:off x="1170284" y="1919676"/>
                <a:ext cx="8022590" cy="4442883"/>
              </a:xfrm>
              <a:prstGeom prst="rect">
                <a:avLst/>
              </a:prstGeom>
            </p:spPr>
            <p:txBody>
              <a:bodyPr vert="horz" wrap="square" lIns="0" tIns="10795" rIns="0" bIns="0" rtlCol="0">
                <a:spAutoFit/>
              </a:bodyPr>
              <a:lstStyle/>
              <a:p>
                <a:pPr marL="342900" indent="-342900">
                  <a:buFont typeface="Arial" panose="020B0604020202020204" pitchFamily="34" charset="0"/>
                  <a:buChar char="•"/>
                </a:pPr>
                <a:r>
                  <a:rPr lang="en-SG" sz="2400" dirty="0">
                    <a:latin typeface="Calibri"/>
                    <a:cs typeface="Calibri"/>
                  </a:rPr>
                  <a:t>A stochastic process </a:t>
                </a:r>
                <a14:m>
                  <m:oMath xmlns:m="http://schemas.openxmlformats.org/officeDocument/2006/math">
                    <m:r>
                      <a:rPr lang="en-SG" sz="2400" b="0" i="1" smtClean="0">
                        <a:latin typeface="Cambria Math" panose="02040503050406030204" pitchFamily="18" charset="0"/>
                      </a:rPr>
                      <m:t>𝑆</m:t>
                    </m:r>
                    <m:d>
                      <m:dPr>
                        <m:ctrlPr>
                          <a:rPr lang="en-SG" sz="2400" b="0" i="1" smtClean="0">
                            <a:latin typeface="Cambria Math" panose="02040503050406030204" pitchFamily="18" charset="0"/>
                          </a:rPr>
                        </m:ctrlPr>
                      </m:dPr>
                      <m:e>
                        <m:r>
                          <a:rPr lang="en-SG" sz="2400" b="0" i="1" smtClean="0">
                            <a:latin typeface="Cambria Math" panose="02040503050406030204" pitchFamily="18" charset="0"/>
                          </a:rPr>
                          <m:t>𝑡</m:t>
                        </m:r>
                      </m:e>
                    </m:d>
                  </m:oMath>
                </a14:m>
                <a:r>
                  <a:rPr lang="en-SG" sz="2400" dirty="0">
                    <a:latin typeface="Calibri"/>
                    <a:cs typeface="Calibri"/>
                  </a:rPr>
                  <a:t> is a geometric Brownian motion (GBM) if </a:t>
                </a:r>
                <a14:m>
                  <m:oMath xmlns:m="http://schemas.openxmlformats.org/officeDocument/2006/math">
                    <m:r>
                      <a:rPr lang="en-SG" sz="2400" b="0" i="1" smtClean="0">
                        <a:latin typeface="Cambria Math" panose="02040503050406030204" pitchFamily="18" charset="0"/>
                      </a:rPr>
                      <m:t>𝑙𝑛𝑆</m:t>
                    </m:r>
                    <m:d>
                      <m:dPr>
                        <m:ctrlPr>
                          <a:rPr lang="en-SG" sz="2400" i="1">
                            <a:latin typeface="Cambria Math" panose="02040503050406030204" pitchFamily="18" charset="0"/>
                          </a:rPr>
                        </m:ctrlPr>
                      </m:dPr>
                      <m:e>
                        <m:r>
                          <a:rPr lang="en-SG" sz="2400" i="1">
                            <a:latin typeface="Cambria Math" panose="02040503050406030204" pitchFamily="18" charset="0"/>
                          </a:rPr>
                          <m:t>𝑡</m:t>
                        </m:r>
                      </m:e>
                    </m:d>
                  </m:oMath>
                </a14:m>
                <a:r>
                  <a:rPr lang="en-SG" sz="2400" dirty="0">
                    <a:latin typeface="Calibri"/>
                    <a:cs typeface="Calibri"/>
                  </a:rPr>
                  <a:t> is a Brownian motion with initial value </a:t>
                </a:r>
                <a14:m>
                  <m:oMath xmlns:m="http://schemas.openxmlformats.org/officeDocument/2006/math">
                    <m:r>
                      <a:rPr lang="en-SG" sz="2400" i="1">
                        <a:latin typeface="Cambria Math" panose="02040503050406030204" pitchFamily="18" charset="0"/>
                      </a:rPr>
                      <m:t>𝑙𝑛𝑆</m:t>
                    </m:r>
                    <m:d>
                      <m:dPr>
                        <m:ctrlPr>
                          <a:rPr lang="en-SG" sz="2400" i="1">
                            <a:latin typeface="Cambria Math" panose="02040503050406030204" pitchFamily="18" charset="0"/>
                          </a:rPr>
                        </m:ctrlPr>
                      </m:dPr>
                      <m:e>
                        <m:r>
                          <a:rPr lang="en-SG" sz="2400" b="0" i="1" smtClean="0">
                            <a:latin typeface="Cambria Math" panose="02040503050406030204" pitchFamily="18" charset="0"/>
                          </a:rPr>
                          <m:t>0</m:t>
                        </m:r>
                      </m:e>
                    </m:d>
                  </m:oMath>
                </a14:m>
                <a:r>
                  <a:rPr lang="en-SG" sz="2400" dirty="0">
                    <a:cs typeface="Calibri"/>
                  </a:rPr>
                  <a:t>.</a:t>
                </a:r>
              </a:p>
              <a:p>
                <a:pPr marL="342900" indent="-342900">
                  <a:buFont typeface="Arial" panose="020B0604020202020204" pitchFamily="34" charset="0"/>
                  <a:buChar char="•"/>
                </a:pPr>
                <a:r>
                  <a:rPr lang="en-SG" sz="2400" dirty="0">
                    <a:cs typeface="Calibri"/>
                  </a:rPr>
                  <a:t>In other words, a GBM is an exponentiated Brownian motion.</a:t>
                </a:r>
              </a:p>
              <a:p>
                <a:pPr marL="342900" indent="-342900">
                  <a:buFont typeface="Arial" panose="020B0604020202020204" pitchFamily="34" charset="0"/>
                  <a:buChar char="•"/>
                </a:pPr>
                <a:r>
                  <a:rPr lang="en-SG" sz="2400" dirty="0">
                    <a:latin typeface="Calibri"/>
                    <a:cs typeface="Calibri"/>
                  </a:rPr>
                  <a:t>GBM is the most fundamental model of the value of a financial asset.</a:t>
                </a:r>
              </a:p>
              <a:p>
                <a:pPr marL="342900" indent="-342900">
                  <a:buFont typeface="Arial" panose="020B0604020202020204" pitchFamily="34" charset="0"/>
                  <a:buChar char="•"/>
                </a:pPr>
                <a:r>
                  <a:rPr lang="en-SG" sz="2400" dirty="0">
                    <a:latin typeface="Calibri"/>
                    <a:cs typeface="Calibri"/>
                  </a:rPr>
                  <a:t>In 1900, Louis </a:t>
                </a:r>
                <a:r>
                  <a:rPr lang="en-SG" sz="2400" dirty="0" err="1">
                    <a:latin typeface="Calibri"/>
                    <a:cs typeface="Calibri"/>
                  </a:rPr>
                  <a:t>Bachelier</a:t>
                </a:r>
                <a:r>
                  <a:rPr lang="en-SG" sz="2400" dirty="0">
                    <a:latin typeface="Calibri"/>
                    <a:cs typeface="Calibri"/>
                  </a:rPr>
                  <a:t> developed a model of stock prices that in retrospect we described as Brownian motion. The mathematics of Brownian motion had not yet been developed.</a:t>
                </a:r>
              </a:p>
              <a:p>
                <a:pPr marL="342900" indent="-342900">
                  <a:buFont typeface="Arial" panose="020B0604020202020204" pitchFamily="34" charset="0"/>
                  <a:buChar char="•"/>
                </a:pPr>
                <a:r>
                  <a:rPr lang="en-SG" sz="2400" dirty="0">
                    <a:latin typeface="Calibri"/>
                    <a:cs typeface="Calibri"/>
                  </a:rPr>
                  <a:t>In 1960s, Paul Samuelson pioneered the use of GBM as a model in finance.</a:t>
                </a:r>
                <a:endParaRPr sz="2400" dirty="0">
                  <a:latin typeface="Calibri"/>
                  <a:cs typeface="Calibri"/>
                </a:endParaRPr>
              </a:p>
            </p:txBody>
          </p:sp>
        </mc:Choice>
        <mc:Fallback xmlns="">
          <p:sp>
            <p:nvSpPr>
              <p:cNvPr id="3" name="object 3"/>
              <p:cNvSpPr txBox="1">
                <a:spLocks noRot="1" noChangeAspect="1" noMove="1" noResize="1" noEditPoints="1" noAdjustHandles="1" noChangeArrowheads="1" noChangeShapeType="1" noTextEdit="1"/>
              </p:cNvSpPr>
              <p:nvPr/>
            </p:nvSpPr>
            <p:spPr>
              <a:xfrm>
                <a:off x="1170284" y="1919676"/>
                <a:ext cx="8022590" cy="4442883"/>
              </a:xfrm>
              <a:prstGeom prst="rect">
                <a:avLst/>
              </a:prstGeom>
              <a:blipFill>
                <a:blip r:embed="rId2"/>
                <a:stretch>
                  <a:fillRect l="-2204" t="-1920" r="-912" b="-3155"/>
                </a:stretch>
              </a:blipFill>
            </p:spPr>
            <p:txBody>
              <a:bodyPr/>
              <a:lstStyle/>
              <a:p>
                <a:r>
                  <a:rPr lang="en-SG">
                    <a:noFill/>
                  </a:rPr>
                  <a:t> </a:t>
                </a:r>
              </a:p>
            </p:txBody>
          </p:sp>
        </mc:Fallback>
      </mc:AlternateContent>
    </p:spTree>
    <p:extLst>
      <p:ext uri="{BB962C8B-B14F-4D97-AF65-F5344CB8AC3E}">
        <p14:creationId xmlns:p14="http://schemas.microsoft.com/office/powerpoint/2010/main" val="40807041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dt" sz="half" idx="6"/>
          </p:nvPr>
        </p:nvSpPr>
        <p:spPr>
          <a:prstGeom prst="rect">
            <a:avLst/>
          </a:prstGeom>
        </p:spPr>
        <p:txBody>
          <a:bodyPr vert="horz" wrap="square" lIns="0" tIns="3810" rIns="0" bIns="0" rtlCol="0">
            <a:spAutoFit/>
          </a:bodyPr>
          <a:lstStyle/>
          <a:p>
            <a:pPr marL="12700">
              <a:lnSpc>
                <a:spcPct val="100000"/>
              </a:lnSpc>
              <a:spcBef>
                <a:spcPts val="30"/>
              </a:spcBef>
            </a:pPr>
            <a:r>
              <a:rPr spc="-5" dirty="0"/>
              <a:t>QF602</a:t>
            </a:r>
          </a:p>
        </p:txBody>
      </p:sp>
      <p:sp>
        <p:nvSpPr>
          <p:cNvPr id="6" name="object 6"/>
          <p:cNvSpPr txBox="1">
            <a:spLocks noGrp="1"/>
          </p:cNvSpPr>
          <p:nvPr>
            <p:ph type="sldNum" sz="quarter" idx="7"/>
          </p:nvPr>
        </p:nvSpPr>
        <p:spPr>
          <a:prstGeom prst="rect">
            <a:avLst/>
          </a:prstGeom>
        </p:spPr>
        <p:txBody>
          <a:bodyPr vert="horz" wrap="square" lIns="0" tIns="3810" rIns="0" bIns="0" rtlCol="0">
            <a:spAutoFit/>
          </a:bodyPr>
          <a:lstStyle/>
          <a:p>
            <a:pPr marL="25400">
              <a:lnSpc>
                <a:spcPct val="100000"/>
              </a:lnSpc>
              <a:spcBef>
                <a:spcPts val="30"/>
              </a:spcBef>
            </a:pPr>
            <a:fld id="{81D60167-4931-47E6-BA6A-407CBD079E47}" type="slidenum">
              <a:rPr spc="-5" dirty="0"/>
              <a:t>6</a:t>
            </a:fld>
            <a:endParaRPr spc="-5" dirty="0"/>
          </a:p>
        </p:txBody>
      </p:sp>
      <p:sp>
        <p:nvSpPr>
          <p:cNvPr id="2" name="object 2"/>
          <p:cNvSpPr txBox="1">
            <a:spLocks noGrp="1"/>
          </p:cNvSpPr>
          <p:nvPr>
            <p:ph type="title"/>
          </p:nvPr>
        </p:nvSpPr>
        <p:spPr>
          <a:xfrm>
            <a:off x="1676379" y="730250"/>
            <a:ext cx="7010400" cy="713657"/>
          </a:xfrm>
          <a:prstGeom prst="rect">
            <a:avLst/>
          </a:prstGeom>
        </p:spPr>
        <p:txBody>
          <a:bodyPr vert="horz" wrap="square" lIns="0" tIns="13335" rIns="0" bIns="0" rtlCol="0">
            <a:spAutoFit/>
          </a:bodyPr>
          <a:lstStyle/>
          <a:p>
            <a:pPr marL="12700" algn="ctr">
              <a:lnSpc>
                <a:spcPct val="100000"/>
              </a:lnSpc>
              <a:spcBef>
                <a:spcPts val="105"/>
              </a:spcBef>
            </a:pPr>
            <a:r>
              <a:rPr lang="en-SG" spc="50" dirty="0"/>
              <a:t>Geometric Brownian Motion</a:t>
            </a:r>
            <a:endParaRPr spc="-20" dirty="0"/>
          </a:p>
        </p:txBody>
      </p:sp>
      <mc:AlternateContent xmlns:mc="http://schemas.openxmlformats.org/markup-compatibility/2006" xmlns:a14="http://schemas.microsoft.com/office/drawing/2010/main">
        <mc:Choice Requires="a14">
          <p:sp>
            <p:nvSpPr>
              <p:cNvPr id="3" name="object 3"/>
              <p:cNvSpPr txBox="1"/>
              <p:nvPr/>
            </p:nvSpPr>
            <p:spPr>
              <a:xfrm>
                <a:off x="1170284" y="1919676"/>
                <a:ext cx="8022590" cy="4919616"/>
              </a:xfrm>
              <a:prstGeom prst="rect">
                <a:avLst/>
              </a:prstGeom>
            </p:spPr>
            <p:txBody>
              <a:bodyPr vert="horz" wrap="square" lIns="0" tIns="10795" rIns="0" bIns="0" rtlCol="0">
                <a:spAutoFit/>
              </a:bodyPr>
              <a:lstStyle/>
              <a:p>
                <a:pPr marL="342900" indent="-342900">
                  <a:buFont typeface="Arial" panose="020B0604020202020204" pitchFamily="34" charset="0"/>
                  <a:buChar char="•"/>
                </a:pPr>
                <a:r>
                  <a:rPr lang="en-SG" sz="2400" dirty="0">
                    <a:latin typeface="Calibri"/>
                    <a:cs typeface="Calibri"/>
                  </a:rPr>
                  <a:t>Brownian motion can take negative values, an undesirable feature in a model of the price of a stock.</a:t>
                </a:r>
              </a:p>
              <a:p>
                <a:pPr marL="342900" indent="-342900">
                  <a:buFont typeface="Arial" panose="020B0604020202020204" pitchFamily="34" charset="0"/>
                  <a:buChar char="•"/>
                </a:pPr>
                <a:r>
                  <a:rPr lang="en-SG" sz="2400" dirty="0">
                    <a:latin typeface="Calibri"/>
                    <a:cs typeface="Calibri"/>
                  </a:rPr>
                  <a:t>GBM is always positive because the exponential function takes only positive values.</a:t>
                </a:r>
              </a:p>
              <a:p>
                <a:pPr marL="342900" indent="-342900">
                  <a:buFont typeface="Arial" panose="020B0604020202020204" pitchFamily="34" charset="0"/>
                  <a:buChar char="•"/>
                </a:pPr>
                <a:r>
                  <a:rPr lang="en-SG" sz="2400" dirty="0">
                    <a:latin typeface="Calibri"/>
                    <a:cs typeface="Calibri"/>
                  </a:rPr>
                  <a:t>The dynamics of a GBM can be specified by the following SDE</a:t>
                </a:r>
              </a:p>
              <a:p>
                <a:pPr/>
                <a14:m>
                  <m:oMathPara xmlns:m="http://schemas.openxmlformats.org/officeDocument/2006/math">
                    <m:oMathParaPr>
                      <m:jc m:val="centerGroup"/>
                    </m:oMathParaPr>
                    <m:oMath xmlns:m="http://schemas.openxmlformats.org/officeDocument/2006/math">
                      <m:r>
                        <a:rPr lang="en-SG" sz="2400" i="1">
                          <a:latin typeface="Cambria Math" panose="02040503050406030204" pitchFamily="18" charset="0"/>
                          <a:cs typeface="Calibri"/>
                        </a:rPr>
                        <m:t>𝑑</m:t>
                      </m:r>
                      <m:r>
                        <a:rPr lang="en-SG" sz="2400" b="0" i="1" smtClean="0">
                          <a:latin typeface="Cambria Math" panose="02040503050406030204" pitchFamily="18" charset="0"/>
                          <a:cs typeface="Calibri"/>
                        </a:rPr>
                        <m:t>𝑆</m:t>
                      </m:r>
                      <m:d>
                        <m:dPr>
                          <m:ctrlPr>
                            <a:rPr lang="en-SG" sz="2400" i="1">
                              <a:latin typeface="Cambria Math" panose="02040503050406030204" pitchFamily="18" charset="0"/>
                              <a:cs typeface="Calibri"/>
                            </a:rPr>
                          </m:ctrlPr>
                        </m:dPr>
                        <m:e>
                          <m:r>
                            <a:rPr lang="en-SG" sz="2400" i="1">
                              <a:latin typeface="Cambria Math" panose="02040503050406030204" pitchFamily="18" charset="0"/>
                              <a:cs typeface="Calibri"/>
                            </a:rPr>
                            <m:t>𝑡</m:t>
                          </m:r>
                        </m:e>
                      </m:d>
                      <m:r>
                        <a:rPr lang="en-SG" sz="2400" i="1">
                          <a:latin typeface="Cambria Math" panose="02040503050406030204" pitchFamily="18" charset="0"/>
                          <a:cs typeface="Calibri"/>
                        </a:rPr>
                        <m:t>=</m:t>
                      </m:r>
                      <m:r>
                        <a:rPr lang="en-SG" sz="2400" i="1">
                          <a:latin typeface="Cambria Math" panose="02040503050406030204" pitchFamily="18" charset="0"/>
                          <a:cs typeface="Calibri"/>
                        </a:rPr>
                        <m:t>𝜇</m:t>
                      </m:r>
                      <m:r>
                        <a:rPr lang="en-SG" sz="2400" b="0" i="1" smtClean="0">
                          <a:latin typeface="Cambria Math" panose="02040503050406030204" pitchFamily="18" charset="0"/>
                          <a:cs typeface="Calibri"/>
                        </a:rPr>
                        <m:t>𝑆</m:t>
                      </m:r>
                      <m:r>
                        <a:rPr lang="en-SG" sz="2400" b="0" i="1" smtClean="0">
                          <a:latin typeface="Cambria Math" panose="02040503050406030204" pitchFamily="18" charset="0"/>
                          <a:cs typeface="Calibri"/>
                        </a:rPr>
                        <m:t>(</m:t>
                      </m:r>
                      <m:r>
                        <a:rPr lang="en-SG" sz="2400" b="0" i="1" smtClean="0">
                          <a:latin typeface="Cambria Math" panose="02040503050406030204" pitchFamily="18" charset="0"/>
                          <a:cs typeface="Calibri"/>
                        </a:rPr>
                        <m:t>𝑡</m:t>
                      </m:r>
                      <m:r>
                        <a:rPr lang="en-SG" sz="2400" b="0" i="1" smtClean="0">
                          <a:latin typeface="Cambria Math" panose="02040503050406030204" pitchFamily="18" charset="0"/>
                          <a:cs typeface="Calibri"/>
                        </a:rPr>
                        <m:t>)</m:t>
                      </m:r>
                      <m:r>
                        <a:rPr lang="en-SG" sz="2400" i="1">
                          <a:latin typeface="Cambria Math" panose="02040503050406030204" pitchFamily="18" charset="0"/>
                          <a:cs typeface="Calibri"/>
                        </a:rPr>
                        <m:t>𝑑𝑡</m:t>
                      </m:r>
                      <m:r>
                        <a:rPr lang="en-SG" sz="2400" i="1">
                          <a:latin typeface="Cambria Math" panose="02040503050406030204" pitchFamily="18" charset="0"/>
                          <a:cs typeface="Calibri"/>
                        </a:rPr>
                        <m:t>+</m:t>
                      </m:r>
                      <m:r>
                        <a:rPr lang="en-SG" sz="2400" i="1">
                          <a:latin typeface="Cambria Math" panose="02040503050406030204" pitchFamily="18" charset="0"/>
                          <a:cs typeface="Calibri"/>
                        </a:rPr>
                        <m:t>𝜎</m:t>
                      </m:r>
                      <m:r>
                        <a:rPr lang="en-SG" sz="2400" b="0" i="1" smtClean="0">
                          <a:latin typeface="Cambria Math" panose="02040503050406030204" pitchFamily="18" charset="0"/>
                          <a:cs typeface="Calibri"/>
                        </a:rPr>
                        <m:t>𝑆</m:t>
                      </m:r>
                      <m:r>
                        <a:rPr lang="en-SG" sz="2400" b="0" i="1" smtClean="0">
                          <a:latin typeface="Cambria Math" panose="02040503050406030204" pitchFamily="18" charset="0"/>
                          <a:cs typeface="Calibri"/>
                        </a:rPr>
                        <m:t>(</m:t>
                      </m:r>
                      <m:r>
                        <a:rPr lang="en-SG" sz="2400" b="0" i="1" smtClean="0">
                          <a:latin typeface="Cambria Math" panose="02040503050406030204" pitchFamily="18" charset="0"/>
                          <a:cs typeface="Calibri"/>
                        </a:rPr>
                        <m:t>𝑡</m:t>
                      </m:r>
                      <m:r>
                        <a:rPr lang="en-SG" sz="2400" b="0" i="1" smtClean="0">
                          <a:latin typeface="Cambria Math" panose="02040503050406030204" pitchFamily="18" charset="0"/>
                          <a:cs typeface="Calibri"/>
                        </a:rPr>
                        <m:t>)</m:t>
                      </m:r>
                      <m:r>
                        <a:rPr lang="en-SG" sz="2400" i="1">
                          <a:latin typeface="Cambria Math" panose="02040503050406030204" pitchFamily="18" charset="0"/>
                          <a:cs typeface="Calibri"/>
                        </a:rPr>
                        <m:t>𝑑𝑊</m:t>
                      </m:r>
                      <m:r>
                        <a:rPr lang="en-SG" sz="2400" i="1">
                          <a:latin typeface="Cambria Math" panose="02040503050406030204" pitchFamily="18" charset="0"/>
                          <a:cs typeface="Calibri"/>
                        </a:rPr>
                        <m:t>(</m:t>
                      </m:r>
                      <m:r>
                        <a:rPr lang="en-SG" sz="2400" i="1">
                          <a:latin typeface="Cambria Math" panose="02040503050406030204" pitchFamily="18" charset="0"/>
                          <a:cs typeface="Calibri"/>
                        </a:rPr>
                        <m:t>𝑡</m:t>
                      </m:r>
                      <m:r>
                        <a:rPr lang="en-SG" sz="2400" i="1">
                          <a:latin typeface="Cambria Math" panose="02040503050406030204" pitchFamily="18" charset="0"/>
                          <a:cs typeface="Calibri"/>
                        </a:rPr>
                        <m:t>)</m:t>
                      </m:r>
                    </m:oMath>
                  </m:oMathPara>
                </a14:m>
                <a:endParaRPr lang="en-SG" sz="2400" dirty="0">
                  <a:cs typeface="Calibri"/>
                </a:endParaRPr>
              </a:p>
              <a:p>
                <a:pPr marL="342900" indent="-342900">
                  <a:buFont typeface="Arial" panose="020B0604020202020204" pitchFamily="34" charset="0"/>
                  <a:buChar char="•"/>
                </a:pPr>
                <a:r>
                  <a:rPr lang="en-SG" sz="2400" dirty="0">
                    <a:cs typeface="Calibri"/>
                  </a:rPr>
                  <a:t>To find the solution of the SDE, set </a:t>
                </a:r>
                <a14:m>
                  <m:oMath xmlns:m="http://schemas.openxmlformats.org/officeDocument/2006/math">
                    <m:r>
                      <a:rPr lang="en-SG" sz="2400" i="1">
                        <a:latin typeface="Cambria Math" panose="02040503050406030204" pitchFamily="18" charset="0"/>
                        <a:cs typeface="Calibri"/>
                      </a:rPr>
                      <m:t>𝑓</m:t>
                    </m:r>
                    <m:d>
                      <m:dPr>
                        <m:ctrlPr>
                          <a:rPr lang="en-SG" sz="2400" i="1">
                            <a:latin typeface="Cambria Math" panose="02040503050406030204" pitchFamily="18" charset="0"/>
                            <a:cs typeface="Calibri"/>
                          </a:rPr>
                        </m:ctrlPr>
                      </m:dPr>
                      <m:e>
                        <m:r>
                          <a:rPr lang="en-SG" sz="2400" b="0" i="1" smtClean="0">
                            <a:latin typeface="Cambria Math" panose="02040503050406030204" pitchFamily="18" charset="0"/>
                            <a:cs typeface="Calibri"/>
                          </a:rPr>
                          <m:t>𝑆</m:t>
                        </m:r>
                      </m:e>
                    </m:d>
                    <m:r>
                      <a:rPr lang="en-SG" sz="2400" b="0" i="1" smtClean="0">
                        <a:latin typeface="Cambria Math" panose="02040503050406030204" pitchFamily="18" charset="0"/>
                        <a:cs typeface="Calibri"/>
                      </a:rPr>
                      <m:t>=</m:t>
                    </m:r>
                    <m:r>
                      <m:rPr>
                        <m:sty m:val="p"/>
                      </m:rPr>
                      <a:rPr lang="en-SG" sz="2400" b="0" i="0" smtClean="0">
                        <a:latin typeface="Cambria Math" panose="02040503050406030204" pitchFamily="18" charset="0"/>
                        <a:cs typeface="Calibri"/>
                      </a:rPr>
                      <m:t>ln</m:t>
                    </m:r>
                    <m:r>
                      <a:rPr lang="en-SG" sz="2400" b="0" i="1" smtClean="0">
                        <a:latin typeface="Cambria Math" panose="02040503050406030204" pitchFamily="18" charset="0"/>
                        <a:cs typeface="Calibri"/>
                      </a:rPr>
                      <m:t>⁡(</m:t>
                    </m:r>
                    <m:r>
                      <a:rPr lang="en-SG" sz="2400" b="0" i="1" smtClean="0">
                        <a:latin typeface="Cambria Math" panose="02040503050406030204" pitchFamily="18" charset="0"/>
                        <a:cs typeface="Calibri"/>
                      </a:rPr>
                      <m:t>𝑆</m:t>
                    </m:r>
                    <m:r>
                      <a:rPr lang="en-SG" sz="2400" b="0" i="1" smtClean="0">
                        <a:latin typeface="Cambria Math" panose="02040503050406030204" pitchFamily="18" charset="0"/>
                        <a:cs typeface="Calibri"/>
                      </a:rPr>
                      <m:t>)</m:t>
                    </m:r>
                  </m:oMath>
                </a14:m>
                <a:r>
                  <a:rPr lang="en-SG" sz="2400" dirty="0">
                    <a:cs typeface="Calibri"/>
                  </a:rPr>
                  <a:t>, by Ito’s lemma, we have</a:t>
                </a:r>
              </a:p>
              <a:p>
                <a:pPr/>
                <a14:m>
                  <m:oMathPara xmlns:m="http://schemas.openxmlformats.org/officeDocument/2006/math">
                    <m:oMathParaPr>
                      <m:jc m:val="centerGroup"/>
                    </m:oMathParaPr>
                    <m:oMath xmlns:m="http://schemas.openxmlformats.org/officeDocument/2006/math">
                      <m:r>
                        <a:rPr lang="en-SG" sz="2400" i="1">
                          <a:latin typeface="Cambria Math" panose="02040503050406030204" pitchFamily="18" charset="0"/>
                          <a:cs typeface="Calibri"/>
                        </a:rPr>
                        <m:t>𝑑𝑓</m:t>
                      </m:r>
                      <m:d>
                        <m:dPr>
                          <m:ctrlPr>
                            <a:rPr lang="en-SG" sz="2400" i="1">
                              <a:latin typeface="Cambria Math" panose="02040503050406030204" pitchFamily="18" charset="0"/>
                              <a:cs typeface="Calibri"/>
                            </a:rPr>
                          </m:ctrlPr>
                        </m:dPr>
                        <m:e>
                          <m:r>
                            <a:rPr lang="en-SG" sz="2400" i="1">
                              <a:latin typeface="Cambria Math" panose="02040503050406030204" pitchFamily="18" charset="0"/>
                              <a:cs typeface="Calibri"/>
                            </a:rPr>
                            <m:t>𝑆</m:t>
                          </m:r>
                          <m:r>
                            <a:rPr lang="en-SG" sz="2400" i="1">
                              <a:latin typeface="Cambria Math" panose="02040503050406030204" pitchFamily="18" charset="0"/>
                              <a:cs typeface="Calibri"/>
                            </a:rPr>
                            <m:t>(</m:t>
                          </m:r>
                          <m:r>
                            <a:rPr lang="en-SG" sz="2400" i="1">
                              <a:latin typeface="Cambria Math" panose="02040503050406030204" pitchFamily="18" charset="0"/>
                              <a:cs typeface="Calibri"/>
                            </a:rPr>
                            <m:t>𝑡</m:t>
                          </m:r>
                          <m:r>
                            <a:rPr lang="en-SG" sz="2400" i="1">
                              <a:latin typeface="Cambria Math" panose="02040503050406030204" pitchFamily="18" charset="0"/>
                              <a:cs typeface="Calibri"/>
                            </a:rPr>
                            <m:t>)</m:t>
                          </m:r>
                        </m:e>
                      </m:d>
                      <m:r>
                        <a:rPr lang="en-SG" sz="2400" i="1">
                          <a:latin typeface="Cambria Math" panose="02040503050406030204" pitchFamily="18" charset="0"/>
                          <a:cs typeface="Calibri"/>
                        </a:rPr>
                        <m:t>=</m:t>
                      </m:r>
                      <m:sSup>
                        <m:sSupPr>
                          <m:ctrlPr>
                            <a:rPr lang="en-SG" sz="2400" i="1">
                              <a:latin typeface="Cambria Math" panose="02040503050406030204" pitchFamily="18" charset="0"/>
                              <a:cs typeface="Calibri"/>
                            </a:rPr>
                          </m:ctrlPr>
                        </m:sSupPr>
                        <m:e>
                          <m:r>
                            <a:rPr lang="en-SG" sz="2400" i="1">
                              <a:latin typeface="Cambria Math" panose="02040503050406030204" pitchFamily="18" charset="0"/>
                              <a:cs typeface="Calibri"/>
                            </a:rPr>
                            <m:t>𝑓</m:t>
                          </m:r>
                        </m:e>
                        <m:sup>
                          <m:r>
                            <a:rPr lang="en-SG" sz="2400" i="1">
                              <a:latin typeface="Cambria Math" panose="02040503050406030204" pitchFamily="18" charset="0"/>
                              <a:cs typeface="Calibri"/>
                            </a:rPr>
                            <m:t>′</m:t>
                          </m:r>
                        </m:sup>
                      </m:sSup>
                      <m:d>
                        <m:dPr>
                          <m:ctrlPr>
                            <a:rPr lang="en-SG" sz="2400" i="1">
                              <a:latin typeface="Cambria Math" panose="02040503050406030204" pitchFamily="18" charset="0"/>
                              <a:cs typeface="Calibri"/>
                            </a:rPr>
                          </m:ctrlPr>
                        </m:dPr>
                        <m:e>
                          <m:r>
                            <a:rPr lang="en-SG" sz="2400" i="1">
                              <a:latin typeface="Cambria Math" panose="02040503050406030204" pitchFamily="18" charset="0"/>
                              <a:cs typeface="Calibri"/>
                            </a:rPr>
                            <m:t>𝑆</m:t>
                          </m:r>
                        </m:e>
                      </m:d>
                      <m:r>
                        <a:rPr lang="en-SG" sz="2400" i="1">
                          <a:latin typeface="Cambria Math" panose="02040503050406030204" pitchFamily="18" charset="0"/>
                          <a:cs typeface="Calibri"/>
                        </a:rPr>
                        <m:t>𝑑𝑆</m:t>
                      </m:r>
                      <m:d>
                        <m:dPr>
                          <m:ctrlPr>
                            <a:rPr lang="en-SG" sz="2400" i="1">
                              <a:latin typeface="Cambria Math" panose="02040503050406030204" pitchFamily="18" charset="0"/>
                              <a:cs typeface="Calibri"/>
                            </a:rPr>
                          </m:ctrlPr>
                        </m:dPr>
                        <m:e>
                          <m:r>
                            <a:rPr lang="en-SG" sz="2400" i="1">
                              <a:latin typeface="Cambria Math" panose="02040503050406030204" pitchFamily="18" charset="0"/>
                              <a:cs typeface="Calibri"/>
                            </a:rPr>
                            <m:t>𝑡</m:t>
                          </m:r>
                        </m:e>
                      </m:d>
                      <m:r>
                        <a:rPr lang="en-SG" sz="2400" i="1">
                          <a:latin typeface="Cambria Math" panose="02040503050406030204" pitchFamily="18" charset="0"/>
                          <a:cs typeface="Calibri"/>
                        </a:rPr>
                        <m:t>+</m:t>
                      </m:r>
                      <m:f>
                        <m:fPr>
                          <m:ctrlPr>
                            <a:rPr lang="en-SG" sz="2400" i="1">
                              <a:latin typeface="Cambria Math" panose="02040503050406030204" pitchFamily="18" charset="0"/>
                              <a:cs typeface="Calibri"/>
                            </a:rPr>
                          </m:ctrlPr>
                        </m:fPr>
                        <m:num>
                          <m:r>
                            <a:rPr lang="en-SG" sz="2400" i="1">
                              <a:latin typeface="Cambria Math" panose="02040503050406030204" pitchFamily="18" charset="0"/>
                              <a:cs typeface="Calibri"/>
                            </a:rPr>
                            <m:t>1</m:t>
                          </m:r>
                        </m:num>
                        <m:den>
                          <m:r>
                            <a:rPr lang="en-SG" sz="2400" i="1">
                              <a:latin typeface="Cambria Math" panose="02040503050406030204" pitchFamily="18" charset="0"/>
                              <a:cs typeface="Calibri"/>
                            </a:rPr>
                            <m:t>2</m:t>
                          </m:r>
                        </m:den>
                      </m:f>
                      <m:sSup>
                        <m:sSupPr>
                          <m:ctrlPr>
                            <a:rPr lang="en-SG" sz="2400" i="1">
                              <a:latin typeface="Cambria Math" panose="02040503050406030204" pitchFamily="18" charset="0"/>
                              <a:cs typeface="Calibri"/>
                            </a:rPr>
                          </m:ctrlPr>
                        </m:sSupPr>
                        <m:e>
                          <m:r>
                            <a:rPr lang="en-SG" sz="2400" i="1">
                              <a:latin typeface="Cambria Math" panose="02040503050406030204" pitchFamily="18" charset="0"/>
                              <a:cs typeface="Calibri"/>
                            </a:rPr>
                            <m:t>𝑓</m:t>
                          </m:r>
                        </m:e>
                        <m:sup>
                          <m:r>
                            <a:rPr lang="en-SG" sz="2400" i="1">
                              <a:latin typeface="Cambria Math" panose="02040503050406030204" pitchFamily="18" charset="0"/>
                              <a:cs typeface="Calibri"/>
                            </a:rPr>
                            <m:t>′′</m:t>
                          </m:r>
                        </m:sup>
                      </m:sSup>
                      <m:d>
                        <m:dPr>
                          <m:ctrlPr>
                            <a:rPr lang="en-SG" sz="2400" i="1">
                              <a:latin typeface="Cambria Math" panose="02040503050406030204" pitchFamily="18" charset="0"/>
                              <a:cs typeface="Calibri"/>
                            </a:rPr>
                          </m:ctrlPr>
                        </m:dPr>
                        <m:e>
                          <m:r>
                            <a:rPr lang="en-SG" sz="2400" i="1">
                              <a:latin typeface="Cambria Math" panose="02040503050406030204" pitchFamily="18" charset="0"/>
                              <a:cs typeface="Calibri"/>
                            </a:rPr>
                            <m:t>𝑆</m:t>
                          </m:r>
                        </m:e>
                      </m:d>
                      <m:r>
                        <a:rPr lang="en-SG" sz="2400" i="1">
                          <a:latin typeface="Cambria Math" panose="02040503050406030204" pitchFamily="18" charset="0"/>
                          <a:cs typeface="Calibri"/>
                        </a:rPr>
                        <m:t>&lt;</m:t>
                      </m:r>
                      <m:r>
                        <a:rPr lang="en-SG" sz="2400" i="1">
                          <a:latin typeface="Cambria Math" panose="02040503050406030204" pitchFamily="18" charset="0"/>
                          <a:cs typeface="Calibri"/>
                        </a:rPr>
                        <m:t>𝑑𝑆</m:t>
                      </m:r>
                      <m:d>
                        <m:dPr>
                          <m:ctrlPr>
                            <a:rPr lang="en-SG" sz="2400" i="1">
                              <a:latin typeface="Cambria Math" panose="02040503050406030204" pitchFamily="18" charset="0"/>
                              <a:cs typeface="Calibri"/>
                            </a:rPr>
                          </m:ctrlPr>
                        </m:dPr>
                        <m:e>
                          <m:r>
                            <a:rPr lang="en-SG" sz="2400" i="1">
                              <a:latin typeface="Cambria Math" panose="02040503050406030204" pitchFamily="18" charset="0"/>
                              <a:cs typeface="Calibri"/>
                            </a:rPr>
                            <m:t>𝑡</m:t>
                          </m:r>
                        </m:e>
                      </m:d>
                      <m:r>
                        <a:rPr lang="en-SG" sz="2400" i="1">
                          <a:latin typeface="Cambria Math" panose="02040503050406030204" pitchFamily="18" charset="0"/>
                          <a:cs typeface="Calibri"/>
                        </a:rPr>
                        <m:t>&gt;</m:t>
                      </m:r>
                    </m:oMath>
                  </m:oMathPara>
                </a14:m>
                <a:endParaRPr lang="en-SG" sz="2400" dirty="0">
                  <a:cs typeface="Calibri"/>
                </a:endParaRPr>
              </a:p>
              <a:p>
                <a:pPr marL="342900" indent="-342900">
                  <a:buFont typeface="Arial" panose="020B0604020202020204" pitchFamily="34" charset="0"/>
                  <a:buChar char="•"/>
                </a:pPr>
                <a:r>
                  <a:rPr lang="en-SG" sz="2400" dirty="0">
                    <a:cs typeface="Calibri"/>
                  </a:rPr>
                  <a:t>Where, </a:t>
                </a:r>
                <a14:m>
                  <m:oMath xmlns:m="http://schemas.openxmlformats.org/officeDocument/2006/math">
                    <m:sSup>
                      <m:sSupPr>
                        <m:ctrlPr>
                          <a:rPr lang="en-SG" sz="2400" i="1">
                            <a:latin typeface="Cambria Math" panose="02040503050406030204" pitchFamily="18" charset="0"/>
                            <a:cs typeface="Calibri"/>
                          </a:rPr>
                        </m:ctrlPr>
                      </m:sSupPr>
                      <m:e>
                        <m:r>
                          <a:rPr lang="en-SG" sz="2400" i="1">
                            <a:latin typeface="Cambria Math" panose="02040503050406030204" pitchFamily="18" charset="0"/>
                            <a:cs typeface="Calibri"/>
                          </a:rPr>
                          <m:t>𝑓</m:t>
                        </m:r>
                      </m:e>
                      <m:sup>
                        <m:r>
                          <a:rPr lang="en-SG" sz="2400" i="1">
                            <a:latin typeface="Cambria Math" panose="02040503050406030204" pitchFamily="18" charset="0"/>
                            <a:cs typeface="Calibri"/>
                          </a:rPr>
                          <m:t>′</m:t>
                        </m:r>
                      </m:sup>
                    </m:sSup>
                    <m:d>
                      <m:dPr>
                        <m:ctrlPr>
                          <a:rPr lang="en-SG" sz="2400" i="1">
                            <a:latin typeface="Cambria Math" panose="02040503050406030204" pitchFamily="18" charset="0"/>
                            <a:cs typeface="Calibri"/>
                          </a:rPr>
                        </m:ctrlPr>
                      </m:dPr>
                      <m:e>
                        <m:r>
                          <a:rPr lang="en-SG" sz="2400" i="1">
                            <a:latin typeface="Cambria Math" panose="02040503050406030204" pitchFamily="18" charset="0"/>
                            <a:cs typeface="Calibri"/>
                          </a:rPr>
                          <m:t>𝑆</m:t>
                        </m:r>
                      </m:e>
                    </m:d>
                    <m:r>
                      <a:rPr lang="en-SG" sz="2400" i="1">
                        <a:latin typeface="Cambria Math" panose="02040503050406030204" pitchFamily="18" charset="0"/>
                        <a:cs typeface="Calibri"/>
                      </a:rPr>
                      <m:t>=</m:t>
                    </m:r>
                    <m:f>
                      <m:fPr>
                        <m:ctrlPr>
                          <a:rPr lang="en-SG" sz="2400" i="1">
                            <a:latin typeface="Cambria Math" panose="02040503050406030204" pitchFamily="18" charset="0"/>
                            <a:cs typeface="Calibri"/>
                          </a:rPr>
                        </m:ctrlPr>
                      </m:fPr>
                      <m:num>
                        <m:r>
                          <a:rPr lang="en-SG" sz="2400" i="1">
                            <a:latin typeface="Cambria Math" panose="02040503050406030204" pitchFamily="18" charset="0"/>
                            <a:cs typeface="Calibri"/>
                          </a:rPr>
                          <m:t>1</m:t>
                        </m:r>
                      </m:num>
                      <m:den>
                        <m:r>
                          <a:rPr lang="en-SG" sz="2400" i="1">
                            <a:latin typeface="Cambria Math" panose="02040503050406030204" pitchFamily="18" charset="0"/>
                            <a:cs typeface="Calibri"/>
                          </a:rPr>
                          <m:t>𝑆</m:t>
                        </m:r>
                      </m:den>
                    </m:f>
                    <m:r>
                      <a:rPr lang="en-SG" sz="2400">
                        <a:latin typeface="Cambria Math" panose="02040503050406030204" pitchFamily="18" charset="0"/>
                        <a:cs typeface="Calibri"/>
                      </a:rPr>
                      <m:t>, </m:t>
                    </m:r>
                    <m:sSup>
                      <m:sSupPr>
                        <m:ctrlPr>
                          <a:rPr lang="en-SG" sz="2400" i="1">
                            <a:latin typeface="Cambria Math" panose="02040503050406030204" pitchFamily="18" charset="0"/>
                            <a:cs typeface="Calibri"/>
                          </a:rPr>
                        </m:ctrlPr>
                      </m:sSupPr>
                      <m:e>
                        <m:r>
                          <a:rPr lang="en-SG" sz="2400" i="1">
                            <a:latin typeface="Cambria Math" panose="02040503050406030204" pitchFamily="18" charset="0"/>
                            <a:cs typeface="Calibri"/>
                          </a:rPr>
                          <m:t>𝑓</m:t>
                        </m:r>
                      </m:e>
                      <m:sup>
                        <m:r>
                          <a:rPr lang="en-SG" sz="2400" i="1">
                            <a:latin typeface="Cambria Math" panose="02040503050406030204" pitchFamily="18" charset="0"/>
                            <a:cs typeface="Calibri"/>
                          </a:rPr>
                          <m:t>′′</m:t>
                        </m:r>
                      </m:sup>
                    </m:sSup>
                    <m:d>
                      <m:dPr>
                        <m:ctrlPr>
                          <a:rPr lang="en-SG" sz="2400" i="1">
                            <a:latin typeface="Cambria Math" panose="02040503050406030204" pitchFamily="18" charset="0"/>
                            <a:cs typeface="Calibri"/>
                          </a:rPr>
                        </m:ctrlPr>
                      </m:dPr>
                      <m:e>
                        <m:r>
                          <a:rPr lang="en-SG" sz="2400" i="1">
                            <a:latin typeface="Cambria Math" panose="02040503050406030204" pitchFamily="18" charset="0"/>
                            <a:cs typeface="Calibri"/>
                          </a:rPr>
                          <m:t>𝑆</m:t>
                        </m:r>
                      </m:e>
                    </m:d>
                    <m:r>
                      <a:rPr lang="en-SG" sz="2400" i="1">
                        <a:latin typeface="Cambria Math" panose="02040503050406030204" pitchFamily="18" charset="0"/>
                        <a:cs typeface="Calibri"/>
                      </a:rPr>
                      <m:t>=−</m:t>
                    </m:r>
                    <m:f>
                      <m:fPr>
                        <m:ctrlPr>
                          <a:rPr lang="en-SG" sz="2400" i="1">
                            <a:latin typeface="Cambria Math" panose="02040503050406030204" pitchFamily="18" charset="0"/>
                            <a:cs typeface="Calibri"/>
                          </a:rPr>
                        </m:ctrlPr>
                      </m:fPr>
                      <m:num>
                        <m:r>
                          <a:rPr lang="en-SG" sz="2400" i="1">
                            <a:latin typeface="Cambria Math" panose="02040503050406030204" pitchFamily="18" charset="0"/>
                            <a:cs typeface="Calibri"/>
                          </a:rPr>
                          <m:t>1</m:t>
                        </m:r>
                      </m:num>
                      <m:den>
                        <m:sSup>
                          <m:sSupPr>
                            <m:ctrlPr>
                              <a:rPr lang="en-SG" sz="2400" i="1">
                                <a:latin typeface="Cambria Math" panose="02040503050406030204" pitchFamily="18" charset="0"/>
                                <a:cs typeface="Calibri"/>
                              </a:rPr>
                            </m:ctrlPr>
                          </m:sSupPr>
                          <m:e>
                            <m:r>
                              <a:rPr lang="en-SG" sz="2400" i="1">
                                <a:latin typeface="Cambria Math" panose="02040503050406030204" pitchFamily="18" charset="0"/>
                                <a:cs typeface="Calibri"/>
                              </a:rPr>
                              <m:t>𝑆</m:t>
                            </m:r>
                          </m:e>
                          <m:sup>
                            <m:r>
                              <a:rPr lang="en-SG" sz="2400" i="1">
                                <a:latin typeface="Cambria Math" panose="02040503050406030204" pitchFamily="18" charset="0"/>
                                <a:cs typeface="Calibri"/>
                              </a:rPr>
                              <m:t>2</m:t>
                            </m:r>
                          </m:sup>
                        </m:sSup>
                      </m:den>
                    </m:f>
                    <m:r>
                      <a:rPr lang="en-SG" sz="2400" i="1">
                        <a:latin typeface="Cambria Math" panose="02040503050406030204" pitchFamily="18" charset="0"/>
                        <a:cs typeface="Calibri"/>
                      </a:rPr>
                      <m:t>, &lt;</m:t>
                    </m:r>
                    <m:r>
                      <a:rPr lang="en-SG" sz="2400" i="1">
                        <a:latin typeface="Cambria Math" panose="02040503050406030204" pitchFamily="18" charset="0"/>
                        <a:cs typeface="Calibri"/>
                      </a:rPr>
                      <m:t>𝑑𝑆</m:t>
                    </m:r>
                    <m:d>
                      <m:dPr>
                        <m:ctrlPr>
                          <a:rPr lang="en-SG" sz="2400" i="1">
                            <a:latin typeface="Cambria Math" panose="02040503050406030204" pitchFamily="18" charset="0"/>
                            <a:cs typeface="Calibri"/>
                          </a:rPr>
                        </m:ctrlPr>
                      </m:dPr>
                      <m:e>
                        <m:r>
                          <a:rPr lang="en-SG" sz="2400" i="1">
                            <a:latin typeface="Cambria Math" panose="02040503050406030204" pitchFamily="18" charset="0"/>
                            <a:cs typeface="Calibri"/>
                          </a:rPr>
                          <m:t>𝑡</m:t>
                        </m:r>
                      </m:e>
                    </m:d>
                    <m:r>
                      <a:rPr lang="en-SG" sz="2400" i="1">
                        <a:latin typeface="Cambria Math" panose="02040503050406030204" pitchFamily="18" charset="0"/>
                        <a:cs typeface="Calibri"/>
                      </a:rPr>
                      <m:t>&gt; =</m:t>
                    </m:r>
                    <m:sSup>
                      <m:sSupPr>
                        <m:ctrlPr>
                          <a:rPr lang="en-SG" sz="2400" i="1">
                            <a:latin typeface="Cambria Math" panose="02040503050406030204" pitchFamily="18" charset="0"/>
                            <a:cs typeface="Calibri"/>
                          </a:rPr>
                        </m:ctrlPr>
                      </m:sSupPr>
                      <m:e>
                        <m:r>
                          <a:rPr lang="en-SG" sz="2400" i="1">
                            <a:latin typeface="Cambria Math" panose="02040503050406030204" pitchFamily="18" charset="0"/>
                            <a:cs typeface="Calibri"/>
                          </a:rPr>
                          <m:t>𝜎</m:t>
                        </m:r>
                      </m:e>
                      <m:sup>
                        <m:r>
                          <a:rPr lang="en-SG" sz="2400" i="1">
                            <a:latin typeface="Cambria Math" panose="02040503050406030204" pitchFamily="18" charset="0"/>
                            <a:cs typeface="Calibri"/>
                          </a:rPr>
                          <m:t>2</m:t>
                        </m:r>
                      </m:sup>
                    </m:sSup>
                    <m:r>
                      <a:rPr lang="en-SG" sz="2400" i="1">
                        <a:latin typeface="Cambria Math" panose="02040503050406030204" pitchFamily="18" charset="0"/>
                        <a:cs typeface="Calibri"/>
                      </a:rPr>
                      <m:t>𝑆</m:t>
                    </m:r>
                    <m:sSup>
                      <m:sSupPr>
                        <m:ctrlPr>
                          <a:rPr lang="en-SG" sz="2400" i="1">
                            <a:latin typeface="Cambria Math" panose="02040503050406030204" pitchFamily="18" charset="0"/>
                            <a:cs typeface="Calibri"/>
                          </a:rPr>
                        </m:ctrlPr>
                      </m:sSupPr>
                      <m:e>
                        <m:d>
                          <m:dPr>
                            <m:ctrlPr>
                              <a:rPr lang="en-SG" sz="2400" i="1">
                                <a:latin typeface="Cambria Math" panose="02040503050406030204" pitchFamily="18" charset="0"/>
                                <a:cs typeface="Calibri"/>
                              </a:rPr>
                            </m:ctrlPr>
                          </m:dPr>
                          <m:e>
                            <m:r>
                              <a:rPr lang="en-SG" sz="2400" i="1">
                                <a:latin typeface="Cambria Math" panose="02040503050406030204" pitchFamily="18" charset="0"/>
                                <a:cs typeface="Calibri"/>
                              </a:rPr>
                              <m:t>𝑡</m:t>
                            </m:r>
                          </m:e>
                        </m:d>
                      </m:e>
                      <m:sup>
                        <m:r>
                          <a:rPr lang="en-SG" sz="2400" i="1">
                            <a:latin typeface="Cambria Math" panose="02040503050406030204" pitchFamily="18" charset="0"/>
                            <a:cs typeface="Calibri"/>
                          </a:rPr>
                          <m:t>2</m:t>
                        </m:r>
                      </m:sup>
                    </m:sSup>
                    <m:r>
                      <a:rPr lang="en-SG" sz="2400" i="1">
                        <a:latin typeface="Cambria Math" panose="02040503050406030204" pitchFamily="18" charset="0"/>
                        <a:cs typeface="Calibri"/>
                      </a:rPr>
                      <m:t>𝑑𝑡</m:t>
                    </m:r>
                  </m:oMath>
                </a14:m>
                <a:endParaRPr lang="en-SG" sz="2400" dirty="0">
                  <a:cs typeface="Calibri"/>
                </a:endParaRPr>
              </a:p>
              <a:p>
                <a:pPr marL="342900" indent="-342900">
                  <a:buFont typeface="Arial" panose="020B0604020202020204" pitchFamily="34" charset="0"/>
                  <a:buChar char="•"/>
                </a:pPr>
                <a:endParaRPr lang="en-SG" sz="2400" dirty="0">
                  <a:latin typeface="Calibri"/>
                  <a:cs typeface="Calibri"/>
                </a:endParaRPr>
              </a:p>
              <a:p>
                <a:pPr marL="342900" indent="-342900">
                  <a:buFont typeface="Arial" panose="020B0604020202020204" pitchFamily="34" charset="0"/>
                  <a:buChar char="•"/>
                </a:pPr>
                <a:endParaRPr sz="2400" dirty="0">
                  <a:latin typeface="Calibri"/>
                  <a:cs typeface="Calibri"/>
                </a:endParaRPr>
              </a:p>
            </p:txBody>
          </p:sp>
        </mc:Choice>
        <mc:Fallback xmlns="">
          <p:sp>
            <p:nvSpPr>
              <p:cNvPr id="3" name="object 3"/>
              <p:cNvSpPr txBox="1">
                <a:spLocks noRot="1" noChangeAspect="1" noMove="1" noResize="1" noEditPoints="1" noAdjustHandles="1" noChangeArrowheads="1" noChangeShapeType="1" noTextEdit="1"/>
              </p:cNvSpPr>
              <p:nvPr/>
            </p:nvSpPr>
            <p:spPr>
              <a:xfrm>
                <a:off x="1170284" y="1919676"/>
                <a:ext cx="8022590" cy="4919616"/>
              </a:xfrm>
              <a:prstGeom prst="rect">
                <a:avLst/>
              </a:prstGeom>
              <a:blipFill>
                <a:blip r:embed="rId2"/>
                <a:stretch>
                  <a:fillRect l="-2204" t="-1735" r="-912"/>
                </a:stretch>
              </a:blipFill>
            </p:spPr>
            <p:txBody>
              <a:bodyPr/>
              <a:lstStyle/>
              <a:p>
                <a:r>
                  <a:rPr lang="en-SG">
                    <a:noFill/>
                  </a:rPr>
                  <a:t> </a:t>
                </a:r>
              </a:p>
            </p:txBody>
          </p:sp>
        </mc:Fallback>
      </mc:AlternateContent>
    </p:spTree>
    <p:extLst>
      <p:ext uri="{BB962C8B-B14F-4D97-AF65-F5344CB8AC3E}">
        <p14:creationId xmlns:p14="http://schemas.microsoft.com/office/powerpoint/2010/main" val="12149412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dt" sz="half" idx="6"/>
          </p:nvPr>
        </p:nvSpPr>
        <p:spPr>
          <a:prstGeom prst="rect">
            <a:avLst/>
          </a:prstGeom>
        </p:spPr>
        <p:txBody>
          <a:bodyPr vert="horz" wrap="square" lIns="0" tIns="3810" rIns="0" bIns="0" rtlCol="0">
            <a:spAutoFit/>
          </a:bodyPr>
          <a:lstStyle/>
          <a:p>
            <a:pPr marL="12700">
              <a:lnSpc>
                <a:spcPct val="100000"/>
              </a:lnSpc>
              <a:spcBef>
                <a:spcPts val="30"/>
              </a:spcBef>
            </a:pPr>
            <a:r>
              <a:rPr spc="-5" dirty="0"/>
              <a:t>QF602</a:t>
            </a:r>
          </a:p>
        </p:txBody>
      </p:sp>
      <p:sp>
        <p:nvSpPr>
          <p:cNvPr id="6" name="object 6"/>
          <p:cNvSpPr txBox="1">
            <a:spLocks noGrp="1"/>
          </p:cNvSpPr>
          <p:nvPr>
            <p:ph type="sldNum" sz="quarter" idx="7"/>
          </p:nvPr>
        </p:nvSpPr>
        <p:spPr>
          <a:prstGeom prst="rect">
            <a:avLst/>
          </a:prstGeom>
        </p:spPr>
        <p:txBody>
          <a:bodyPr vert="horz" wrap="square" lIns="0" tIns="3810" rIns="0" bIns="0" rtlCol="0">
            <a:spAutoFit/>
          </a:bodyPr>
          <a:lstStyle/>
          <a:p>
            <a:pPr marL="25400">
              <a:lnSpc>
                <a:spcPct val="100000"/>
              </a:lnSpc>
              <a:spcBef>
                <a:spcPts val="30"/>
              </a:spcBef>
            </a:pPr>
            <a:fld id="{81D60167-4931-47E6-BA6A-407CBD079E47}" type="slidenum">
              <a:rPr spc="-5" dirty="0"/>
              <a:t>7</a:t>
            </a:fld>
            <a:endParaRPr spc="-5" dirty="0"/>
          </a:p>
        </p:txBody>
      </p:sp>
      <p:sp>
        <p:nvSpPr>
          <p:cNvPr id="2" name="object 2"/>
          <p:cNvSpPr txBox="1">
            <a:spLocks noGrp="1"/>
          </p:cNvSpPr>
          <p:nvPr>
            <p:ph type="title"/>
          </p:nvPr>
        </p:nvSpPr>
        <p:spPr>
          <a:xfrm>
            <a:off x="1676379" y="730250"/>
            <a:ext cx="7010400" cy="713657"/>
          </a:xfrm>
          <a:prstGeom prst="rect">
            <a:avLst/>
          </a:prstGeom>
        </p:spPr>
        <p:txBody>
          <a:bodyPr vert="horz" wrap="square" lIns="0" tIns="13335" rIns="0" bIns="0" rtlCol="0">
            <a:spAutoFit/>
          </a:bodyPr>
          <a:lstStyle/>
          <a:p>
            <a:pPr marL="12700" algn="ctr">
              <a:lnSpc>
                <a:spcPct val="100000"/>
              </a:lnSpc>
              <a:spcBef>
                <a:spcPts val="105"/>
              </a:spcBef>
            </a:pPr>
            <a:r>
              <a:rPr lang="en-SG" spc="50" dirty="0"/>
              <a:t>Geometric Brownian Motion</a:t>
            </a:r>
            <a:endParaRPr spc="-20" dirty="0"/>
          </a:p>
        </p:txBody>
      </p:sp>
      <mc:AlternateContent xmlns:mc="http://schemas.openxmlformats.org/markup-compatibility/2006" xmlns:a14="http://schemas.microsoft.com/office/drawing/2010/main">
        <mc:Choice Requires="a14">
          <p:sp>
            <p:nvSpPr>
              <p:cNvPr id="3" name="object 3"/>
              <p:cNvSpPr txBox="1"/>
              <p:nvPr/>
            </p:nvSpPr>
            <p:spPr>
              <a:xfrm>
                <a:off x="1170284" y="1919676"/>
                <a:ext cx="8371842" cy="5502917"/>
              </a:xfrm>
              <a:prstGeom prst="rect">
                <a:avLst/>
              </a:prstGeom>
            </p:spPr>
            <p:txBody>
              <a:bodyPr vert="horz" wrap="square" lIns="0" tIns="10795" rIns="0" bIns="0" rtlCol="0">
                <a:spAutoFit/>
              </a:bodyPr>
              <a:lstStyle/>
              <a:p>
                <a:pPr marL="342900" indent="-342900">
                  <a:buFont typeface="Arial" panose="020B0604020202020204" pitchFamily="34" charset="0"/>
                  <a:buChar char="•"/>
                </a:pPr>
                <a:r>
                  <a:rPr lang="en-SG" sz="2400" dirty="0">
                    <a:cs typeface="Calibri"/>
                  </a:rPr>
                  <a:t>Substitute in all terms, we have</a:t>
                </a:r>
              </a:p>
              <a:p>
                <a:pPr/>
                <a14:m>
                  <m:oMathPara xmlns:m="http://schemas.openxmlformats.org/officeDocument/2006/math">
                    <m:oMathParaPr>
                      <m:jc m:val="centerGroup"/>
                    </m:oMathParaPr>
                    <m:oMath xmlns:m="http://schemas.openxmlformats.org/officeDocument/2006/math">
                      <m:r>
                        <a:rPr lang="en-SG" sz="2400" b="0" i="1" smtClean="0">
                          <a:latin typeface="Cambria Math" panose="02040503050406030204" pitchFamily="18" charset="0"/>
                          <a:cs typeface="Calibri"/>
                        </a:rPr>
                        <m:t>𝑑𝑙𝑛𝑆</m:t>
                      </m:r>
                      <m:d>
                        <m:dPr>
                          <m:ctrlPr>
                            <a:rPr lang="en-SG" sz="2400" b="0" i="1" smtClean="0">
                              <a:latin typeface="Cambria Math" panose="02040503050406030204" pitchFamily="18" charset="0"/>
                              <a:cs typeface="Calibri"/>
                            </a:rPr>
                          </m:ctrlPr>
                        </m:dPr>
                        <m:e>
                          <m:r>
                            <a:rPr lang="en-SG" sz="2400" b="0" i="1" smtClean="0">
                              <a:latin typeface="Cambria Math" panose="02040503050406030204" pitchFamily="18" charset="0"/>
                              <a:cs typeface="Calibri"/>
                            </a:rPr>
                            <m:t>𝑡</m:t>
                          </m:r>
                        </m:e>
                      </m:d>
                      <m:r>
                        <a:rPr lang="en-SG" sz="2400" i="1">
                          <a:latin typeface="Cambria Math" panose="02040503050406030204" pitchFamily="18" charset="0"/>
                          <a:cs typeface="Calibri"/>
                        </a:rPr>
                        <m:t>=</m:t>
                      </m:r>
                      <m:d>
                        <m:dPr>
                          <m:begChr m:val="["/>
                          <m:endChr m:val="]"/>
                          <m:ctrlPr>
                            <a:rPr lang="en-SG" sz="2400" i="1" smtClean="0">
                              <a:latin typeface="Cambria Math" panose="02040503050406030204" pitchFamily="18" charset="0"/>
                              <a:cs typeface="Calibri"/>
                            </a:rPr>
                          </m:ctrlPr>
                        </m:dPr>
                        <m:e>
                          <m:r>
                            <a:rPr lang="en-SG" sz="2400" i="1">
                              <a:latin typeface="Cambria Math" panose="02040503050406030204" pitchFamily="18" charset="0"/>
                              <a:cs typeface="Calibri"/>
                            </a:rPr>
                            <m:t>𝜇</m:t>
                          </m:r>
                          <m:r>
                            <a:rPr lang="en-SG" sz="2400" i="1">
                              <a:latin typeface="Cambria Math" panose="02040503050406030204" pitchFamily="18" charset="0"/>
                              <a:cs typeface="Calibri"/>
                            </a:rPr>
                            <m:t>𝑑𝑡</m:t>
                          </m:r>
                          <m:r>
                            <a:rPr lang="en-SG" sz="2400" i="1">
                              <a:latin typeface="Cambria Math" panose="02040503050406030204" pitchFamily="18" charset="0"/>
                              <a:cs typeface="Calibri"/>
                            </a:rPr>
                            <m:t>+</m:t>
                          </m:r>
                          <m:r>
                            <a:rPr lang="en-SG" sz="2400" i="1">
                              <a:latin typeface="Cambria Math" panose="02040503050406030204" pitchFamily="18" charset="0"/>
                              <a:cs typeface="Calibri"/>
                            </a:rPr>
                            <m:t>𝜎</m:t>
                          </m:r>
                          <m:r>
                            <a:rPr lang="en-SG" sz="2400" i="1">
                              <a:latin typeface="Cambria Math" panose="02040503050406030204" pitchFamily="18" charset="0"/>
                              <a:cs typeface="Calibri"/>
                            </a:rPr>
                            <m:t>𝑑𝑊</m:t>
                          </m:r>
                          <m:d>
                            <m:dPr>
                              <m:ctrlPr>
                                <a:rPr lang="en-SG" sz="2400" i="1">
                                  <a:latin typeface="Cambria Math" panose="02040503050406030204" pitchFamily="18" charset="0"/>
                                  <a:cs typeface="Calibri"/>
                                </a:rPr>
                              </m:ctrlPr>
                            </m:dPr>
                            <m:e>
                              <m:r>
                                <a:rPr lang="en-SG" sz="2400" i="1">
                                  <a:latin typeface="Cambria Math" panose="02040503050406030204" pitchFamily="18" charset="0"/>
                                  <a:cs typeface="Calibri"/>
                                </a:rPr>
                                <m:t>𝑡</m:t>
                              </m:r>
                            </m:e>
                          </m:d>
                        </m:e>
                      </m:d>
                      <m:r>
                        <a:rPr lang="en-SG" sz="2400" b="0" i="1" smtClean="0">
                          <a:latin typeface="Cambria Math" panose="02040503050406030204" pitchFamily="18" charset="0"/>
                          <a:cs typeface="Calibri"/>
                        </a:rPr>
                        <m:t>−</m:t>
                      </m:r>
                      <m:f>
                        <m:fPr>
                          <m:ctrlPr>
                            <a:rPr lang="en-SG" sz="2400" i="1">
                              <a:latin typeface="Cambria Math" panose="02040503050406030204" pitchFamily="18" charset="0"/>
                              <a:cs typeface="Calibri"/>
                            </a:rPr>
                          </m:ctrlPr>
                        </m:fPr>
                        <m:num>
                          <m:r>
                            <a:rPr lang="en-SG" sz="2400" i="1">
                              <a:latin typeface="Cambria Math" panose="02040503050406030204" pitchFamily="18" charset="0"/>
                              <a:cs typeface="Calibri"/>
                            </a:rPr>
                            <m:t>1</m:t>
                          </m:r>
                        </m:num>
                        <m:den>
                          <m:r>
                            <a:rPr lang="en-SG" sz="2400" i="1">
                              <a:latin typeface="Cambria Math" panose="02040503050406030204" pitchFamily="18" charset="0"/>
                              <a:cs typeface="Calibri"/>
                            </a:rPr>
                            <m:t>2</m:t>
                          </m:r>
                        </m:den>
                      </m:f>
                      <m:sSup>
                        <m:sSupPr>
                          <m:ctrlPr>
                            <a:rPr lang="en-SG" sz="2400" i="1">
                              <a:latin typeface="Cambria Math" panose="02040503050406030204" pitchFamily="18" charset="0"/>
                              <a:cs typeface="Calibri"/>
                            </a:rPr>
                          </m:ctrlPr>
                        </m:sSupPr>
                        <m:e>
                          <m:r>
                            <a:rPr lang="en-SG" sz="2400" i="1">
                              <a:latin typeface="Cambria Math" panose="02040503050406030204" pitchFamily="18" charset="0"/>
                              <a:cs typeface="Calibri"/>
                            </a:rPr>
                            <m:t>𝜎</m:t>
                          </m:r>
                        </m:e>
                        <m:sup>
                          <m:r>
                            <a:rPr lang="en-SG" sz="2400" i="1">
                              <a:latin typeface="Cambria Math" panose="02040503050406030204" pitchFamily="18" charset="0"/>
                              <a:cs typeface="Calibri"/>
                            </a:rPr>
                            <m:t>2</m:t>
                          </m:r>
                        </m:sup>
                      </m:sSup>
                      <m:r>
                        <a:rPr lang="en-SG" sz="2400" i="1">
                          <a:latin typeface="Cambria Math" panose="02040503050406030204" pitchFamily="18" charset="0"/>
                          <a:cs typeface="Calibri"/>
                        </a:rPr>
                        <m:t>𝑑𝑡</m:t>
                      </m:r>
                    </m:oMath>
                  </m:oMathPara>
                </a14:m>
                <a:endParaRPr lang="en-SG" sz="2400" dirty="0">
                  <a:cs typeface="Calibri"/>
                </a:endParaRPr>
              </a:p>
              <a:p>
                <a:pPr/>
                <a14:m>
                  <m:oMathPara xmlns:m="http://schemas.openxmlformats.org/officeDocument/2006/math">
                    <m:oMathParaPr>
                      <m:jc m:val="centerGroup"/>
                    </m:oMathParaPr>
                    <m:oMath xmlns:m="http://schemas.openxmlformats.org/officeDocument/2006/math">
                      <m:r>
                        <a:rPr lang="en-SG" sz="2400" b="0" i="1" smtClean="0">
                          <a:latin typeface="Cambria Math" panose="02040503050406030204" pitchFamily="18" charset="0"/>
                          <a:cs typeface="Calibri"/>
                        </a:rPr>
                        <m:t>                </m:t>
                      </m:r>
                      <m:r>
                        <a:rPr lang="en-SG" sz="2400" i="1">
                          <a:latin typeface="Cambria Math" panose="02040503050406030204" pitchFamily="18" charset="0"/>
                          <a:cs typeface="Calibri"/>
                        </a:rPr>
                        <m:t>=</m:t>
                      </m:r>
                      <m:d>
                        <m:dPr>
                          <m:begChr m:val="["/>
                          <m:endChr m:val="]"/>
                          <m:ctrlPr>
                            <a:rPr lang="en-SG" sz="2400" i="1">
                              <a:latin typeface="Cambria Math" panose="02040503050406030204" pitchFamily="18" charset="0"/>
                              <a:cs typeface="Calibri"/>
                            </a:rPr>
                          </m:ctrlPr>
                        </m:dPr>
                        <m:e>
                          <m:r>
                            <a:rPr lang="en-SG" sz="2400" b="0" i="1" smtClean="0">
                              <a:latin typeface="Cambria Math" panose="02040503050406030204" pitchFamily="18" charset="0"/>
                              <a:cs typeface="Calibri"/>
                            </a:rPr>
                            <m:t>(</m:t>
                          </m:r>
                          <m:r>
                            <a:rPr lang="en-SG" sz="2400" i="1">
                              <a:latin typeface="Cambria Math" panose="02040503050406030204" pitchFamily="18" charset="0"/>
                              <a:cs typeface="Calibri"/>
                            </a:rPr>
                            <m:t>𝜇</m:t>
                          </m:r>
                          <m:r>
                            <a:rPr lang="en-SG" sz="2400" i="1">
                              <a:latin typeface="Cambria Math" panose="02040503050406030204" pitchFamily="18" charset="0"/>
                              <a:cs typeface="Calibri"/>
                            </a:rPr>
                            <m:t>−</m:t>
                          </m:r>
                          <m:f>
                            <m:fPr>
                              <m:ctrlPr>
                                <a:rPr lang="en-SG" sz="2400" i="1">
                                  <a:latin typeface="Cambria Math" panose="02040503050406030204" pitchFamily="18" charset="0"/>
                                  <a:cs typeface="Calibri"/>
                                </a:rPr>
                              </m:ctrlPr>
                            </m:fPr>
                            <m:num>
                              <m:r>
                                <a:rPr lang="en-SG" sz="2400" i="1">
                                  <a:latin typeface="Cambria Math" panose="02040503050406030204" pitchFamily="18" charset="0"/>
                                  <a:cs typeface="Calibri"/>
                                </a:rPr>
                                <m:t>1</m:t>
                              </m:r>
                            </m:num>
                            <m:den>
                              <m:r>
                                <a:rPr lang="en-SG" sz="2400" i="1">
                                  <a:latin typeface="Cambria Math" panose="02040503050406030204" pitchFamily="18" charset="0"/>
                                  <a:cs typeface="Calibri"/>
                                </a:rPr>
                                <m:t>2</m:t>
                              </m:r>
                            </m:den>
                          </m:f>
                          <m:sSup>
                            <m:sSupPr>
                              <m:ctrlPr>
                                <a:rPr lang="en-SG" sz="2400" i="1">
                                  <a:latin typeface="Cambria Math" panose="02040503050406030204" pitchFamily="18" charset="0"/>
                                  <a:cs typeface="Calibri"/>
                                </a:rPr>
                              </m:ctrlPr>
                            </m:sSupPr>
                            <m:e>
                              <m:r>
                                <a:rPr lang="en-SG" sz="2400" i="1">
                                  <a:latin typeface="Cambria Math" panose="02040503050406030204" pitchFamily="18" charset="0"/>
                                  <a:cs typeface="Calibri"/>
                                </a:rPr>
                                <m:t>𝜎</m:t>
                              </m:r>
                            </m:e>
                            <m:sup>
                              <m:r>
                                <a:rPr lang="en-SG" sz="2400" i="1">
                                  <a:latin typeface="Cambria Math" panose="02040503050406030204" pitchFamily="18" charset="0"/>
                                  <a:cs typeface="Calibri"/>
                                </a:rPr>
                                <m:t>2</m:t>
                              </m:r>
                            </m:sup>
                          </m:sSup>
                          <m:r>
                            <a:rPr lang="en-SG" sz="2400" b="0" i="1" smtClean="0">
                              <a:latin typeface="Cambria Math" panose="02040503050406030204" pitchFamily="18" charset="0"/>
                              <a:cs typeface="Calibri"/>
                            </a:rPr>
                            <m:t>)</m:t>
                          </m:r>
                          <m:r>
                            <a:rPr lang="en-SG" sz="2400" i="1">
                              <a:latin typeface="Cambria Math" panose="02040503050406030204" pitchFamily="18" charset="0"/>
                              <a:cs typeface="Calibri"/>
                            </a:rPr>
                            <m:t>𝑑𝑡</m:t>
                          </m:r>
                          <m:r>
                            <a:rPr lang="en-SG" sz="2400" i="1">
                              <a:latin typeface="Cambria Math" panose="02040503050406030204" pitchFamily="18" charset="0"/>
                              <a:cs typeface="Calibri"/>
                            </a:rPr>
                            <m:t>+</m:t>
                          </m:r>
                          <m:r>
                            <a:rPr lang="en-SG" sz="2400" i="1">
                              <a:latin typeface="Cambria Math" panose="02040503050406030204" pitchFamily="18" charset="0"/>
                              <a:cs typeface="Calibri"/>
                            </a:rPr>
                            <m:t>𝜎</m:t>
                          </m:r>
                          <m:r>
                            <a:rPr lang="en-SG" sz="2400" i="1">
                              <a:latin typeface="Cambria Math" panose="02040503050406030204" pitchFamily="18" charset="0"/>
                              <a:cs typeface="Calibri"/>
                            </a:rPr>
                            <m:t>𝑑𝑊</m:t>
                          </m:r>
                          <m:d>
                            <m:dPr>
                              <m:ctrlPr>
                                <a:rPr lang="en-SG" sz="2400" i="1">
                                  <a:latin typeface="Cambria Math" panose="02040503050406030204" pitchFamily="18" charset="0"/>
                                  <a:cs typeface="Calibri"/>
                                </a:rPr>
                              </m:ctrlPr>
                            </m:dPr>
                            <m:e>
                              <m:r>
                                <a:rPr lang="en-SG" sz="2400" i="1">
                                  <a:latin typeface="Cambria Math" panose="02040503050406030204" pitchFamily="18" charset="0"/>
                                  <a:cs typeface="Calibri"/>
                                </a:rPr>
                                <m:t>𝑡</m:t>
                              </m:r>
                            </m:e>
                          </m:d>
                        </m:e>
                      </m:d>
                    </m:oMath>
                  </m:oMathPara>
                </a14:m>
                <a:endParaRPr lang="en-SG" sz="2400" dirty="0">
                  <a:latin typeface="Calibri"/>
                  <a:cs typeface="Calibri"/>
                </a:endParaRPr>
              </a:p>
              <a:p>
                <a:pPr marL="342900" indent="-342900">
                  <a:buFont typeface="Arial" panose="020B0604020202020204" pitchFamily="34" charset="0"/>
                  <a:buChar char="•"/>
                </a:pPr>
                <a:r>
                  <a:rPr lang="en-SG" sz="2400" dirty="0">
                    <a:latin typeface="Calibri"/>
                    <a:cs typeface="Calibri"/>
                  </a:rPr>
                  <a:t>Express in the integral form, we have</a:t>
                </a:r>
              </a:p>
              <a:p>
                <a:pPr/>
                <a14:m>
                  <m:oMathPara xmlns:m="http://schemas.openxmlformats.org/officeDocument/2006/math">
                    <m:oMathParaPr>
                      <m:jc m:val="centerGroup"/>
                    </m:oMathParaPr>
                    <m:oMath xmlns:m="http://schemas.openxmlformats.org/officeDocument/2006/math">
                      <m:r>
                        <a:rPr lang="en-SG" sz="2400" i="1">
                          <a:latin typeface="Cambria Math" panose="02040503050406030204" pitchFamily="18" charset="0"/>
                          <a:cs typeface="Calibri"/>
                        </a:rPr>
                        <m:t>𝑙𝑛𝑆</m:t>
                      </m:r>
                      <m:d>
                        <m:dPr>
                          <m:ctrlPr>
                            <a:rPr lang="en-SG" sz="2400" i="1" smtClean="0">
                              <a:latin typeface="Cambria Math" panose="02040503050406030204" pitchFamily="18" charset="0"/>
                              <a:cs typeface="Calibri"/>
                            </a:rPr>
                          </m:ctrlPr>
                        </m:dPr>
                        <m:e>
                          <m:r>
                            <a:rPr lang="en-SG" sz="2400" b="0" i="1" smtClean="0">
                              <a:latin typeface="Cambria Math" panose="02040503050406030204" pitchFamily="18" charset="0"/>
                              <a:cs typeface="Calibri"/>
                            </a:rPr>
                            <m:t>𝑇</m:t>
                          </m:r>
                        </m:e>
                      </m:d>
                      <m:r>
                        <a:rPr lang="en-SG" sz="2400" b="0" i="1" smtClean="0">
                          <a:latin typeface="Cambria Math" panose="02040503050406030204" pitchFamily="18" charset="0"/>
                          <a:cs typeface="Calibri"/>
                        </a:rPr>
                        <m:t>=</m:t>
                      </m:r>
                      <m:r>
                        <a:rPr lang="en-SG" sz="2400" i="1">
                          <a:latin typeface="Cambria Math" panose="02040503050406030204" pitchFamily="18" charset="0"/>
                          <a:cs typeface="Calibri"/>
                        </a:rPr>
                        <m:t>𝑙𝑛𝑆</m:t>
                      </m:r>
                      <m:d>
                        <m:dPr>
                          <m:ctrlPr>
                            <a:rPr lang="en-SG" sz="2400" i="1">
                              <a:latin typeface="Cambria Math" panose="02040503050406030204" pitchFamily="18" charset="0"/>
                              <a:cs typeface="Calibri"/>
                            </a:rPr>
                          </m:ctrlPr>
                        </m:dPr>
                        <m:e>
                          <m:r>
                            <a:rPr lang="en-SG" sz="2400" i="1">
                              <a:latin typeface="Cambria Math" panose="02040503050406030204" pitchFamily="18" charset="0"/>
                              <a:cs typeface="Calibri"/>
                            </a:rPr>
                            <m:t>0</m:t>
                          </m:r>
                        </m:e>
                      </m:d>
                      <m:r>
                        <a:rPr lang="en-SG" sz="2400" b="0" i="1" smtClean="0">
                          <a:latin typeface="Cambria Math" panose="02040503050406030204" pitchFamily="18" charset="0"/>
                          <a:cs typeface="Calibri"/>
                        </a:rPr>
                        <m:t>+</m:t>
                      </m:r>
                      <m:d>
                        <m:dPr>
                          <m:ctrlPr>
                            <a:rPr lang="en-SG" sz="2400" b="0" i="1" smtClean="0">
                              <a:latin typeface="Cambria Math" panose="02040503050406030204" pitchFamily="18" charset="0"/>
                              <a:cs typeface="Calibri"/>
                            </a:rPr>
                          </m:ctrlPr>
                        </m:dPr>
                        <m:e>
                          <m:r>
                            <a:rPr lang="en-SG" sz="2400" b="0" i="1" smtClean="0">
                              <a:latin typeface="Cambria Math" panose="02040503050406030204" pitchFamily="18" charset="0"/>
                              <a:cs typeface="Calibri"/>
                            </a:rPr>
                            <m:t>𝜇</m:t>
                          </m:r>
                          <m:r>
                            <a:rPr lang="en-SG" sz="2400" b="0" i="1" smtClean="0">
                              <a:latin typeface="Cambria Math" panose="02040503050406030204" pitchFamily="18" charset="0"/>
                              <a:cs typeface="Calibri"/>
                            </a:rPr>
                            <m:t>−</m:t>
                          </m:r>
                          <m:f>
                            <m:fPr>
                              <m:ctrlPr>
                                <a:rPr lang="en-SG" sz="2400" b="0" i="1" smtClean="0">
                                  <a:latin typeface="Cambria Math" panose="02040503050406030204" pitchFamily="18" charset="0"/>
                                  <a:cs typeface="Calibri"/>
                                </a:rPr>
                              </m:ctrlPr>
                            </m:fPr>
                            <m:num>
                              <m:r>
                                <a:rPr lang="en-SG" sz="2400" b="0" i="1" smtClean="0">
                                  <a:latin typeface="Cambria Math" panose="02040503050406030204" pitchFamily="18" charset="0"/>
                                  <a:cs typeface="Calibri"/>
                                </a:rPr>
                                <m:t>1</m:t>
                              </m:r>
                            </m:num>
                            <m:den>
                              <m:r>
                                <a:rPr lang="en-SG" sz="2400" b="0" i="1" smtClean="0">
                                  <a:latin typeface="Cambria Math" panose="02040503050406030204" pitchFamily="18" charset="0"/>
                                  <a:cs typeface="Calibri"/>
                                </a:rPr>
                                <m:t>2</m:t>
                              </m:r>
                            </m:den>
                          </m:f>
                          <m:sSup>
                            <m:sSupPr>
                              <m:ctrlPr>
                                <a:rPr lang="en-SG" sz="2400" b="0" i="1" smtClean="0">
                                  <a:latin typeface="Cambria Math" panose="02040503050406030204" pitchFamily="18" charset="0"/>
                                  <a:cs typeface="Calibri"/>
                                </a:rPr>
                              </m:ctrlPr>
                            </m:sSupPr>
                            <m:e>
                              <m:r>
                                <a:rPr lang="en-SG" sz="2400" b="0" i="1" smtClean="0">
                                  <a:latin typeface="Cambria Math" panose="02040503050406030204" pitchFamily="18" charset="0"/>
                                  <a:cs typeface="Calibri"/>
                                </a:rPr>
                                <m:t>𝜎</m:t>
                              </m:r>
                            </m:e>
                            <m:sup>
                              <m:r>
                                <a:rPr lang="en-SG" sz="2400" b="0" i="1" smtClean="0">
                                  <a:latin typeface="Cambria Math" panose="02040503050406030204" pitchFamily="18" charset="0"/>
                                  <a:cs typeface="Calibri"/>
                                </a:rPr>
                                <m:t>2</m:t>
                              </m:r>
                            </m:sup>
                          </m:sSup>
                        </m:e>
                      </m:d>
                      <m:r>
                        <a:rPr lang="en-SG" sz="2400" b="0" i="1" smtClean="0">
                          <a:latin typeface="Cambria Math" panose="02040503050406030204" pitchFamily="18" charset="0"/>
                          <a:cs typeface="Calibri"/>
                        </a:rPr>
                        <m:t>𝑇</m:t>
                      </m:r>
                      <m:r>
                        <a:rPr lang="en-SG" sz="2400" b="0" i="1" smtClean="0">
                          <a:latin typeface="Cambria Math" panose="02040503050406030204" pitchFamily="18" charset="0"/>
                          <a:cs typeface="Calibri"/>
                        </a:rPr>
                        <m:t>+</m:t>
                      </m:r>
                      <m:r>
                        <a:rPr lang="en-SG" sz="2400" i="1">
                          <a:latin typeface="Cambria Math" panose="02040503050406030204" pitchFamily="18" charset="0"/>
                          <a:cs typeface="Calibri"/>
                        </a:rPr>
                        <m:t>𝜎</m:t>
                      </m:r>
                      <m:nary>
                        <m:naryPr>
                          <m:ctrlPr>
                            <a:rPr lang="en-SG" sz="2400" b="0" i="1" smtClean="0">
                              <a:latin typeface="Cambria Math" panose="02040503050406030204" pitchFamily="18" charset="0"/>
                              <a:cs typeface="Calibri"/>
                            </a:rPr>
                          </m:ctrlPr>
                        </m:naryPr>
                        <m:sub>
                          <m:r>
                            <m:rPr>
                              <m:brk m:alnAt="23"/>
                            </m:rPr>
                            <a:rPr lang="en-SG" sz="2400" b="0" i="1" smtClean="0">
                              <a:latin typeface="Cambria Math" panose="02040503050406030204" pitchFamily="18" charset="0"/>
                              <a:cs typeface="Calibri"/>
                            </a:rPr>
                            <m:t>0</m:t>
                          </m:r>
                        </m:sub>
                        <m:sup>
                          <m:r>
                            <a:rPr lang="en-SG" sz="2400" b="0" i="1" smtClean="0">
                              <a:latin typeface="Cambria Math" panose="02040503050406030204" pitchFamily="18" charset="0"/>
                              <a:cs typeface="Calibri"/>
                            </a:rPr>
                            <m:t>𝑇</m:t>
                          </m:r>
                        </m:sup>
                        <m:e>
                          <m:r>
                            <a:rPr lang="en-SG" sz="2400" b="0" i="1" smtClean="0">
                              <a:latin typeface="Cambria Math" panose="02040503050406030204" pitchFamily="18" charset="0"/>
                              <a:cs typeface="Calibri"/>
                            </a:rPr>
                            <m:t>𝑑𝑊</m:t>
                          </m:r>
                          <m:d>
                            <m:dPr>
                              <m:ctrlPr>
                                <a:rPr lang="en-SG" sz="2400" b="0" i="1" smtClean="0">
                                  <a:latin typeface="Cambria Math" panose="02040503050406030204" pitchFamily="18" charset="0"/>
                                  <a:cs typeface="Calibri"/>
                                </a:rPr>
                              </m:ctrlPr>
                            </m:dPr>
                            <m:e>
                              <m:r>
                                <a:rPr lang="en-SG" sz="2400" b="0" i="1" smtClean="0">
                                  <a:latin typeface="Cambria Math" panose="02040503050406030204" pitchFamily="18" charset="0"/>
                                  <a:cs typeface="Calibri"/>
                                </a:rPr>
                                <m:t>𝑢</m:t>
                              </m:r>
                            </m:e>
                          </m:d>
                        </m:e>
                      </m:nary>
                    </m:oMath>
                  </m:oMathPara>
                </a14:m>
                <a:endParaRPr lang="en-SG" sz="2400" dirty="0">
                  <a:latin typeface="Calibri"/>
                  <a:cs typeface="Calibri"/>
                </a:endParaRPr>
              </a:p>
              <a:p>
                <a:pPr/>
                <a14:m>
                  <m:oMathPara xmlns:m="http://schemas.openxmlformats.org/officeDocument/2006/math">
                    <m:oMathParaPr>
                      <m:jc m:val="centerGroup"/>
                    </m:oMathParaPr>
                    <m:oMath xmlns:m="http://schemas.openxmlformats.org/officeDocument/2006/math">
                      <m:r>
                        <a:rPr lang="en-SG" sz="2400" i="1">
                          <a:latin typeface="Cambria Math" panose="02040503050406030204" pitchFamily="18" charset="0"/>
                          <a:cs typeface="Calibri"/>
                        </a:rPr>
                        <m:t>𝑙𝑛𝑆</m:t>
                      </m:r>
                      <m:d>
                        <m:dPr>
                          <m:ctrlPr>
                            <a:rPr lang="en-SG" sz="2400" i="1">
                              <a:latin typeface="Cambria Math" panose="02040503050406030204" pitchFamily="18" charset="0"/>
                              <a:cs typeface="Calibri"/>
                            </a:rPr>
                          </m:ctrlPr>
                        </m:dPr>
                        <m:e>
                          <m:r>
                            <a:rPr lang="en-SG" sz="2400" b="0" i="1" smtClean="0">
                              <a:latin typeface="Cambria Math" panose="02040503050406030204" pitchFamily="18" charset="0"/>
                              <a:cs typeface="Calibri"/>
                            </a:rPr>
                            <m:t>𝑇</m:t>
                          </m:r>
                        </m:e>
                      </m:d>
                      <m:r>
                        <a:rPr lang="en-SG" sz="2400" b="0" i="1" smtClean="0">
                          <a:latin typeface="Cambria Math" panose="02040503050406030204" pitchFamily="18" charset="0"/>
                          <a:cs typeface="Calibri"/>
                        </a:rPr>
                        <m:t>=</m:t>
                      </m:r>
                      <m:r>
                        <a:rPr lang="en-SG" sz="2400" b="0" i="1" smtClean="0">
                          <a:latin typeface="Cambria Math" panose="02040503050406030204" pitchFamily="18" charset="0"/>
                          <a:cs typeface="Calibri"/>
                        </a:rPr>
                        <m:t>𝑙𝑛𝑆</m:t>
                      </m:r>
                      <m:d>
                        <m:dPr>
                          <m:ctrlPr>
                            <a:rPr lang="en-SG" sz="2400" b="0" i="1" smtClean="0">
                              <a:latin typeface="Cambria Math" panose="02040503050406030204" pitchFamily="18" charset="0"/>
                              <a:cs typeface="Calibri"/>
                            </a:rPr>
                          </m:ctrlPr>
                        </m:dPr>
                        <m:e>
                          <m:r>
                            <a:rPr lang="en-SG" sz="2400" b="0" i="1" smtClean="0">
                              <a:latin typeface="Cambria Math" panose="02040503050406030204" pitchFamily="18" charset="0"/>
                              <a:cs typeface="Calibri"/>
                            </a:rPr>
                            <m:t>0</m:t>
                          </m:r>
                        </m:e>
                      </m:d>
                      <m:r>
                        <a:rPr lang="en-SG" sz="2400" b="0" i="1" smtClean="0">
                          <a:latin typeface="Cambria Math" panose="02040503050406030204" pitchFamily="18" charset="0"/>
                          <a:cs typeface="Calibri"/>
                        </a:rPr>
                        <m:t>+</m:t>
                      </m:r>
                      <m:d>
                        <m:dPr>
                          <m:ctrlPr>
                            <a:rPr lang="en-SG" sz="2400" i="1">
                              <a:latin typeface="Cambria Math" panose="02040503050406030204" pitchFamily="18" charset="0"/>
                              <a:cs typeface="Calibri"/>
                            </a:rPr>
                          </m:ctrlPr>
                        </m:dPr>
                        <m:e>
                          <m:r>
                            <a:rPr lang="en-SG" sz="2400" i="1">
                              <a:latin typeface="Cambria Math" panose="02040503050406030204" pitchFamily="18" charset="0"/>
                              <a:cs typeface="Calibri"/>
                            </a:rPr>
                            <m:t>𝜇</m:t>
                          </m:r>
                          <m:r>
                            <a:rPr lang="en-SG" sz="2400" i="1">
                              <a:latin typeface="Cambria Math" panose="02040503050406030204" pitchFamily="18" charset="0"/>
                              <a:cs typeface="Calibri"/>
                            </a:rPr>
                            <m:t>−</m:t>
                          </m:r>
                          <m:f>
                            <m:fPr>
                              <m:ctrlPr>
                                <a:rPr lang="en-SG" sz="2400" i="1">
                                  <a:latin typeface="Cambria Math" panose="02040503050406030204" pitchFamily="18" charset="0"/>
                                  <a:cs typeface="Calibri"/>
                                </a:rPr>
                              </m:ctrlPr>
                            </m:fPr>
                            <m:num>
                              <m:r>
                                <a:rPr lang="en-SG" sz="2400" i="1">
                                  <a:latin typeface="Cambria Math" panose="02040503050406030204" pitchFamily="18" charset="0"/>
                                  <a:cs typeface="Calibri"/>
                                </a:rPr>
                                <m:t>1</m:t>
                              </m:r>
                            </m:num>
                            <m:den>
                              <m:r>
                                <a:rPr lang="en-SG" sz="2400" i="1">
                                  <a:latin typeface="Cambria Math" panose="02040503050406030204" pitchFamily="18" charset="0"/>
                                  <a:cs typeface="Calibri"/>
                                </a:rPr>
                                <m:t>2</m:t>
                              </m:r>
                            </m:den>
                          </m:f>
                          <m:sSup>
                            <m:sSupPr>
                              <m:ctrlPr>
                                <a:rPr lang="en-SG" sz="2400" i="1">
                                  <a:latin typeface="Cambria Math" panose="02040503050406030204" pitchFamily="18" charset="0"/>
                                  <a:cs typeface="Calibri"/>
                                </a:rPr>
                              </m:ctrlPr>
                            </m:sSupPr>
                            <m:e>
                              <m:r>
                                <a:rPr lang="en-SG" sz="2400" i="1">
                                  <a:latin typeface="Cambria Math" panose="02040503050406030204" pitchFamily="18" charset="0"/>
                                  <a:cs typeface="Calibri"/>
                                </a:rPr>
                                <m:t>𝜎</m:t>
                              </m:r>
                            </m:e>
                            <m:sup>
                              <m:r>
                                <a:rPr lang="en-SG" sz="2400" i="1">
                                  <a:latin typeface="Cambria Math" panose="02040503050406030204" pitchFamily="18" charset="0"/>
                                  <a:cs typeface="Calibri"/>
                                </a:rPr>
                                <m:t>2</m:t>
                              </m:r>
                            </m:sup>
                          </m:sSup>
                        </m:e>
                      </m:d>
                      <m:r>
                        <a:rPr lang="en-SG" sz="2400" b="0" i="1" smtClean="0">
                          <a:latin typeface="Cambria Math" panose="02040503050406030204" pitchFamily="18" charset="0"/>
                          <a:cs typeface="Calibri"/>
                        </a:rPr>
                        <m:t>𝑇</m:t>
                      </m:r>
                      <m:r>
                        <a:rPr lang="en-SG" sz="2400" i="1">
                          <a:latin typeface="Cambria Math" panose="02040503050406030204" pitchFamily="18" charset="0"/>
                          <a:cs typeface="Calibri"/>
                        </a:rPr>
                        <m:t>+</m:t>
                      </m:r>
                      <m:r>
                        <a:rPr lang="en-SG" sz="2400" i="1">
                          <a:latin typeface="Cambria Math" panose="02040503050406030204" pitchFamily="18" charset="0"/>
                          <a:cs typeface="Calibri"/>
                        </a:rPr>
                        <m:t>𝜎</m:t>
                      </m:r>
                      <m:rad>
                        <m:radPr>
                          <m:degHide m:val="on"/>
                          <m:ctrlPr>
                            <a:rPr lang="en-SG" sz="2400" b="0" i="1" smtClean="0">
                              <a:latin typeface="Cambria Math" panose="02040503050406030204" pitchFamily="18" charset="0"/>
                              <a:cs typeface="Calibri"/>
                            </a:rPr>
                          </m:ctrlPr>
                        </m:radPr>
                        <m:deg/>
                        <m:e>
                          <m:r>
                            <a:rPr lang="en-SG" sz="2400" b="0" i="1" smtClean="0">
                              <a:latin typeface="Cambria Math" panose="02040503050406030204" pitchFamily="18" charset="0"/>
                              <a:cs typeface="Calibri"/>
                            </a:rPr>
                            <m:t>𝑇</m:t>
                          </m:r>
                        </m:e>
                      </m:rad>
                      <m:r>
                        <a:rPr lang="en-SG" sz="2400" b="0" i="1" smtClean="0">
                          <a:latin typeface="Cambria Math" panose="02040503050406030204" pitchFamily="18" charset="0"/>
                          <a:cs typeface="Calibri"/>
                        </a:rPr>
                        <m:t>𝑥</m:t>
                      </m:r>
                    </m:oMath>
                  </m:oMathPara>
                </a14:m>
                <a:endParaRPr lang="en-SG" sz="2400" dirty="0">
                  <a:latin typeface="Calibri"/>
                  <a:cs typeface="Calibri"/>
                </a:endParaRPr>
              </a:p>
              <a:p>
                <a:pPr marL="342900" indent="-342900">
                  <a:buFont typeface="Arial" panose="020B0604020202020204" pitchFamily="34" charset="0"/>
                  <a:buChar char="•"/>
                </a:pPr>
                <a:r>
                  <a:rPr lang="en-SG" sz="2400" dirty="0">
                    <a:cs typeface="Calibri"/>
                  </a:rPr>
                  <a:t>where, </a:t>
                </a:r>
                <a14:m>
                  <m:oMath xmlns:m="http://schemas.openxmlformats.org/officeDocument/2006/math">
                    <m:r>
                      <a:rPr lang="en-SG" sz="2400" i="1">
                        <a:latin typeface="Cambria Math" panose="02040503050406030204" pitchFamily="18" charset="0"/>
                        <a:cs typeface="Calibri"/>
                      </a:rPr>
                      <m:t>𝑥</m:t>
                    </m:r>
                    <m:r>
                      <a:rPr lang="en-SG" sz="2400" i="1">
                        <a:latin typeface="Cambria Math" panose="02040503050406030204" pitchFamily="18" charset="0"/>
                        <a:cs typeface="Calibri"/>
                      </a:rPr>
                      <m:t>~</m:t>
                    </m:r>
                    <m:r>
                      <a:rPr lang="en-SG" sz="2400" i="1">
                        <a:latin typeface="Cambria Math" panose="02040503050406030204" pitchFamily="18" charset="0"/>
                        <a:cs typeface="Calibri"/>
                      </a:rPr>
                      <m:t>𝑁</m:t>
                    </m:r>
                    <m:r>
                      <a:rPr lang="en-SG" sz="2400" i="1">
                        <a:latin typeface="Cambria Math" panose="02040503050406030204" pitchFamily="18" charset="0"/>
                        <a:cs typeface="Calibri"/>
                      </a:rPr>
                      <m:t>(0,1)</m:t>
                    </m:r>
                  </m:oMath>
                </a14:m>
                <a:r>
                  <a:rPr lang="en-SG" sz="2400" dirty="0">
                    <a:cs typeface="Calibri"/>
                  </a:rPr>
                  <a:t>. The solution is given as </a:t>
                </a:r>
              </a:p>
              <a:p>
                <a:pPr/>
                <a14:m>
                  <m:oMathPara xmlns:m="http://schemas.openxmlformats.org/officeDocument/2006/math">
                    <m:oMathParaPr>
                      <m:jc m:val="centerGroup"/>
                    </m:oMathParaPr>
                    <m:oMath xmlns:m="http://schemas.openxmlformats.org/officeDocument/2006/math">
                      <m:r>
                        <a:rPr lang="en-SG" sz="2400" i="1">
                          <a:latin typeface="Cambria Math" panose="02040503050406030204" pitchFamily="18" charset="0"/>
                          <a:cs typeface="Calibri"/>
                        </a:rPr>
                        <m:t>𝑆</m:t>
                      </m:r>
                      <m:d>
                        <m:dPr>
                          <m:ctrlPr>
                            <a:rPr lang="en-SG" sz="2400" i="1">
                              <a:latin typeface="Cambria Math" panose="02040503050406030204" pitchFamily="18" charset="0"/>
                              <a:cs typeface="Calibri"/>
                            </a:rPr>
                          </m:ctrlPr>
                        </m:dPr>
                        <m:e>
                          <m:r>
                            <a:rPr lang="en-SG" sz="2400" b="0" i="1" smtClean="0">
                              <a:latin typeface="Cambria Math" panose="02040503050406030204" pitchFamily="18" charset="0"/>
                              <a:cs typeface="Calibri"/>
                            </a:rPr>
                            <m:t>𝑇</m:t>
                          </m:r>
                        </m:e>
                      </m:d>
                      <m:r>
                        <a:rPr lang="en-SG" sz="2400" i="1">
                          <a:latin typeface="Cambria Math" panose="02040503050406030204" pitchFamily="18" charset="0"/>
                          <a:cs typeface="Calibri"/>
                        </a:rPr>
                        <m:t>=</m:t>
                      </m:r>
                      <m:r>
                        <a:rPr lang="en-SG" sz="2400" i="1">
                          <a:latin typeface="Cambria Math" panose="02040503050406030204" pitchFamily="18" charset="0"/>
                          <a:cs typeface="Calibri"/>
                        </a:rPr>
                        <m:t>𝑆</m:t>
                      </m:r>
                      <m:d>
                        <m:dPr>
                          <m:ctrlPr>
                            <a:rPr lang="en-SG" sz="2400" i="1">
                              <a:latin typeface="Cambria Math" panose="02040503050406030204" pitchFamily="18" charset="0"/>
                              <a:cs typeface="Calibri"/>
                            </a:rPr>
                          </m:ctrlPr>
                        </m:dPr>
                        <m:e>
                          <m:r>
                            <a:rPr lang="en-SG" sz="2400" b="0" i="1" smtClean="0">
                              <a:latin typeface="Cambria Math" panose="02040503050406030204" pitchFamily="18" charset="0"/>
                              <a:cs typeface="Calibri"/>
                            </a:rPr>
                            <m:t>0</m:t>
                          </m:r>
                        </m:e>
                      </m:d>
                      <m:r>
                        <m:rPr>
                          <m:sty m:val="p"/>
                        </m:rPr>
                        <a:rPr lang="en-SG" sz="2400" b="0" i="0" smtClean="0">
                          <a:latin typeface="Cambria Math" panose="02040503050406030204" pitchFamily="18" charset="0"/>
                          <a:cs typeface="Calibri"/>
                        </a:rPr>
                        <m:t>exp</m:t>
                      </m:r>
                      <m:r>
                        <a:rPr lang="en-SG" sz="2400" b="0" i="1" smtClean="0">
                          <a:latin typeface="Cambria Math" panose="02040503050406030204" pitchFamily="18" charset="0"/>
                          <a:cs typeface="Calibri"/>
                        </a:rPr>
                        <m:t>⁡</m:t>
                      </m:r>
                      <m:d>
                        <m:dPr>
                          <m:begChr m:val="["/>
                          <m:endChr m:val="]"/>
                          <m:ctrlPr>
                            <a:rPr lang="en-SG" sz="2400" b="0" i="1" smtClean="0">
                              <a:latin typeface="Cambria Math" panose="02040503050406030204" pitchFamily="18" charset="0"/>
                              <a:cs typeface="Calibri"/>
                            </a:rPr>
                          </m:ctrlPr>
                        </m:dPr>
                        <m:e>
                          <m:d>
                            <m:dPr>
                              <m:ctrlPr>
                                <a:rPr lang="en-SG" sz="2400" i="1">
                                  <a:latin typeface="Cambria Math" panose="02040503050406030204" pitchFamily="18" charset="0"/>
                                  <a:cs typeface="Calibri"/>
                                </a:rPr>
                              </m:ctrlPr>
                            </m:dPr>
                            <m:e>
                              <m:r>
                                <a:rPr lang="en-SG" sz="2400" i="1">
                                  <a:latin typeface="Cambria Math" panose="02040503050406030204" pitchFamily="18" charset="0"/>
                                  <a:cs typeface="Calibri"/>
                                </a:rPr>
                                <m:t>𝜇</m:t>
                              </m:r>
                              <m:r>
                                <a:rPr lang="en-SG" sz="2400" i="1">
                                  <a:latin typeface="Cambria Math" panose="02040503050406030204" pitchFamily="18" charset="0"/>
                                  <a:cs typeface="Calibri"/>
                                </a:rPr>
                                <m:t>−</m:t>
                              </m:r>
                              <m:f>
                                <m:fPr>
                                  <m:ctrlPr>
                                    <a:rPr lang="en-SG" sz="2400" i="1">
                                      <a:latin typeface="Cambria Math" panose="02040503050406030204" pitchFamily="18" charset="0"/>
                                      <a:cs typeface="Calibri"/>
                                    </a:rPr>
                                  </m:ctrlPr>
                                </m:fPr>
                                <m:num>
                                  <m:r>
                                    <a:rPr lang="en-SG" sz="2400" i="1">
                                      <a:latin typeface="Cambria Math" panose="02040503050406030204" pitchFamily="18" charset="0"/>
                                      <a:cs typeface="Calibri"/>
                                    </a:rPr>
                                    <m:t>1</m:t>
                                  </m:r>
                                </m:num>
                                <m:den>
                                  <m:r>
                                    <a:rPr lang="en-SG" sz="2400" i="1">
                                      <a:latin typeface="Cambria Math" panose="02040503050406030204" pitchFamily="18" charset="0"/>
                                      <a:cs typeface="Calibri"/>
                                    </a:rPr>
                                    <m:t>2</m:t>
                                  </m:r>
                                </m:den>
                              </m:f>
                              <m:sSup>
                                <m:sSupPr>
                                  <m:ctrlPr>
                                    <a:rPr lang="en-SG" sz="2400" i="1">
                                      <a:latin typeface="Cambria Math" panose="02040503050406030204" pitchFamily="18" charset="0"/>
                                      <a:cs typeface="Calibri"/>
                                    </a:rPr>
                                  </m:ctrlPr>
                                </m:sSupPr>
                                <m:e>
                                  <m:r>
                                    <a:rPr lang="en-SG" sz="2400" i="1">
                                      <a:latin typeface="Cambria Math" panose="02040503050406030204" pitchFamily="18" charset="0"/>
                                      <a:cs typeface="Calibri"/>
                                    </a:rPr>
                                    <m:t>𝜎</m:t>
                                  </m:r>
                                </m:e>
                                <m:sup>
                                  <m:r>
                                    <a:rPr lang="en-SG" sz="2400" i="1">
                                      <a:latin typeface="Cambria Math" panose="02040503050406030204" pitchFamily="18" charset="0"/>
                                      <a:cs typeface="Calibri"/>
                                    </a:rPr>
                                    <m:t>2</m:t>
                                  </m:r>
                                </m:sup>
                              </m:sSup>
                            </m:e>
                          </m:d>
                          <m:r>
                            <a:rPr lang="en-SG" sz="2400" b="0" i="1" smtClean="0">
                              <a:latin typeface="Cambria Math" panose="02040503050406030204" pitchFamily="18" charset="0"/>
                              <a:cs typeface="Calibri"/>
                            </a:rPr>
                            <m:t>𝑇</m:t>
                          </m:r>
                          <m:r>
                            <a:rPr lang="en-SG" sz="2400" i="1">
                              <a:latin typeface="Cambria Math" panose="02040503050406030204" pitchFamily="18" charset="0"/>
                              <a:cs typeface="Calibri"/>
                            </a:rPr>
                            <m:t>+</m:t>
                          </m:r>
                          <m:r>
                            <a:rPr lang="en-SG" sz="2400" i="1">
                              <a:latin typeface="Cambria Math" panose="02040503050406030204" pitchFamily="18" charset="0"/>
                              <a:cs typeface="Calibri"/>
                            </a:rPr>
                            <m:t>𝜎</m:t>
                          </m:r>
                          <m:rad>
                            <m:radPr>
                              <m:degHide m:val="on"/>
                              <m:ctrlPr>
                                <a:rPr lang="en-SG" sz="2400" i="1">
                                  <a:latin typeface="Cambria Math" panose="02040503050406030204" pitchFamily="18" charset="0"/>
                                  <a:cs typeface="Calibri"/>
                                </a:rPr>
                              </m:ctrlPr>
                            </m:radPr>
                            <m:deg/>
                            <m:e>
                              <m:r>
                                <a:rPr lang="en-SG" sz="2400" b="0" i="1" smtClean="0">
                                  <a:latin typeface="Cambria Math" panose="02040503050406030204" pitchFamily="18" charset="0"/>
                                  <a:cs typeface="Calibri"/>
                                </a:rPr>
                                <m:t>𝑇</m:t>
                              </m:r>
                            </m:e>
                          </m:rad>
                          <m:r>
                            <a:rPr lang="en-SG" sz="2400" i="1">
                              <a:latin typeface="Cambria Math" panose="02040503050406030204" pitchFamily="18" charset="0"/>
                              <a:cs typeface="Calibri"/>
                            </a:rPr>
                            <m:t>𝑥</m:t>
                          </m:r>
                        </m:e>
                      </m:d>
                    </m:oMath>
                  </m:oMathPara>
                </a14:m>
                <a:endParaRPr lang="en-SG" sz="2400" dirty="0">
                  <a:cs typeface="Calibri"/>
                </a:endParaRPr>
              </a:p>
              <a:p>
                <a:pPr marL="342900" indent="-342900">
                  <a:buFont typeface="Arial" panose="020B0604020202020204" pitchFamily="34" charset="0"/>
                  <a:buChar char="•"/>
                </a:pPr>
                <a:endParaRPr lang="en-SG" sz="2400" dirty="0">
                  <a:latin typeface="Calibri"/>
                  <a:cs typeface="Calibri"/>
                </a:endParaRPr>
              </a:p>
            </p:txBody>
          </p:sp>
        </mc:Choice>
        <mc:Fallback xmlns="">
          <p:sp>
            <p:nvSpPr>
              <p:cNvPr id="3" name="object 3"/>
              <p:cNvSpPr txBox="1">
                <a:spLocks noRot="1" noChangeAspect="1" noMove="1" noResize="1" noEditPoints="1" noAdjustHandles="1" noChangeArrowheads="1" noChangeShapeType="1" noTextEdit="1"/>
              </p:cNvSpPr>
              <p:nvPr/>
            </p:nvSpPr>
            <p:spPr>
              <a:xfrm>
                <a:off x="1170284" y="1919676"/>
                <a:ext cx="8371842" cy="5502917"/>
              </a:xfrm>
              <a:prstGeom prst="rect">
                <a:avLst/>
              </a:prstGeom>
              <a:blipFill>
                <a:blip r:embed="rId2"/>
                <a:stretch>
                  <a:fillRect l="-2112" t="-1550"/>
                </a:stretch>
              </a:blipFill>
            </p:spPr>
            <p:txBody>
              <a:bodyPr/>
              <a:lstStyle/>
              <a:p>
                <a:r>
                  <a:rPr lang="en-SG">
                    <a:noFill/>
                  </a:rPr>
                  <a:t> </a:t>
                </a:r>
              </a:p>
            </p:txBody>
          </p:sp>
        </mc:Fallback>
      </mc:AlternateContent>
    </p:spTree>
    <p:extLst>
      <p:ext uri="{BB962C8B-B14F-4D97-AF65-F5344CB8AC3E}">
        <p14:creationId xmlns:p14="http://schemas.microsoft.com/office/powerpoint/2010/main" val="36320312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dt" sz="half" idx="6"/>
          </p:nvPr>
        </p:nvSpPr>
        <p:spPr>
          <a:prstGeom prst="rect">
            <a:avLst/>
          </a:prstGeom>
        </p:spPr>
        <p:txBody>
          <a:bodyPr vert="horz" wrap="square" lIns="0" tIns="3810" rIns="0" bIns="0" rtlCol="0">
            <a:spAutoFit/>
          </a:bodyPr>
          <a:lstStyle/>
          <a:p>
            <a:pPr marL="12700">
              <a:lnSpc>
                <a:spcPct val="100000"/>
              </a:lnSpc>
              <a:spcBef>
                <a:spcPts val="30"/>
              </a:spcBef>
            </a:pPr>
            <a:r>
              <a:rPr spc="-5" dirty="0"/>
              <a:t>QF602</a:t>
            </a:r>
          </a:p>
        </p:txBody>
      </p:sp>
      <p:sp>
        <p:nvSpPr>
          <p:cNvPr id="6" name="object 6"/>
          <p:cNvSpPr txBox="1">
            <a:spLocks noGrp="1"/>
          </p:cNvSpPr>
          <p:nvPr>
            <p:ph type="sldNum" sz="quarter" idx="7"/>
          </p:nvPr>
        </p:nvSpPr>
        <p:spPr>
          <a:prstGeom prst="rect">
            <a:avLst/>
          </a:prstGeom>
        </p:spPr>
        <p:txBody>
          <a:bodyPr vert="horz" wrap="square" lIns="0" tIns="3810" rIns="0" bIns="0" rtlCol="0">
            <a:spAutoFit/>
          </a:bodyPr>
          <a:lstStyle/>
          <a:p>
            <a:pPr marL="25400">
              <a:lnSpc>
                <a:spcPct val="100000"/>
              </a:lnSpc>
              <a:spcBef>
                <a:spcPts val="30"/>
              </a:spcBef>
            </a:pPr>
            <a:fld id="{81D60167-4931-47E6-BA6A-407CBD079E47}" type="slidenum">
              <a:rPr spc="-5" dirty="0"/>
              <a:t>8</a:t>
            </a:fld>
            <a:endParaRPr spc="-5" dirty="0"/>
          </a:p>
        </p:txBody>
      </p:sp>
      <p:sp>
        <p:nvSpPr>
          <p:cNvPr id="2" name="object 2"/>
          <p:cNvSpPr txBox="1">
            <a:spLocks noGrp="1"/>
          </p:cNvSpPr>
          <p:nvPr>
            <p:ph type="title"/>
          </p:nvPr>
        </p:nvSpPr>
        <p:spPr>
          <a:xfrm>
            <a:off x="1676379" y="730250"/>
            <a:ext cx="7010400" cy="713657"/>
          </a:xfrm>
          <a:prstGeom prst="rect">
            <a:avLst/>
          </a:prstGeom>
        </p:spPr>
        <p:txBody>
          <a:bodyPr vert="horz" wrap="square" lIns="0" tIns="13335" rIns="0" bIns="0" rtlCol="0">
            <a:spAutoFit/>
          </a:bodyPr>
          <a:lstStyle/>
          <a:p>
            <a:pPr marL="12700" algn="ctr">
              <a:lnSpc>
                <a:spcPct val="100000"/>
              </a:lnSpc>
              <a:spcBef>
                <a:spcPts val="105"/>
              </a:spcBef>
            </a:pPr>
            <a:r>
              <a:rPr lang="en-SG" spc="50" dirty="0"/>
              <a:t>Geometric Brownian Motion</a:t>
            </a:r>
            <a:endParaRPr spc="-20" dirty="0"/>
          </a:p>
        </p:txBody>
      </p:sp>
      <mc:AlternateContent xmlns:mc="http://schemas.openxmlformats.org/markup-compatibility/2006" xmlns:a14="http://schemas.microsoft.com/office/drawing/2010/main">
        <mc:Choice Requires="a14">
          <p:sp>
            <p:nvSpPr>
              <p:cNvPr id="3" name="object 3"/>
              <p:cNvSpPr txBox="1"/>
              <p:nvPr/>
            </p:nvSpPr>
            <p:spPr>
              <a:xfrm>
                <a:off x="1170284" y="1919676"/>
                <a:ext cx="8371842" cy="5270161"/>
              </a:xfrm>
              <a:prstGeom prst="rect">
                <a:avLst/>
              </a:prstGeom>
            </p:spPr>
            <p:txBody>
              <a:bodyPr vert="horz" wrap="square" lIns="0" tIns="10795" rIns="0" bIns="0" rtlCol="0">
                <a:spAutoFit/>
              </a:bodyPr>
              <a:lstStyle/>
              <a:p>
                <a:pPr marL="342900" indent="-342900">
                  <a:buFont typeface="Arial" panose="020B0604020202020204" pitchFamily="34" charset="0"/>
                  <a:buChar char="•"/>
                </a:pPr>
                <a:r>
                  <a:rPr lang="en-SG" sz="2400" dirty="0">
                    <a:cs typeface="Calibri"/>
                  </a:rPr>
                  <a:t>What is the expectation </a:t>
                </a:r>
                <a14:m>
                  <m:oMath xmlns:m="http://schemas.openxmlformats.org/officeDocument/2006/math">
                    <m:r>
                      <a:rPr lang="en-SG" sz="2400" i="1">
                        <a:latin typeface="Cambria Math" panose="02040503050406030204" pitchFamily="18" charset="0"/>
                        <a:cs typeface="Calibri"/>
                      </a:rPr>
                      <m:t>𝑆</m:t>
                    </m:r>
                    <m:d>
                      <m:dPr>
                        <m:ctrlPr>
                          <a:rPr lang="en-SG" sz="2400" i="1">
                            <a:latin typeface="Cambria Math" panose="02040503050406030204" pitchFamily="18" charset="0"/>
                            <a:cs typeface="Calibri"/>
                          </a:rPr>
                        </m:ctrlPr>
                      </m:dPr>
                      <m:e>
                        <m:r>
                          <a:rPr lang="en-SG" sz="2400" i="1">
                            <a:latin typeface="Cambria Math" panose="02040503050406030204" pitchFamily="18" charset="0"/>
                            <a:cs typeface="Calibri"/>
                          </a:rPr>
                          <m:t>𝑇</m:t>
                        </m:r>
                      </m:e>
                    </m:d>
                  </m:oMath>
                </a14:m>
                <a:r>
                  <a:rPr lang="en-SG" sz="2400" dirty="0">
                    <a:cs typeface="Calibri"/>
                  </a:rPr>
                  <a:t>?</a:t>
                </a:r>
              </a:p>
              <a:p>
                <a:pPr marL="342900" indent="-342900">
                  <a:buFont typeface="Arial" panose="020B0604020202020204" pitchFamily="34" charset="0"/>
                  <a:buChar char="•"/>
                </a:pPr>
                <a:r>
                  <a:rPr lang="en-SG" sz="2400" dirty="0">
                    <a:cs typeface="Calibri"/>
                  </a:rPr>
                  <a:t>Let’s start with something </a:t>
                </a:r>
                <a:r>
                  <a:rPr lang="en-SG" sz="2400" dirty="0" err="1">
                    <a:cs typeface="Calibri"/>
                  </a:rPr>
                  <a:t>simplier</a:t>
                </a:r>
                <a:r>
                  <a:rPr lang="en-SG" sz="2400" dirty="0">
                    <a:cs typeface="Calibri"/>
                  </a:rPr>
                  <a:t>. What is the expectation of the exponential of a normal random variable x? </a:t>
                </a:r>
              </a:p>
              <a:p>
                <a:pPr/>
                <a14:m>
                  <m:oMathPara xmlns:m="http://schemas.openxmlformats.org/officeDocument/2006/math">
                    <m:oMathParaPr>
                      <m:jc m:val="centerGroup"/>
                    </m:oMathParaPr>
                    <m:oMath xmlns:m="http://schemas.openxmlformats.org/officeDocument/2006/math">
                      <m:r>
                        <a:rPr lang="en-SG" sz="2400" b="0" i="1" smtClean="0">
                          <a:latin typeface="Cambria Math" panose="02040503050406030204" pitchFamily="18" charset="0"/>
                          <a:cs typeface="Calibri"/>
                        </a:rPr>
                        <m:t>𝐸</m:t>
                      </m:r>
                      <m:d>
                        <m:dPr>
                          <m:begChr m:val="["/>
                          <m:endChr m:val="]"/>
                          <m:ctrlPr>
                            <a:rPr lang="en-SG" sz="2400" b="0" i="1" smtClean="0">
                              <a:latin typeface="Cambria Math" panose="02040503050406030204" pitchFamily="18" charset="0"/>
                              <a:cs typeface="Calibri"/>
                            </a:rPr>
                          </m:ctrlPr>
                        </m:dPr>
                        <m:e>
                          <m:func>
                            <m:funcPr>
                              <m:ctrlPr>
                                <a:rPr lang="en-SG" sz="2400" b="0" i="1" smtClean="0">
                                  <a:latin typeface="Cambria Math" panose="02040503050406030204" pitchFamily="18" charset="0"/>
                                  <a:cs typeface="Calibri"/>
                                </a:rPr>
                              </m:ctrlPr>
                            </m:funcPr>
                            <m:fName>
                              <m:r>
                                <m:rPr>
                                  <m:sty m:val="p"/>
                                </m:rPr>
                                <a:rPr lang="en-SG" sz="2400" b="0" i="0" smtClean="0">
                                  <a:latin typeface="Cambria Math" panose="02040503050406030204" pitchFamily="18" charset="0"/>
                                  <a:cs typeface="Calibri"/>
                                </a:rPr>
                                <m:t>exp</m:t>
                              </m:r>
                            </m:fName>
                            <m:e>
                              <m:d>
                                <m:dPr>
                                  <m:ctrlPr>
                                    <a:rPr lang="en-SG" sz="2400" b="0" i="1" smtClean="0">
                                      <a:latin typeface="Cambria Math" panose="02040503050406030204" pitchFamily="18" charset="0"/>
                                      <a:cs typeface="Calibri"/>
                                    </a:rPr>
                                  </m:ctrlPr>
                                </m:dPr>
                                <m:e>
                                  <m:r>
                                    <a:rPr lang="en-SG" sz="2400" b="0" i="1" smtClean="0">
                                      <a:latin typeface="Cambria Math" panose="02040503050406030204" pitchFamily="18" charset="0"/>
                                      <a:cs typeface="Calibri"/>
                                    </a:rPr>
                                    <m:t>𝑎𝑥</m:t>
                                  </m:r>
                                </m:e>
                              </m:d>
                            </m:e>
                          </m:func>
                        </m:e>
                      </m:d>
                      <m:r>
                        <a:rPr lang="en-SG" sz="2400" b="0" i="1" smtClean="0">
                          <a:latin typeface="Cambria Math" panose="02040503050406030204" pitchFamily="18" charset="0"/>
                          <a:cs typeface="Calibri"/>
                        </a:rPr>
                        <m:t>=</m:t>
                      </m:r>
                      <m:func>
                        <m:funcPr>
                          <m:ctrlPr>
                            <a:rPr lang="en-SG" sz="2400" b="0" i="1" smtClean="0">
                              <a:latin typeface="Cambria Math" panose="02040503050406030204" pitchFamily="18" charset="0"/>
                              <a:cs typeface="Calibri"/>
                            </a:rPr>
                          </m:ctrlPr>
                        </m:funcPr>
                        <m:fName>
                          <m:r>
                            <m:rPr>
                              <m:sty m:val="p"/>
                            </m:rPr>
                            <a:rPr lang="en-SG" sz="2400" b="0" i="0" smtClean="0">
                              <a:latin typeface="Cambria Math" panose="02040503050406030204" pitchFamily="18" charset="0"/>
                              <a:cs typeface="Calibri"/>
                            </a:rPr>
                            <m:t>exp</m:t>
                          </m:r>
                        </m:fName>
                        <m:e>
                          <m:d>
                            <m:dPr>
                              <m:ctrlPr>
                                <a:rPr lang="en-SG" sz="2400" b="0" i="1" smtClean="0">
                                  <a:latin typeface="Cambria Math" panose="02040503050406030204" pitchFamily="18" charset="0"/>
                                  <a:cs typeface="Calibri"/>
                                </a:rPr>
                              </m:ctrlPr>
                            </m:dPr>
                            <m:e>
                              <m:f>
                                <m:fPr>
                                  <m:ctrlPr>
                                    <a:rPr lang="en-SG" sz="2400" b="0" i="1" smtClean="0">
                                      <a:latin typeface="Cambria Math" panose="02040503050406030204" pitchFamily="18" charset="0"/>
                                      <a:cs typeface="Calibri"/>
                                    </a:rPr>
                                  </m:ctrlPr>
                                </m:fPr>
                                <m:num>
                                  <m:r>
                                    <a:rPr lang="en-SG" sz="2400" b="0" i="1" smtClean="0">
                                      <a:latin typeface="Cambria Math" panose="02040503050406030204" pitchFamily="18" charset="0"/>
                                      <a:cs typeface="Calibri"/>
                                    </a:rPr>
                                    <m:t>1</m:t>
                                  </m:r>
                                </m:num>
                                <m:den>
                                  <m:r>
                                    <a:rPr lang="en-SG" sz="2400" b="0" i="1" smtClean="0">
                                      <a:latin typeface="Cambria Math" panose="02040503050406030204" pitchFamily="18" charset="0"/>
                                      <a:cs typeface="Calibri"/>
                                    </a:rPr>
                                    <m:t>2</m:t>
                                  </m:r>
                                </m:den>
                              </m:f>
                              <m:sSup>
                                <m:sSupPr>
                                  <m:ctrlPr>
                                    <a:rPr lang="en-SG" sz="2400" b="0" i="1" smtClean="0">
                                      <a:latin typeface="Cambria Math" panose="02040503050406030204" pitchFamily="18" charset="0"/>
                                      <a:cs typeface="Calibri"/>
                                    </a:rPr>
                                  </m:ctrlPr>
                                </m:sSupPr>
                                <m:e>
                                  <m:r>
                                    <a:rPr lang="en-SG" sz="2400" b="0" i="1" smtClean="0">
                                      <a:latin typeface="Cambria Math" panose="02040503050406030204" pitchFamily="18" charset="0"/>
                                      <a:cs typeface="Calibri"/>
                                    </a:rPr>
                                    <m:t>𝑎</m:t>
                                  </m:r>
                                </m:e>
                                <m:sup>
                                  <m:r>
                                    <a:rPr lang="en-SG" sz="2400" b="0" i="1" smtClean="0">
                                      <a:latin typeface="Cambria Math" panose="02040503050406030204" pitchFamily="18" charset="0"/>
                                      <a:cs typeface="Calibri"/>
                                    </a:rPr>
                                    <m:t>2</m:t>
                                  </m:r>
                                </m:sup>
                              </m:sSup>
                            </m:e>
                          </m:d>
                        </m:e>
                      </m:func>
                    </m:oMath>
                  </m:oMathPara>
                </a14:m>
                <a:endParaRPr lang="en-SG" sz="2400" dirty="0">
                  <a:cs typeface="Calibri"/>
                </a:endParaRPr>
              </a:p>
              <a:p>
                <a:pPr marL="342900" indent="-342900">
                  <a:buFont typeface="Arial" panose="020B0604020202020204" pitchFamily="34" charset="0"/>
                  <a:buChar char="•"/>
                </a:pPr>
                <a:r>
                  <a:rPr lang="en-SG" sz="2400" dirty="0">
                    <a:cs typeface="Calibri"/>
                  </a:rPr>
                  <a:t>This is the moment generating function of </a:t>
                </a:r>
                <a14:m>
                  <m:oMath xmlns:m="http://schemas.openxmlformats.org/officeDocument/2006/math">
                    <m:r>
                      <a:rPr lang="en-SG" sz="2400" i="1">
                        <a:latin typeface="Cambria Math" panose="02040503050406030204" pitchFamily="18" charset="0"/>
                        <a:cs typeface="Calibri"/>
                      </a:rPr>
                      <m:t>𝑥</m:t>
                    </m:r>
                    <m:r>
                      <a:rPr lang="en-SG" sz="2400" i="1">
                        <a:latin typeface="Cambria Math" panose="02040503050406030204" pitchFamily="18" charset="0"/>
                        <a:cs typeface="Calibri"/>
                      </a:rPr>
                      <m:t>~</m:t>
                    </m:r>
                    <m:r>
                      <a:rPr lang="en-SG" sz="2400" i="1">
                        <a:latin typeface="Cambria Math" panose="02040503050406030204" pitchFamily="18" charset="0"/>
                        <a:cs typeface="Calibri"/>
                      </a:rPr>
                      <m:t>𝑁</m:t>
                    </m:r>
                    <m:d>
                      <m:dPr>
                        <m:ctrlPr>
                          <a:rPr lang="en-SG" sz="2400" i="1">
                            <a:latin typeface="Cambria Math" panose="02040503050406030204" pitchFamily="18" charset="0"/>
                            <a:cs typeface="Calibri"/>
                          </a:rPr>
                        </m:ctrlPr>
                      </m:dPr>
                      <m:e>
                        <m:r>
                          <a:rPr lang="en-SG" sz="2400" i="1">
                            <a:latin typeface="Cambria Math" panose="02040503050406030204" pitchFamily="18" charset="0"/>
                            <a:cs typeface="Calibri"/>
                          </a:rPr>
                          <m:t>0,1</m:t>
                        </m:r>
                      </m:e>
                    </m:d>
                    <m:r>
                      <a:rPr lang="en-SG" sz="2400" b="0" i="0" smtClean="0">
                        <a:latin typeface="Cambria Math" panose="02040503050406030204" pitchFamily="18" charset="0"/>
                        <a:cs typeface="Calibri"/>
                      </a:rPr>
                      <m:t>.</m:t>
                    </m:r>
                  </m:oMath>
                </a14:m>
                <a:endParaRPr lang="en-SG" sz="2400" dirty="0">
                  <a:cs typeface="Calibri"/>
                </a:endParaRPr>
              </a:p>
              <a:p>
                <a:pPr marL="342900" indent="-342900">
                  <a:buFont typeface="Arial" panose="020B0604020202020204" pitchFamily="34" charset="0"/>
                  <a:buChar char="•"/>
                </a:pPr>
                <a:r>
                  <a:rPr lang="en-SG" sz="2400" dirty="0">
                    <a:cs typeface="Calibri"/>
                  </a:rPr>
                  <a:t>All the terms in </a:t>
                </a:r>
                <a14:m>
                  <m:oMath xmlns:m="http://schemas.openxmlformats.org/officeDocument/2006/math">
                    <m:r>
                      <a:rPr lang="en-SG" sz="2400" i="1">
                        <a:latin typeface="Cambria Math" panose="02040503050406030204" pitchFamily="18" charset="0"/>
                        <a:cs typeface="Calibri"/>
                      </a:rPr>
                      <m:t>𝑆</m:t>
                    </m:r>
                    <m:d>
                      <m:dPr>
                        <m:ctrlPr>
                          <a:rPr lang="en-SG" sz="2400" i="1">
                            <a:latin typeface="Cambria Math" panose="02040503050406030204" pitchFamily="18" charset="0"/>
                            <a:cs typeface="Calibri"/>
                          </a:rPr>
                        </m:ctrlPr>
                      </m:dPr>
                      <m:e>
                        <m:r>
                          <a:rPr lang="en-SG" sz="2400" i="1">
                            <a:latin typeface="Cambria Math" panose="02040503050406030204" pitchFamily="18" charset="0"/>
                            <a:cs typeface="Calibri"/>
                          </a:rPr>
                          <m:t>𝑇</m:t>
                        </m:r>
                      </m:e>
                    </m:d>
                  </m:oMath>
                </a14:m>
                <a:r>
                  <a:rPr lang="en-SG" sz="2400" dirty="0">
                    <a:cs typeface="Calibri"/>
                  </a:rPr>
                  <a:t> are non-random, so</a:t>
                </a:r>
              </a:p>
              <a:p>
                <a:pPr algn="ctr"/>
                <a14:m>
                  <m:oMath xmlns:m="http://schemas.openxmlformats.org/officeDocument/2006/math">
                    <m:r>
                      <a:rPr lang="en-SG" sz="2400" b="0" i="1" smtClean="0">
                        <a:latin typeface="Cambria Math" panose="02040503050406030204" pitchFamily="18" charset="0"/>
                        <a:cs typeface="Calibri"/>
                      </a:rPr>
                      <m:t>𝐸</m:t>
                    </m:r>
                    <m:d>
                      <m:dPr>
                        <m:begChr m:val="["/>
                        <m:endChr m:val="]"/>
                        <m:ctrlPr>
                          <a:rPr lang="en-SG" sz="2400" b="0" i="1" smtClean="0">
                            <a:latin typeface="Cambria Math" panose="02040503050406030204" pitchFamily="18" charset="0"/>
                            <a:cs typeface="Calibri"/>
                          </a:rPr>
                        </m:ctrlPr>
                      </m:dPr>
                      <m:e>
                        <m:r>
                          <a:rPr lang="en-SG" sz="2400" i="1">
                            <a:latin typeface="Cambria Math" panose="02040503050406030204" pitchFamily="18" charset="0"/>
                            <a:cs typeface="Calibri"/>
                          </a:rPr>
                          <m:t>𝑆</m:t>
                        </m:r>
                        <m:d>
                          <m:dPr>
                            <m:ctrlPr>
                              <a:rPr lang="en-SG" sz="2400" i="1">
                                <a:latin typeface="Cambria Math" panose="02040503050406030204" pitchFamily="18" charset="0"/>
                                <a:cs typeface="Calibri"/>
                              </a:rPr>
                            </m:ctrlPr>
                          </m:dPr>
                          <m:e>
                            <m:r>
                              <a:rPr lang="en-SG" sz="2400" b="0" i="1" smtClean="0">
                                <a:latin typeface="Cambria Math" panose="02040503050406030204" pitchFamily="18" charset="0"/>
                                <a:cs typeface="Calibri"/>
                              </a:rPr>
                              <m:t>𝑇</m:t>
                            </m:r>
                          </m:e>
                        </m:d>
                      </m:e>
                    </m:d>
                    <m:r>
                      <a:rPr lang="en-SG" sz="2400" i="1">
                        <a:latin typeface="Cambria Math" panose="02040503050406030204" pitchFamily="18" charset="0"/>
                        <a:cs typeface="Calibri"/>
                      </a:rPr>
                      <m:t>=</m:t>
                    </m:r>
                    <m:r>
                      <a:rPr lang="en-SG" sz="2400" i="1">
                        <a:latin typeface="Cambria Math" panose="02040503050406030204" pitchFamily="18" charset="0"/>
                        <a:cs typeface="Calibri"/>
                      </a:rPr>
                      <m:t>𝑆</m:t>
                    </m:r>
                    <m:d>
                      <m:dPr>
                        <m:ctrlPr>
                          <a:rPr lang="en-SG" sz="2400" i="1">
                            <a:latin typeface="Cambria Math" panose="02040503050406030204" pitchFamily="18" charset="0"/>
                            <a:cs typeface="Calibri"/>
                          </a:rPr>
                        </m:ctrlPr>
                      </m:dPr>
                      <m:e>
                        <m:r>
                          <a:rPr lang="en-SG" sz="2400" b="0" i="1" smtClean="0">
                            <a:latin typeface="Cambria Math" panose="02040503050406030204" pitchFamily="18" charset="0"/>
                            <a:cs typeface="Calibri"/>
                          </a:rPr>
                          <m:t>0</m:t>
                        </m:r>
                      </m:e>
                    </m:d>
                    <m:func>
                      <m:funcPr>
                        <m:ctrlPr>
                          <a:rPr lang="en-SG" sz="2400" b="0" i="1" smtClean="0">
                            <a:latin typeface="Cambria Math" panose="02040503050406030204" pitchFamily="18" charset="0"/>
                            <a:cs typeface="Calibri"/>
                          </a:rPr>
                        </m:ctrlPr>
                      </m:funcPr>
                      <m:fName>
                        <m:r>
                          <m:rPr>
                            <m:sty m:val="p"/>
                          </m:rPr>
                          <a:rPr lang="en-SG" sz="2400" b="0" i="0" smtClean="0">
                            <a:latin typeface="Cambria Math" panose="02040503050406030204" pitchFamily="18" charset="0"/>
                            <a:cs typeface="Calibri"/>
                          </a:rPr>
                          <m:t>exp</m:t>
                        </m:r>
                      </m:fName>
                      <m:e>
                        <m:d>
                          <m:dPr>
                            <m:begChr m:val="["/>
                            <m:endChr m:val="]"/>
                            <m:ctrlPr>
                              <a:rPr lang="en-SG" sz="2400" b="0" i="1" smtClean="0">
                                <a:latin typeface="Cambria Math" panose="02040503050406030204" pitchFamily="18" charset="0"/>
                                <a:cs typeface="Calibri"/>
                              </a:rPr>
                            </m:ctrlPr>
                          </m:dPr>
                          <m:e>
                            <m:d>
                              <m:dPr>
                                <m:ctrlPr>
                                  <a:rPr lang="en-SG" sz="2400" i="1">
                                    <a:latin typeface="Cambria Math" panose="02040503050406030204" pitchFamily="18" charset="0"/>
                                    <a:cs typeface="Calibri"/>
                                  </a:rPr>
                                </m:ctrlPr>
                              </m:dPr>
                              <m:e>
                                <m:r>
                                  <a:rPr lang="en-SG" sz="2400" i="1">
                                    <a:latin typeface="Cambria Math" panose="02040503050406030204" pitchFamily="18" charset="0"/>
                                    <a:cs typeface="Calibri"/>
                                  </a:rPr>
                                  <m:t>𝜇</m:t>
                                </m:r>
                                <m:r>
                                  <a:rPr lang="en-SG" sz="2400" i="1">
                                    <a:latin typeface="Cambria Math" panose="02040503050406030204" pitchFamily="18" charset="0"/>
                                    <a:cs typeface="Calibri"/>
                                  </a:rPr>
                                  <m:t>−</m:t>
                                </m:r>
                                <m:f>
                                  <m:fPr>
                                    <m:ctrlPr>
                                      <a:rPr lang="en-SG" sz="2400" i="1">
                                        <a:latin typeface="Cambria Math" panose="02040503050406030204" pitchFamily="18" charset="0"/>
                                        <a:cs typeface="Calibri"/>
                                      </a:rPr>
                                    </m:ctrlPr>
                                  </m:fPr>
                                  <m:num>
                                    <m:r>
                                      <a:rPr lang="en-SG" sz="2400" i="1">
                                        <a:latin typeface="Cambria Math" panose="02040503050406030204" pitchFamily="18" charset="0"/>
                                        <a:cs typeface="Calibri"/>
                                      </a:rPr>
                                      <m:t>1</m:t>
                                    </m:r>
                                  </m:num>
                                  <m:den>
                                    <m:r>
                                      <a:rPr lang="en-SG" sz="2400" i="1">
                                        <a:latin typeface="Cambria Math" panose="02040503050406030204" pitchFamily="18" charset="0"/>
                                        <a:cs typeface="Calibri"/>
                                      </a:rPr>
                                      <m:t>2</m:t>
                                    </m:r>
                                  </m:den>
                                </m:f>
                                <m:sSup>
                                  <m:sSupPr>
                                    <m:ctrlPr>
                                      <a:rPr lang="en-SG" sz="2400" i="1">
                                        <a:latin typeface="Cambria Math" panose="02040503050406030204" pitchFamily="18" charset="0"/>
                                        <a:cs typeface="Calibri"/>
                                      </a:rPr>
                                    </m:ctrlPr>
                                  </m:sSupPr>
                                  <m:e>
                                    <m:r>
                                      <a:rPr lang="en-SG" sz="2400" i="1">
                                        <a:latin typeface="Cambria Math" panose="02040503050406030204" pitchFamily="18" charset="0"/>
                                        <a:cs typeface="Calibri"/>
                                      </a:rPr>
                                      <m:t>𝜎</m:t>
                                    </m:r>
                                  </m:e>
                                  <m:sup>
                                    <m:r>
                                      <a:rPr lang="en-SG" sz="2400" i="1">
                                        <a:latin typeface="Cambria Math" panose="02040503050406030204" pitchFamily="18" charset="0"/>
                                        <a:cs typeface="Calibri"/>
                                      </a:rPr>
                                      <m:t>2</m:t>
                                    </m:r>
                                  </m:sup>
                                </m:sSup>
                              </m:e>
                            </m:d>
                            <m:r>
                              <a:rPr lang="en-SG" sz="2400" b="0" i="1" smtClean="0">
                                <a:latin typeface="Cambria Math" panose="02040503050406030204" pitchFamily="18" charset="0"/>
                                <a:cs typeface="Calibri"/>
                              </a:rPr>
                              <m:t>𝑇</m:t>
                            </m:r>
                          </m:e>
                        </m:d>
                        <m:r>
                          <a:rPr lang="en-SG" sz="2400" b="0" i="1" smtClean="0">
                            <a:latin typeface="Cambria Math" panose="02040503050406030204" pitchFamily="18" charset="0"/>
                            <a:cs typeface="Calibri"/>
                          </a:rPr>
                          <m:t>𝐸</m:t>
                        </m:r>
                        <m:r>
                          <a:rPr lang="en-SG" sz="2400" b="0" i="1" smtClean="0">
                            <a:latin typeface="Cambria Math" panose="02040503050406030204" pitchFamily="18" charset="0"/>
                            <a:cs typeface="Calibri"/>
                          </a:rPr>
                          <m:t>[</m:t>
                        </m:r>
                        <m:r>
                          <m:rPr>
                            <m:sty m:val="p"/>
                          </m:rPr>
                          <a:rPr lang="en-SG" sz="2400" b="0" i="0" smtClean="0">
                            <a:latin typeface="Cambria Math" panose="02040503050406030204" pitchFamily="18" charset="0"/>
                            <a:cs typeface="Calibri"/>
                          </a:rPr>
                          <m:t>exp</m:t>
                        </m:r>
                        <m:r>
                          <a:rPr lang="en-SG" sz="2400" b="0" i="1" smtClean="0">
                            <a:latin typeface="Cambria Math" panose="02040503050406030204" pitchFamily="18" charset="0"/>
                            <a:cs typeface="Calibri"/>
                          </a:rPr>
                          <m:t>⁡(</m:t>
                        </m:r>
                        <m:r>
                          <a:rPr lang="en-SG" sz="2400" b="0" i="1" smtClean="0">
                            <a:latin typeface="Cambria Math" panose="02040503050406030204" pitchFamily="18" charset="0"/>
                            <a:cs typeface="Calibri"/>
                          </a:rPr>
                          <m:t>𝜎</m:t>
                        </m:r>
                        <m:rad>
                          <m:radPr>
                            <m:degHide m:val="on"/>
                            <m:ctrlPr>
                              <a:rPr lang="en-SG" sz="2400" i="1">
                                <a:latin typeface="Cambria Math" panose="02040503050406030204" pitchFamily="18" charset="0"/>
                                <a:cs typeface="Calibri"/>
                              </a:rPr>
                            </m:ctrlPr>
                          </m:radPr>
                          <m:deg/>
                          <m:e>
                            <m:r>
                              <a:rPr lang="en-SG" sz="2400" i="1">
                                <a:latin typeface="Cambria Math" panose="02040503050406030204" pitchFamily="18" charset="0"/>
                                <a:cs typeface="Calibri"/>
                              </a:rPr>
                              <m:t>𝑇</m:t>
                            </m:r>
                          </m:e>
                        </m:rad>
                        <m:r>
                          <a:rPr lang="en-SG" sz="2400" b="0" i="1" smtClean="0">
                            <a:latin typeface="Cambria Math" panose="02040503050406030204" pitchFamily="18" charset="0"/>
                            <a:cs typeface="Calibri"/>
                          </a:rPr>
                          <m:t>𝑥</m:t>
                        </m:r>
                      </m:e>
                    </m:func>
                  </m:oMath>
                </a14:m>
                <a:r>
                  <a:rPr lang="en-SG" sz="2400" dirty="0">
                    <a:cs typeface="Calibri"/>
                  </a:rPr>
                  <a:t>)]</a:t>
                </a:r>
              </a:p>
              <a:p>
                <a:pPr algn="ctr"/>
                <a14:m>
                  <m:oMath xmlns:m="http://schemas.openxmlformats.org/officeDocument/2006/math">
                    <m:r>
                      <a:rPr lang="en-SG" sz="2400" b="0" i="1" smtClean="0">
                        <a:latin typeface="Cambria Math" panose="02040503050406030204" pitchFamily="18" charset="0"/>
                        <a:cs typeface="Calibri"/>
                      </a:rPr>
                      <m:t>            </m:t>
                    </m:r>
                    <m:r>
                      <a:rPr lang="en-SG" sz="2400" i="1">
                        <a:latin typeface="Cambria Math" panose="02040503050406030204" pitchFamily="18" charset="0"/>
                        <a:cs typeface="Calibri"/>
                      </a:rPr>
                      <m:t>=</m:t>
                    </m:r>
                    <m:r>
                      <a:rPr lang="en-SG" sz="2400" i="1">
                        <a:latin typeface="Cambria Math" panose="02040503050406030204" pitchFamily="18" charset="0"/>
                        <a:cs typeface="Calibri"/>
                      </a:rPr>
                      <m:t>𝑆</m:t>
                    </m:r>
                    <m:d>
                      <m:dPr>
                        <m:ctrlPr>
                          <a:rPr lang="en-SG" sz="2400" i="1">
                            <a:latin typeface="Cambria Math" panose="02040503050406030204" pitchFamily="18" charset="0"/>
                            <a:cs typeface="Calibri"/>
                          </a:rPr>
                        </m:ctrlPr>
                      </m:dPr>
                      <m:e>
                        <m:r>
                          <a:rPr lang="en-SG" sz="2400" i="1">
                            <a:latin typeface="Cambria Math" panose="02040503050406030204" pitchFamily="18" charset="0"/>
                            <a:cs typeface="Calibri"/>
                          </a:rPr>
                          <m:t>0</m:t>
                        </m:r>
                      </m:e>
                    </m:d>
                    <m:func>
                      <m:funcPr>
                        <m:ctrlPr>
                          <a:rPr lang="en-SG" sz="2400" i="1">
                            <a:latin typeface="Cambria Math" panose="02040503050406030204" pitchFamily="18" charset="0"/>
                            <a:cs typeface="Calibri"/>
                          </a:rPr>
                        </m:ctrlPr>
                      </m:funcPr>
                      <m:fName>
                        <m:r>
                          <m:rPr>
                            <m:sty m:val="p"/>
                          </m:rPr>
                          <a:rPr lang="en-SG" sz="2400">
                            <a:latin typeface="Cambria Math" panose="02040503050406030204" pitchFamily="18" charset="0"/>
                            <a:cs typeface="Calibri"/>
                          </a:rPr>
                          <m:t>exp</m:t>
                        </m:r>
                      </m:fName>
                      <m:e>
                        <m:d>
                          <m:dPr>
                            <m:begChr m:val="["/>
                            <m:endChr m:val="]"/>
                            <m:ctrlPr>
                              <a:rPr lang="en-SG" sz="2400" i="1">
                                <a:latin typeface="Cambria Math" panose="02040503050406030204" pitchFamily="18" charset="0"/>
                                <a:cs typeface="Calibri"/>
                              </a:rPr>
                            </m:ctrlPr>
                          </m:dPr>
                          <m:e>
                            <m:d>
                              <m:dPr>
                                <m:ctrlPr>
                                  <a:rPr lang="en-SG" sz="2400" i="1">
                                    <a:latin typeface="Cambria Math" panose="02040503050406030204" pitchFamily="18" charset="0"/>
                                    <a:cs typeface="Calibri"/>
                                  </a:rPr>
                                </m:ctrlPr>
                              </m:dPr>
                              <m:e>
                                <m:r>
                                  <a:rPr lang="en-SG" sz="2400" i="1">
                                    <a:latin typeface="Cambria Math" panose="02040503050406030204" pitchFamily="18" charset="0"/>
                                    <a:cs typeface="Calibri"/>
                                  </a:rPr>
                                  <m:t>𝜇</m:t>
                                </m:r>
                                <m:r>
                                  <a:rPr lang="en-SG" sz="2400" i="1">
                                    <a:latin typeface="Cambria Math" panose="02040503050406030204" pitchFamily="18" charset="0"/>
                                    <a:cs typeface="Calibri"/>
                                  </a:rPr>
                                  <m:t>−</m:t>
                                </m:r>
                                <m:f>
                                  <m:fPr>
                                    <m:ctrlPr>
                                      <a:rPr lang="en-SG" sz="2400" i="1">
                                        <a:latin typeface="Cambria Math" panose="02040503050406030204" pitchFamily="18" charset="0"/>
                                        <a:cs typeface="Calibri"/>
                                      </a:rPr>
                                    </m:ctrlPr>
                                  </m:fPr>
                                  <m:num>
                                    <m:r>
                                      <a:rPr lang="en-SG" sz="2400" i="1">
                                        <a:latin typeface="Cambria Math" panose="02040503050406030204" pitchFamily="18" charset="0"/>
                                        <a:cs typeface="Calibri"/>
                                      </a:rPr>
                                      <m:t>1</m:t>
                                    </m:r>
                                  </m:num>
                                  <m:den>
                                    <m:r>
                                      <a:rPr lang="en-SG" sz="2400" i="1">
                                        <a:latin typeface="Cambria Math" panose="02040503050406030204" pitchFamily="18" charset="0"/>
                                        <a:cs typeface="Calibri"/>
                                      </a:rPr>
                                      <m:t>2</m:t>
                                    </m:r>
                                  </m:den>
                                </m:f>
                                <m:sSup>
                                  <m:sSupPr>
                                    <m:ctrlPr>
                                      <a:rPr lang="en-SG" sz="2400" i="1">
                                        <a:latin typeface="Cambria Math" panose="02040503050406030204" pitchFamily="18" charset="0"/>
                                        <a:cs typeface="Calibri"/>
                                      </a:rPr>
                                    </m:ctrlPr>
                                  </m:sSupPr>
                                  <m:e>
                                    <m:r>
                                      <a:rPr lang="en-SG" sz="2400" i="1">
                                        <a:latin typeface="Cambria Math" panose="02040503050406030204" pitchFamily="18" charset="0"/>
                                        <a:cs typeface="Calibri"/>
                                      </a:rPr>
                                      <m:t>𝜎</m:t>
                                    </m:r>
                                  </m:e>
                                  <m:sup>
                                    <m:r>
                                      <a:rPr lang="en-SG" sz="2400" i="1">
                                        <a:latin typeface="Cambria Math" panose="02040503050406030204" pitchFamily="18" charset="0"/>
                                        <a:cs typeface="Calibri"/>
                                      </a:rPr>
                                      <m:t>2</m:t>
                                    </m:r>
                                  </m:sup>
                                </m:sSup>
                              </m:e>
                            </m:d>
                            <m:r>
                              <a:rPr lang="en-SG" sz="2400" i="1">
                                <a:latin typeface="Cambria Math" panose="02040503050406030204" pitchFamily="18" charset="0"/>
                                <a:cs typeface="Calibri"/>
                              </a:rPr>
                              <m:t>𝑇</m:t>
                            </m:r>
                          </m:e>
                        </m:d>
                        <m:r>
                          <m:rPr>
                            <m:sty m:val="p"/>
                          </m:rPr>
                          <a:rPr lang="en-SG" sz="2400">
                            <a:latin typeface="Cambria Math" panose="02040503050406030204" pitchFamily="18" charset="0"/>
                            <a:cs typeface="Calibri"/>
                          </a:rPr>
                          <m:t>exp</m:t>
                        </m:r>
                        <m:r>
                          <a:rPr lang="en-SG" sz="2400" i="1">
                            <a:latin typeface="Cambria Math" panose="02040503050406030204" pitchFamily="18" charset="0"/>
                            <a:cs typeface="Calibri"/>
                          </a:rPr>
                          <m:t>⁡(</m:t>
                        </m:r>
                        <m:f>
                          <m:fPr>
                            <m:ctrlPr>
                              <a:rPr lang="en-SG" sz="2400" b="0" i="1" smtClean="0">
                                <a:latin typeface="Cambria Math" panose="02040503050406030204" pitchFamily="18" charset="0"/>
                                <a:cs typeface="Calibri"/>
                              </a:rPr>
                            </m:ctrlPr>
                          </m:fPr>
                          <m:num>
                            <m:r>
                              <a:rPr lang="en-SG" sz="2400" b="0" i="1" smtClean="0">
                                <a:latin typeface="Cambria Math" panose="02040503050406030204" pitchFamily="18" charset="0"/>
                                <a:cs typeface="Calibri"/>
                              </a:rPr>
                              <m:t>1</m:t>
                            </m:r>
                          </m:num>
                          <m:den>
                            <m:r>
                              <a:rPr lang="en-SG" sz="2400" b="0" i="1" smtClean="0">
                                <a:latin typeface="Cambria Math" panose="02040503050406030204" pitchFamily="18" charset="0"/>
                                <a:cs typeface="Calibri"/>
                              </a:rPr>
                              <m:t>2</m:t>
                            </m:r>
                          </m:den>
                        </m:f>
                        <m:sSup>
                          <m:sSupPr>
                            <m:ctrlPr>
                              <a:rPr lang="en-SG" sz="2400" b="0" i="1" smtClean="0">
                                <a:latin typeface="Cambria Math" panose="02040503050406030204" pitchFamily="18" charset="0"/>
                                <a:cs typeface="Calibri"/>
                              </a:rPr>
                            </m:ctrlPr>
                          </m:sSupPr>
                          <m:e>
                            <m:r>
                              <a:rPr lang="en-SG" sz="2400" i="1">
                                <a:latin typeface="Cambria Math" panose="02040503050406030204" pitchFamily="18" charset="0"/>
                                <a:cs typeface="Calibri"/>
                              </a:rPr>
                              <m:t>𝜎</m:t>
                            </m:r>
                          </m:e>
                          <m:sup>
                            <m:r>
                              <a:rPr lang="en-SG" sz="2400" b="0" i="1" smtClean="0">
                                <a:latin typeface="Cambria Math" panose="02040503050406030204" pitchFamily="18" charset="0"/>
                                <a:cs typeface="Calibri"/>
                              </a:rPr>
                              <m:t>2</m:t>
                            </m:r>
                          </m:sup>
                        </m:sSup>
                        <m:r>
                          <a:rPr lang="en-SG" sz="2400" i="1">
                            <a:latin typeface="Cambria Math" panose="02040503050406030204" pitchFamily="18" charset="0"/>
                            <a:cs typeface="Calibri"/>
                          </a:rPr>
                          <m:t>𝑇</m:t>
                        </m:r>
                      </m:e>
                    </m:func>
                  </m:oMath>
                </a14:m>
                <a:r>
                  <a:rPr lang="en-SG" sz="2400" dirty="0">
                    <a:cs typeface="Calibri"/>
                  </a:rPr>
                  <a:t>)</a:t>
                </a:r>
              </a:p>
              <a:p>
                <a:r>
                  <a:rPr lang="en-SG" sz="2400" dirty="0">
                    <a:cs typeface="Calibri"/>
                  </a:rPr>
                  <a:t>                                 </a:t>
                </a:r>
                <a14:m>
                  <m:oMath xmlns:m="http://schemas.openxmlformats.org/officeDocument/2006/math">
                    <m:r>
                      <a:rPr lang="en-SG" sz="2400" i="1">
                        <a:latin typeface="Cambria Math" panose="02040503050406030204" pitchFamily="18" charset="0"/>
                        <a:cs typeface="Calibri"/>
                      </a:rPr>
                      <m:t>=</m:t>
                    </m:r>
                    <m:r>
                      <a:rPr lang="en-SG" sz="2400" i="1">
                        <a:latin typeface="Cambria Math" panose="02040503050406030204" pitchFamily="18" charset="0"/>
                        <a:cs typeface="Calibri"/>
                      </a:rPr>
                      <m:t>𝑆</m:t>
                    </m:r>
                    <m:d>
                      <m:dPr>
                        <m:ctrlPr>
                          <a:rPr lang="en-SG" sz="2400" i="1">
                            <a:latin typeface="Cambria Math" panose="02040503050406030204" pitchFamily="18" charset="0"/>
                            <a:cs typeface="Calibri"/>
                          </a:rPr>
                        </m:ctrlPr>
                      </m:dPr>
                      <m:e>
                        <m:r>
                          <a:rPr lang="en-SG" sz="2400" i="1">
                            <a:latin typeface="Cambria Math" panose="02040503050406030204" pitchFamily="18" charset="0"/>
                            <a:cs typeface="Calibri"/>
                          </a:rPr>
                          <m:t>0</m:t>
                        </m:r>
                      </m:e>
                    </m:d>
                    <m:func>
                      <m:funcPr>
                        <m:ctrlPr>
                          <a:rPr lang="en-SG" sz="2400" i="1" smtClean="0">
                            <a:latin typeface="Cambria Math" panose="02040503050406030204" pitchFamily="18" charset="0"/>
                            <a:cs typeface="Calibri"/>
                          </a:rPr>
                        </m:ctrlPr>
                      </m:funcPr>
                      <m:fName>
                        <m:r>
                          <m:rPr>
                            <m:sty m:val="p"/>
                          </m:rPr>
                          <a:rPr lang="en-SG" sz="2400">
                            <a:latin typeface="Cambria Math" panose="02040503050406030204" pitchFamily="18" charset="0"/>
                            <a:cs typeface="Calibri"/>
                          </a:rPr>
                          <m:t>exp</m:t>
                        </m:r>
                      </m:fName>
                      <m:e>
                        <m:d>
                          <m:dPr>
                            <m:begChr m:val="["/>
                            <m:endChr m:val="]"/>
                            <m:ctrlPr>
                              <a:rPr lang="en-SG" sz="2400" i="1">
                                <a:latin typeface="Cambria Math" panose="02040503050406030204" pitchFamily="18" charset="0"/>
                                <a:cs typeface="Calibri"/>
                              </a:rPr>
                            </m:ctrlPr>
                          </m:dPr>
                          <m:e>
                            <m:r>
                              <a:rPr lang="en-SG" sz="2400" b="0" i="1" smtClean="0">
                                <a:latin typeface="Cambria Math" panose="02040503050406030204" pitchFamily="18" charset="0"/>
                                <a:cs typeface="Calibri"/>
                              </a:rPr>
                              <m:t>𝜇</m:t>
                            </m:r>
                            <m:r>
                              <a:rPr lang="en-SG" sz="2400" i="1">
                                <a:latin typeface="Cambria Math" panose="02040503050406030204" pitchFamily="18" charset="0"/>
                                <a:cs typeface="Calibri"/>
                              </a:rPr>
                              <m:t>𝑇</m:t>
                            </m:r>
                          </m:e>
                        </m:d>
                      </m:e>
                    </m:func>
                  </m:oMath>
                </a14:m>
                <a:endParaRPr lang="en-SG" sz="2400" dirty="0">
                  <a:cs typeface="Calibri"/>
                </a:endParaRPr>
              </a:p>
              <a:p>
                <a:pPr algn="ctr"/>
                <a:endParaRPr lang="en-SG" sz="2400" dirty="0">
                  <a:cs typeface="Calibri"/>
                </a:endParaRPr>
              </a:p>
              <a:p>
                <a:pPr algn="ctr"/>
                <a:endParaRPr lang="en-SG" sz="2400" dirty="0">
                  <a:cs typeface="Calibri"/>
                </a:endParaRPr>
              </a:p>
              <a:p>
                <a:pPr marL="342900" indent="-342900">
                  <a:buFont typeface="Arial" panose="020B0604020202020204" pitchFamily="34" charset="0"/>
                  <a:buChar char="•"/>
                </a:pPr>
                <a:endParaRPr lang="en-SG" sz="2400" dirty="0">
                  <a:latin typeface="Calibri"/>
                  <a:cs typeface="Calibri"/>
                </a:endParaRPr>
              </a:p>
            </p:txBody>
          </p:sp>
        </mc:Choice>
        <mc:Fallback xmlns="">
          <p:sp>
            <p:nvSpPr>
              <p:cNvPr id="3" name="object 3"/>
              <p:cNvSpPr txBox="1">
                <a:spLocks noRot="1" noChangeAspect="1" noMove="1" noResize="1" noEditPoints="1" noAdjustHandles="1" noChangeArrowheads="1" noChangeShapeType="1" noTextEdit="1"/>
              </p:cNvSpPr>
              <p:nvPr/>
            </p:nvSpPr>
            <p:spPr>
              <a:xfrm>
                <a:off x="1170284" y="1919676"/>
                <a:ext cx="8371842" cy="5270161"/>
              </a:xfrm>
              <a:prstGeom prst="rect">
                <a:avLst/>
              </a:prstGeom>
              <a:blipFill>
                <a:blip r:embed="rId2"/>
                <a:stretch>
                  <a:fillRect l="-2112" t="-1620"/>
                </a:stretch>
              </a:blipFill>
            </p:spPr>
            <p:txBody>
              <a:bodyPr/>
              <a:lstStyle/>
              <a:p>
                <a:r>
                  <a:rPr lang="en-SG">
                    <a:noFill/>
                  </a:rPr>
                  <a:t> </a:t>
                </a:r>
              </a:p>
            </p:txBody>
          </p:sp>
        </mc:Fallback>
      </mc:AlternateContent>
    </p:spTree>
    <p:extLst>
      <p:ext uri="{BB962C8B-B14F-4D97-AF65-F5344CB8AC3E}">
        <p14:creationId xmlns:p14="http://schemas.microsoft.com/office/powerpoint/2010/main" val="18818492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dt" sz="half" idx="6"/>
          </p:nvPr>
        </p:nvSpPr>
        <p:spPr>
          <a:prstGeom prst="rect">
            <a:avLst/>
          </a:prstGeom>
        </p:spPr>
        <p:txBody>
          <a:bodyPr vert="horz" wrap="square" lIns="0" tIns="3810" rIns="0" bIns="0" rtlCol="0">
            <a:spAutoFit/>
          </a:bodyPr>
          <a:lstStyle/>
          <a:p>
            <a:pPr marL="12700">
              <a:lnSpc>
                <a:spcPct val="100000"/>
              </a:lnSpc>
              <a:spcBef>
                <a:spcPts val="30"/>
              </a:spcBef>
            </a:pPr>
            <a:r>
              <a:rPr spc="-5" dirty="0"/>
              <a:t>QF602</a:t>
            </a:r>
          </a:p>
        </p:txBody>
      </p:sp>
      <p:sp>
        <p:nvSpPr>
          <p:cNvPr id="6" name="object 6"/>
          <p:cNvSpPr txBox="1">
            <a:spLocks noGrp="1"/>
          </p:cNvSpPr>
          <p:nvPr>
            <p:ph type="sldNum" sz="quarter" idx="7"/>
          </p:nvPr>
        </p:nvSpPr>
        <p:spPr>
          <a:prstGeom prst="rect">
            <a:avLst/>
          </a:prstGeom>
        </p:spPr>
        <p:txBody>
          <a:bodyPr vert="horz" wrap="square" lIns="0" tIns="3810" rIns="0" bIns="0" rtlCol="0">
            <a:spAutoFit/>
          </a:bodyPr>
          <a:lstStyle/>
          <a:p>
            <a:pPr marL="25400">
              <a:lnSpc>
                <a:spcPct val="100000"/>
              </a:lnSpc>
              <a:spcBef>
                <a:spcPts val="30"/>
              </a:spcBef>
            </a:pPr>
            <a:fld id="{81D60167-4931-47E6-BA6A-407CBD079E47}" type="slidenum">
              <a:rPr spc="-5" dirty="0"/>
              <a:t>9</a:t>
            </a:fld>
            <a:endParaRPr spc="-5" dirty="0"/>
          </a:p>
        </p:txBody>
      </p:sp>
      <p:sp>
        <p:nvSpPr>
          <p:cNvPr id="2" name="object 2"/>
          <p:cNvSpPr txBox="1">
            <a:spLocks noGrp="1"/>
          </p:cNvSpPr>
          <p:nvPr>
            <p:ph type="title"/>
          </p:nvPr>
        </p:nvSpPr>
        <p:spPr>
          <a:xfrm>
            <a:off x="1676379" y="730250"/>
            <a:ext cx="7010400" cy="713657"/>
          </a:xfrm>
          <a:prstGeom prst="rect">
            <a:avLst/>
          </a:prstGeom>
        </p:spPr>
        <p:txBody>
          <a:bodyPr vert="horz" wrap="square" lIns="0" tIns="13335" rIns="0" bIns="0" rtlCol="0">
            <a:spAutoFit/>
          </a:bodyPr>
          <a:lstStyle/>
          <a:p>
            <a:pPr marL="12700" algn="ctr">
              <a:lnSpc>
                <a:spcPct val="100000"/>
              </a:lnSpc>
              <a:spcBef>
                <a:spcPts val="105"/>
              </a:spcBef>
            </a:pPr>
            <a:r>
              <a:rPr lang="en-SG" spc="50" dirty="0"/>
              <a:t>Black Scholes</a:t>
            </a:r>
            <a:endParaRPr spc="-20" dirty="0"/>
          </a:p>
        </p:txBody>
      </p:sp>
      <mc:AlternateContent xmlns:mc="http://schemas.openxmlformats.org/markup-compatibility/2006" xmlns:a14="http://schemas.microsoft.com/office/drawing/2010/main">
        <mc:Choice Requires="a14">
          <p:sp>
            <p:nvSpPr>
              <p:cNvPr id="3" name="object 3"/>
              <p:cNvSpPr txBox="1"/>
              <p:nvPr/>
            </p:nvSpPr>
            <p:spPr>
              <a:xfrm>
                <a:off x="1170284" y="1919676"/>
                <a:ext cx="8371842" cy="4442883"/>
              </a:xfrm>
              <a:prstGeom prst="rect">
                <a:avLst/>
              </a:prstGeom>
            </p:spPr>
            <p:txBody>
              <a:bodyPr vert="horz" wrap="square" lIns="0" tIns="10795" rIns="0" bIns="0" rtlCol="0">
                <a:spAutoFit/>
              </a:bodyPr>
              <a:lstStyle/>
              <a:p>
                <a:pPr marL="342900" indent="-342900">
                  <a:buFont typeface="Arial" panose="020B0604020202020204" pitchFamily="34" charset="0"/>
                  <a:buChar char="•"/>
                </a:pPr>
                <a:r>
                  <a:rPr lang="en-SG" sz="2400" dirty="0">
                    <a:cs typeface="Calibri"/>
                  </a:rPr>
                  <a:t>Assume </a:t>
                </a:r>
                <a14:m>
                  <m:oMath xmlns:m="http://schemas.openxmlformats.org/officeDocument/2006/math">
                    <m:r>
                      <a:rPr lang="en-SG" sz="2400" b="0" i="1" smtClean="0">
                        <a:latin typeface="Cambria Math" panose="02040503050406030204" pitchFamily="18" charset="0"/>
                        <a:cs typeface="Calibri"/>
                      </a:rPr>
                      <m:t>𝑟</m:t>
                    </m:r>
                  </m:oMath>
                </a14:m>
                <a:r>
                  <a:rPr lang="en-SG" sz="2400" dirty="0">
                    <a:cs typeface="Calibri"/>
                  </a:rPr>
                  <a:t> is the risk free rate, the money market account is given as </a:t>
                </a:r>
                <a14:m>
                  <m:oMath xmlns:m="http://schemas.openxmlformats.org/officeDocument/2006/math">
                    <m:r>
                      <a:rPr lang="en-SG" sz="2400" b="0" i="1" smtClean="0">
                        <a:latin typeface="Cambria Math" panose="02040503050406030204" pitchFamily="18" charset="0"/>
                        <a:cs typeface="Calibri"/>
                      </a:rPr>
                      <m:t>𝛽</m:t>
                    </m:r>
                    <m:d>
                      <m:dPr>
                        <m:ctrlPr>
                          <a:rPr lang="en-SG" sz="2400" b="0" i="1" smtClean="0">
                            <a:latin typeface="Cambria Math" panose="02040503050406030204" pitchFamily="18" charset="0"/>
                            <a:cs typeface="Calibri"/>
                          </a:rPr>
                        </m:ctrlPr>
                      </m:dPr>
                      <m:e>
                        <m:r>
                          <a:rPr lang="en-SG" sz="2400" b="0" i="1" smtClean="0">
                            <a:latin typeface="Cambria Math" panose="02040503050406030204" pitchFamily="18" charset="0"/>
                            <a:cs typeface="Calibri"/>
                          </a:rPr>
                          <m:t>𝑡</m:t>
                        </m:r>
                      </m:e>
                    </m:d>
                    <m:r>
                      <a:rPr lang="en-SG" sz="2400" b="0" i="1" smtClean="0">
                        <a:latin typeface="Cambria Math" panose="02040503050406030204" pitchFamily="18" charset="0"/>
                        <a:cs typeface="Calibri"/>
                      </a:rPr>
                      <m:t>=</m:t>
                    </m:r>
                    <m:func>
                      <m:funcPr>
                        <m:ctrlPr>
                          <a:rPr lang="en-SG" sz="2400" b="0" i="1" smtClean="0">
                            <a:latin typeface="Cambria Math" panose="02040503050406030204" pitchFamily="18" charset="0"/>
                            <a:cs typeface="Calibri"/>
                          </a:rPr>
                        </m:ctrlPr>
                      </m:funcPr>
                      <m:fName>
                        <m:r>
                          <m:rPr>
                            <m:sty m:val="p"/>
                          </m:rPr>
                          <a:rPr lang="en-SG" sz="2400" b="0" i="0" smtClean="0">
                            <a:latin typeface="Cambria Math" panose="02040503050406030204" pitchFamily="18" charset="0"/>
                            <a:cs typeface="Calibri"/>
                          </a:rPr>
                          <m:t>exp</m:t>
                        </m:r>
                      </m:fName>
                      <m:e>
                        <m:d>
                          <m:dPr>
                            <m:ctrlPr>
                              <a:rPr lang="en-SG" sz="2400" b="0" i="1" smtClean="0">
                                <a:latin typeface="Cambria Math" panose="02040503050406030204" pitchFamily="18" charset="0"/>
                                <a:cs typeface="Calibri"/>
                              </a:rPr>
                            </m:ctrlPr>
                          </m:dPr>
                          <m:e>
                            <m:r>
                              <a:rPr lang="en-SG" sz="2400" b="0" i="1" smtClean="0">
                                <a:latin typeface="Cambria Math" panose="02040503050406030204" pitchFamily="18" charset="0"/>
                                <a:cs typeface="Calibri"/>
                              </a:rPr>
                              <m:t>𝑟𝑡</m:t>
                            </m:r>
                          </m:e>
                        </m:d>
                      </m:e>
                    </m:func>
                  </m:oMath>
                </a14:m>
                <a:endParaRPr lang="en-SG" sz="2400" dirty="0">
                  <a:cs typeface="Calibri"/>
                </a:endParaRPr>
              </a:p>
              <a:p>
                <a:pPr marL="342900" indent="-342900">
                  <a:buFont typeface="Arial" panose="020B0604020202020204" pitchFamily="34" charset="0"/>
                  <a:buChar char="•"/>
                </a:pPr>
                <a:r>
                  <a:rPr lang="en-SG" sz="2400" dirty="0">
                    <a:cs typeface="Calibri"/>
                  </a:rPr>
                  <a:t>The numeraire asset is </a:t>
                </a:r>
                <a14:m>
                  <m:oMath xmlns:m="http://schemas.openxmlformats.org/officeDocument/2006/math">
                    <m:r>
                      <a:rPr lang="en-SG" sz="2400" i="1">
                        <a:latin typeface="Cambria Math" panose="02040503050406030204" pitchFamily="18" charset="0"/>
                        <a:cs typeface="Calibri"/>
                      </a:rPr>
                      <m:t>𝛽</m:t>
                    </m:r>
                    <m:d>
                      <m:dPr>
                        <m:ctrlPr>
                          <a:rPr lang="en-SG" sz="2400" i="1">
                            <a:latin typeface="Cambria Math" panose="02040503050406030204" pitchFamily="18" charset="0"/>
                            <a:cs typeface="Calibri"/>
                          </a:rPr>
                        </m:ctrlPr>
                      </m:dPr>
                      <m:e>
                        <m:r>
                          <a:rPr lang="en-SG" sz="2400" i="1">
                            <a:latin typeface="Cambria Math" panose="02040503050406030204" pitchFamily="18" charset="0"/>
                            <a:cs typeface="Calibri"/>
                          </a:rPr>
                          <m:t>𝑡</m:t>
                        </m:r>
                      </m:e>
                    </m:d>
                  </m:oMath>
                </a14:m>
                <a:r>
                  <a:rPr lang="en-SG" sz="2400" dirty="0">
                    <a:cs typeface="Calibri"/>
                  </a:rPr>
                  <a:t>, this is associated with the risk neutral measure.</a:t>
                </a:r>
              </a:p>
              <a:p>
                <a:pPr marL="342900" indent="-342900">
                  <a:buFont typeface="Arial" panose="020B0604020202020204" pitchFamily="34" charset="0"/>
                  <a:buChar char="•"/>
                </a:pPr>
                <a:r>
                  <a:rPr lang="en-SG" sz="2400" dirty="0">
                    <a:cs typeface="Calibri"/>
                  </a:rPr>
                  <a:t>Under the risk neutral measure, the stock price dynamics for non dividend paying stock are given by </a:t>
                </a:r>
              </a:p>
              <a:p>
                <a:pPr/>
                <a14:m>
                  <m:oMathPara xmlns:m="http://schemas.openxmlformats.org/officeDocument/2006/math">
                    <m:oMathParaPr>
                      <m:jc m:val="centerGroup"/>
                    </m:oMathParaPr>
                    <m:oMath xmlns:m="http://schemas.openxmlformats.org/officeDocument/2006/math">
                      <m:r>
                        <a:rPr lang="en-SG" sz="2400" i="1">
                          <a:latin typeface="Cambria Math" panose="02040503050406030204" pitchFamily="18" charset="0"/>
                          <a:cs typeface="Calibri"/>
                        </a:rPr>
                        <m:t>𝑑𝑆</m:t>
                      </m:r>
                      <m:d>
                        <m:dPr>
                          <m:ctrlPr>
                            <a:rPr lang="en-SG" sz="2400" i="1">
                              <a:latin typeface="Cambria Math" panose="02040503050406030204" pitchFamily="18" charset="0"/>
                              <a:cs typeface="Calibri"/>
                            </a:rPr>
                          </m:ctrlPr>
                        </m:dPr>
                        <m:e>
                          <m:r>
                            <a:rPr lang="en-SG" sz="2400" i="1">
                              <a:latin typeface="Cambria Math" panose="02040503050406030204" pitchFamily="18" charset="0"/>
                              <a:cs typeface="Calibri"/>
                            </a:rPr>
                            <m:t>𝑡</m:t>
                          </m:r>
                        </m:e>
                      </m:d>
                      <m:r>
                        <a:rPr lang="en-SG" sz="2400" i="1">
                          <a:latin typeface="Cambria Math" panose="02040503050406030204" pitchFamily="18" charset="0"/>
                          <a:cs typeface="Calibri"/>
                        </a:rPr>
                        <m:t>=</m:t>
                      </m:r>
                      <m:r>
                        <a:rPr lang="en-SG" sz="2400" b="0" i="1" smtClean="0">
                          <a:latin typeface="Cambria Math" panose="02040503050406030204" pitchFamily="18" charset="0"/>
                          <a:cs typeface="Calibri"/>
                        </a:rPr>
                        <m:t>𝑟</m:t>
                      </m:r>
                      <m:r>
                        <a:rPr lang="en-SG" sz="2400" i="1">
                          <a:latin typeface="Cambria Math" panose="02040503050406030204" pitchFamily="18" charset="0"/>
                          <a:cs typeface="Calibri"/>
                        </a:rPr>
                        <m:t>𝑆</m:t>
                      </m:r>
                      <m:r>
                        <a:rPr lang="en-SG" sz="2400" i="1">
                          <a:latin typeface="Cambria Math" panose="02040503050406030204" pitchFamily="18" charset="0"/>
                          <a:cs typeface="Calibri"/>
                        </a:rPr>
                        <m:t>(</m:t>
                      </m:r>
                      <m:r>
                        <a:rPr lang="en-SG" sz="2400" i="1">
                          <a:latin typeface="Cambria Math" panose="02040503050406030204" pitchFamily="18" charset="0"/>
                          <a:cs typeface="Calibri"/>
                        </a:rPr>
                        <m:t>𝑡</m:t>
                      </m:r>
                      <m:r>
                        <a:rPr lang="en-SG" sz="2400" i="1">
                          <a:latin typeface="Cambria Math" panose="02040503050406030204" pitchFamily="18" charset="0"/>
                          <a:cs typeface="Calibri"/>
                        </a:rPr>
                        <m:t>)</m:t>
                      </m:r>
                      <m:r>
                        <a:rPr lang="en-SG" sz="2400" i="1">
                          <a:latin typeface="Cambria Math" panose="02040503050406030204" pitchFamily="18" charset="0"/>
                          <a:cs typeface="Calibri"/>
                        </a:rPr>
                        <m:t>𝑑𝑡</m:t>
                      </m:r>
                      <m:r>
                        <a:rPr lang="en-SG" sz="2400" i="1">
                          <a:latin typeface="Cambria Math" panose="02040503050406030204" pitchFamily="18" charset="0"/>
                          <a:cs typeface="Calibri"/>
                        </a:rPr>
                        <m:t>+</m:t>
                      </m:r>
                      <m:r>
                        <a:rPr lang="en-SG" sz="2400" i="1">
                          <a:latin typeface="Cambria Math" panose="02040503050406030204" pitchFamily="18" charset="0"/>
                          <a:cs typeface="Calibri"/>
                        </a:rPr>
                        <m:t>𝜎</m:t>
                      </m:r>
                      <m:r>
                        <a:rPr lang="en-SG" sz="2400" i="1">
                          <a:latin typeface="Cambria Math" panose="02040503050406030204" pitchFamily="18" charset="0"/>
                          <a:cs typeface="Calibri"/>
                        </a:rPr>
                        <m:t>𝑆</m:t>
                      </m:r>
                      <m:r>
                        <a:rPr lang="en-SG" sz="2400" i="1">
                          <a:latin typeface="Cambria Math" panose="02040503050406030204" pitchFamily="18" charset="0"/>
                          <a:cs typeface="Calibri"/>
                        </a:rPr>
                        <m:t>(</m:t>
                      </m:r>
                      <m:r>
                        <a:rPr lang="en-SG" sz="2400" i="1">
                          <a:latin typeface="Cambria Math" panose="02040503050406030204" pitchFamily="18" charset="0"/>
                          <a:cs typeface="Calibri"/>
                        </a:rPr>
                        <m:t>𝑡</m:t>
                      </m:r>
                      <m:r>
                        <a:rPr lang="en-SG" sz="2400" i="1">
                          <a:latin typeface="Cambria Math" panose="02040503050406030204" pitchFamily="18" charset="0"/>
                          <a:cs typeface="Calibri"/>
                        </a:rPr>
                        <m:t>)</m:t>
                      </m:r>
                      <m:r>
                        <a:rPr lang="en-SG" sz="2400" i="1">
                          <a:latin typeface="Cambria Math" panose="02040503050406030204" pitchFamily="18" charset="0"/>
                          <a:cs typeface="Calibri"/>
                        </a:rPr>
                        <m:t>𝑑𝑊</m:t>
                      </m:r>
                      <m:r>
                        <a:rPr lang="en-SG" sz="2400" i="1">
                          <a:latin typeface="Cambria Math" panose="02040503050406030204" pitchFamily="18" charset="0"/>
                          <a:cs typeface="Calibri"/>
                        </a:rPr>
                        <m:t>(</m:t>
                      </m:r>
                      <m:r>
                        <a:rPr lang="en-SG" sz="2400" i="1">
                          <a:latin typeface="Cambria Math" panose="02040503050406030204" pitchFamily="18" charset="0"/>
                          <a:cs typeface="Calibri"/>
                        </a:rPr>
                        <m:t>𝑡</m:t>
                      </m:r>
                      <m:r>
                        <a:rPr lang="en-SG" sz="2400" i="1">
                          <a:latin typeface="Cambria Math" panose="02040503050406030204" pitchFamily="18" charset="0"/>
                          <a:cs typeface="Calibri"/>
                        </a:rPr>
                        <m:t>)</m:t>
                      </m:r>
                    </m:oMath>
                  </m:oMathPara>
                </a14:m>
                <a:endParaRPr lang="en-SG" sz="2400" dirty="0">
                  <a:cs typeface="Calibri"/>
                </a:endParaRPr>
              </a:p>
              <a:p>
                <a:pPr marL="342900" indent="-342900">
                  <a:buFont typeface="Arial" panose="020B0604020202020204" pitchFamily="34" charset="0"/>
                  <a:buChar char="•"/>
                </a:pPr>
                <a:r>
                  <a:rPr lang="en-SG" sz="2400" dirty="0">
                    <a:cs typeface="Calibri"/>
                  </a:rPr>
                  <a:t>where </a:t>
                </a:r>
                <a14:m>
                  <m:oMath xmlns:m="http://schemas.openxmlformats.org/officeDocument/2006/math">
                    <m:r>
                      <a:rPr lang="en-SG" sz="2400" i="1">
                        <a:latin typeface="Cambria Math" panose="02040503050406030204" pitchFamily="18" charset="0"/>
                        <a:cs typeface="Calibri"/>
                      </a:rPr>
                      <m:t>𝑊</m:t>
                    </m:r>
                  </m:oMath>
                </a14:m>
                <a:r>
                  <a:rPr lang="en-SG" sz="2400" dirty="0">
                    <a:cs typeface="Calibri"/>
                  </a:rPr>
                  <a:t> is a standard Brownian motion in the risk neutral measure.</a:t>
                </a:r>
              </a:p>
              <a:p>
                <a:pPr algn="ctr"/>
                <a:endParaRPr lang="en-SG" sz="2400" dirty="0">
                  <a:cs typeface="Calibri"/>
                </a:endParaRPr>
              </a:p>
              <a:p>
                <a:pPr algn="ctr"/>
                <a:endParaRPr lang="en-SG" sz="2400" dirty="0">
                  <a:cs typeface="Calibri"/>
                </a:endParaRPr>
              </a:p>
              <a:p>
                <a:pPr marL="342900" indent="-342900">
                  <a:buFont typeface="Arial" panose="020B0604020202020204" pitchFamily="34" charset="0"/>
                  <a:buChar char="•"/>
                </a:pPr>
                <a:endParaRPr lang="en-SG" sz="2400" dirty="0">
                  <a:latin typeface="Calibri"/>
                  <a:cs typeface="Calibri"/>
                </a:endParaRPr>
              </a:p>
            </p:txBody>
          </p:sp>
        </mc:Choice>
        <mc:Fallback xmlns="">
          <p:sp>
            <p:nvSpPr>
              <p:cNvPr id="3" name="object 3"/>
              <p:cNvSpPr txBox="1">
                <a:spLocks noRot="1" noChangeAspect="1" noMove="1" noResize="1" noEditPoints="1" noAdjustHandles="1" noChangeArrowheads="1" noChangeShapeType="1" noTextEdit="1"/>
              </p:cNvSpPr>
              <p:nvPr/>
            </p:nvSpPr>
            <p:spPr>
              <a:xfrm>
                <a:off x="1170284" y="1919676"/>
                <a:ext cx="8371842" cy="4442883"/>
              </a:xfrm>
              <a:prstGeom prst="rect">
                <a:avLst/>
              </a:prstGeom>
              <a:blipFill>
                <a:blip r:embed="rId2"/>
                <a:stretch>
                  <a:fillRect l="-2112" t="-1920" r="-2913"/>
                </a:stretch>
              </a:blipFill>
            </p:spPr>
            <p:txBody>
              <a:bodyPr/>
              <a:lstStyle/>
              <a:p>
                <a:r>
                  <a:rPr lang="en-SG">
                    <a:noFill/>
                  </a:rPr>
                  <a:t> </a:t>
                </a:r>
              </a:p>
            </p:txBody>
          </p:sp>
        </mc:Fallback>
      </mc:AlternateContent>
    </p:spTree>
    <p:extLst>
      <p:ext uri="{BB962C8B-B14F-4D97-AF65-F5344CB8AC3E}">
        <p14:creationId xmlns:p14="http://schemas.microsoft.com/office/powerpoint/2010/main" val="6918168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1883</TotalTime>
  <Words>2447</Words>
  <Application>Microsoft Office PowerPoint</Application>
  <PresentationFormat>Custom</PresentationFormat>
  <Paragraphs>260</Paragraphs>
  <Slides>30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Arial</vt:lpstr>
      <vt:lpstr>Arial Black</vt:lpstr>
      <vt:lpstr>Calibri</vt:lpstr>
      <vt:lpstr>Cambria Math</vt:lpstr>
      <vt:lpstr>Office Theme</vt:lpstr>
      <vt:lpstr>QF602: Derivatives</vt:lpstr>
      <vt:lpstr>Brownian Motion</vt:lpstr>
      <vt:lpstr>Brownian Motion with Drift</vt:lpstr>
      <vt:lpstr>Brownian Motion with Drift</vt:lpstr>
      <vt:lpstr>Geometric Brownian Motion</vt:lpstr>
      <vt:lpstr>Geometric Brownian Motion</vt:lpstr>
      <vt:lpstr>Geometric Brownian Motion</vt:lpstr>
      <vt:lpstr>Geometric Brownian Motion</vt:lpstr>
      <vt:lpstr>Black Scholes</vt:lpstr>
      <vt:lpstr>Martingale pricing</vt:lpstr>
      <vt:lpstr>Pricing a call option in BS</vt:lpstr>
      <vt:lpstr>Another formulation</vt:lpstr>
      <vt:lpstr>Another formulation</vt:lpstr>
      <vt:lpstr>Implied volatility</vt:lpstr>
      <vt:lpstr>Implied volatility</vt:lpstr>
      <vt:lpstr>Root searching algorithm</vt:lpstr>
      <vt:lpstr>Root searching algorithm</vt:lpstr>
      <vt:lpstr>Implied Vol using NR</vt:lpstr>
      <vt:lpstr>Example</vt:lpstr>
      <vt:lpstr>Bachelier Model</vt:lpstr>
      <vt:lpstr>Bachelier vs Black: Implied vol skew</vt:lpstr>
      <vt:lpstr>PowerPoint Presentation</vt:lpstr>
      <vt:lpstr>Bachelier vs Black: Implied vol skew</vt:lpstr>
      <vt:lpstr>Bachelier vs Black: Implied vol skew</vt:lpstr>
      <vt:lpstr>Shifted lognormal model</vt:lpstr>
      <vt:lpstr>Shifted lognormal model</vt:lpstr>
      <vt:lpstr>Another formulation</vt:lpstr>
      <vt:lpstr>Local Volatility Model</vt:lpstr>
      <vt:lpstr>Local Volatility Model</vt:lpstr>
      <vt:lpstr>Local Volatility Model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QF602: Derivatives</dc:title>
  <dc:creator>My PC</dc:creator>
  <cp:lastModifiedBy>Harry Lo</cp:lastModifiedBy>
  <cp:revision>133</cp:revision>
  <dcterms:created xsi:type="dcterms:W3CDTF">2017-12-05T09:05:45Z</dcterms:created>
  <dcterms:modified xsi:type="dcterms:W3CDTF">2018-01-27T15:35:08Z</dcterms:modified>
</cp:coreProperties>
</file>