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2" r:id="rId7"/>
    <p:sldId id="266" r:id="rId8"/>
    <p:sldId id="267" r:id="rId9"/>
    <p:sldId id="268" r:id="rId10"/>
    <p:sldId id="269" r:id="rId11"/>
    <p:sldId id="270" r:id="rId12"/>
    <p:sldId id="271" r:id="rId13"/>
    <p:sldId id="273" r:id="rId14"/>
    <p:sldId id="274" r:id="rId15"/>
    <p:sldId id="275" r:id="rId16"/>
    <p:sldId id="281" r:id="rId17"/>
    <p:sldId id="276" r:id="rId18"/>
    <p:sldId id="278" r:id="rId19"/>
    <p:sldId id="280" r:id="rId20"/>
    <p:sldId id="277" r:id="rId21"/>
    <p:sldId id="282" r:id="rId22"/>
    <p:sldId id="283" r:id="rId23"/>
    <p:sldId id="284" r:id="rId24"/>
    <p:sldId id="286" r:id="rId25"/>
    <p:sldId id="287" r:id="rId26"/>
    <p:sldId id="288" r:id="rId27"/>
    <p:sldId id="289" r:id="rId28"/>
    <p:sldId id="290" r:id="rId29"/>
    <p:sldId id="291" r:id="rId30"/>
    <p:sldId id="293" r:id="rId31"/>
    <p:sldId id="292" r:id="rId32"/>
    <p:sldId id="295" r:id="rId33"/>
    <p:sldId id="296" r:id="rId34"/>
    <p:sldId id="297" r:id="rId35"/>
    <p:sldId id="298" r:id="rId36"/>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varScale="1">
        <p:scale>
          <a:sx n="58" d="100"/>
          <a:sy n="58" d="100"/>
        </p:scale>
        <p:origin x="1232"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55176" y="2584041"/>
            <a:ext cx="6783046" cy="972185"/>
          </a:xfrm>
          <a:prstGeom prst="rect">
            <a:avLst/>
          </a:prstGeom>
        </p:spPr>
        <p:txBody>
          <a:bodyPr wrap="square" lIns="0" tIns="0" rIns="0" bIns="0">
            <a:spAutoFit/>
          </a:bodyPr>
          <a:lstStyle>
            <a:lvl1pPr>
              <a:defRPr sz="6200" b="0" i="0">
                <a:solidFill>
                  <a:schemeClr val="tx1"/>
                </a:solidFill>
                <a:latin typeface="Arial"/>
                <a:cs typeface="Arial"/>
              </a:defRPr>
            </a:lvl1pPr>
          </a:lstStyle>
          <a:p>
            <a:endParaRPr/>
          </a:p>
        </p:txBody>
      </p:sp>
      <p:sp>
        <p:nvSpPr>
          <p:cNvPr id="3" name="Holder 3"/>
          <p:cNvSpPr>
            <a:spLocks noGrp="1"/>
          </p:cNvSpPr>
          <p:nvPr>
            <p:ph type="subTitle" idx="4"/>
          </p:nvPr>
        </p:nvSpPr>
        <p:spPr>
          <a:xfrm>
            <a:off x="2116688" y="3940672"/>
            <a:ext cx="6460022" cy="12268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5" name="Holder 5"/>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6" name="Holder 6"/>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5" name="Holder 5"/>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6" name="Holder 6"/>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tx1"/>
                </a:solidFill>
                <a:latin typeface="Calibri"/>
                <a:cs typeface="Calibri"/>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6" name="Holder 6"/>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7" name="Holder 7"/>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4" name="Holder 4"/>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5" name="Holder 5"/>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3" name="Holder 3"/>
          <p:cNvSpPr>
            <a:spLocks noGrp="1"/>
          </p:cNvSpPr>
          <p:nvPr>
            <p:ph type="dt" sz="half" idx="6"/>
          </p:nvPr>
        </p:nvSpPr>
        <p:spPr/>
        <p:txBody>
          <a:bodyPr lIns="0" tIns="0" rIns="0" bIns="0"/>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4" name="Holder 4"/>
          <p:cNvSpPr>
            <a:spLocks noGrp="1"/>
          </p:cNvSpPr>
          <p:nvPr>
            <p:ph type="sldNum" sz="quarter" idx="7"/>
          </p:nvPr>
        </p:nvSpPr>
        <p:spPr/>
        <p:txBody>
          <a:bodyPr lIns="0" tIns="0" rIns="0" bIns="0"/>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20457" y="744715"/>
            <a:ext cx="3452485" cy="720090"/>
          </a:xfrm>
          <a:prstGeom prst="rect">
            <a:avLst/>
          </a:prstGeom>
        </p:spPr>
        <p:txBody>
          <a:bodyPr wrap="square" lIns="0" tIns="0" rIns="0" bIns="0">
            <a:spAutoFit/>
          </a:bodyPr>
          <a:lstStyle>
            <a:lvl1pPr>
              <a:defRPr sz="4550" b="0" i="0">
                <a:solidFill>
                  <a:schemeClr val="tx1"/>
                </a:solidFill>
                <a:latin typeface="Calibri"/>
                <a:cs typeface="Calibri"/>
              </a:defRPr>
            </a:lvl1pPr>
          </a:lstStyle>
          <a:p>
            <a:endParaRPr/>
          </a:p>
        </p:txBody>
      </p:sp>
      <p:sp>
        <p:nvSpPr>
          <p:cNvPr id="3" name="Holder 3"/>
          <p:cNvSpPr>
            <a:spLocks noGrp="1"/>
          </p:cNvSpPr>
          <p:nvPr>
            <p:ph type="body" idx="1"/>
          </p:nvPr>
        </p:nvSpPr>
        <p:spPr>
          <a:xfrm>
            <a:off x="1170284" y="1919676"/>
            <a:ext cx="8352831" cy="43694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211041" y="6897559"/>
            <a:ext cx="2278379" cy="218440"/>
          </a:xfrm>
          <a:prstGeom prst="rect">
            <a:avLst/>
          </a:prstGeom>
        </p:spPr>
        <p:txBody>
          <a:bodyPr wrap="square" lIns="0" tIns="0" rIns="0" bIns="0">
            <a:spAutoFit/>
          </a:bodyPr>
          <a:lstStyle>
            <a:lvl1pPr>
              <a:defRPr sz="1250" b="0" i="0">
                <a:solidFill>
                  <a:srgbClr val="898989"/>
                </a:solidFill>
                <a:latin typeface="Calibri"/>
                <a:cs typeface="Calibri"/>
              </a:defRPr>
            </a:lvl1pPr>
          </a:lstStyle>
          <a:p>
            <a:pPr marL="12700">
              <a:lnSpc>
                <a:spcPct val="100000"/>
              </a:lnSpc>
              <a:spcBef>
                <a:spcPts val="30"/>
              </a:spcBef>
            </a:pPr>
            <a:r>
              <a:rPr spc="-10" dirty="0"/>
              <a:t>© Lim </a:t>
            </a:r>
            <a:r>
              <a:rPr spc="-5" dirty="0"/>
              <a:t>Kian Guan </a:t>
            </a:r>
            <a:r>
              <a:rPr spc="-10" dirty="0"/>
              <a:t>&amp; </a:t>
            </a:r>
            <a:r>
              <a:rPr spc="-20" dirty="0"/>
              <a:t>Wang </a:t>
            </a:r>
            <a:r>
              <a:rPr spc="-25" dirty="0"/>
              <a:t>Wei</a:t>
            </a:r>
            <a:r>
              <a:rPr spc="-5" dirty="0"/>
              <a:t> </a:t>
            </a:r>
            <a:r>
              <a:rPr spc="-10" dirty="0"/>
              <a:t>Mun</a:t>
            </a:r>
          </a:p>
        </p:txBody>
      </p:sp>
      <p:sp>
        <p:nvSpPr>
          <p:cNvPr id="5" name="Holder 5"/>
          <p:cNvSpPr>
            <a:spLocks noGrp="1"/>
          </p:cNvSpPr>
          <p:nvPr>
            <p:ph type="dt" sz="half" idx="6"/>
          </p:nvPr>
        </p:nvSpPr>
        <p:spPr>
          <a:xfrm>
            <a:off x="1170284" y="6897559"/>
            <a:ext cx="444500" cy="218440"/>
          </a:xfrm>
          <a:prstGeom prst="rect">
            <a:avLst/>
          </a:prstGeom>
        </p:spPr>
        <p:txBody>
          <a:bodyPr wrap="square" lIns="0" tIns="0" rIns="0" bIns="0">
            <a:spAutoFit/>
          </a:bodyPr>
          <a:lstStyle>
            <a:lvl1pPr>
              <a:defRPr sz="1250" b="0" i="0">
                <a:solidFill>
                  <a:srgbClr val="898989"/>
                </a:solidFill>
                <a:latin typeface="Calibri"/>
                <a:cs typeface="Calibri"/>
              </a:defRPr>
            </a:lvl1pPr>
          </a:lstStyle>
          <a:p>
            <a:pPr marL="12700">
              <a:lnSpc>
                <a:spcPct val="100000"/>
              </a:lnSpc>
              <a:spcBef>
                <a:spcPts val="30"/>
              </a:spcBef>
            </a:pPr>
            <a:r>
              <a:rPr spc="-5" dirty="0"/>
              <a:t>QF602</a:t>
            </a:r>
          </a:p>
        </p:txBody>
      </p:sp>
      <p:sp>
        <p:nvSpPr>
          <p:cNvPr id="6" name="Holder 6"/>
          <p:cNvSpPr>
            <a:spLocks noGrp="1"/>
          </p:cNvSpPr>
          <p:nvPr>
            <p:ph type="sldNum" sz="quarter" idx="7"/>
          </p:nvPr>
        </p:nvSpPr>
        <p:spPr>
          <a:xfrm>
            <a:off x="9331306" y="6897559"/>
            <a:ext cx="210820" cy="218440"/>
          </a:xfrm>
          <a:prstGeom prst="rect">
            <a:avLst/>
          </a:prstGeom>
        </p:spPr>
        <p:txBody>
          <a:bodyPr wrap="square" lIns="0" tIns="0" rIns="0" bIns="0">
            <a:spAutoFit/>
          </a:bodyPr>
          <a:lstStyle>
            <a:lvl1pPr>
              <a:defRPr sz="1250" b="0" i="0">
                <a:solidFill>
                  <a:srgbClr val="898989"/>
                </a:solidFill>
                <a:latin typeface="Calibri"/>
                <a:cs typeface="Calibri"/>
              </a:defRPr>
            </a:lvl1pPr>
          </a:lstStyle>
          <a:p>
            <a:pPr marL="25400">
              <a:lnSpc>
                <a:spcPct val="100000"/>
              </a:lnSpc>
              <a:spcBef>
                <a:spcPts val="3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970" rIns="0" bIns="0" rtlCol="0">
            <a:spAutoFit/>
          </a:bodyPr>
          <a:lstStyle/>
          <a:p>
            <a:pPr marL="19050">
              <a:lnSpc>
                <a:spcPct val="100000"/>
              </a:lnSpc>
              <a:spcBef>
                <a:spcPts val="110"/>
              </a:spcBef>
            </a:pPr>
            <a:r>
              <a:rPr dirty="0"/>
              <a:t>QF602:</a:t>
            </a:r>
            <a:r>
              <a:rPr spc="-35" dirty="0"/>
              <a:t> </a:t>
            </a:r>
            <a:r>
              <a:rPr dirty="0"/>
              <a:t>Derivatives</a:t>
            </a:r>
          </a:p>
        </p:txBody>
      </p:sp>
      <p:sp>
        <p:nvSpPr>
          <p:cNvPr id="3" name="object 3"/>
          <p:cNvSpPr txBox="1"/>
          <p:nvPr/>
        </p:nvSpPr>
        <p:spPr>
          <a:xfrm>
            <a:off x="2116688" y="3940672"/>
            <a:ext cx="4144412" cy="1220847"/>
          </a:xfrm>
          <a:prstGeom prst="rect">
            <a:avLst/>
          </a:prstGeom>
        </p:spPr>
        <p:txBody>
          <a:bodyPr vert="horz" wrap="square" lIns="0" tIns="12065" rIns="0" bIns="0" rtlCol="0">
            <a:spAutoFit/>
          </a:bodyPr>
          <a:lstStyle/>
          <a:p>
            <a:pPr marL="12700" marR="5080">
              <a:lnSpc>
                <a:spcPct val="119400"/>
              </a:lnSpc>
              <a:spcBef>
                <a:spcPts val="95"/>
              </a:spcBef>
            </a:pPr>
            <a:r>
              <a:rPr sz="3300" b="1" spc="5" dirty="0">
                <a:solidFill>
                  <a:srgbClr val="898989"/>
                </a:solidFill>
                <a:latin typeface="Arial Black"/>
                <a:cs typeface="Arial Black"/>
              </a:rPr>
              <a:t>Lecture </a:t>
            </a:r>
            <a:r>
              <a:rPr lang="en-SG" sz="3300" b="1" spc="5" dirty="0">
                <a:solidFill>
                  <a:srgbClr val="898989"/>
                </a:solidFill>
                <a:latin typeface="Arial Black"/>
                <a:cs typeface="Arial Black"/>
              </a:rPr>
              <a:t>5</a:t>
            </a:r>
            <a:r>
              <a:rPr sz="3300" b="1" spc="0" dirty="0">
                <a:solidFill>
                  <a:srgbClr val="898989"/>
                </a:solidFill>
                <a:latin typeface="Arial Black"/>
                <a:cs typeface="Arial Black"/>
              </a:rPr>
              <a:t>:  </a:t>
            </a:r>
            <a:r>
              <a:rPr lang="en-SG" sz="3300" b="1" dirty="0">
                <a:solidFill>
                  <a:srgbClr val="898989"/>
                </a:solidFill>
                <a:latin typeface="Arial Black"/>
                <a:cs typeface="Arial Black"/>
              </a:rPr>
              <a:t>Greeks</a:t>
            </a:r>
            <a:endParaRPr sz="3300"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10</a:t>
            </a:fld>
            <a:endParaRPr spc="-5" dirty="0"/>
          </a:p>
        </p:txBody>
      </p:sp>
      <p:sp>
        <p:nvSpPr>
          <p:cNvPr id="2" name="object 2"/>
          <p:cNvSpPr txBox="1">
            <a:spLocks noGrp="1"/>
          </p:cNvSpPr>
          <p:nvPr>
            <p:ph type="title"/>
          </p:nvPr>
        </p:nvSpPr>
        <p:spPr>
          <a:xfrm>
            <a:off x="1170284" y="744715"/>
            <a:ext cx="7910216"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Delta Hedging using other asset</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720850"/>
                <a:ext cx="8022590" cy="4508542"/>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SG" sz="2400" dirty="0"/>
                  <a:t>One can further exploit correlations between assets to delta hedge.</a:t>
                </a:r>
              </a:p>
              <a:p>
                <a:pPr marL="285750" indent="-285750">
                  <a:buFont typeface="Arial" panose="020B0604020202020204" pitchFamily="34" charset="0"/>
                  <a:buChar char="•"/>
                </a:pPr>
                <a:r>
                  <a:rPr lang="en-SG" sz="2400" dirty="0"/>
                  <a:t>It is useful if you sell an option </a:t>
                </a:r>
                <a14:m>
                  <m:oMath xmlns:m="http://schemas.openxmlformats.org/officeDocument/2006/math">
                    <m:r>
                      <a:rPr lang="en-SG" sz="2400" b="0" i="1" smtClean="0">
                        <a:latin typeface="Cambria Math" panose="02040503050406030204" pitchFamily="18" charset="0"/>
                      </a:rPr>
                      <m:t>𝑃</m:t>
                    </m:r>
                  </m:oMath>
                </a14:m>
                <a:r>
                  <a:rPr lang="en-SG" sz="2400" dirty="0"/>
                  <a:t> on an underlying </a:t>
                </a:r>
                <a14:m>
                  <m:oMath xmlns:m="http://schemas.openxmlformats.org/officeDocument/2006/math">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𝑆</m:t>
                        </m:r>
                      </m:e>
                      <m:sub>
                        <m:r>
                          <a:rPr lang="en-SG" sz="2400" b="0" i="1" smtClean="0">
                            <a:latin typeface="Cambria Math" panose="02040503050406030204" pitchFamily="18" charset="0"/>
                          </a:rPr>
                          <m:t>1</m:t>
                        </m:r>
                      </m:sub>
                    </m:sSub>
                  </m:oMath>
                </a14:m>
                <a:r>
                  <a:rPr lang="en-SG" sz="2400" dirty="0"/>
                  <a:t>that you cannot easily buy/sell but you know there is a highly correlated asset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b="0" i="1" smtClean="0">
                            <a:latin typeface="Cambria Math" panose="02040503050406030204" pitchFamily="18" charset="0"/>
                          </a:rPr>
                          <m:t>2</m:t>
                        </m:r>
                      </m:sub>
                    </m:sSub>
                    <m:r>
                      <a:rPr lang="en-SG" sz="2400" i="1">
                        <a:latin typeface="Cambria Math" panose="02040503050406030204" pitchFamily="18" charset="0"/>
                      </a:rPr>
                      <m:t> </m:t>
                    </m:r>
                  </m:oMath>
                </a14:m>
                <a:r>
                  <a:rPr lang="en-SG" sz="2400" dirty="0"/>
                  <a:t>which you can access to.</a:t>
                </a:r>
              </a:p>
              <a:p>
                <a:pPr marL="285750" indent="-285750">
                  <a:buFont typeface="Arial" panose="020B0604020202020204" pitchFamily="34" charset="0"/>
                  <a:buChar char="•"/>
                </a:pPr>
                <a:r>
                  <a:rPr lang="en-SG" sz="2400" dirty="0"/>
                  <a:t>This is an application of the chain rule:</a:t>
                </a:r>
              </a:p>
              <a:p>
                <a:pPr algn="ctr"/>
                <a14:m>
                  <m:oMath xmlns:m="http://schemas.openxmlformats.org/officeDocument/2006/math">
                    <m:f>
                      <m:fPr>
                        <m:ctrlPr>
                          <a:rPr lang="en-SG" sz="2400" i="1" smtClean="0">
                            <a:latin typeface="Cambria Math" panose="02040503050406030204" pitchFamily="18" charset="0"/>
                          </a:rPr>
                        </m:ctrlPr>
                      </m:fPr>
                      <m:num>
                        <m:r>
                          <a:rPr lang="en-SG" sz="2400" i="1" smtClean="0">
                            <a:latin typeface="Cambria Math" panose="02040503050406030204" pitchFamily="18" charset="0"/>
                          </a:rPr>
                          <m:t>𝜕</m:t>
                        </m:r>
                        <m:r>
                          <a:rPr lang="en-SG" sz="2400" b="0" i="1" smtClean="0">
                            <a:latin typeface="Cambria Math" panose="02040503050406030204" pitchFamily="18" charset="0"/>
                          </a:rPr>
                          <m:t>𝑃</m:t>
                        </m:r>
                      </m:num>
                      <m:den>
                        <m:r>
                          <a:rPr lang="en-SG" sz="240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𝑆</m:t>
                            </m:r>
                          </m:e>
                          <m:sub>
                            <m:r>
                              <a:rPr lang="en-SG" sz="2400" b="0" i="1" smtClean="0">
                                <a:latin typeface="Cambria Math" panose="02040503050406030204" pitchFamily="18" charset="0"/>
                              </a:rPr>
                              <m:t>1</m:t>
                            </m:r>
                          </m:sub>
                        </m:sSub>
                      </m:den>
                    </m:f>
                    <m:r>
                      <a:rPr lang="en-SG" sz="2400" b="0" i="1" smtClean="0">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i="1">
                            <a:latin typeface="Cambria Math" panose="02040503050406030204" pitchFamily="18" charset="0"/>
                          </a:rPr>
                          <m:t>𝑃</m:t>
                        </m:r>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b="0" i="1" smtClean="0">
                                <a:latin typeface="Cambria Math" panose="02040503050406030204" pitchFamily="18" charset="0"/>
                              </a:rPr>
                              <m:t>2</m:t>
                            </m:r>
                          </m:sub>
                        </m:sSub>
                      </m:den>
                    </m:f>
                  </m:oMath>
                </a14:m>
                <a:r>
                  <a:rPr lang="en-SG" sz="2400" dirty="0"/>
                  <a:t>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𝑆</m:t>
                            </m:r>
                          </m:e>
                          <m:sub>
                            <m:r>
                              <a:rPr lang="en-SG" sz="2400" b="0" i="1" smtClean="0">
                                <a:latin typeface="Cambria Math" panose="02040503050406030204" pitchFamily="18" charset="0"/>
                              </a:rPr>
                              <m:t>2</m:t>
                            </m:r>
                          </m:sub>
                        </m:sSub>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b="0" i="1" smtClean="0">
                                <a:latin typeface="Cambria Math" panose="02040503050406030204" pitchFamily="18" charset="0"/>
                              </a:rPr>
                              <m:t>1</m:t>
                            </m:r>
                          </m:sub>
                        </m:sSub>
                      </m:den>
                    </m:f>
                  </m:oMath>
                </a14:m>
                <a:endParaRPr lang="en-SG" sz="2400" dirty="0"/>
              </a:p>
              <a:p>
                <a:pPr marL="342900" indent="-342900">
                  <a:buFont typeface="Arial" panose="020B0604020202020204" pitchFamily="34" charset="0"/>
                  <a:buChar char="•"/>
                </a:pPr>
                <a:r>
                  <a:rPr lang="en-SG" sz="2400" dirty="0"/>
                  <a:t>If we assume both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b="0" i="1" smtClean="0">
                            <a:latin typeface="Cambria Math" panose="02040503050406030204" pitchFamily="18" charset="0"/>
                          </a:rPr>
                          <m:t>1</m:t>
                        </m:r>
                      </m:sub>
                    </m:sSub>
                    <m:r>
                      <a:rPr lang="en-SG" sz="2400" i="1">
                        <a:latin typeface="Cambria Math" panose="02040503050406030204" pitchFamily="18" charset="0"/>
                      </a:rPr>
                      <m:t> </m:t>
                    </m:r>
                  </m:oMath>
                </a14:m>
                <a:r>
                  <a:rPr lang="en-SG" sz="2400" dirty="0"/>
                  <a:t>and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2</m:t>
                        </m:r>
                      </m:sub>
                    </m:sSub>
                    <m:r>
                      <a:rPr lang="en-SG" sz="2400" i="1">
                        <a:latin typeface="Cambria Math" panose="02040503050406030204" pitchFamily="18" charset="0"/>
                      </a:rPr>
                      <m:t> </m:t>
                    </m:r>
                  </m:oMath>
                </a14:m>
                <a:r>
                  <a:rPr lang="en-SG" sz="2400" dirty="0"/>
                  <a:t>are lognormally distributed and denote </a:t>
                </a:r>
                <a14:m>
                  <m:oMath xmlns:m="http://schemas.openxmlformats.org/officeDocument/2006/math">
                    <m:r>
                      <a:rPr lang="en-SG" sz="2400" b="0" i="1" smtClean="0">
                        <a:latin typeface="Cambria Math" panose="02040503050406030204" pitchFamily="18" charset="0"/>
                      </a:rPr>
                      <m:t>𝜌</m:t>
                    </m:r>
                  </m:oMath>
                </a14:m>
                <a:r>
                  <a:rPr lang="en-SG" sz="2400" dirty="0"/>
                  <a:t> to be the correlation between their log returns then we can compute the change in </a:t>
                </a:r>
                <a14:m>
                  <m:oMath xmlns:m="http://schemas.openxmlformats.org/officeDocument/2006/math">
                    <m:sSub>
                      <m:sSubPr>
                        <m:ctrlPr>
                          <a:rPr lang="en-SG" sz="2400" b="0" i="1" dirty="0" smtClean="0">
                            <a:latin typeface="Cambria Math" panose="02040503050406030204" pitchFamily="18" charset="0"/>
                          </a:rPr>
                        </m:ctrlPr>
                      </m:sSubPr>
                      <m:e>
                        <m:r>
                          <a:rPr lang="en-SG" sz="2400" i="1" dirty="0" smtClean="0">
                            <a:latin typeface="Cambria Math" panose="02040503050406030204" pitchFamily="18" charset="0"/>
                          </a:rPr>
                          <m:t>𝑆</m:t>
                        </m:r>
                      </m:e>
                      <m:sub>
                        <m:r>
                          <a:rPr lang="en-SG" sz="2400" b="0" i="1" dirty="0" smtClean="0">
                            <a:latin typeface="Cambria Math" panose="02040503050406030204" pitchFamily="18" charset="0"/>
                          </a:rPr>
                          <m:t>2</m:t>
                        </m:r>
                      </m:sub>
                    </m:sSub>
                  </m:oMath>
                </a14:m>
                <a:r>
                  <a:rPr lang="en-SG" sz="2400" dirty="0"/>
                  <a:t> for a change in </a:t>
                </a:r>
                <a14:m>
                  <m:oMath xmlns:m="http://schemas.openxmlformats.org/officeDocument/2006/math">
                    <m:sSub>
                      <m:sSubPr>
                        <m:ctrlPr>
                          <a:rPr lang="en-SG" sz="2400" b="0" i="1" dirty="0" smtClean="0">
                            <a:latin typeface="Cambria Math" panose="02040503050406030204" pitchFamily="18" charset="0"/>
                          </a:rPr>
                        </m:ctrlPr>
                      </m:sSubPr>
                      <m:e>
                        <m:r>
                          <a:rPr lang="en-SG" sz="2400" i="1" dirty="0" smtClean="0">
                            <a:latin typeface="Cambria Math" panose="02040503050406030204" pitchFamily="18" charset="0"/>
                          </a:rPr>
                          <m:t>𝑆</m:t>
                        </m:r>
                      </m:e>
                      <m:sub>
                        <m:r>
                          <a:rPr lang="en-SG" sz="2400" b="0" i="1" dirty="0" smtClean="0">
                            <a:latin typeface="Cambria Math" panose="02040503050406030204" pitchFamily="18" charset="0"/>
                          </a:rPr>
                          <m:t>1</m:t>
                        </m:r>
                      </m:sub>
                    </m:sSub>
                  </m:oMath>
                </a14:m>
                <a:r>
                  <a:rPr lang="en-SG" sz="2400" dirty="0"/>
                  <a:t> as</a:t>
                </a:r>
              </a:p>
              <a:p>
                <a:pPr algn="ct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2</m:t>
                            </m:r>
                          </m:sub>
                        </m:sSub>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1</m:t>
                            </m:r>
                          </m:sub>
                        </m:sSub>
                      </m:den>
                    </m:f>
                    <m:r>
                      <a:rPr lang="en-SG" sz="2400" b="0" i="1" smtClean="0">
                        <a:latin typeface="Cambria Math" panose="02040503050406030204" pitchFamily="18" charset="0"/>
                      </a:rPr>
                      <m:t>=</m:t>
                    </m:r>
                    <m:r>
                      <a:rPr lang="en-SG" sz="2400" b="0" i="1" smtClean="0">
                        <a:latin typeface="Cambria Math" panose="02040503050406030204" pitchFamily="18" charset="0"/>
                      </a:rPr>
                      <m:t>𝜌</m:t>
                    </m:r>
                    <m:f>
                      <m:fPr>
                        <m:ctrlPr>
                          <a:rPr lang="en-SG" sz="2400" b="0" i="1" smtClean="0">
                            <a:latin typeface="Cambria Math" panose="02040503050406030204" pitchFamily="18" charset="0"/>
                          </a:rPr>
                        </m:ctrlPr>
                      </m:fPr>
                      <m:num>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𝜎</m:t>
                            </m:r>
                          </m:e>
                          <m:sub>
                            <m:r>
                              <a:rPr lang="en-SG" sz="2400" b="0" i="1" smtClean="0">
                                <a:latin typeface="Cambria Math" panose="02040503050406030204" pitchFamily="18" charset="0"/>
                              </a:rPr>
                              <m:t>2</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𝑆</m:t>
                            </m:r>
                          </m:e>
                          <m:sub>
                            <m:r>
                              <a:rPr lang="en-SG" sz="2400" b="0" i="1" smtClean="0">
                                <a:latin typeface="Cambria Math" panose="02040503050406030204" pitchFamily="18" charset="0"/>
                              </a:rPr>
                              <m:t>2</m:t>
                            </m:r>
                          </m:sub>
                        </m:sSub>
                      </m:num>
                      <m:den>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𝜎</m:t>
                            </m:r>
                          </m:e>
                          <m:sub>
                            <m:r>
                              <a:rPr lang="en-SG" sz="2400" b="0" i="1" smtClean="0">
                                <a:latin typeface="Cambria Math" panose="02040503050406030204" pitchFamily="18" charset="0"/>
                              </a:rPr>
                              <m:t>1</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𝑆</m:t>
                            </m:r>
                          </m:e>
                          <m:sub>
                            <m:r>
                              <a:rPr lang="en-SG" sz="2400" b="0" i="1" smtClean="0">
                                <a:latin typeface="Cambria Math" panose="02040503050406030204" pitchFamily="18" charset="0"/>
                              </a:rPr>
                              <m:t>1</m:t>
                            </m:r>
                          </m:sub>
                        </m:sSub>
                      </m:den>
                    </m:f>
                  </m:oMath>
                </a14:m>
                <a:r>
                  <a:rPr lang="en-SG" sz="2400" dirty="0"/>
                  <a:t> </a:t>
                </a:r>
              </a:p>
            </p:txBody>
          </p:sp>
        </mc:Choice>
        <mc:Fallback xmlns="">
          <p:sp>
            <p:nvSpPr>
              <p:cNvPr id="3" name="object 3"/>
              <p:cNvSpPr txBox="1">
                <a:spLocks noRot="1" noChangeAspect="1" noMove="1" noResize="1" noEditPoints="1" noAdjustHandles="1" noChangeArrowheads="1" noChangeShapeType="1" noTextEdit="1"/>
              </p:cNvSpPr>
              <p:nvPr/>
            </p:nvSpPr>
            <p:spPr>
              <a:xfrm>
                <a:off x="1170284" y="1720850"/>
                <a:ext cx="8022590" cy="4508542"/>
              </a:xfrm>
              <a:prstGeom prst="rect">
                <a:avLst/>
              </a:prstGeom>
              <a:blipFill>
                <a:blip r:embed="rId2"/>
                <a:stretch>
                  <a:fillRect l="-2204" t="-1757" r="-2280"/>
                </a:stretch>
              </a:blipFill>
            </p:spPr>
            <p:txBody>
              <a:bodyPr/>
              <a:lstStyle/>
              <a:p>
                <a:r>
                  <a:rPr lang="en-SG">
                    <a:noFill/>
                  </a:rPr>
                  <a:t> </a:t>
                </a:r>
              </a:p>
            </p:txBody>
          </p:sp>
        </mc:Fallback>
      </mc:AlternateContent>
    </p:spTree>
    <p:extLst>
      <p:ext uri="{BB962C8B-B14F-4D97-AF65-F5344CB8AC3E}">
        <p14:creationId xmlns:p14="http://schemas.microsoft.com/office/powerpoint/2010/main" val="3150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11</a:t>
            </a:fld>
            <a:endParaRPr spc="-5" dirty="0"/>
          </a:p>
        </p:txBody>
      </p:sp>
      <p:sp>
        <p:nvSpPr>
          <p:cNvPr id="2" name="object 2"/>
          <p:cNvSpPr txBox="1">
            <a:spLocks noGrp="1"/>
          </p:cNvSpPr>
          <p:nvPr>
            <p:ph type="title"/>
          </p:nvPr>
        </p:nvSpPr>
        <p:spPr>
          <a:xfrm>
            <a:off x="1170284" y="744715"/>
            <a:ext cx="7910216"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A Proof</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720850"/>
                <a:ext cx="8371842" cy="4670766"/>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SG" sz="2400" dirty="0"/>
                  <a:t>Show</a:t>
                </a:r>
              </a:p>
              <a:p>
                <a:pPr algn="ctr"/>
                <a14:m>
                  <m:oMathPara xmlns:m="http://schemas.openxmlformats.org/officeDocument/2006/math">
                    <m:oMathParaPr>
                      <m:jc m:val="centerGroup"/>
                    </m:oMathParaPr>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2</m:t>
                              </m:r>
                            </m:sub>
                          </m:sSub>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1</m:t>
                              </m:r>
                            </m:sub>
                          </m:sSub>
                        </m:den>
                      </m:f>
                      <m:r>
                        <a:rPr lang="en-SG" sz="2400" b="0" i="1" smtClean="0">
                          <a:latin typeface="Cambria Math" panose="02040503050406030204" pitchFamily="18" charset="0"/>
                        </a:rPr>
                        <m:t>=</m:t>
                      </m:r>
                      <m:r>
                        <a:rPr lang="en-SG" sz="2400" b="0" i="1" smtClean="0">
                          <a:latin typeface="Cambria Math" panose="02040503050406030204" pitchFamily="18" charset="0"/>
                        </a:rPr>
                        <m:t>𝜌</m:t>
                      </m:r>
                      <m:f>
                        <m:fPr>
                          <m:ctrlPr>
                            <a:rPr lang="en-SG" sz="2400" b="0" i="1" smtClean="0">
                              <a:latin typeface="Cambria Math" panose="02040503050406030204" pitchFamily="18" charset="0"/>
                            </a:rPr>
                          </m:ctrlPr>
                        </m:fPr>
                        <m:num>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𝜎</m:t>
                              </m:r>
                            </m:e>
                            <m:sub>
                              <m:r>
                                <a:rPr lang="en-SG" sz="2400" b="0" i="1" smtClean="0">
                                  <a:latin typeface="Cambria Math" panose="02040503050406030204" pitchFamily="18" charset="0"/>
                                </a:rPr>
                                <m:t>2</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𝑆</m:t>
                              </m:r>
                            </m:e>
                            <m:sub>
                              <m:r>
                                <a:rPr lang="en-SG" sz="2400" b="0" i="1" smtClean="0">
                                  <a:latin typeface="Cambria Math" panose="02040503050406030204" pitchFamily="18" charset="0"/>
                                </a:rPr>
                                <m:t>2</m:t>
                              </m:r>
                            </m:sub>
                          </m:sSub>
                        </m:num>
                        <m:den>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𝜎</m:t>
                              </m:r>
                            </m:e>
                            <m:sub>
                              <m:r>
                                <a:rPr lang="en-SG" sz="2400" b="0" i="1" smtClean="0">
                                  <a:latin typeface="Cambria Math" panose="02040503050406030204" pitchFamily="18" charset="0"/>
                                </a:rPr>
                                <m:t>1</m:t>
                              </m:r>
                            </m:sub>
                          </m:sSub>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𝑆</m:t>
                              </m:r>
                            </m:e>
                            <m:sub>
                              <m:r>
                                <a:rPr lang="en-SG" sz="2400" b="0" i="1" smtClean="0">
                                  <a:latin typeface="Cambria Math" panose="02040503050406030204" pitchFamily="18" charset="0"/>
                                </a:rPr>
                                <m:t>1</m:t>
                              </m:r>
                            </m:sub>
                          </m:sSub>
                        </m:den>
                      </m:f>
                    </m:oMath>
                  </m:oMathPara>
                </a14:m>
                <a:endParaRPr lang="en-SG" sz="2400" b="0" dirty="0"/>
              </a:p>
              <a:p>
                <a:pPr marL="342900" indent="-342900">
                  <a:buFont typeface="Arial" panose="020B0604020202020204" pitchFamily="34" charset="0"/>
                  <a:buChar char="•"/>
                </a:pPr>
                <a:r>
                  <a:rPr lang="en-SG" sz="2400" dirty="0"/>
                  <a:t>Assume</a:t>
                </a:r>
              </a:p>
              <a:p>
                <a:pPr algn="ct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𝑑</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b="0" i="1" smtClean="0">
                                <a:latin typeface="Cambria Math" panose="02040503050406030204" pitchFamily="18" charset="0"/>
                              </a:rPr>
                              <m:t>1</m:t>
                            </m:r>
                          </m:sub>
                        </m:sSub>
                      </m:num>
                      <m:den>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b="0" i="1" smtClean="0">
                                <a:latin typeface="Cambria Math" panose="02040503050406030204" pitchFamily="18" charset="0"/>
                              </a:rPr>
                              <m:t>1</m:t>
                            </m:r>
                          </m:sub>
                        </m:sSub>
                      </m:den>
                    </m:f>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𝜎</m:t>
                        </m:r>
                      </m:e>
                      <m:sub>
                        <m:r>
                          <a:rPr lang="en-SG" sz="2400" b="0" i="1" smtClean="0">
                            <a:latin typeface="Cambria Math" panose="02040503050406030204" pitchFamily="18" charset="0"/>
                          </a:rPr>
                          <m:t>1</m:t>
                        </m:r>
                      </m:sub>
                    </m:sSub>
                    <m:r>
                      <a:rPr lang="en-SG" sz="2400" i="1">
                        <a:latin typeface="Cambria Math" panose="02040503050406030204" pitchFamily="18" charset="0"/>
                      </a:rPr>
                      <m:t>𝑑</m:t>
                    </m:r>
                    <m:sSub>
                      <m:sSubPr>
                        <m:ctrlPr>
                          <a:rPr lang="en-SG" sz="2400" i="1">
                            <a:latin typeface="Cambria Math" panose="02040503050406030204" pitchFamily="18" charset="0"/>
                          </a:rPr>
                        </m:ctrlPr>
                      </m:sSubPr>
                      <m:e>
                        <m:r>
                          <a:rPr lang="en-SG" sz="2400" i="1">
                            <a:latin typeface="Cambria Math" panose="02040503050406030204" pitchFamily="18" charset="0"/>
                          </a:rPr>
                          <m:t>𝑊</m:t>
                        </m:r>
                      </m:e>
                      <m:sub>
                        <m:r>
                          <a:rPr lang="en-SG" sz="2400" b="0" i="1" smtClean="0">
                            <a:latin typeface="Cambria Math" panose="02040503050406030204" pitchFamily="18" charset="0"/>
                          </a:rPr>
                          <m:t>1</m:t>
                        </m:r>
                      </m:sub>
                    </m:sSub>
                    <m:d>
                      <m:dPr>
                        <m:ctrlPr>
                          <a:rPr lang="en-SG" sz="2400" i="1">
                            <a:latin typeface="Cambria Math" panose="02040503050406030204" pitchFamily="18" charset="0"/>
                          </a:rPr>
                        </m:ctrlPr>
                      </m:dPr>
                      <m:e>
                        <m:r>
                          <a:rPr lang="en-SG" sz="2400" i="1">
                            <a:latin typeface="Cambria Math" panose="02040503050406030204" pitchFamily="18" charset="0"/>
                          </a:rPr>
                          <m:t>𝑡</m:t>
                        </m:r>
                      </m:e>
                    </m:d>
                    <m:r>
                      <a:rPr lang="en-SG" sz="2400" b="0" i="0" smtClean="0">
                        <a:latin typeface="Cambria Math" panose="02040503050406030204" pitchFamily="18" charset="0"/>
                      </a:rPr>
                      <m:t>,</m:t>
                    </m:r>
                  </m:oMath>
                </a14:m>
                <a:r>
                  <a:rPr lang="en-SG" sz="2400" dirty="0"/>
                  <a:t> </a:t>
                </a:r>
                <a14:m>
                  <m:oMath xmlns:m="http://schemas.openxmlformats.org/officeDocument/2006/math">
                    <m:f>
                      <m:fPr>
                        <m:ctrlPr>
                          <a:rPr lang="en-SG" sz="2400" i="1">
                            <a:latin typeface="Cambria Math" panose="02040503050406030204" pitchFamily="18" charset="0"/>
                          </a:rPr>
                        </m:ctrlPr>
                      </m:fPr>
                      <m:num>
                        <m:r>
                          <a:rPr lang="en-SG" sz="2400" b="0" i="1" smtClean="0">
                            <a:latin typeface="Cambria Math" panose="02040503050406030204" pitchFamily="18" charset="0"/>
                          </a:rPr>
                          <m:t>𝑑</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2</m:t>
                            </m:r>
                          </m:sub>
                        </m:sSub>
                      </m:num>
                      <m:den>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b="0" i="1" smtClean="0">
                                <a:latin typeface="Cambria Math" panose="02040503050406030204" pitchFamily="18" charset="0"/>
                              </a:rPr>
                              <m:t>2</m:t>
                            </m:r>
                          </m:sub>
                        </m:sSub>
                      </m:den>
                    </m:f>
                    <m:r>
                      <a:rPr lang="en-SG" sz="2400" i="1">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𝜎</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𝑑</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𝑊</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m:t>
                    </m:r>
                    <m:r>
                      <a:rPr lang="en-SG" sz="2400" b="0" i="1" smtClean="0">
                        <a:latin typeface="Cambria Math" panose="02040503050406030204" pitchFamily="18" charset="0"/>
                      </a:rPr>
                      <m:t>𝑡</m:t>
                    </m:r>
                    <m:r>
                      <a:rPr lang="en-SG" sz="2400" b="0" i="1" smtClean="0">
                        <a:latin typeface="Cambria Math" panose="02040503050406030204" pitchFamily="18" charset="0"/>
                      </a:rPr>
                      <m:t>)</m:t>
                    </m:r>
                  </m:oMath>
                </a14:m>
                <a:r>
                  <a:rPr lang="en-SG" sz="2400" dirty="0"/>
                  <a:t>, </a:t>
                </a:r>
                <a14:m>
                  <m:oMath xmlns:m="http://schemas.openxmlformats.org/officeDocument/2006/math">
                    <m:r>
                      <a:rPr lang="en-SG" sz="2400" b="0" i="1" dirty="0" smtClean="0">
                        <a:latin typeface="Cambria Math" panose="02040503050406030204" pitchFamily="18" charset="0"/>
                      </a:rPr>
                      <m:t>𝐸</m:t>
                    </m:r>
                    <m:d>
                      <m:dPr>
                        <m:begChr m:val="["/>
                        <m:endChr m:val="]"/>
                        <m:ctrlPr>
                          <a:rPr lang="en-SG" sz="2400" b="0" i="1" dirty="0" smtClean="0">
                            <a:latin typeface="Cambria Math" panose="02040503050406030204" pitchFamily="18" charset="0"/>
                          </a:rPr>
                        </m:ctrlPr>
                      </m:dPr>
                      <m:e>
                        <m:r>
                          <a:rPr lang="en-SG" sz="2400" b="0" i="1" dirty="0" smtClean="0">
                            <a:latin typeface="Cambria Math" panose="02040503050406030204" pitchFamily="18" charset="0"/>
                          </a:rPr>
                          <m:t>𝑑</m:t>
                        </m:r>
                        <m:sSub>
                          <m:sSubPr>
                            <m:ctrlPr>
                              <a:rPr lang="en-SG" sz="2400" b="0" i="1" dirty="0" smtClean="0">
                                <a:latin typeface="Cambria Math" panose="02040503050406030204" pitchFamily="18" charset="0"/>
                              </a:rPr>
                            </m:ctrlPr>
                          </m:sSubPr>
                          <m:e>
                            <m:r>
                              <a:rPr lang="en-SG" sz="2400" b="0" i="1" dirty="0" smtClean="0">
                                <a:latin typeface="Cambria Math" panose="02040503050406030204" pitchFamily="18" charset="0"/>
                              </a:rPr>
                              <m:t>𝑊</m:t>
                            </m:r>
                          </m:e>
                          <m:sub>
                            <m:r>
                              <a:rPr lang="en-SG" sz="2400" b="0" i="1" dirty="0" smtClean="0">
                                <a:latin typeface="Cambria Math" panose="02040503050406030204" pitchFamily="18" charset="0"/>
                              </a:rPr>
                              <m:t>1</m:t>
                            </m:r>
                          </m:sub>
                        </m:sSub>
                        <m:r>
                          <a:rPr lang="en-SG" sz="2400" b="0" i="1" dirty="0" smtClean="0">
                            <a:latin typeface="Cambria Math" panose="02040503050406030204" pitchFamily="18" charset="0"/>
                          </a:rPr>
                          <m:t>𝑑</m:t>
                        </m:r>
                        <m:sSub>
                          <m:sSubPr>
                            <m:ctrlPr>
                              <a:rPr lang="en-SG" sz="2400" b="0" i="1" dirty="0" smtClean="0">
                                <a:latin typeface="Cambria Math" panose="02040503050406030204" pitchFamily="18" charset="0"/>
                              </a:rPr>
                            </m:ctrlPr>
                          </m:sSubPr>
                          <m:e>
                            <m:r>
                              <a:rPr lang="en-SG" sz="2400" b="0" i="1" dirty="0" smtClean="0">
                                <a:latin typeface="Cambria Math" panose="02040503050406030204" pitchFamily="18" charset="0"/>
                              </a:rPr>
                              <m:t>𝑊</m:t>
                            </m:r>
                          </m:e>
                          <m:sub>
                            <m:r>
                              <a:rPr lang="en-SG" sz="2400" b="0" i="1" dirty="0" smtClean="0">
                                <a:latin typeface="Cambria Math" panose="02040503050406030204" pitchFamily="18" charset="0"/>
                              </a:rPr>
                              <m:t>2</m:t>
                            </m:r>
                          </m:sub>
                        </m:sSub>
                      </m:e>
                    </m:d>
                    <m:r>
                      <a:rPr lang="en-SG" sz="2400" b="0" i="1" dirty="0" smtClean="0">
                        <a:latin typeface="Cambria Math" panose="02040503050406030204" pitchFamily="18" charset="0"/>
                      </a:rPr>
                      <m:t>=</m:t>
                    </m:r>
                    <m:r>
                      <a:rPr lang="en-SG" sz="2400" b="0" i="1" dirty="0" smtClean="0">
                        <a:latin typeface="Cambria Math" panose="02040503050406030204" pitchFamily="18" charset="0"/>
                      </a:rPr>
                      <m:t>𝜌</m:t>
                    </m:r>
                    <m:r>
                      <a:rPr lang="en-SG" sz="2400" b="0" i="1" dirty="0" smtClean="0">
                        <a:latin typeface="Cambria Math" panose="02040503050406030204" pitchFamily="18" charset="0"/>
                      </a:rPr>
                      <m:t>𝑑𝑡</m:t>
                    </m:r>
                  </m:oMath>
                </a14:m>
                <a:endParaRPr lang="en-SG" sz="2400" b="0" dirty="0"/>
              </a:p>
              <a:p>
                <a:pPr marL="342900" indent="-342900">
                  <a:buFont typeface="Arial" panose="020B0604020202020204" pitchFamily="34" charset="0"/>
                  <a:buChar char="•"/>
                </a:pPr>
                <a:r>
                  <a:rPr lang="en-SG" sz="2400" dirty="0"/>
                  <a:t>The solution of the SDEs are</a:t>
                </a:r>
              </a:p>
              <a:p>
                <a:pPr marL="342900" indent="-342900">
                  <a:buFont typeface="Arial" panose="020B0604020202020204" pitchFamily="34" charset="0"/>
                  <a:buChar char="•"/>
                </a:pPr>
                <a14:m>
                  <m:oMath xmlns:m="http://schemas.openxmlformats.org/officeDocument/2006/math">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𝑆</m:t>
                        </m:r>
                      </m:e>
                      <m:sub>
                        <m:r>
                          <a:rPr lang="en-SG" sz="2400" b="0" i="1" smtClean="0">
                            <a:latin typeface="Cambria Math" panose="02040503050406030204" pitchFamily="18" charset="0"/>
                          </a:rPr>
                          <m:t>1</m:t>
                        </m:r>
                      </m:sub>
                    </m:sSub>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𝑡</m:t>
                        </m:r>
                      </m:e>
                    </m:d>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𝑆</m:t>
                        </m:r>
                      </m:e>
                      <m:sub>
                        <m:r>
                          <a:rPr lang="en-SG" sz="2400" b="0" i="1" smtClean="0">
                            <a:latin typeface="Cambria Math" panose="02040503050406030204" pitchFamily="18" charset="0"/>
                          </a:rPr>
                          <m:t>1</m:t>
                        </m:r>
                      </m:sub>
                    </m:sSub>
                    <m:d>
                      <m:dPr>
                        <m:ctrlPr>
                          <a:rPr lang="en-SG" sz="2400" b="0" i="1" smtClean="0">
                            <a:latin typeface="Cambria Math" panose="02040503050406030204" pitchFamily="18" charset="0"/>
                          </a:rPr>
                        </m:ctrlPr>
                      </m:dPr>
                      <m:e>
                        <m:r>
                          <a:rPr lang="en-SG" sz="2400" b="0" i="1" smtClean="0">
                            <a:latin typeface="Cambria Math" panose="02040503050406030204" pitchFamily="18" charset="0"/>
                          </a:rPr>
                          <m:t>0</m:t>
                        </m:r>
                      </m:e>
                    </m:d>
                    <m:func>
                      <m:funcPr>
                        <m:ctrlPr>
                          <a:rPr lang="en-SG" sz="2400" b="0" i="1" smtClean="0">
                            <a:latin typeface="Cambria Math" panose="02040503050406030204" pitchFamily="18" charset="0"/>
                          </a:rPr>
                        </m:ctrlPr>
                      </m:funcPr>
                      <m:fName>
                        <m:r>
                          <m:rPr>
                            <m:sty m:val="p"/>
                          </m:rPr>
                          <a:rPr lang="en-SG" sz="2400" b="0" i="0" smtClean="0">
                            <a:latin typeface="Cambria Math" panose="02040503050406030204" pitchFamily="18" charset="0"/>
                          </a:rPr>
                          <m:t>exp</m:t>
                        </m:r>
                      </m:fName>
                      <m:e>
                        <m:d>
                          <m:dPr>
                            <m:ctrlPr>
                              <a:rPr lang="en-SG" sz="2400" b="0" i="1" smtClean="0">
                                <a:latin typeface="Cambria Math" panose="02040503050406030204" pitchFamily="18" charset="0"/>
                              </a:rPr>
                            </m:ctrlPr>
                          </m:dPr>
                          <m:e>
                            <m:r>
                              <a:rPr lang="en-SG" sz="2400" b="0" i="1" smtClean="0">
                                <a:latin typeface="Cambria Math" panose="02040503050406030204" pitchFamily="18" charset="0"/>
                              </a:rPr>
                              <m:t>−</m:t>
                            </m:r>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1</m:t>
                                </m:r>
                              </m:num>
                              <m:den>
                                <m:r>
                                  <a:rPr lang="en-SG" sz="2400" b="0" i="1" smtClean="0">
                                    <a:latin typeface="Cambria Math" panose="02040503050406030204" pitchFamily="18" charset="0"/>
                                  </a:rPr>
                                  <m:t>2</m:t>
                                </m:r>
                              </m:den>
                            </m:f>
                            <m:sSubSup>
                              <m:sSubSupPr>
                                <m:ctrlPr>
                                  <a:rPr lang="en-SG" sz="2400" b="0" i="1" smtClean="0">
                                    <a:latin typeface="Cambria Math" panose="02040503050406030204" pitchFamily="18" charset="0"/>
                                  </a:rPr>
                                </m:ctrlPr>
                              </m:sSubSupPr>
                              <m:e>
                                <m:r>
                                  <a:rPr lang="en-SG" sz="2400" b="0" i="1" smtClean="0">
                                    <a:latin typeface="Cambria Math" panose="02040503050406030204" pitchFamily="18" charset="0"/>
                                  </a:rPr>
                                  <m:t>𝜎</m:t>
                                </m:r>
                              </m:e>
                              <m:sub>
                                <m:r>
                                  <a:rPr lang="en-SG" sz="2400" b="0" i="1" smtClean="0">
                                    <a:latin typeface="Cambria Math" panose="02040503050406030204" pitchFamily="18" charset="0"/>
                                  </a:rPr>
                                  <m:t>1</m:t>
                                </m:r>
                              </m:sub>
                              <m:sup>
                                <m:r>
                                  <a:rPr lang="en-SG" sz="2400" b="0" i="1" smtClean="0">
                                    <a:latin typeface="Cambria Math" panose="02040503050406030204" pitchFamily="18" charset="0"/>
                                  </a:rPr>
                                  <m:t>2</m:t>
                                </m:r>
                              </m:sup>
                            </m:sSubSup>
                            <m:r>
                              <a:rPr lang="en-SG" sz="2400" b="0" i="1" smtClean="0">
                                <a:latin typeface="Cambria Math" panose="02040503050406030204" pitchFamily="18" charset="0"/>
                              </a:rPr>
                              <m:t>𝑡</m:t>
                            </m:r>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𝜎</m:t>
                                </m:r>
                              </m:e>
                              <m:sub>
                                <m:r>
                                  <a:rPr lang="en-SG" sz="2400" b="0" i="1" smtClean="0">
                                    <a:latin typeface="Cambria Math" panose="02040503050406030204" pitchFamily="18" charset="0"/>
                                  </a:rPr>
                                  <m:t>1</m:t>
                                </m:r>
                              </m:sub>
                            </m:sSub>
                            <m:rad>
                              <m:radPr>
                                <m:degHide m:val="on"/>
                                <m:ctrlPr>
                                  <a:rPr lang="en-SG" sz="2400" b="0" i="1" smtClean="0">
                                    <a:latin typeface="Cambria Math" panose="02040503050406030204" pitchFamily="18" charset="0"/>
                                  </a:rPr>
                                </m:ctrlPr>
                              </m:radPr>
                              <m:deg/>
                              <m:e>
                                <m:r>
                                  <a:rPr lang="en-SG" sz="2400" b="0" i="1" smtClean="0">
                                    <a:latin typeface="Cambria Math" panose="02040503050406030204" pitchFamily="18" charset="0"/>
                                  </a:rPr>
                                  <m:t>𝑡</m:t>
                                </m:r>
                              </m:e>
                            </m:rad>
                            <m:sSub>
                              <m:sSubPr>
                                <m:ctrlPr>
                                  <a:rPr lang="en-SG" sz="2400" b="0" i="1" smtClean="0">
                                    <a:solidFill>
                                      <a:srgbClr val="00B050"/>
                                    </a:solidFill>
                                    <a:latin typeface="Cambria Math" panose="02040503050406030204" pitchFamily="18" charset="0"/>
                                  </a:rPr>
                                </m:ctrlPr>
                              </m:sSubPr>
                              <m:e>
                                <m:r>
                                  <a:rPr lang="en-SG" sz="2400" b="0" i="1" smtClean="0">
                                    <a:solidFill>
                                      <a:srgbClr val="00B050"/>
                                    </a:solidFill>
                                    <a:latin typeface="Cambria Math" panose="02040503050406030204" pitchFamily="18" charset="0"/>
                                  </a:rPr>
                                  <m:t>𝑥</m:t>
                                </m:r>
                              </m:e>
                              <m:sub>
                                <m:r>
                                  <a:rPr lang="en-SG" sz="2400" b="0" i="1" smtClean="0">
                                    <a:solidFill>
                                      <a:srgbClr val="00B050"/>
                                    </a:solidFill>
                                    <a:latin typeface="Cambria Math" panose="02040503050406030204" pitchFamily="18" charset="0"/>
                                  </a:rPr>
                                  <m:t>1</m:t>
                                </m:r>
                              </m:sub>
                            </m:sSub>
                          </m:e>
                        </m:d>
                      </m:e>
                    </m:func>
                  </m:oMath>
                </a14:m>
                <a:endParaRPr lang="en-SG" sz="2400" dirty="0"/>
              </a:p>
              <a:p>
                <a:pPr marL="342900" indent="-342900">
                  <a:buFont typeface="Arial" panose="020B0604020202020204" pitchFamily="34" charset="0"/>
                  <a:buChar char="•"/>
                </a:pP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b="0" i="1" smtClean="0">
                            <a:latin typeface="Cambria Math" panose="02040503050406030204" pitchFamily="18" charset="0"/>
                          </a:rPr>
                          <m:t>2</m:t>
                        </m:r>
                      </m:sub>
                    </m:sSub>
                    <m:d>
                      <m:dPr>
                        <m:ctrlPr>
                          <a:rPr lang="en-SG" sz="2400" i="1">
                            <a:latin typeface="Cambria Math" panose="02040503050406030204" pitchFamily="18" charset="0"/>
                          </a:rPr>
                        </m:ctrlPr>
                      </m:dPr>
                      <m:e>
                        <m:r>
                          <a:rPr lang="en-SG" sz="2400" i="1">
                            <a:latin typeface="Cambria Math" panose="02040503050406030204" pitchFamily="18" charset="0"/>
                          </a:rPr>
                          <m:t>𝑡</m:t>
                        </m:r>
                      </m:e>
                    </m:d>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b="0" i="1" smtClean="0">
                            <a:latin typeface="Cambria Math" panose="02040503050406030204" pitchFamily="18" charset="0"/>
                          </a:rPr>
                          <m:t>2</m:t>
                        </m:r>
                      </m:sub>
                    </m:sSub>
                    <m:d>
                      <m:dPr>
                        <m:ctrlPr>
                          <a:rPr lang="en-SG" sz="2400" i="1">
                            <a:latin typeface="Cambria Math" panose="02040503050406030204" pitchFamily="18" charset="0"/>
                          </a:rPr>
                        </m:ctrlPr>
                      </m:dPr>
                      <m:e>
                        <m:r>
                          <a:rPr lang="en-SG" sz="2400" i="1">
                            <a:latin typeface="Cambria Math" panose="02040503050406030204" pitchFamily="18" charset="0"/>
                          </a:rPr>
                          <m:t>0</m:t>
                        </m:r>
                      </m:e>
                    </m:d>
                    <m:func>
                      <m:funcPr>
                        <m:ctrlPr>
                          <a:rPr lang="en-SG" sz="2400" i="1">
                            <a:latin typeface="Cambria Math" panose="02040503050406030204" pitchFamily="18" charset="0"/>
                          </a:rPr>
                        </m:ctrlPr>
                      </m:funcPr>
                      <m:fName>
                        <m:r>
                          <m:rPr>
                            <m:sty m:val="p"/>
                          </m:rPr>
                          <a:rPr lang="en-SG" sz="2400">
                            <a:latin typeface="Cambria Math" panose="02040503050406030204" pitchFamily="18" charset="0"/>
                          </a:rPr>
                          <m:t>exp</m:t>
                        </m:r>
                      </m:fName>
                      <m:e>
                        <m:d>
                          <m:dPr>
                            <m:ctrlPr>
                              <a:rPr lang="en-SG" sz="2400" i="1">
                                <a:latin typeface="Cambria Math" panose="02040503050406030204" pitchFamily="18" charset="0"/>
                              </a:rPr>
                            </m:ctrlPr>
                          </m:dPr>
                          <m:e>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1</m:t>
                                </m:r>
                              </m:num>
                              <m:den>
                                <m:r>
                                  <a:rPr lang="en-SG" sz="2400" i="1">
                                    <a:latin typeface="Cambria Math" panose="02040503050406030204" pitchFamily="18" charset="0"/>
                                  </a:rPr>
                                  <m:t>2</m:t>
                                </m:r>
                              </m:den>
                            </m:f>
                            <m:sSubSup>
                              <m:sSubSupPr>
                                <m:ctrlPr>
                                  <a:rPr lang="en-SG" sz="2400" i="1">
                                    <a:latin typeface="Cambria Math" panose="02040503050406030204" pitchFamily="18" charset="0"/>
                                  </a:rPr>
                                </m:ctrlPr>
                              </m:sSubSupPr>
                              <m:e>
                                <m:r>
                                  <a:rPr lang="en-SG" sz="2400" i="1">
                                    <a:latin typeface="Cambria Math" panose="02040503050406030204" pitchFamily="18" charset="0"/>
                                  </a:rPr>
                                  <m:t>𝜎</m:t>
                                </m:r>
                              </m:e>
                              <m:sub>
                                <m:r>
                                  <a:rPr lang="en-SG" sz="2400" b="0" i="1" smtClean="0">
                                    <a:latin typeface="Cambria Math" panose="02040503050406030204" pitchFamily="18" charset="0"/>
                                  </a:rPr>
                                  <m:t>2</m:t>
                                </m:r>
                              </m:sub>
                              <m:sup>
                                <m:r>
                                  <a:rPr lang="en-SG" sz="2400" i="1">
                                    <a:latin typeface="Cambria Math" panose="02040503050406030204" pitchFamily="18" charset="0"/>
                                  </a:rPr>
                                  <m:t>2</m:t>
                                </m:r>
                              </m:sup>
                            </m:sSubSup>
                            <m:r>
                              <a:rPr lang="en-SG" sz="2400" i="1">
                                <a:latin typeface="Cambria Math" panose="02040503050406030204" pitchFamily="18" charset="0"/>
                              </a:rPr>
                              <m:t>𝑡</m:t>
                            </m:r>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𝜎</m:t>
                                </m:r>
                              </m:e>
                              <m:sub>
                                <m:r>
                                  <a:rPr lang="en-SG" sz="2400" b="0" i="1" smtClean="0">
                                    <a:latin typeface="Cambria Math" panose="02040503050406030204" pitchFamily="18" charset="0"/>
                                  </a:rPr>
                                  <m:t>2</m:t>
                                </m:r>
                              </m:sub>
                            </m:sSub>
                            <m:rad>
                              <m:radPr>
                                <m:degHide m:val="on"/>
                                <m:ctrlPr>
                                  <a:rPr lang="en-SG" sz="2400" i="1">
                                    <a:latin typeface="Cambria Math" panose="02040503050406030204" pitchFamily="18" charset="0"/>
                                  </a:rPr>
                                </m:ctrlPr>
                              </m:radPr>
                              <m:deg/>
                              <m:e>
                                <m:r>
                                  <a:rPr lang="en-SG" sz="2400" i="1">
                                    <a:latin typeface="Cambria Math" panose="02040503050406030204" pitchFamily="18" charset="0"/>
                                  </a:rPr>
                                  <m:t>𝑡</m:t>
                                </m:r>
                              </m:e>
                            </m:rad>
                            <m:sSub>
                              <m:sSubPr>
                                <m:ctrlPr>
                                  <a:rPr lang="en-SG" sz="2400" i="1" smtClean="0">
                                    <a:solidFill>
                                      <a:srgbClr val="FF0000"/>
                                    </a:solidFill>
                                    <a:latin typeface="Cambria Math" panose="02040503050406030204" pitchFamily="18" charset="0"/>
                                  </a:rPr>
                                </m:ctrlPr>
                              </m:sSubPr>
                              <m:e>
                                <m:r>
                                  <a:rPr lang="en-SG" sz="2400" b="0" i="1" smtClean="0">
                                    <a:solidFill>
                                      <a:srgbClr val="FF0000"/>
                                    </a:solidFill>
                                    <a:latin typeface="Cambria Math" panose="02040503050406030204" pitchFamily="18" charset="0"/>
                                  </a:rPr>
                                  <m:t>(</m:t>
                                </m:r>
                                <m:r>
                                  <a:rPr lang="en-SG" sz="2400" b="0" i="1" smtClean="0">
                                    <a:solidFill>
                                      <a:srgbClr val="FF0000"/>
                                    </a:solidFill>
                                    <a:latin typeface="Cambria Math" panose="02040503050406030204" pitchFamily="18" charset="0"/>
                                  </a:rPr>
                                  <m:t>𝜌</m:t>
                                </m:r>
                                <m:r>
                                  <a:rPr lang="en-SG" sz="2400" i="1">
                                    <a:solidFill>
                                      <a:srgbClr val="FF0000"/>
                                    </a:solidFill>
                                    <a:latin typeface="Cambria Math" panose="02040503050406030204" pitchFamily="18" charset="0"/>
                                  </a:rPr>
                                  <m:t>𝑥</m:t>
                                </m:r>
                              </m:e>
                              <m:sub>
                                <m:r>
                                  <a:rPr lang="en-SG" sz="2400" i="1">
                                    <a:solidFill>
                                      <a:srgbClr val="FF0000"/>
                                    </a:solidFill>
                                    <a:latin typeface="Cambria Math" panose="02040503050406030204" pitchFamily="18" charset="0"/>
                                  </a:rPr>
                                  <m:t>1</m:t>
                                </m:r>
                              </m:sub>
                            </m:sSub>
                            <m:r>
                              <a:rPr lang="en-SG" sz="2400" b="0" i="1" smtClean="0">
                                <a:solidFill>
                                  <a:srgbClr val="FF0000"/>
                                </a:solidFill>
                                <a:latin typeface="Cambria Math" panose="02040503050406030204" pitchFamily="18" charset="0"/>
                              </a:rPr>
                              <m:t>+</m:t>
                            </m:r>
                            <m:rad>
                              <m:radPr>
                                <m:degHide m:val="on"/>
                                <m:ctrlPr>
                                  <a:rPr lang="en-SG" sz="2400" b="0" i="1" smtClean="0">
                                    <a:solidFill>
                                      <a:srgbClr val="FF0000"/>
                                    </a:solidFill>
                                    <a:latin typeface="Cambria Math" panose="02040503050406030204" pitchFamily="18" charset="0"/>
                                  </a:rPr>
                                </m:ctrlPr>
                              </m:radPr>
                              <m:deg/>
                              <m:e>
                                <m:r>
                                  <a:rPr lang="en-SG" sz="2400" b="0" i="1" smtClean="0">
                                    <a:solidFill>
                                      <a:srgbClr val="FF0000"/>
                                    </a:solidFill>
                                    <a:latin typeface="Cambria Math" panose="02040503050406030204" pitchFamily="18" charset="0"/>
                                  </a:rPr>
                                  <m:t>1−</m:t>
                                </m:r>
                                <m:sSup>
                                  <m:sSupPr>
                                    <m:ctrlPr>
                                      <a:rPr lang="en-SG" sz="2400" b="0" i="1" smtClean="0">
                                        <a:solidFill>
                                          <a:srgbClr val="FF0000"/>
                                        </a:solidFill>
                                        <a:latin typeface="Cambria Math" panose="02040503050406030204" pitchFamily="18" charset="0"/>
                                      </a:rPr>
                                    </m:ctrlPr>
                                  </m:sSupPr>
                                  <m:e>
                                    <m:r>
                                      <a:rPr lang="en-SG" sz="2400" b="0" i="1" smtClean="0">
                                        <a:solidFill>
                                          <a:srgbClr val="FF0000"/>
                                        </a:solidFill>
                                        <a:latin typeface="Cambria Math" panose="02040503050406030204" pitchFamily="18" charset="0"/>
                                      </a:rPr>
                                      <m:t>𝜌</m:t>
                                    </m:r>
                                  </m:e>
                                  <m:sup>
                                    <m:r>
                                      <a:rPr lang="en-SG" sz="2400" b="0" i="1" smtClean="0">
                                        <a:solidFill>
                                          <a:srgbClr val="FF0000"/>
                                        </a:solidFill>
                                        <a:latin typeface="Cambria Math" panose="02040503050406030204" pitchFamily="18" charset="0"/>
                                      </a:rPr>
                                      <m:t>2</m:t>
                                    </m:r>
                                  </m:sup>
                                </m:sSup>
                              </m:e>
                            </m:rad>
                            <m:sSub>
                              <m:sSubPr>
                                <m:ctrlPr>
                                  <a:rPr lang="en-SG" sz="2400" b="0" i="1" smtClean="0">
                                    <a:solidFill>
                                      <a:srgbClr val="FF0000"/>
                                    </a:solidFill>
                                    <a:latin typeface="Cambria Math" panose="02040503050406030204" pitchFamily="18" charset="0"/>
                                  </a:rPr>
                                </m:ctrlPr>
                              </m:sSubPr>
                              <m:e>
                                <m:r>
                                  <a:rPr lang="en-SG" sz="2400" b="0" i="1" smtClean="0">
                                    <a:solidFill>
                                      <a:srgbClr val="FF0000"/>
                                    </a:solidFill>
                                    <a:latin typeface="Cambria Math" panose="02040503050406030204" pitchFamily="18" charset="0"/>
                                  </a:rPr>
                                  <m:t>𝑥</m:t>
                                </m:r>
                              </m:e>
                              <m:sub>
                                <m:r>
                                  <a:rPr lang="en-SG" sz="2400" b="0" i="1" smtClean="0">
                                    <a:solidFill>
                                      <a:srgbClr val="FF0000"/>
                                    </a:solidFill>
                                    <a:latin typeface="Cambria Math" panose="02040503050406030204" pitchFamily="18" charset="0"/>
                                  </a:rPr>
                                  <m:t>2</m:t>
                                </m:r>
                              </m:sub>
                            </m:sSub>
                            <m:r>
                              <a:rPr lang="en-SG" sz="2400" b="0" i="1" smtClean="0">
                                <a:solidFill>
                                  <a:srgbClr val="FF0000"/>
                                </a:solidFill>
                                <a:latin typeface="Cambria Math" panose="02040503050406030204" pitchFamily="18" charset="0"/>
                              </a:rPr>
                              <m:t>)</m:t>
                            </m:r>
                          </m:e>
                        </m:d>
                      </m:e>
                    </m:func>
                  </m:oMath>
                </a14:m>
                <a:endParaRPr lang="en-SG" sz="2400" dirty="0"/>
              </a:p>
              <a:p>
                <a:pPr marL="342900" indent="-342900">
                  <a:buFont typeface="Arial" panose="020B0604020202020204" pitchFamily="34" charset="0"/>
                  <a:buChar char="•"/>
                </a:pP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1</m:t>
                        </m:r>
                      </m:sub>
                    </m:sSub>
                  </m:oMath>
                </a14:m>
                <a:r>
                  <a:rPr lang="en-SG" sz="2400" dirty="0"/>
                  <a:t> and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b="0" i="1" smtClean="0">
                            <a:latin typeface="Cambria Math" panose="02040503050406030204" pitchFamily="18" charset="0"/>
                          </a:rPr>
                          <m:t>2</m:t>
                        </m:r>
                      </m:sub>
                    </m:sSub>
                  </m:oMath>
                </a14:m>
                <a:r>
                  <a:rPr lang="en-SG" sz="2400" dirty="0"/>
                  <a:t> are independent standard normal random variables.</a:t>
                </a:r>
              </a:p>
              <a:p>
                <a:pPr marL="342900" indent="-342900">
                  <a:buFont typeface="Arial" panose="020B0604020202020204" pitchFamily="34" charset="0"/>
                  <a:buChar char="•"/>
                </a:pPr>
                <a:r>
                  <a:rPr lang="en-SG" sz="2400" dirty="0"/>
                  <a:t>The above is an example of Cholesky decomposition.</a:t>
                </a:r>
              </a:p>
              <a:p>
                <a:pPr marL="342900" indent="-342900">
                  <a:buFont typeface="Arial" panose="020B0604020202020204" pitchFamily="34" charset="0"/>
                  <a:buChar char="•"/>
                </a:pPr>
                <a:endParaRPr lang="en-SG" sz="2400" dirty="0"/>
              </a:p>
            </p:txBody>
          </p:sp>
        </mc:Choice>
        <mc:Fallback xmlns="">
          <p:sp>
            <p:nvSpPr>
              <p:cNvPr id="3" name="object 3"/>
              <p:cNvSpPr txBox="1">
                <a:spLocks noRot="1" noChangeAspect="1" noMove="1" noResize="1" noEditPoints="1" noAdjustHandles="1" noChangeArrowheads="1" noChangeShapeType="1" noTextEdit="1"/>
              </p:cNvSpPr>
              <p:nvPr/>
            </p:nvSpPr>
            <p:spPr>
              <a:xfrm>
                <a:off x="1170284" y="1720850"/>
                <a:ext cx="8371842" cy="4670766"/>
              </a:xfrm>
              <a:prstGeom prst="rect">
                <a:avLst/>
              </a:prstGeom>
              <a:blipFill>
                <a:blip r:embed="rId2"/>
                <a:stretch>
                  <a:fillRect l="-2112" t="-1697"/>
                </a:stretch>
              </a:blipFill>
            </p:spPr>
            <p:txBody>
              <a:bodyPr/>
              <a:lstStyle/>
              <a:p>
                <a:r>
                  <a:rPr lang="en-SG">
                    <a:noFill/>
                  </a:rPr>
                  <a:t> </a:t>
                </a:r>
              </a:p>
            </p:txBody>
          </p:sp>
        </mc:Fallback>
      </mc:AlternateContent>
    </p:spTree>
    <p:extLst>
      <p:ext uri="{BB962C8B-B14F-4D97-AF65-F5344CB8AC3E}">
        <p14:creationId xmlns:p14="http://schemas.microsoft.com/office/powerpoint/2010/main" val="30122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12</a:t>
            </a:fld>
            <a:endParaRPr spc="-5" dirty="0"/>
          </a:p>
        </p:txBody>
      </p:sp>
      <p:sp>
        <p:nvSpPr>
          <p:cNvPr id="2" name="object 2"/>
          <p:cNvSpPr txBox="1">
            <a:spLocks noGrp="1"/>
          </p:cNvSpPr>
          <p:nvPr>
            <p:ph type="title"/>
          </p:nvPr>
        </p:nvSpPr>
        <p:spPr>
          <a:xfrm>
            <a:off x="1170284" y="744715"/>
            <a:ext cx="7910216"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A Proof</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720850"/>
                <a:ext cx="8371842" cy="3255186"/>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SG" sz="2400" dirty="0"/>
                  <a:t>Apply the chain rule and we can show that ,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2</m:t>
                            </m:r>
                          </m:sub>
                        </m:sSub>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1</m:t>
                            </m:r>
                          </m:sub>
                        </m:sSub>
                      </m:den>
                    </m:f>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2</m:t>
                            </m:r>
                          </m:sub>
                        </m:sSub>
                      </m:num>
                      <m:den>
                        <m:r>
                          <a:rPr lang="en-SG" sz="2400" i="1">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𝑥</m:t>
                            </m:r>
                          </m:e>
                          <m:sub>
                            <m:r>
                              <a:rPr lang="en-SG" sz="2400" b="0" i="1" smtClean="0">
                                <a:latin typeface="Cambria Math" panose="02040503050406030204" pitchFamily="18" charset="0"/>
                              </a:rPr>
                              <m:t>1</m:t>
                            </m:r>
                          </m:sub>
                        </m:sSub>
                      </m:den>
                    </m:f>
                  </m:oMath>
                </a14:m>
                <a:r>
                  <a:rPr lang="en-SG" sz="2400" dirty="0"/>
                  <a:t>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𝑥</m:t>
                            </m:r>
                          </m:e>
                          <m:sub>
                            <m:r>
                              <a:rPr lang="en-SG" sz="2400" b="0" i="1" smtClean="0">
                                <a:latin typeface="Cambria Math" panose="02040503050406030204" pitchFamily="18" charset="0"/>
                              </a:rPr>
                              <m:t>1</m:t>
                            </m:r>
                          </m:sub>
                        </m:sSub>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1</m:t>
                            </m:r>
                          </m:sub>
                        </m:sSub>
                      </m:den>
                    </m:f>
                  </m:oMath>
                </a14:m>
                <a:endParaRPr lang="en-SG" sz="2400" dirty="0"/>
              </a:p>
              <a:p>
                <a:pPr/>
                <a14:m>
                  <m:oMathPara xmlns:m="http://schemas.openxmlformats.org/officeDocument/2006/math">
                    <m:oMathParaPr>
                      <m:jc m:val="centerGroup"/>
                    </m:oMathParaPr>
                    <m:oMath xmlns:m="http://schemas.openxmlformats.org/officeDocument/2006/math">
                      <m:sSub>
                        <m:sSubPr>
                          <m:ctrlPr>
                            <a:rPr lang="en-SG" sz="2400" b="0" i="1" smtClean="0">
                              <a:latin typeface="Cambria Math" panose="02040503050406030204" pitchFamily="18" charset="0"/>
                            </a:rPr>
                          </m:ctrlPr>
                        </m:sSubPr>
                        <m:e>
                          <m:f>
                            <m:fPr>
                              <m:ctrlPr>
                                <a:rPr lang="en-SG" sz="2400" i="1">
                                  <a:latin typeface="Cambria Math" panose="02040503050406030204" pitchFamily="18" charset="0"/>
                                </a:rPr>
                              </m:ctrlPr>
                            </m:fPr>
                            <m:num>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b="0" i="1" smtClean="0">
                                      <a:latin typeface="Cambria Math" panose="02040503050406030204" pitchFamily="18" charset="0"/>
                                    </a:rPr>
                                    <m:t>1</m:t>
                                  </m:r>
                                </m:sub>
                              </m:sSub>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1</m:t>
                                  </m:r>
                                </m:sub>
                              </m:sSub>
                            </m:den>
                          </m:f>
                          <m:r>
                            <a:rPr lang="en-SG" sz="2400" b="0" i="1" smtClean="0">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𝜎</m:t>
                              </m:r>
                            </m:e>
                            <m:sub>
                              <m:r>
                                <a:rPr lang="en-SG" sz="2400" i="1">
                                  <a:latin typeface="Cambria Math" panose="02040503050406030204" pitchFamily="18" charset="0"/>
                                </a:rPr>
                                <m:t>1</m:t>
                              </m:r>
                            </m:sub>
                          </m:sSub>
                          <m:rad>
                            <m:radPr>
                              <m:degHide m:val="on"/>
                              <m:ctrlPr>
                                <a:rPr lang="en-SG" sz="2400" i="1">
                                  <a:latin typeface="Cambria Math" panose="02040503050406030204" pitchFamily="18" charset="0"/>
                                </a:rPr>
                              </m:ctrlPr>
                            </m:radPr>
                            <m:deg/>
                            <m:e>
                              <m:r>
                                <a:rPr lang="en-SG" sz="2400" i="1">
                                  <a:latin typeface="Cambria Math" panose="02040503050406030204" pitchFamily="18" charset="0"/>
                                </a:rPr>
                                <m:t>𝑡</m:t>
                              </m:r>
                            </m:e>
                          </m:rad>
                          <m:r>
                            <a:rPr lang="en-SG" sz="2400" b="0" i="1" smtClean="0">
                              <a:latin typeface="Cambria Math" panose="02040503050406030204" pitchFamily="18" charset="0"/>
                            </a:rPr>
                            <m:t>𝑆</m:t>
                          </m:r>
                        </m:e>
                        <m:sub>
                          <m:r>
                            <a:rPr lang="en-SG" sz="2400" b="0" i="1" smtClean="0">
                              <a:latin typeface="Cambria Math" panose="02040503050406030204" pitchFamily="18" charset="0"/>
                            </a:rPr>
                            <m:t>1</m:t>
                          </m:r>
                        </m:sub>
                      </m:sSub>
                    </m:oMath>
                  </m:oMathPara>
                </a14:m>
                <a:endParaRPr lang="en-SG" sz="2400" dirty="0"/>
              </a:p>
              <a:p>
                <a:pPr/>
                <a14:m>
                  <m:oMathPara xmlns:m="http://schemas.openxmlformats.org/officeDocument/2006/math">
                    <m:oMathParaPr>
                      <m:jc m:val="centerGroup"/>
                    </m:oMathParaPr>
                    <m:oMath xmlns:m="http://schemas.openxmlformats.org/officeDocument/2006/math">
                      <m:sSub>
                        <m:sSubPr>
                          <m:ctrlPr>
                            <a:rPr lang="en-SG" sz="2400" i="1">
                              <a:latin typeface="Cambria Math" panose="02040503050406030204" pitchFamily="18" charset="0"/>
                            </a:rPr>
                          </m:ctrlPr>
                        </m:sSubPr>
                        <m:e>
                          <m:f>
                            <m:fPr>
                              <m:ctrlPr>
                                <a:rPr lang="en-SG" sz="2400" i="1">
                                  <a:latin typeface="Cambria Math" panose="02040503050406030204" pitchFamily="18" charset="0"/>
                                </a:rPr>
                              </m:ctrlPr>
                            </m:fPr>
                            <m:num>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b="0" i="1" smtClean="0">
                                      <a:latin typeface="Cambria Math" panose="02040503050406030204" pitchFamily="18" charset="0"/>
                                    </a:rPr>
                                    <m:t>2</m:t>
                                  </m:r>
                                </m:sub>
                              </m:sSub>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𝑥</m:t>
                                  </m:r>
                                </m:e>
                                <m:sub>
                                  <m:r>
                                    <a:rPr lang="en-SG" sz="2400" i="1">
                                      <a:latin typeface="Cambria Math" panose="02040503050406030204" pitchFamily="18" charset="0"/>
                                    </a:rPr>
                                    <m:t>1</m:t>
                                  </m:r>
                                </m:sub>
                              </m:sSub>
                            </m:den>
                          </m:f>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b="0" i="1" smtClean="0">
                                  <a:latin typeface="Cambria Math" panose="02040503050406030204" pitchFamily="18" charset="0"/>
                                </a:rPr>
                                <m:t>𝜌</m:t>
                              </m:r>
                              <m:r>
                                <a:rPr lang="en-SG" sz="2400" i="1">
                                  <a:latin typeface="Cambria Math" panose="02040503050406030204" pitchFamily="18" charset="0"/>
                                </a:rPr>
                                <m:t>𝜎</m:t>
                              </m:r>
                            </m:e>
                            <m:sub>
                              <m:r>
                                <a:rPr lang="en-SG" sz="2400" b="0" i="1" smtClean="0">
                                  <a:latin typeface="Cambria Math" panose="02040503050406030204" pitchFamily="18" charset="0"/>
                                </a:rPr>
                                <m:t>2</m:t>
                              </m:r>
                            </m:sub>
                          </m:sSub>
                          <m:rad>
                            <m:radPr>
                              <m:degHide m:val="on"/>
                              <m:ctrlPr>
                                <a:rPr lang="en-SG" sz="2400" i="1">
                                  <a:latin typeface="Cambria Math" panose="02040503050406030204" pitchFamily="18" charset="0"/>
                                </a:rPr>
                              </m:ctrlPr>
                            </m:radPr>
                            <m:deg/>
                            <m:e>
                              <m:r>
                                <a:rPr lang="en-SG" sz="2400" i="1">
                                  <a:latin typeface="Cambria Math" panose="02040503050406030204" pitchFamily="18" charset="0"/>
                                </a:rPr>
                                <m:t>𝑡</m:t>
                              </m:r>
                            </m:e>
                          </m:rad>
                          <m:r>
                            <a:rPr lang="en-SG" sz="2400" i="1">
                              <a:latin typeface="Cambria Math" panose="02040503050406030204" pitchFamily="18" charset="0"/>
                            </a:rPr>
                            <m:t>𝑆</m:t>
                          </m:r>
                        </m:e>
                        <m:sub>
                          <m:r>
                            <a:rPr lang="en-SG" sz="2400" b="0" i="1" smtClean="0">
                              <a:latin typeface="Cambria Math" panose="02040503050406030204" pitchFamily="18" charset="0"/>
                            </a:rPr>
                            <m:t>2</m:t>
                          </m:r>
                        </m:sub>
                      </m:sSub>
                    </m:oMath>
                  </m:oMathPara>
                </a14:m>
                <a:endParaRPr lang="en-SG" sz="2400" dirty="0"/>
              </a:p>
              <a:p>
                <a:pPr marL="342900" indent="-342900">
                  <a:buFont typeface="Arial" panose="020B0604020202020204" pitchFamily="34" charset="0"/>
                  <a:buChar char="•"/>
                </a:pPr>
                <a:r>
                  <a:rPr lang="en-SG" sz="2400" dirty="0"/>
                  <a:t>Substitute in the terms and we get</a:t>
                </a:r>
              </a:p>
              <a:p>
                <a:pPr/>
                <a14:m>
                  <m:oMathPara xmlns:m="http://schemas.openxmlformats.org/officeDocument/2006/math">
                    <m:oMathParaPr>
                      <m:jc m:val="centerGroup"/>
                    </m:oMathParaPr>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2</m:t>
                              </m:r>
                            </m:sub>
                          </m:sSub>
                        </m:num>
                        <m:den>
                          <m:r>
                            <a:rPr lang="en-SG" sz="2400" i="1">
                              <a:latin typeface="Cambria Math" panose="02040503050406030204" pitchFamily="18" charset="0"/>
                            </a:rPr>
                            <m:t>𝜕</m:t>
                          </m:r>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1</m:t>
                              </m:r>
                            </m:sub>
                          </m:sSub>
                        </m:den>
                      </m:f>
                      <m:r>
                        <a:rPr lang="en-SG" sz="2400" i="1">
                          <a:latin typeface="Cambria Math" panose="02040503050406030204" pitchFamily="18" charset="0"/>
                        </a:rPr>
                        <m:t>=</m:t>
                      </m:r>
                      <m:r>
                        <a:rPr lang="en-SG" sz="2400" i="1">
                          <a:latin typeface="Cambria Math" panose="02040503050406030204" pitchFamily="18" charset="0"/>
                        </a:rPr>
                        <m:t>𝜌</m:t>
                      </m:r>
                      <m:f>
                        <m:fPr>
                          <m:ctrlPr>
                            <a:rPr lang="en-SG" sz="2400" i="1">
                              <a:latin typeface="Cambria Math" panose="02040503050406030204" pitchFamily="18" charset="0"/>
                            </a:rPr>
                          </m:ctrlPr>
                        </m:fPr>
                        <m:num>
                          <m:sSub>
                            <m:sSubPr>
                              <m:ctrlPr>
                                <a:rPr lang="en-SG" sz="2400" i="1">
                                  <a:latin typeface="Cambria Math" panose="02040503050406030204" pitchFamily="18" charset="0"/>
                                </a:rPr>
                              </m:ctrlPr>
                            </m:sSubPr>
                            <m:e>
                              <m:r>
                                <a:rPr lang="en-SG" sz="2400" i="1">
                                  <a:latin typeface="Cambria Math" panose="02040503050406030204" pitchFamily="18" charset="0"/>
                                </a:rPr>
                                <m:t>𝜎</m:t>
                              </m:r>
                            </m:e>
                            <m:sub>
                              <m:r>
                                <a:rPr lang="en-SG" sz="2400" i="1">
                                  <a:latin typeface="Cambria Math" panose="02040503050406030204" pitchFamily="18" charset="0"/>
                                </a:rPr>
                                <m:t>2</m:t>
                              </m:r>
                            </m:sub>
                          </m:sSub>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2</m:t>
                              </m:r>
                            </m:sub>
                          </m:sSub>
                        </m:num>
                        <m:den>
                          <m:sSub>
                            <m:sSubPr>
                              <m:ctrlPr>
                                <a:rPr lang="en-SG" sz="2400" i="1">
                                  <a:latin typeface="Cambria Math" panose="02040503050406030204" pitchFamily="18" charset="0"/>
                                </a:rPr>
                              </m:ctrlPr>
                            </m:sSubPr>
                            <m:e>
                              <m:r>
                                <a:rPr lang="en-SG" sz="2400" i="1">
                                  <a:latin typeface="Cambria Math" panose="02040503050406030204" pitchFamily="18" charset="0"/>
                                </a:rPr>
                                <m:t>𝜎</m:t>
                              </m:r>
                            </m:e>
                            <m:sub>
                              <m:r>
                                <a:rPr lang="en-SG" sz="2400" i="1">
                                  <a:latin typeface="Cambria Math" panose="02040503050406030204" pitchFamily="18" charset="0"/>
                                </a:rPr>
                                <m:t>1</m:t>
                              </m:r>
                            </m:sub>
                          </m:sSub>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1</m:t>
                              </m:r>
                            </m:sub>
                          </m:sSub>
                        </m:den>
                      </m:f>
                    </m:oMath>
                  </m:oMathPara>
                </a14:m>
                <a:endParaRPr lang="en-SG" sz="2400" dirty="0"/>
              </a:p>
            </p:txBody>
          </p:sp>
        </mc:Choice>
        <mc:Fallback xmlns="">
          <p:sp>
            <p:nvSpPr>
              <p:cNvPr id="3" name="object 3"/>
              <p:cNvSpPr txBox="1">
                <a:spLocks noRot="1" noChangeAspect="1" noMove="1" noResize="1" noEditPoints="1" noAdjustHandles="1" noChangeArrowheads="1" noChangeShapeType="1" noTextEdit="1"/>
              </p:cNvSpPr>
              <p:nvPr/>
            </p:nvSpPr>
            <p:spPr>
              <a:xfrm>
                <a:off x="1170284" y="1720850"/>
                <a:ext cx="8371842" cy="3255186"/>
              </a:xfrm>
              <a:prstGeom prst="rect">
                <a:avLst/>
              </a:prstGeom>
              <a:blipFill>
                <a:blip r:embed="rId2"/>
                <a:stretch>
                  <a:fillRect l="-2112"/>
                </a:stretch>
              </a:blipFill>
            </p:spPr>
            <p:txBody>
              <a:bodyPr/>
              <a:lstStyle/>
              <a:p>
                <a:r>
                  <a:rPr lang="en-SG">
                    <a:noFill/>
                  </a:rPr>
                  <a:t> </a:t>
                </a:r>
              </a:p>
            </p:txBody>
          </p:sp>
        </mc:Fallback>
      </mc:AlternateContent>
    </p:spTree>
    <p:extLst>
      <p:ext uri="{BB962C8B-B14F-4D97-AF65-F5344CB8AC3E}">
        <p14:creationId xmlns:p14="http://schemas.microsoft.com/office/powerpoint/2010/main" val="231944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13</a:t>
            </a:fld>
            <a:endParaRPr spc="-5" dirty="0"/>
          </a:p>
        </p:txBody>
      </p:sp>
      <p:sp>
        <p:nvSpPr>
          <p:cNvPr id="2" name="object 2"/>
          <p:cNvSpPr txBox="1">
            <a:spLocks noGrp="1"/>
          </p:cNvSpPr>
          <p:nvPr>
            <p:ph type="title"/>
          </p:nvPr>
        </p:nvSpPr>
        <p:spPr>
          <a:xfrm>
            <a:off x="1170284" y="744715"/>
            <a:ext cx="7910216"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Black Scholes Delta</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562125"/>
                <a:ext cx="8371842" cy="2677271"/>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SG" sz="2400" dirty="0"/>
                  <a:t>Assuming no dividend yield, the Black Scholes Deltas are given as</a:t>
                </a:r>
              </a:p>
              <a:p>
                <a:pPr/>
                <a14:m>
                  <m:oMathPara xmlns:m="http://schemas.openxmlformats.org/officeDocument/2006/math">
                    <m:oMathParaPr>
                      <m:jc m:val="centerGroup"/>
                    </m:oMathParaPr>
                    <m:oMath xmlns:m="http://schemas.openxmlformats.org/officeDocument/2006/math">
                      <m:sSub>
                        <m:sSubPr>
                          <m:ctrlPr>
                            <a:rPr lang="en-SG" sz="2400" b="0" i="1" smtClean="0">
                              <a:latin typeface="Cambria Math" panose="02040503050406030204" pitchFamily="18" charset="0"/>
                            </a:rPr>
                          </m:ctrlPr>
                        </m:sSubPr>
                        <m:e>
                          <m:r>
                            <m:rPr>
                              <m:sty m:val="p"/>
                            </m:rPr>
                            <a:rPr lang="en-SG" sz="2400" b="0" i="0" smtClean="0">
                              <a:latin typeface="Cambria Math" panose="02040503050406030204" pitchFamily="18" charset="0"/>
                            </a:rPr>
                            <m:t>Δ</m:t>
                          </m:r>
                        </m:e>
                        <m:sub>
                          <m:r>
                            <a:rPr lang="en-SG" sz="2400" b="0" i="1" smtClean="0">
                              <a:latin typeface="Cambria Math" panose="02040503050406030204" pitchFamily="18" charset="0"/>
                            </a:rPr>
                            <m:t>𝑐𝑎𝑙𝑙</m:t>
                          </m:r>
                        </m:sub>
                      </m:sSub>
                      <m:r>
                        <a:rPr lang="en-SG" sz="2400" b="0" i="1" smtClean="0">
                          <a:latin typeface="Cambria Math" panose="02040503050406030204" pitchFamily="18" charset="0"/>
                        </a:rPr>
                        <m:t>=</m:t>
                      </m:r>
                      <m:r>
                        <a:rPr lang="en-SG" sz="2400" b="0" i="1" smtClean="0">
                          <a:latin typeface="Cambria Math" panose="02040503050406030204" pitchFamily="18" charset="0"/>
                        </a:rPr>
                        <m:t>𝑁</m:t>
                      </m:r>
                      <m:d>
                        <m:dPr>
                          <m:ctrlPr>
                            <a:rPr lang="en-SG" sz="2400" b="0" i="1" smtClean="0">
                              <a:latin typeface="Cambria Math" panose="02040503050406030204" pitchFamily="18" charset="0"/>
                            </a:rPr>
                          </m:ctrlPr>
                        </m:dPr>
                        <m:e>
                          <m:f>
                            <m:fPr>
                              <m:ctrlPr>
                                <a:rPr lang="en-SG" sz="2400" b="0" i="1" smtClean="0">
                                  <a:latin typeface="Cambria Math" panose="02040503050406030204" pitchFamily="18" charset="0"/>
                                </a:rPr>
                              </m:ctrlPr>
                            </m:fPr>
                            <m:num>
                              <m:func>
                                <m:funcPr>
                                  <m:ctrlPr>
                                    <a:rPr lang="en-SG" sz="2400" i="1">
                                      <a:latin typeface="Cambria Math" panose="02040503050406030204" pitchFamily="18" charset="0"/>
                                    </a:rPr>
                                  </m:ctrlPr>
                                </m:funcPr>
                                <m:fName>
                                  <m:r>
                                    <m:rPr>
                                      <m:sty m:val="p"/>
                                    </m:rPr>
                                    <a:rPr lang="en-SG" sz="2400">
                                      <a:latin typeface="Cambria Math" panose="02040503050406030204" pitchFamily="18" charset="0"/>
                                    </a:rPr>
                                    <m:t>ln</m:t>
                                  </m:r>
                                </m:fName>
                                <m:e>
                                  <m:d>
                                    <m:dPr>
                                      <m:ctrlPr>
                                        <a:rPr lang="en-SG" sz="2400" i="1">
                                          <a:latin typeface="Cambria Math" panose="02040503050406030204" pitchFamily="18" charset="0"/>
                                        </a:rPr>
                                      </m:ctrlPr>
                                    </m:dPr>
                                    <m:e>
                                      <m:f>
                                        <m:fPr>
                                          <m:ctrlPr>
                                            <a:rPr lang="en-SG" sz="2400" i="1">
                                              <a:latin typeface="Cambria Math" panose="02040503050406030204" pitchFamily="18" charset="0"/>
                                            </a:rPr>
                                          </m:ctrlPr>
                                        </m:fPr>
                                        <m:num>
                                          <m:r>
                                            <a:rPr lang="en-SG" sz="2400" i="1">
                                              <a:latin typeface="Cambria Math" panose="02040503050406030204" pitchFamily="18" charset="0"/>
                                            </a:rPr>
                                            <m:t>𝐹</m:t>
                                          </m:r>
                                        </m:num>
                                        <m:den>
                                          <m:r>
                                            <a:rPr lang="en-SG" sz="2400" i="1">
                                              <a:latin typeface="Cambria Math" panose="02040503050406030204" pitchFamily="18" charset="0"/>
                                            </a:rPr>
                                            <m:t>𝐾</m:t>
                                          </m:r>
                                        </m:den>
                                      </m:f>
                                    </m:e>
                                  </m:d>
                                </m:e>
                              </m:func>
                              <m:r>
                                <a:rPr lang="en-SG" sz="2400" i="1">
                                  <a:latin typeface="Cambria Math" panose="02040503050406030204" pitchFamily="18" charset="0"/>
                                </a:rPr>
                                <m:t>+</m:t>
                              </m:r>
                              <m:f>
                                <m:fPr>
                                  <m:ctrlPr>
                                    <a:rPr lang="en-SG" sz="2400" i="1">
                                      <a:latin typeface="Cambria Math" panose="02040503050406030204" pitchFamily="18" charset="0"/>
                                    </a:rPr>
                                  </m:ctrlPr>
                                </m:fPr>
                                <m:num>
                                  <m:r>
                                    <a:rPr lang="en-SG" sz="2400" i="1">
                                      <a:latin typeface="Cambria Math" panose="02040503050406030204" pitchFamily="18" charset="0"/>
                                    </a:rPr>
                                    <m:t>1</m:t>
                                  </m:r>
                                </m:num>
                                <m:den>
                                  <m:r>
                                    <a:rPr lang="en-SG" sz="2400" i="1">
                                      <a:latin typeface="Cambria Math" panose="02040503050406030204" pitchFamily="18" charset="0"/>
                                    </a:rPr>
                                    <m:t>2</m:t>
                                  </m:r>
                                </m:den>
                              </m:f>
                              <m:sSup>
                                <m:sSupPr>
                                  <m:ctrlPr>
                                    <a:rPr lang="en-SG" sz="2400" i="1">
                                      <a:latin typeface="Cambria Math" panose="02040503050406030204" pitchFamily="18" charset="0"/>
                                    </a:rPr>
                                  </m:ctrlPr>
                                </m:sSupPr>
                                <m:e>
                                  <m:r>
                                    <a:rPr lang="en-SG" sz="2400" i="1">
                                      <a:latin typeface="Cambria Math" panose="02040503050406030204" pitchFamily="18" charset="0"/>
                                    </a:rPr>
                                    <m:t>𝜎</m:t>
                                  </m:r>
                                </m:e>
                                <m:sup>
                                  <m:r>
                                    <a:rPr lang="en-SG" sz="2400" i="1">
                                      <a:latin typeface="Cambria Math" panose="02040503050406030204" pitchFamily="18" charset="0"/>
                                    </a:rPr>
                                    <m:t>2</m:t>
                                  </m:r>
                                </m:sup>
                              </m:sSup>
                              <m:r>
                                <a:rPr lang="en-SG" sz="2400" i="1">
                                  <a:latin typeface="Cambria Math" panose="02040503050406030204" pitchFamily="18" charset="0"/>
                                </a:rPr>
                                <m:t>𝑇</m:t>
                              </m:r>
                            </m:num>
                            <m:den>
                              <m:r>
                                <a:rPr lang="en-SG" sz="2400" b="0" i="1" smtClean="0">
                                  <a:latin typeface="Cambria Math" panose="02040503050406030204" pitchFamily="18" charset="0"/>
                                </a:rPr>
                                <m:t>𝜎</m:t>
                              </m:r>
                              <m:rad>
                                <m:radPr>
                                  <m:degHide m:val="on"/>
                                  <m:ctrlPr>
                                    <a:rPr lang="en-SG" sz="2400" b="0" i="1" smtClean="0">
                                      <a:latin typeface="Cambria Math" panose="02040503050406030204" pitchFamily="18" charset="0"/>
                                    </a:rPr>
                                  </m:ctrlPr>
                                </m:radPr>
                                <m:deg/>
                                <m:e>
                                  <m:r>
                                    <a:rPr lang="en-SG" sz="2400" b="0" i="1" smtClean="0">
                                      <a:latin typeface="Cambria Math" panose="02040503050406030204" pitchFamily="18" charset="0"/>
                                    </a:rPr>
                                    <m:t>𝑇</m:t>
                                  </m:r>
                                </m:e>
                              </m:rad>
                            </m:den>
                          </m:f>
                        </m:e>
                      </m:d>
                      <m:r>
                        <a:rPr lang="en-SG" sz="2400" b="0" i="1" smtClean="0">
                          <a:latin typeface="Cambria Math" panose="02040503050406030204" pitchFamily="18" charset="0"/>
                        </a:rPr>
                        <m:t>, </m:t>
                      </m:r>
                      <m:sSub>
                        <m:sSubPr>
                          <m:ctrlPr>
                            <a:rPr lang="en-SG" sz="2400" b="0" i="1" smtClean="0">
                              <a:latin typeface="Cambria Math" panose="02040503050406030204" pitchFamily="18" charset="0"/>
                            </a:rPr>
                          </m:ctrlPr>
                        </m:sSubPr>
                        <m:e>
                          <m:r>
                            <m:rPr>
                              <m:sty m:val="p"/>
                            </m:rPr>
                            <a:rPr lang="en-SG" sz="2400" b="0" i="0" smtClean="0">
                              <a:latin typeface="Cambria Math" panose="02040503050406030204" pitchFamily="18" charset="0"/>
                            </a:rPr>
                            <m:t>Δ</m:t>
                          </m:r>
                        </m:e>
                        <m:sub>
                          <m:r>
                            <a:rPr lang="en-SG" sz="2400" b="0" i="1" smtClean="0">
                              <a:latin typeface="Cambria Math" panose="02040503050406030204" pitchFamily="18" charset="0"/>
                            </a:rPr>
                            <m:t>𝑝𝑢𝑡</m:t>
                          </m:r>
                        </m:sub>
                      </m:sSub>
                      <m:r>
                        <a:rPr lang="en-SG" sz="2400" b="0" i="1" smtClean="0">
                          <a:latin typeface="Cambria Math" panose="02040503050406030204" pitchFamily="18" charset="0"/>
                        </a:rPr>
                        <m:t>=</m:t>
                      </m:r>
                      <m:sSub>
                        <m:sSubPr>
                          <m:ctrlPr>
                            <a:rPr lang="en-SG" sz="2400" i="1">
                              <a:latin typeface="Cambria Math" panose="02040503050406030204" pitchFamily="18" charset="0"/>
                            </a:rPr>
                          </m:ctrlPr>
                        </m:sSubPr>
                        <m:e>
                          <m:r>
                            <m:rPr>
                              <m:sty m:val="p"/>
                            </m:rPr>
                            <a:rPr lang="en-SG" sz="2400">
                              <a:latin typeface="Cambria Math" panose="02040503050406030204" pitchFamily="18" charset="0"/>
                            </a:rPr>
                            <m:t>Δ</m:t>
                          </m:r>
                        </m:e>
                        <m:sub>
                          <m:r>
                            <a:rPr lang="en-SG" sz="2400" i="1">
                              <a:latin typeface="Cambria Math" panose="02040503050406030204" pitchFamily="18" charset="0"/>
                            </a:rPr>
                            <m:t>𝑐𝑎𝑙𝑙</m:t>
                          </m:r>
                        </m:sub>
                      </m:sSub>
                      <m:r>
                        <a:rPr lang="en-SG" sz="2400" b="0" i="1" smtClean="0">
                          <a:latin typeface="Cambria Math" panose="02040503050406030204" pitchFamily="18" charset="0"/>
                        </a:rPr>
                        <m:t>−1</m:t>
                      </m:r>
                    </m:oMath>
                  </m:oMathPara>
                </a14:m>
                <a:endParaRPr lang="en-SG" sz="2400" dirty="0"/>
              </a:p>
              <a:p>
                <a:pPr marL="342900" indent="-342900">
                  <a:buFont typeface="Arial" panose="020B0604020202020204" pitchFamily="34" charset="0"/>
                  <a:buChar char="•"/>
                </a:pPr>
                <a:r>
                  <a:rPr lang="en-SG" sz="2400" dirty="0"/>
                  <a:t>The graphs below show the delta profile for options with different maturities.</a:t>
                </a:r>
              </a:p>
              <a:p>
                <a:pPr marL="342900" indent="-342900">
                  <a:buFont typeface="Arial" panose="020B0604020202020204" pitchFamily="34" charset="0"/>
                  <a:buChar char="•"/>
                </a:pPr>
                <a:endParaRPr lang="en-SG" sz="2400" dirty="0"/>
              </a:p>
            </p:txBody>
          </p:sp>
        </mc:Choice>
        <mc:Fallback xmlns="">
          <p:sp>
            <p:nvSpPr>
              <p:cNvPr id="3" name="object 3"/>
              <p:cNvSpPr txBox="1">
                <a:spLocks noRot="1" noChangeAspect="1" noMove="1" noResize="1" noEditPoints="1" noAdjustHandles="1" noChangeArrowheads="1" noChangeShapeType="1" noTextEdit="1"/>
              </p:cNvSpPr>
              <p:nvPr/>
            </p:nvSpPr>
            <p:spPr>
              <a:xfrm>
                <a:off x="1170284" y="1562125"/>
                <a:ext cx="8371842" cy="2677271"/>
              </a:xfrm>
              <a:prstGeom prst="rect">
                <a:avLst/>
              </a:prstGeom>
              <a:blipFill>
                <a:blip r:embed="rId2"/>
                <a:stretch>
                  <a:fillRect l="-2112" t="-2961" r="-1529"/>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CE667FE2-99AA-4EC4-8750-B20210920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17" y="3932183"/>
            <a:ext cx="4457929" cy="2717940"/>
          </a:xfrm>
          <a:prstGeom prst="rect">
            <a:avLst/>
          </a:prstGeom>
        </p:spPr>
      </p:pic>
      <p:pic>
        <p:nvPicPr>
          <p:cNvPr id="11" name="Picture 10">
            <a:extLst>
              <a:ext uri="{FF2B5EF4-FFF2-40B4-BE49-F238E27FC236}">
                <a16:creationId xmlns:a16="http://schemas.microsoft.com/office/drawing/2014/main" id="{C7DC6D56-3BFE-4104-92BF-F78BB7C87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927" y="3932183"/>
            <a:ext cx="4476980" cy="2692538"/>
          </a:xfrm>
          <a:prstGeom prst="rect">
            <a:avLst/>
          </a:prstGeom>
        </p:spPr>
      </p:pic>
    </p:spTree>
    <p:extLst>
      <p:ext uri="{BB962C8B-B14F-4D97-AF65-F5344CB8AC3E}">
        <p14:creationId xmlns:p14="http://schemas.microsoft.com/office/powerpoint/2010/main" val="246988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14</a:t>
            </a:fld>
            <a:endParaRPr spc="-5" dirty="0"/>
          </a:p>
        </p:txBody>
      </p:sp>
      <p:sp>
        <p:nvSpPr>
          <p:cNvPr id="2" name="object 2"/>
          <p:cNvSpPr txBox="1">
            <a:spLocks noGrp="1"/>
          </p:cNvSpPr>
          <p:nvPr>
            <p:ph type="title"/>
          </p:nvPr>
        </p:nvSpPr>
        <p:spPr>
          <a:xfrm>
            <a:off x="1170284" y="744715"/>
            <a:ext cx="7910216"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Black Scholes Delta</a:t>
            </a:r>
            <a:endParaRPr spc="-20" dirty="0"/>
          </a:p>
        </p:txBody>
      </p:sp>
      <p:sp>
        <p:nvSpPr>
          <p:cNvPr id="3" name="object 3"/>
          <p:cNvSpPr txBox="1"/>
          <p:nvPr/>
        </p:nvSpPr>
        <p:spPr>
          <a:xfrm>
            <a:off x="1170284" y="1562125"/>
            <a:ext cx="8371842" cy="2226892"/>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SG" sz="2400" dirty="0"/>
              <a:t>Delta of a European option is sensitive to the maturity, the volatility of the underlying and the difference between the strike and the spot prices (aka moneyness)</a:t>
            </a:r>
          </a:p>
          <a:p>
            <a:pPr marL="342900" indent="-342900">
              <a:buFont typeface="Arial" panose="020B0604020202020204" pitchFamily="34" charset="0"/>
              <a:buChar char="•"/>
            </a:pPr>
            <a:r>
              <a:rPr lang="en-SG" sz="2400" dirty="0"/>
              <a:t>The graphs below show the delta profile for call options with different moneyness.</a:t>
            </a:r>
          </a:p>
          <a:p>
            <a:pPr marL="342900" indent="-342900">
              <a:buFont typeface="Arial" panose="020B0604020202020204" pitchFamily="34" charset="0"/>
              <a:buChar char="•"/>
            </a:pPr>
            <a:endParaRPr lang="en-SG" sz="2400" dirty="0"/>
          </a:p>
        </p:txBody>
      </p:sp>
      <p:pic>
        <p:nvPicPr>
          <p:cNvPr id="7" name="Picture 6">
            <a:extLst>
              <a:ext uri="{FF2B5EF4-FFF2-40B4-BE49-F238E27FC236}">
                <a16:creationId xmlns:a16="http://schemas.microsoft.com/office/drawing/2014/main" id="{F87B120E-03E5-4FE1-A9C6-2274025F9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00" y="3789017"/>
            <a:ext cx="4489681" cy="2730640"/>
          </a:xfrm>
          <a:prstGeom prst="rect">
            <a:avLst/>
          </a:prstGeom>
        </p:spPr>
      </p:pic>
    </p:spTree>
    <p:extLst>
      <p:ext uri="{BB962C8B-B14F-4D97-AF65-F5344CB8AC3E}">
        <p14:creationId xmlns:p14="http://schemas.microsoft.com/office/powerpoint/2010/main" val="10061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15</a:t>
            </a:fld>
            <a:endParaRPr spc="-5" dirty="0"/>
          </a:p>
        </p:txBody>
      </p:sp>
      <p:sp>
        <p:nvSpPr>
          <p:cNvPr id="2" name="object 2"/>
          <p:cNvSpPr txBox="1">
            <a:spLocks noGrp="1"/>
          </p:cNvSpPr>
          <p:nvPr>
            <p:ph type="title"/>
          </p:nvPr>
        </p:nvSpPr>
        <p:spPr>
          <a:xfrm>
            <a:off x="1170284" y="744715"/>
            <a:ext cx="7910216"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Black Scholes Delta</a:t>
            </a:r>
            <a:endParaRPr spc="-20" dirty="0"/>
          </a:p>
        </p:txBody>
      </p:sp>
      <p:sp>
        <p:nvSpPr>
          <p:cNvPr id="3" name="object 3"/>
          <p:cNvSpPr txBox="1"/>
          <p:nvPr/>
        </p:nvSpPr>
        <p:spPr>
          <a:xfrm>
            <a:off x="1170284" y="1562125"/>
            <a:ext cx="8371842" cy="1118896"/>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t>The graphs below show the delta profile for a call options with different volatilities.</a:t>
            </a:r>
          </a:p>
          <a:p>
            <a:pPr marL="342900" indent="-342900">
              <a:buFont typeface="Arial" panose="020B0604020202020204" pitchFamily="34" charset="0"/>
              <a:buChar char="•"/>
            </a:pPr>
            <a:endParaRPr lang="en-SG" sz="2400" dirty="0"/>
          </a:p>
        </p:txBody>
      </p:sp>
      <p:pic>
        <p:nvPicPr>
          <p:cNvPr id="8" name="Picture 7">
            <a:extLst>
              <a:ext uri="{FF2B5EF4-FFF2-40B4-BE49-F238E27FC236}">
                <a16:creationId xmlns:a16="http://schemas.microsoft.com/office/drawing/2014/main" id="{1A8D9319-5409-46AB-98CE-FBBA5BE75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900" y="2681021"/>
            <a:ext cx="6477000" cy="3954574"/>
          </a:xfrm>
          <a:prstGeom prst="rect">
            <a:avLst/>
          </a:prstGeom>
        </p:spPr>
      </p:pic>
    </p:spTree>
    <p:extLst>
      <p:ext uri="{BB962C8B-B14F-4D97-AF65-F5344CB8AC3E}">
        <p14:creationId xmlns:p14="http://schemas.microsoft.com/office/powerpoint/2010/main" val="313374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16</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Gamma</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022590" cy="4105226"/>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Gamma represents the second order sensitivity of the option to a movement in the underlying.</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It is the second term in the Taylor series expansion for an option price </a:t>
                </a:r>
                <a14:m>
                  <m:oMath xmlns:m="http://schemas.openxmlformats.org/officeDocument/2006/math">
                    <m:r>
                      <a:rPr lang="en-SG" sz="2400" i="1">
                        <a:latin typeface="Cambria Math" panose="02040503050406030204" pitchFamily="18" charset="0"/>
                        <a:cs typeface="Calibri"/>
                      </a:rPr>
                      <m:t>𝑓</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𝑆</m:t>
                        </m:r>
                      </m:e>
                    </m:d>
                  </m:oMath>
                </a14:m>
                <a:r>
                  <a:rPr lang="en-SG" sz="2400" dirty="0">
                    <a:latin typeface="Calibri"/>
                    <a:cs typeface="Calibri"/>
                  </a:rPr>
                  <a:t> at the current spot price </a:t>
                </a:r>
                <a14:m>
                  <m:oMath xmlns:m="http://schemas.openxmlformats.org/officeDocument/2006/math">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𝑆</m:t>
                        </m:r>
                      </m:e>
                      <m:sub>
                        <m:r>
                          <a:rPr lang="en-SG" sz="2400" b="0" i="1" smtClean="0">
                            <a:latin typeface="Cambria Math" panose="02040503050406030204" pitchFamily="18" charset="0"/>
                            <a:cs typeface="Calibri"/>
                          </a:rPr>
                          <m:t>0</m:t>
                        </m:r>
                      </m:sub>
                    </m:sSub>
                  </m:oMath>
                </a14:m>
                <a:endParaRPr lang="en-SG" sz="2400" dirty="0">
                  <a:latin typeface="Calibri"/>
                  <a:cs typeface="Calibri"/>
                </a:endParaRPr>
              </a:p>
              <a:p>
                <a:pPr marL="12700" marR="165735">
                  <a:lnSpc>
                    <a:spcPct val="100600"/>
                  </a:lnSpc>
                  <a:spcBef>
                    <a:spcPts val="85"/>
                  </a:spcBef>
                  <a:tabLst>
                    <a:tab pos="367030" algn="l"/>
                    <a:tab pos="367665" algn="l"/>
                  </a:tabLst>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cs typeface="Calibri"/>
                        </a:rPr>
                        <m:t>𝑓</m:t>
                      </m:r>
                      <m:d>
                        <m:dPr>
                          <m:ctrlPr>
                            <a:rPr lang="en-SG" sz="2400" b="0" i="1" smtClean="0">
                              <a:latin typeface="Cambria Math" panose="02040503050406030204" pitchFamily="18" charset="0"/>
                              <a:cs typeface="Calibri"/>
                            </a:rPr>
                          </m:ctrlPr>
                        </m:dPr>
                        <m:e>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𝑆</m:t>
                              </m:r>
                            </m:e>
                            <m:sub>
                              <m:r>
                                <a:rPr lang="en-SG" sz="2400" b="0" i="1" smtClean="0">
                                  <a:latin typeface="Cambria Math" panose="02040503050406030204" pitchFamily="18" charset="0"/>
                                  <a:cs typeface="Calibri"/>
                                </a:rPr>
                                <m:t>0</m:t>
                              </m:r>
                            </m:sub>
                          </m:sSub>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𝑥</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𝑓</m:t>
                      </m:r>
                      <m:d>
                        <m:dPr>
                          <m:ctrlPr>
                            <a:rPr lang="en-SG" sz="2400" b="0" i="1" smtClean="0">
                              <a:latin typeface="Cambria Math" panose="02040503050406030204" pitchFamily="18" charset="0"/>
                              <a:cs typeface="Calibri"/>
                            </a:rPr>
                          </m:ctrlPr>
                        </m:dPr>
                        <m:e>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𝑆</m:t>
                              </m:r>
                            </m:e>
                            <m:sub>
                              <m:r>
                                <a:rPr lang="en-SG" sz="2400" b="0" i="1" smtClean="0">
                                  <a:latin typeface="Cambria Math" panose="02040503050406030204" pitchFamily="18" charset="0"/>
                                  <a:cs typeface="Calibri"/>
                                </a:rPr>
                                <m:t>0</m:t>
                              </m:r>
                            </m:sub>
                          </m:sSub>
                        </m:e>
                      </m:d>
                      <m:r>
                        <a:rPr lang="en-SG" sz="2400" b="0" i="1" smtClean="0">
                          <a:latin typeface="Cambria Math" panose="02040503050406030204" pitchFamily="18" charset="0"/>
                          <a:cs typeface="Calibri"/>
                        </a:rPr>
                        <m:t>+</m:t>
                      </m:r>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𝑓</m:t>
                          </m:r>
                        </m:e>
                        <m:sup>
                          <m:r>
                            <a:rPr lang="en-SG" sz="2400" b="0" i="1" smtClean="0">
                              <a:latin typeface="Cambria Math" panose="02040503050406030204" pitchFamily="18" charset="0"/>
                              <a:cs typeface="Calibri"/>
                            </a:rPr>
                            <m:t>′</m:t>
                          </m:r>
                        </m:sup>
                      </m:sSup>
                      <m:d>
                        <m:dPr>
                          <m:ctrlPr>
                            <a:rPr lang="en-SG" sz="2400" b="0" i="1" smtClean="0">
                              <a:latin typeface="Cambria Math" panose="02040503050406030204" pitchFamily="18" charset="0"/>
                              <a:cs typeface="Calibri"/>
                            </a:rPr>
                          </m:ctrlPr>
                        </m:dPr>
                        <m:e>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𝑆</m:t>
                              </m:r>
                            </m:e>
                            <m:sub>
                              <m:r>
                                <a:rPr lang="en-SG" sz="2400" b="0" i="1" smtClean="0">
                                  <a:latin typeface="Cambria Math" panose="02040503050406030204" pitchFamily="18" charset="0"/>
                                  <a:cs typeface="Calibri"/>
                                </a:rPr>
                                <m:t>0</m:t>
                              </m:r>
                            </m:sub>
                          </m:sSub>
                        </m:e>
                      </m:d>
                      <m:r>
                        <a:rPr lang="en-SG" sz="2400" b="0" i="1" smtClean="0">
                          <a:latin typeface="Cambria Math" panose="02040503050406030204" pitchFamily="18" charset="0"/>
                          <a:cs typeface="Calibri"/>
                        </a:rPr>
                        <m:t>𝑥</m:t>
                      </m:r>
                      <m:r>
                        <a:rPr lang="en-SG" sz="2400" b="0" i="1" smtClean="0">
                          <a:latin typeface="Cambria Math" panose="02040503050406030204" pitchFamily="18" charset="0"/>
                          <a:cs typeface="Calibri"/>
                        </a:rPr>
                        <m:t>+</m:t>
                      </m:r>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1</m:t>
                          </m:r>
                        </m:num>
                        <m:den>
                          <m:r>
                            <a:rPr lang="en-SG" sz="2400" b="0" i="1" smtClean="0">
                              <a:latin typeface="Cambria Math" panose="02040503050406030204" pitchFamily="18" charset="0"/>
                              <a:cs typeface="Calibri"/>
                            </a:rPr>
                            <m:t>2</m:t>
                          </m:r>
                        </m:den>
                      </m:f>
                      <m:sSup>
                        <m:sSupPr>
                          <m:ctrlPr>
                            <a:rPr lang="en-SG" sz="2400" b="0" i="1" smtClean="0">
                              <a:solidFill>
                                <a:srgbClr val="FF0000"/>
                              </a:solidFill>
                              <a:latin typeface="Cambria Math" panose="02040503050406030204" pitchFamily="18" charset="0"/>
                              <a:cs typeface="Calibri"/>
                            </a:rPr>
                          </m:ctrlPr>
                        </m:sSupPr>
                        <m:e>
                          <m:r>
                            <a:rPr lang="en-SG" sz="2400" b="0" i="1" smtClean="0">
                              <a:solidFill>
                                <a:srgbClr val="FF0000"/>
                              </a:solidFill>
                              <a:latin typeface="Cambria Math" panose="02040503050406030204" pitchFamily="18" charset="0"/>
                              <a:cs typeface="Calibri"/>
                            </a:rPr>
                            <m:t>𝑓</m:t>
                          </m:r>
                        </m:e>
                        <m:sup>
                          <m:r>
                            <a:rPr lang="en-SG" sz="2400" b="0" i="1" smtClean="0">
                              <a:solidFill>
                                <a:srgbClr val="FF0000"/>
                              </a:solidFill>
                              <a:latin typeface="Cambria Math" panose="02040503050406030204" pitchFamily="18" charset="0"/>
                              <a:cs typeface="Calibri"/>
                            </a:rPr>
                            <m:t>′′</m:t>
                          </m:r>
                        </m:sup>
                      </m:sSup>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𝑥</m:t>
                          </m:r>
                        </m:e>
                        <m:sup>
                          <m:r>
                            <a:rPr lang="en-SG" sz="2400" b="0" i="1" smtClean="0">
                              <a:latin typeface="Cambria Math" panose="02040503050406030204" pitchFamily="18" charset="0"/>
                              <a:cs typeface="Calibri"/>
                            </a:rPr>
                            <m:t>2</m:t>
                          </m:r>
                        </m:sup>
                      </m:sSup>
                      <m:r>
                        <a:rPr lang="en-SG" sz="2400" b="0" i="1" smtClean="0">
                          <a:latin typeface="Cambria Math" panose="02040503050406030204" pitchFamily="18" charset="0"/>
                          <a:cs typeface="Calibri"/>
                        </a:rPr>
                        <m:t>+…</m:t>
                      </m:r>
                    </m:oMath>
                  </m:oMathPara>
                </a14:m>
                <a:endParaRPr lang="en-SG" sz="2400" dirty="0">
                  <a:latin typeface="Calibri"/>
                  <a:cs typeface="Calibri"/>
                </a:endParaRP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latin typeface="Calibri"/>
                    <a:cs typeface="Calibri"/>
                  </a:rPr>
                  <a:t>For a non-small move </a:t>
                </a:r>
                <a14:m>
                  <m:oMath xmlns:m="http://schemas.openxmlformats.org/officeDocument/2006/math">
                    <m:r>
                      <a:rPr lang="en-SG" sz="2400" i="1" dirty="0" smtClean="0">
                        <a:latin typeface="Cambria Math" panose="02040503050406030204" pitchFamily="18" charset="0"/>
                        <a:cs typeface="Calibri"/>
                      </a:rPr>
                      <m:t>𝑥</m:t>
                    </m:r>
                  </m:oMath>
                </a14:m>
                <a:r>
                  <a:rPr lang="en-SG" sz="2400" dirty="0">
                    <a:latin typeface="Calibri"/>
                    <a:cs typeface="Calibri"/>
                  </a:rPr>
                  <a:t>, the second order effect is not negligible. This is often called the convexity.</a:t>
                </a:r>
              </a:p>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latin typeface="Calibri"/>
                    <a:cs typeface="Calibri"/>
                  </a:rPr>
                  <a:t>Gamma is the first order sensitivity of Delta to a movement in the underlying. It tells us how much Delta will move if the underlying moves.</a:t>
                </a: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022590" cy="4105226"/>
              </a:xfrm>
              <a:prstGeom prst="rect">
                <a:avLst/>
              </a:prstGeom>
              <a:blipFill>
                <a:blip r:embed="rId2"/>
                <a:stretch>
                  <a:fillRect l="-2052" t="-2377" b="-3269"/>
                </a:stretch>
              </a:blipFill>
            </p:spPr>
            <p:txBody>
              <a:bodyPr/>
              <a:lstStyle/>
              <a:p>
                <a:r>
                  <a:rPr lang="en-SG">
                    <a:noFill/>
                  </a:rPr>
                  <a:t> </a:t>
                </a:r>
              </a:p>
            </p:txBody>
          </p:sp>
        </mc:Fallback>
      </mc:AlternateContent>
    </p:spTree>
    <p:extLst>
      <p:ext uri="{BB962C8B-B14F-4D97-AF65-F5344CB8AC3E}">
        <p14:creationId xmlns:p14="http://schemas.microsoft.com/office/powerpoint/2010/main" val="482026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17</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Gamma</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022590" cy="2912592"/>
              </a:xfrm>
              <a:prstGeom prst="rect">
                <a:avLst/>
              </a:prstGeom>
            </p:spPr>
            <p:txBody>
              <a:bodyPr vert="horz" wrap="square" lIns="0" tIns="10795" rIns="0" bIns="0" rtlCol="0">
                <a:spAutoFit/>
              </a:bodyPr>
              <a:lstStyle/>
              <a:p>
                <a:pPr marL="355600" marR="165735" indent="-342900">
                  <a:lnSpc>
                    <a:spcPct val="100600"/>
                  </a:lnSpc>
                  <a:spcBef>
                    <a:spcPts val="85"/>
                  </a:spcBef>
                  <a:buFont typeface="Arial" panose="020B0604020202020204" pitchFamily="34" charset="0"/>
                  <a:buChar char="•"/>
                  <a:tabLst>
                    <a:tab pos="367030" algn="l"/>
                    <a:tab pos="367665" algn="l"/>
                  </a:tabLst>
                </a:pPr>
                <a:r>
                  <a:rPr lang="en-SG" sz="2400" dirty="0">
                    <a:latin typeface="Calibri"/>
                    <a:cs typeface="Calibri"/>
                  </a:rPr>
                  <a:t>Assuming no dividend, the </a:t>
                </a:r>
                <a:r>
                  <a:rPr lang="en-SG" sz="2400" b="1" dirty="0">
                    <a:latin typeface="Calibri"/>
                    <a:cs typeface="Calibri"/>
                  </a:rPr>
                  <a:t>Black Scholes Gamma </a:t>
                </a:r>
                <a:r>
                  <a:rPr lang="en-SG" sz="2400" dirty="0">
                    <a:latin typeface="Calibri"/>
                    <a:cs typeface="Calibri"/>
                  </a:rPr>
                  <a:t>for both calls and puts is given by</a:t>
                </a:r>
              </a:p>
              <a:p>
                <a:pPr marL="355600" marR="165735" indent="-342900">
                  <a:lnSpc>
                    <a:spcPct val="100600"/>
                  </a:lnSpc>
                  <a:spcBef>
                    <a:spcPts val="85"/>
                  </a:spcBef>
                  <a:buFont typeface="Arial" panose="020B0604020202020204" pitchFamily="34" charset="0"/>
                  <a:buChar char="•"/>
                  <a:tabLst>
                    <a:tab pos="367030" algn="l"/>
                    <a:tab pos="367665" algn="l"/>
                  </a:tabLst>
                </a:pPr>
                <a:endParaRPr lang="en-SG" sz="2400" dirty="0">
                  <a:latin typeface="Calibri"/>
                  <a:cs typeface="Calibri"/>
                </a:endParaRPr>
              </a:p>
              <a:p>
                <a:pPr marL="12700" marR="165735" algn="ctr">
                  <a:lnSpc>
                    <a:spcPct val="100600"/>
                  </a:lnSpc>
                  <a:spcBef>
                    <a:spcPts val="85"/>
                  </a:spcBef>
                  <a:tabLst>
                    <a:tab pos="367030" algn="l"/>
                    <a:tab pos="367665" algn="l"/>
                  </a:tabLst>
                </a:pPr>
                <a14:m>
                  <m:oMath xmlns:m="http://schemas.openxmlformats.org/officeDocument/2006/math">
                    <m:r>
                      <m:rPr>
                        <m:sty m:val="p"/>
                      </m:rPr>
                      <a:rPr lang="en-SG" sz="3200" i="0" smtClean="0">
                        <a:latin typeface="Cambria Math" panose="02040503050406030204" pitchFamily="18" charset="0"/>
                      </a:rPr>
                      <m:t>Γ</m:t>
                    </m:r>
                    <m:r>
                      <a:rPr lang="en-SG" sz="3200" i="1">
                        <a:latin typeface="Cambria Math" panose="02040503050406030204" pitchFamily="18" charset="0"/>
                      </a:rPr>
                      <m:t>=</m:t>
                    </m:r>
                    <m:f>
                      <m:fPr>
                        <m:ctrlPr>
                          <a:rPr lang="en-SG" sz="3200" b="0" i="1" smtClean="0">
                            <a:latin typeface="Cambria Math" panose="02040503050406030204" pitchFamily="18" charset="0"/>
                          </a:rPr>
                        </m:ctrlPr>
                      </m:fPr>
                      <m:num>
                        <m:r>
                          <a:rPr lang="en-SG" sz="3200" b="0" i="1" smtClean="0">
                            <a:latin typeface="Cambria Math" panose="02040503050406030204" pitchFamily="18" charset="0"/>
                          </a:rPr>
                          <m:t>𝜙</m:t>
                        </m:r>
                        <m:d>
                          <m:dPr>
                            <m:ctrlPr>
                              <a:rPr lang="en-SG" sz="3200" i="1">
                                <a:latin typeface="Cambria Math" panose="02040503050406030204" pitchFamily="18" charset="0"/>
                              </a:rPr>
                            </m:ctrlPr>
                          </m:dPr>
                          <m:e>
                            <m:f>
                              <m:fPr>
                                <m:ctrlPr>
                                  <a:rPr lang="en-SG" sz="3200" i="1">
                                    <a:latin typeface="Cambria Math" panose="02040503050406030204" pitchFamily="18" charset="0"/>
                                  </a:rPr>
                                </m:ctrlPr>
                              </m:fPr>
                              <m:num>
                                <m:func>
                                  <m:funcPr>
                                    <m:ctrlPr>
                                      <a:rPr lang="en-SG" sz="3200" i="1">
                                        <a:latin typeface="Cambria Math" panose="02040503050406030204" pitchFamily="18" charset="0"/>
                                      </a:rPr>
                                    </m:ctrlPr>
                                  </m:funcPr>
                                  <m:fName>
                                    <m:r>
                                      <m:rPr>
                                        <m:sty m:val="p"/>
                                      </m:rPr>
                                      <a:rPr lang="en-SG" sz="3200">
                                        <a:latin typeface="Cambria Math" panose="02040503050406030204" pitchFamily="18" charset="0"/>
                                      </a:rPr>
                                      <m:t>ln</m:t>
                                    </m:r>
                                  </m:fName>
                                  <m:e>
                                    <m:d>
                                      <m:dPr>
                                        <m:ctrlPr>
                                          <a:rPr lang="en-SG" sz="3200" i="1">
                                            <a:latin typeface="Cambria Math" panose="02040503050406030204" pitchFamily="18" charset="0"/>
                                          </a:rPr>
                                        </m:ctrlPr>
                                      </m:dPr>
                                      <m:e>
                                        <m:f>
                                          <m:fPr>
                                            <m:ctrlPr>
                                              <a:rPr lang="en-SG" sz="3200" i="1">
                                                <a:latin typeface="Cambria Math" panose="02040503050406030204" pitchFamily="18" charset="0"/>
                                              </a:rPr>
                                            </m:ctrlPr>
                                          </m:fPr>
                                          <m:num>
                                            <m:r>
                                              <a:rPr lang="en-SG" sz="3200" i="1">
                                                <a:latin typeface="Cambria Math" panose="02040503050406030204" pitchFamily="18" charset="0"/>
                                              </a:rPr>
                                              <m:t>𝐹</m:t>
                                            </m:r>
                                          </m:num>
                                          <m:den>
                                            <m:r>
                                              <a:rPr lang="en-SG" sz="3200" i="1">
                                                <a:latin typeface="Cambria Math" panose="02040503050406030204" pitchFamily="18" charset="0"/>
                                              </a:rPr>
                                              <m:t>𝐾</m:t>
                                            </m:r>
                                          </m:den>
                                        </m:f>
                                      </m:e>
                                    </m:d>
                                  </m:e>
                                </m:func>
                                <m:r>
                                  <a:rPr lang="en-SG" sz="3200" i="1">
                                    <a:latin typeface="Cambria Math" panose="02040503050406030204" pitchFamily="18" charset="0"/>
                                  </a:rPr>
                                  <m:t>+</m:t>
                                </m:r>
                                <m:f>
                                  <m:fPr>
                                    <m:ctrlPr>
                                      <a:rPr lang="en-SG" sz="3200" i="1">
                                        <a:latin typeface="Cambria Math" panose="02040503050406030204" pitchFamily="18" charset="0"/>
                                      </a:rPr>
                                    </m:ctrlPr>
                                  </m:fPr>
                                  <m:num>
                                    <m:r>
                                      <a:rPr lang="en-SG" sz="3200" i="1">
                                        <a:latin typeface="Cambria Math" panose="02040503050406030204" pitchFamily="18" charset="0"/>
                                      </a:rPr>
                                      <m:t>1</m:t>
                                    </m:r>
                                  </m:num>
                                  <m:den>
                                    <m:r>
                                      <a:rPr lang="en-SG" sz="3200" i="1">
                                        <a:latin typeface="Cambria Math" panose="02040503050406030204" pitchFamily="18" charset="0"/>
                                      </a:rPr>
                                      <m:t>2</m:t>
                                    </m:r>
                                  </m:den>
                                </m:f>
                                <m:sSup>
                                  <m:sSupPr>
                                    <m:ctrlPr>
                                      <a:rPr lang="en-SG" sz="3200" i="1">
                                        <a:latin typeface="Cambria Math" panose="02040503050406030204" pitchFamily="18" charset="0"/>
                                      </a:rPr>
                                    </m:ctrlPr>
                                  </m:sSupPr>
                                  <m:e>
                                    <m:r>
                                      <a:rPr lang="en-SG" sz="3200" i="1">
                                        <a:latin typeface="Cambria Math" panose="02040503050406030204" pitchFamily="18" charset="0"/>
                                      </a:rPr>
                                      <m:t>𝜎</m:t>
                                    </m:r>
                                  </m:e>
                                  <m:sup>
                                    <m:r>
                                      <a:rPr lang="en-SG" sz="3200" i="1">
                                        <a:latin typeface="Cambria Math" panose="02040503050406030204" pitchFamily="18" charset="0"/>
                                      </a:rPr>
                                      <m:t>2</m:t>
                                    </m:r>
                                  </m:sup>
                                </m:sSup>
                                <m:r>
                                  <a:rPr lang="en-SG" sz="3200" i="1">
                                    <a:latin typeface="Cambria Math" panose="02040503050406030204" pitchFamily="18" charset="0"/>
                                  </a:rPr>
                                  <m:t>𝑇</m:t>
                                </m:r>
                              </m:num>
                              <m:den>
                                <m:r>
                                  <a:rPr lang="en-SG" sz="3200" i="1">
                                    <a:latin typeface="Cambria Math" panose="02040503050406030204" pitchFamily="18" charset="0"/>
                                  </a:rPr>
                                  <m:t>𝜎</m:t>
                                </m:r>
                                <m:rad>
                                  <m:radPr>
                                    <m:degHide m:val="on"/>
                                    <m:ctrlPr>
                                      <a:rPr lang="en-SG" sz="3200" i="1">
                                        <a:latin typeface="Cambria Math" panose="02040503050406030204" pitchFamily="18" charset="0"/>
                                      </a:rPr>
                                    </m:ctrlPr>
                                  </m:radPr>
                                  <m:deg/>
                                  <m:e>
                                    <m:r>
                                      <a:rPr lang="en-SG" sz="3200" i="1">
                                        <a:latin typeface="Cambria Math" panose="02040503050406030204" pitchFamily="18" charset="0"/>
                                      </a:rPr>
                                      <m:t>𝑇</m:t>
                                    </m:r>
                                  </m:e>
                                </m:rad>
                              </m:den>
                            </m:f>
                          </m:e>
                        </m:d>
                      </m:num>
                      <m:den>
                        <m:r>
                          <a:rPr lang="en-SG" sz="3200" b="0" i="1" smtClean="0">
                            <a:latin typeface="Cambria Math" panose="02040503050406030204" pitchFamily="18" charset="0"/>
                          </a:rPr>
                          <m:t>𝑆</m:t>
                        </m:r>
                        <m:r>
                          <a:rPr lang="en-SG" sz="3200" b="0" i="1" smtClean="0">
                            <a:latin typeface="Cambria Math" panose="02040503050406030204" pitchFamily="18" charset="0"/>
                          </a:rPr>
                          <m:t>𝜎</m:t>
                        </m:r>
                        <m:rad>
                          <m:radPr>
                            <m:degHide m:val="on"/>
                            <m:ctrlPr>
                              <a:rPr lang="en-SG" sz="3200" b="0" i="1" smtClean="0">
                                <a:latin typeface="Cambria Math" panose="02040503050406030204" pitchFamily="18" charset="0"/>
                              </a:rPr>
                            </m:ctrlPr>
                          </m:radPr>
                          <m:deg/>
                          <m:e>
                            <m:r>
                              <a:rPr lang="en-SG" sz="3200" b="0" i="1" smtClean="0">
                                <a:latin typeface="Cambria Math" panose="02040503050406030204" pitchFamily="18" charset="0"/>
                              </a:rPr>
                              <m:t>𝑇</m:t>
                            </m:r>
                          </m:e>
                        </m:rad>
                      </m:den>
                    </m:f>
                    <m:r>
                      <a:rPr lang="en-SG" sz="3200" i="1">
                        <a:latin typeface="Cambria Math" panose="02040503050406030204" pitchFamily="18" charset="0"/>
                      </a:rPr>
                      <m:t>, </m:t>
                    </m:r>
                    <m:r>
                      <a:rPr lang="en-SG" sz="3200" b="0" i="1" smtClean="0">
                        <a:latin typeface="Cambria Math" panose="02040503050406030204" pitchFamily="18" charset="0"/>
                      </a:rPr>
                      <m:t>𝜙</m:t>
                    </m:r>
                    <m:d>
                      <m:dPr>
                        <m:ctrlPr>
                          <a:rPr lang="en-SG" sz="3200" i="1" spc="-5">
                            <a:latin typeface="Cambria Math" panose="02040503050406030204" pitchFamily="18" charset="0"/>
                            <a:cs typeface="Calibri"/>
                          </a:rPr>
                        </m:ctrlPr>
                      </m:dPr>
                      <m:e>
                        <m:r>
                          <a:rPr lang="en-SG" sz="3200" i="1" spc="-5">
                            <a:latin typeface="Cambria Math" panose="02040503050406030204" pitchFamily="18" charset="0"/>
                            <a:cs typeface="Calibri"/>
                          </a:rPr>
                          <m:t>𝑎</m:t>
                        </m:r>
                      </m:e>
                    </m:d>
                    <m:r>
                      <a:rPr lang="en-SG" sz="3200" i="1" spc="-5">
                        <a:latin typeface="Cambria Math" panose="02040503050406030204" pitchFamily="18" charset="0"/>
                        <a:cs typeface="Calibri"/>
                      </a:rPr>
                      <m:t>=</m:t>
                    </m:r>
                    <m:f>
                      <m:fPr>
                        <m:ctrlPr>
                          <a:rPr lang="en-SG" sz="3200" i="1" spc="-5">
                            <a:latin typeface="Cambria Math" panose="02040503050406030204" pitchFamily="18" charset="0"/>
                            <a:cs typeface="Calibri"/>
                          </a:rPr>
                        </m:ctrlPr>
                      </m:fPr>
                      <m:num>
                        <m:r>
                          <a:rPr lang="en-SG" sz="3200" i="1" spc="-5">
                            <a:latin typeface="Cambria Math" panose="02040503050406030204" pitchFamily="18" charset="0"/>
                            <a:cs typeface="Calibri"/>
                          </a:rPr>
                          <m:t>1</m:t>
                        </m:r>
                      </m:num>
                      <m:den>
                        <m:rad>
                          <m:radPr>
                            <m:degHide m:val="on"/>
                            <m:ctrlPr>
                              <a:rPr lang="en-SG" sz="3200" i="1" spc="-5">
                                <a:latin typeface="Cambria Math" panose="02040503050406030204" pitchFamily="18" charset="0"/>
                                <a:cs typeface="Calibri"/>
                              </a:rPr>
                            </m:ctrlPr>
                          </m:radPr>
                          <m:deg/>
                          <m:e>
                            <m:r>
                              <a:rPr lang="en-SG" sz="3200" i="1" spc="-5">
                                <a:latin typeface="Cambria Math" panose="02040503050406030204" pitchFamily="18" charset="0"/>
                                <a:cs typeface="Calibri"/>
                              </a:rPr>
                              <m:t>2</m:t>
                            </m:r>
                            <m:r>
                              <m:rPr>
                                <m:sty m:val="p"/>
                              </m:rPr>
                              <a:rPr lang="el-GR" sz="3200" i="1" spc="-5">
                                <a:latin typeface="Cambria Math" panose="02040503050406030204" pitchFamily="18" charset="0"/>
                                <a:cs typeface="Calibri"/>
                              </a:rPr>
                              <m:t>π</m:t>
                            </m:r>
                          </m:e>
                        </m:rad>
                      </m:den>
                    </m:f>
                  </m:oMath>
                </a14:m>
                <a:r>
                  <a:rPr lang="en-SG" sz="3200" spc="-5" dirty="0">
                    <a:cs typeface="Calibri"/>
                  </a:rPr>
                  <a:t> </a:t>
                </a:r>
                <a14:m>
                  <m:oMath xmlns:m="http://schemas.openxmlformats.org/officeDocument/2006/math">
                    <m:sSup>
                      <m:sSupPr>
                        <m:ctrlPr>
                          <a:rPr lang="en-SG" sz="3200" i="1" spc="-5">
                            <a:latin typeface="Cambria Math" panose="02040503050406030204" pitchFamily="18" charset="0"/>
                            <a:cs typeface="Calibri"/>
                          </a:rPr>
                        </m:ctrlPr>
                      </m:sSupPr>
                      <m:e>
                        <m:r>
                          <a:rPr lang="en-SG" sz="3200" i="1" spc="-5">
                            <a:latin typeface="Cambria Math" panose="02040503050406030204" pitchFamily="18" charset="0"/>
                            <a:cs typeface="Calibri"/>
                          </a:rPr>
                          <m:t>𝑒</m:t>
                        </m:r>
                      </m:e>
                      <m:sup>
                        <m:r>
                          <a:rPr lang="en-SG" sz="3200" i="1" spc="-5">
                            <a:latin typeface="Cambria Math" panose="02040503050406030204" pitchFamily="18" charset="0"/>
                            <a:cs typeface="Calibri"/>
                          </a:rPr>
                          <m:t>−</m:t>
                        </m:r>
                        <m:sSup>
                          <m:sSupPr>
                            <m:ctrlPr>
                              <a:rPr lang="en-SG" sz="3200" i="1" spc="-5">
                                <a:latin typeface="Cambria Math" panose="02040503050406030204" pitchFamily="18" charset="0"/>
                                <a:cs typeface="Calibri"/>
                              </a:rPr>
                            </m:ctrlPr>
                          </m:sSupPr>
                          <m:e>
                            <m:r>
                              <a:rPr lang="en-SG" sz="3200" b="0" i="1" spc="-5" smtClean="0">
                                <a:latin typeface="Cambria Math" panose="02040503050406030204" pitchFamily="18" charset="0"/>
                                <a:cs typeface="Calibri"/>
                              </a:rPr>
                              <m:t>𝑎</m:t>
                            </m:r>
                          </m:e>
                          <m:sup>
                            <m:r>
                              <a:rPr lang="en-SG" sz="3200" i="1" spc="-5">
                                <a:latin typeface="Cambria Math" panose="02040503050406030204" pitchFamily="18" charset="0"/>
                                <a:cs typeface="Calibri"/>
                              </a:rPr>
                              <m:t>2</m:t>
                            </m:r>
                          </m:sup>
                        </m:sSup>
                        <m:r>
                          <a:rPr lang="en-SG" sz="3200" i="1" spc="-5">
                            <a:latin typeface="Cambria Math" panose="02040503050406030204" pitchFamily="18" charset="0"/>
                            <a:cs typeface="Calibri"/>
                          </a:rPr>
                          <m:t>/2</m:t>
                        </m:r>
                      </m:sup>
                    </m:sSup>
                  </m:oMath>
                </a14:m>
                <a:endParaRPr lang="en-SG" sz="3200" dirty="0"/>
              </a:p>
              <a:p>
                <a:pPr marL="367030" marR="165735" indent="-354330">
                  <a:lnSpc>
                    <a:spcPct val="100600"/>
                  </a:lnSpc>
                  <a:spcBef>
                    <a:spcPts val="85"/>
                  </a:spcBef>
                  <a:buFont typeface="Arial"/>
                  <a:buChar char="•"/>
                  <a:tabLst>
                    <a:tab pos="367030" algn="l"/>
                    <a:tab pos="367665" algn="l"/>
                  </a:tabLst>
                </a:pPr>
                <a:endParaRPr sz="33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022590" cy="2912592"/>
              </a:xfrm>
              <a:prstGeom prst="rect">
                <a:avLst/>
              </a:prstGeom>
              <a:blipFill>
                <a:blip r:embed="rId2"/>
                <a:stretch>
                  <a:fillRect l="-2052" t="-3347"/>
                </a:stretch>
              </a:blipFill>
            </p:spPr>
            <p:txBody>
              <a:bodyPr/>
              <a:lstStyle/>
              <a:p>
                <a:r>
                  <a:rPr lang="en-SG">
                    <a:noFill/>
                  </a:rPr>
                  <a:t> </a:t>
                </a:r>
              </a:p>
            </p:txBody>
          </p:sp>
        </mc:Fallback>
      </mc:AlternateContent>
    </p:spTree>
    <p:extLst>
      <p:ext uri="{BB962C8B-B14F-4D97-AF65-F5344CB8AC3E}">
        <p14:creationId xmlns:p14="http://schemas.microsoft.com/office/powerpoint/2010/main" val="2569508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18</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Black Scholes Gamma</a:t>
            </a:r>
            <a:endParaRPr spc="-20" dirty="0"/>
          </a:p>
        </p:txBody>
      </p:sp>
      <p:sp>
        <p:nvSpPr>
          <p:cNvPr id="3" name="object 3"/>
          <p:cNvSpPr txBox="1"/>
          <p:nvPr/>
        </p:nvSpPr>
        <p:spPr>
          <a:xfrm>
            <a:off x="1170284" y="1568450"/>
            <a:ext cx="8022590" cy="3138488"/>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t>The graph below shows the gamma profile for options with different volatilities.</a:t>
            </a:r>
          </a:p>
          <a:p>
            <a:pPr marL="342900" indent="-342900">
              <a:buFont typeface="Arial" panose="020B0604020202020204" pitchFamily="34" charset="0"/>
              <a:buChar char="•"/>
            </a:pPr>
            <a:r>
              <a:rPr lang="en-SG" sz="2400" dirty="0"/>
              <a:t>A higher volatility lowers the Gamma when underlying is near the strike but raises it when the underlying is away from the strike.</a:t>
            </a:r>
          </a:p>
          <a:p>
            <a:pPr marL="342900" indent="-342900">
              <a:buFont typeface="Arial" panose="020B0604020202020204" pitchFamily="34" charset="0"/>
              <a:buChar char="•"/>
            </a:pPr>
            <a:endParaRPr lang="en-SG" sz="2400" dirty="0"/>
          </a:p>
          <a:p>
            <a:pPr marL="12700" marR="165735" algn="ctr">
              <a:lnSpc>
                <a:spcPct val="100600"/>
              </a:lnSpc>
              <a:spcBef>
                <a:spcPts val="85"/>
              </a:spcBef>
              <a:tabLst>
                <a:tab pos="367030" algn="l"/>
                <a:tab pos="367665" algn="l"/>
              </a:tabLst>
            </a:pPr>
            <a:endParaRPr lang="en-SG" sz="2400" dirty="0"/>
          </a:p>
          <a:p>
            <a:pPr marL="367030" marR="165735" indent="-354330">
              <a:lnSpc>
                <a:spcPct val="100600"/>
              </a:lnSpc>
              <a:spcBef>
                <a:spcPts val="85"/>
              </a:spcBef>
              <a:buFont typeface="Arial"/>
              <a:buChar char="•"/>
              <a:tabLst>
                <a:tab pos="367030" algn="l"/>
                <a:tab pos="367665" algn="l"/>
              </a:tabLst>
            </a:pPr>
            <a:endParaRPr sz="3300" dirty="0">
              <a:latin typeface="Calibri"/>
              <a:cs typeface="Calibri"/>
            </a:endParaRPr>
          </a:p>
        </p:txBody>
      </p:sp>
      <p:pic>
        <p:nvPicPr>
          <p:cNvPr id="10" name="Picture 9">
            <a:extLst>
              <a:ext uri="{FF2B5EF4-FFF2-40B4-BE49-F238E27FC236}">
                <a16:creationId xmlns:a16="http://schemas.microsoft.com/office/drawing/2014/main" id="{FA41E0D2-94DC-45F2-A991-73658C0BD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00" y="3549649"/>
            <a:ext cx="5410200" cy="3276507"/>
          </a:xfrm>
          <a:prstGeom prst="rect">
            <a:avLst/>
          </a:prstGeom>
        </p:spPr>
      </p:pic>
    </p:spTree>
    <p:extLst>
      <p:ext uri="{BB962C8B-B14F-4D97-AF65-F5344CB8AC3E}">
        <p14:creationId xmlns:p14="http://schemas.microsoft.com/office/powerpoint/2010/main" val="1657415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19</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Black Scholes Gamma</a:t>
            </a:r>
            <a:endParaRPr spc="-20" dirty="0"/>
          </a:p>
        </p:txBody>
      </p:sp>
      <p:sp>
        <p:nvSpPr>
          <p:cNvPr id="3" name="object 3"/>
          <p:cNvSpPr txBox="1"/>
          <p:nvPr/>
        </p:nvSpPr>
        <p:spPr>
          <a:xfrm>
            <a:off x="1170284" y="1568450"/>
            <a:ext cx="8215016" cy="3138488"/>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t>We can think of this effect in terms of time value of the option.</a:t>
            </a:r>
          </a:p>
          <a:p>
            <a:pPr marL="342900" indent="-342900">
              <a:buFont typeface="Arial" panose="020B0604020202020204" pitchFamily="34" charset="0"/>
              <a:buChar char="•"/>
            </a:pPr>
            <a:r>
              <a:rPr lang="en-SG" sz="2400" dirty="0"/>
              <a:t>Higher the gamma, higher the time value. We will come back to this later.</a:t>
            </a:r>
          </a:p>
          <a:p>
            <a:pPr marL="342900" indent="-342900">
              <a:buFont typeface="Arial" panose="020B0604020202020204" pitchFamily="34" charset="0"/>
              <a:buChar char="•"/>
            </a:pPr>
            <a:r>
              <a:rPr lang="en-SG" sz="2400" dirty="0"/>
              <a:t>For low levels of volatility, the Gamma is low for deep ITM and OTM options because these options have little time value. Vice-versa for high levels of volatility.</a:t>
            </a:r>
          </a:p>
          <a:p>
            <a:pPr marL="12700" marR="165735" algn="ctr">
              <a:lnSpc>
                <a:spcPct val="100600"/>
              </a:lnSpc>
              <a:spcBef>
                <a:spcPts val="85"/>
              </a:spcBef>
              <a:tabLst>
                <a:tab pos="367030" algn="l"/>
                <a:tab pos="367665" algn="l"/>
              </a:tabLst>
            </a:pPr>
            <a:endParaRPr lang="en-SG" sz="2400" dirty="0"/>
          </a:p>
          <a:p>
            <a:pPr marL="367030" marR="165735" indent="-354330">
              <a:lnSpc>
                <a:spcPct val="100600"/>
              </a:lnSpc>
              <a:spcBef>
                <a:spcPts val="85"/>
              </a:spcBef>
              <a:buFont typeface="Arial"/>
              <a:buChar char="•"/>
              <a:tabLst>
                <a:tab pos="367030" algn="l"/>
                <a:tab pos="367665" algn="l"/>
              </a:tabLst>
            </a:pPr>
            <a:endParaRPr sz="3300" dirty="0">
              <a:latin typeface="Calibri"/>
              <a:cs typeface="Calibri"/>
            </a:endParaRPr>
          </a:p>
        </p:txBody>
      </p:sp>
    </p:spTree>
    <p:extLst>
      <p:ext uri="{BB962C8B-B14F-4D97-AF65-F5344CB8AC3E}">
        <p14:creationId xmlns:p14="http://schemas.microsoft.com/office/powerpoint/2010/main" val="13895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a:t>
            </a:fld>
            <a:endParaRPr spc="-5" dirty="0"/>
          </a:p>
        </p:txBody>
      </p:sp>
      <p:sp>
        <p:nvSpPr>
          <p:cNvPr id="2" name="object 2"/>
          <p:cNvSpPr txBox="1">
            <a:spLocks noGrp="1"/>
          </p:cNvSpPr>
          <p:nvPr>
            <p:ph type="title"/>
          </p:nvPr>
        </p:nvSpPr>
        <p:spPr>
          <a:xfrm>
            <a:off x="3213100" y="744715"/>
            <a:ext cx="4267199"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What are Greeks</a:t>
            </a:r>
            <a:endParaRPr spc="-20" dirty="0"/>
          </a:p>
        </p:txBody>
      </p:sp>
      <p:sp>
        <p:nvSpPr>
          <p:cNvPr id="3" name="object 3"/>
          <p:cNvSpPr txBox="1"/>
          <p:nvPr/>
        </p:nvSpPr>
        <p:spPr>
          <a:xfrm>
            <a:off x="1170284" y="1919676"/>
            <a:ext cx="8022590" cy="5450403"/>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 buying and selling a derivative creates a position with various sources of risk, some of which may be unwanted.</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Hedging is the act of reducing these risks by engaging in financial transactions that counterbalance these risks.</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When a bank sells a derivative to a client, it should understand all the risks associated with the product and hedge its accordingly.</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Once a sale is done, the product is added to an existing portfolio and the position must be risk managed.</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In order to see where the risks lie, the trader will need to know the sensitivity of the derivative’s price to the various parameters that impact its value.</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 sensitivities of the option are often known as Greeks.</a:t>
            </a:r>
          </a:p>
          <a:p>
            <a:pPr marL="367030" marR="165735" indent="-354330">
              <a:lnSpc>
                <a:spcPct val="100600"/>
              </a:lnSpc>
              <a:spcBef>
                <a:spcPts val="85"/>
              </a:spcBef>
              <a:buFont typeface="Arial"/>
              <a:buChar char="•"/>
              <a:tabLst>
                <a:tab pos="367030" algn="l"/>
                <a:tab pos="367665" algn="l"/>
              </a:tabLst>
            </a:pPr>
            <a:endParaRPr sz="3300" dirty="0">
              <a:latin typeface="Calibri"/>
              <a:cs typeface="Calibri"/>
            </a:endParaRPr>
          </a:p>
        </p:txBody>
      </p:sp>
    </p:spTree>
    <p:extLst>
      <p:ext uri="{BB962C8B-B14F-4D97-AF65-F5344CB8AC3E}">
        <p14:creationId xmlns:p14="http://schemas.microsoft.com/office/powerpoint/2010/main" val="864137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20</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Gamma and Delta-Hedge</a:t>
            </a:r>
            <a:endParaRPr spc="-20" dirty="0"/>
          </a:p>
        </p:txBody>
      </p:sp>
      <p:sp>
        <p:nvSpPr>
          <p:cNvPr id="3" name="object 3"/>
          <p:cNvSpPr txBox="1"/>
          <p:nvPr/>
        </p:nvSpPr>
        <p:spPr>
          <a:xfrm>
            <a:off x="1206854" y="1644650"/>
            <a:ext cx="8022590" cy="4229941"/>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t>The concept of a delta-hedged portfolio of options means that the portfolio has been hedged by trading the underlying assets against small movements in these assets.</a:t>
            </a:r>
          </a:p>
          <a:p>
            <a:pPr marL="342900" indent="-342900">
              <a:buFont typeface="Arial" panose="020B0604020202020204" pitchFamily="34" charset="0"/>
              <a:buChar char="•"/>
            </a:pPr>
            <a:r>
              <a:rPr lang="en-SG" sz="2400" dirty="0"/>
              <a:t>Gamma represents how much of rebalancing that one needs to do in order to maintain delta-hedged when there is large market movement.</a:t>
            </a:r>
          </a:p>
          <a:p>
            <a:pPr marL="342900" indent="-342900">
              <a:buFont typeface="Arial" panose="020B0604020202020204" pitchFamily="34" charset="0"/>
              <a:buChar char="•"/>
            </a:pPr>
            <a:r>
              <a:rPr lang="en-SG" sz="2400" dirty="0"/>
              <a:t>Since underlying only has delta, in order to hedge gamma, one would need to trade options.</a:t>
            </a:r>
          </a:p>
          <a:p>
            <a:pPr marL="342900" indent="-342900">
              <a:buFont typeface="Arial" panose="020B0604020202020204" pitchFamily="34" charset="0"/>
              <a:buChar char="•"/>
            </a:pPr>
            <a:r>
              <a:rPr lang="en-SG" sz="2400" dirty="0"/>
              <a:t>By lowering gamma of the portfolio, we lower the need for a large and frequent rebalancing of delta.</a:t>
            </a:r>
          </a:p>
          <a:p>
            <a:pPr marL="367030" marR="165735" indent="-354330">
              <a:lnSpc>
                <a:spcPct val="100600"/>
              </a:lnSpc>
              <a:spcBef>
                <a:spcPts val="85"/>
              </a:spcBef>
              <a:buFont typeface="Arial"/>
              <a:buChar char="•"/>
              <a:tabLst>
                <a:tab pos="367030" algn="l"/>
                <a:tab pos="367665" algn="l"/>
              </a:tabLst>
            </a:pPr>
            <a:endParaRPr sz="3300" dirty="0">
              <a:latin typeface="Calibri"/>
              <a:cs typeface="Calibri"/>
            </a:endParaRPr>
          </a:p>
        </p:txBody>
      </p:sp>
    </p:spTree>
    <p:extLst>
      <p:ext uri="{BB962C8B-B14F-4D97-AF65-F5344CB8AC3E}">
        <p14:creationId xmlns:p14="http://schemas.microsoft.com/office/powerpoint/2010/main" val="2199869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21</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Vega</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206854" y="1644650"/>
                <a:ext cx="8022590" cy="4044184"/>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t>Vega is the sensitivity of the option price to a movement in the implied volatility of the underlying asset.</a:t>
                </a:r>
              </a:p>
              <a:p>
                <a:pPr marL="342900" indent="-342900">
                  <a:buFont typeface="Arial" panose="020B0604020202020204" pitchFamily="34" charset="0"/>
                  <a:buChar char="•"/>
                </a:pPr>
                <a:r>
                  <a:rPr lang="en-SG" sz="2400" dirty="0"/>
                  <a:t>Strictly speaking, there should be no Vega in the Black Scholes world as volatility is assumed to be constant.</a:t>
                </a:r>
              </a:p>
              <a:p>
                <a:pPr marL="342900" indent="-342900">
                  <a:buFont typeface="Arial" panose="020B0604020202020204" pitchFamily="34" charset="0"/>
                  <a:buChar char="•"/>
                </a:pPr>
                <a:r>
                  <a:rPr lang="en-SG" sz="2400" dirty="0"/>
                  <a:t>However, it is very important to see how an option price changes as the result of change in the implied volatility.</a:t>
                </a:r>
              </a:p>
              <a:p>
                <a:pPr marL="342900" indent="-342900">
                  <a:buFont typeface="Arial" panose="020B0604020202020204" pitchFamily="34" charset="0"/>
                  <a:buChar char="•"/>
                </a:pPr>
                <a:r>
                  <a:rPr lang="en-SG" sz="2400" dirty="0"/>
                  <a:t>Mathematically, there is no stopping us to compute the derivative of a Black Scholes option price w.r.t the implied volatility (assume no dividend): </a:t>
                </a:r>
              </a:p>
              <a:p>
                <a:pPr marL="12700" marR="165735">
                  <a:lnSpc>
                    <a:spcPct val="100600"/>
                  </a:lnSpc>
                  <a:spcBef>
                    <a:spcPts val="85"/>
                  </a:spcBef>
                  <a:tabLst>
                    <a:tab pos="367030" algn="l"/>
                    <a:tab pos="367665" algn="l"/>
                  </a:tabLst>
                </a:pPr>
                <a14:m>
                  <m:oMathPara xmlns:m="http://schemas.openxmlformats.org/officeDocument/2006/math">
                    <m:oMathParaPr>
                      <m:jc m:val="centerGroup"/>
                    </m:oMathParaPr>
                    <m:oMath xmlns:m="http://schemas.openxmlformats.org/officeDocument/2006/math">
                      <m:f>
                        <m:fPr>
                          <m:ctrlPr>
                            <a:rPr lang="en-SG" sz="2400" i="1" spc="-5">
                              <a:latin typeface="Cambria Math" panose="02040503050406030204" pitchFamily="18" charset="0"/>
                              <a:cs typeface="Calibri"/>
                            </a:rPr>
                          </m:ctrlPr>
                        </m:fPr>
                        <m:num>
                          <m:r>
                            <a:rPr lang="en-SG" sz="2400" i="1" spc="-5">
                              <a:latin typeface="Cambria Math" panose="02040503050406030204" pitchFamily="18" charset="0"/>
                              <a:cs typeface="Calibri"/>
                            </a:rPr>
                            <m:t>𝜕</m:t>
                          </m:r>
                          <m:r>
                            <a:rPr lang="en-SG" sz="2400" i="1" spc="-5">
                              <a:latin typeface="Cambria Math" panose="02040503050406030204" pitchFamily="18" charset="0"/>
                              <a:cs typeface="Calibri"/>
                            </a:rPr>
                            <m:t>𝐶𝑎𝑙𝑙</m:t>
                          </m:r>
                        </m:num>
                        <m:den>
                          <m:r>
                            <a:rPr lang="en-SG" sz="2400" i="1" spc="-5">
                              <a:latin typeface="Cambria Math" panose="02040503050406030204" pitchFamily="18" charset="0"/>
                              <a:cs typeface="Calibri"/>
                            </a:rPr>
                            <m:t>𝜕</m:t>
                          </m:r>
                          <m:r>
                            <a:rPr lang="en-SG" sz="2400" b="0" i="1" spc="-5" smtClean="0">
                              <a:latin typeface="Cambria Math" panose="02040503050406030204" pitchFamily="18" charset="0"/>
                              <a:cs typeface="Calibri"/>
                            </a:rPr>
                            <m:t>𝜎</m:t>
                          </m:r>
                        </m:den>
                      </m:f>
                      <m:r>
                        <a:rPr lang="en-SG" sz="2400" b="0" i="1" spc="-5" smtClean="0">
                          <a:latin typeface="Cambria Math" panose="02040503050406030204" pitchFamily="18" charset="0"/>
                          <a:cs typeface="Calibri"/>
                        </a:rPr>
                        <m:t>=</m:t>
                      </m:r>
                      <m:f>
                        <m:fPr>
                          <m:ctrlPr>
                            <a:rPr lang="en-SG" sz="2400" i="1" spc="-5">
                              <a:latin typeface="Cambria Math" panose="02040503050406030204" pitchFamily="18" charset="0"/>
                              <a:cs typeface="Calibri"/>
                            </a:rPr>
                          </m:ctrlPr>
                        </m:fPr>
                        <m:num>
                          <m:r>
                            <a:rPr lang="en-SG" sz="2400" i="1" spc="-5">
                              <a:latin typeface="Cambria Math" panose="02040503050406030204" pitchFamily="18" charset="0"/>
                              <a:cs typeface="Calibri"/>
                            </a:rPr>
                            <m:t>𝜕</m:t>
                          </m:r>
                          <m:r>
                            <a:rPr lang="en-SG" sz="2400" b="0" i="1" spc="-5" smtClean="0">
                              <a:latin typeface="Cambria Math" panose="02040503050406030204" pitchFamily="18" charset="0"/>
                              <a:cs typeface="Calibri"/>
                            </a:rPr>
                            <m:t>𝑃𝑢𝑡</m:t>
                          </m:r>
                        </m:num>
                        <m:den>
                          <m:r>
                            <a:rPr lang="en-SG" sz="2400" i="1" spc="-5">
                              <a:latin typeface="Cambria Math" panose="02040503050406030204" pitchFamily="18" charset="0"/>
                              <a:cs typeface="Calibri"/>
                            </a:rPr>
                            <m:t>𝜕𝜎</m:t>
                          </m:r>
                        </m:den>
                      </m:f>
                      <m:r>
                        <a:rPr lang="en-SG" sz="2400" b="0" i="1" spc="-5" smtClean="0">
                          <a:latin typeface="Cambria Math" panose="02040503050406030204" pitchFamily="18" charset="0"/>
                          <a:cs typeface="Calibri"/>
                        </a:rPr>
                        <m:t>=</m:t>
                      </m:r>
                      <m:r>
                        <a:rPr lang="en-SG" sz="2400" b="0" i="1" spc="-5" smtClean="0">
                          <a:latin typeface="Cambria Math" panose="02040503050406030204" pitchFamily="18" charset="0"/>
                          <a:cs typeface="Calibri"/>
                        </a:rPr>
                        <m:t>𝑆</m:t>
                      </m:r>
                      <m:d>
                        <m:dPr>
                          <m:ctrlPr>
                            <a:rPr lang="en-SG" sz="2400" b="0" i="1" spc="-5" smtClean="0">
                              <a:latin typeface="Cambria Math" panose="02040503050406030204" pitchFamily="18" charset="0"/>
                              <a:cs typeface="Calibri"/>
                            </a:rPr>
                          </m:ctrlPr>
                        </m:dPr>
                        <m:e>
                          <m:r>
                            <a:rPr lang="en-SG" sz="2400" b="0" i="1" spc="-5" smtClean="0">
                              <a:latin typeface="Cambria Math" panose="02040503050406030204" pitchFamily="18" charset="0"/>
                              <a:cs typeface="Calibri"/>
                            </a:rPr>
                            <m:t>0</m:t>
                          </m:r>
                        </m:e>
                      </m:d>
                      <m:r>
                        <a:rPr lang="en-SG" sz="2400" b="0" i="1" spc="-5" smtClean="0">
                          <a:latin typeface="Cambria Math" panose="02040503050406030204" pitchFamily="18" charset="0"/>
                          <a:cs typeface="Calibri"/>
                        </a:rPr>
                        <m:t>𝜙</m:t>
                      </m:r>
                      <m:r>
                        <a:rPr lang="en-SG" sz="2400" b="0" i="1" spc="-5" smtClean="0">
                          <a:latin typeface="Cambria Math" panose="02040503050406030204" pitchFamily="18" charset="0"/>
                          <a:cs typeface="Calibri"/>
                        </a:rPr>
                        <m:t>(</m:t>
                      </m:r>
                      <m:sSub>
                        <m:sSubPr>
                          <m:ctrlPr>
                            <a:rPr lang="en-SG" sz="2400" b="0" i="1" spc="-5" smtClean="0">
                              <a:latin typeface="Cambria Math" panose="02040503050406030204" pitchFamily="18" charset="0"/>
                              <a:cs typeface="Calibri"/>
                            </a:rPr>
                          </m:ctrlPr>
                        </m:sSubPr>
                        <m:e>
                          <m:r>
                            <a:rPr lang="en-SG" sz="2400" b="0" i="1" spc="-5" smtClean="0">
                              <a:latin typeface="Cambria Math" panose="02040503050406030204" pitchFamily="18" charset="0"/>
                              <a:cs typeface="Calibri"/>
                            </a:rPr>
                            <m:t>𝑑</m:t>
                          </m:r>
                        </m:e>
                        <m:sub>
                          <m:r>
                            <a:rPr lang="en-SG" sz="2400" b="0" i="1" spc="-5" smtClean="0">
                              <a:latin typeface="Cambria Math" panose="02040503050406030204" pitchFamily="18" charset="0"/>
                              <a:cs typeface="Calibri"/>
                            </a:rPr>
                            <m:t>1</m:t>
                          </m:r>
                        </m:sub>
                      </m:sSub>
                      <m:r>
                        <a:rPr lang="en-SG" sz="2400" b="0" i="1" spc="-5" smtClean="0">
                          <a:latin typeface="Cambria Math" panose="02040503050406030204" pitchFamily="18" charset="0"/>
                          <a:cs typeface="Calibri"/>
                        </a:rPr>
                        <m:t>)</m:t>
                      </m:r>
                      <m:rad>
                        <m:radPr>
                          <m:degHide m:val="on"/>
                          <m:ctrlPr>
                            <a:rPr lang="en-SG" sz="2400" b="0" i="1" spc="-5" smtClean="0">
                              <a:latin typeface="Cambria Math" panose="02040503050406030204" pitchFamily="18" charset="0"/>
                              <a:cs typeface="Calibri"/>
                            </a:rPr>
                          </m:ctrlPr>
                        </m:radPr>
                        <m:deg/>
                        <m:e>
                          <m:r>
                            <a:rPr lang="en-SG" sz="2400" b="0" i="1" spc="-5" smtClean="0">
                              <a:latin typeface="Cambria Math" panose="02040503050406030204" pitchFamily="18" charset="0"/>
                              <a:cs typeface="Calibri"/>
                            </a:rPr>
                            <m:t>𝑇</m:t>
                          </m:r>
                        </m:e>
                      </m:rad>
                    </m:oMath>
                  </m:oMathPara>
                </a14:m>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206854" y="1644650"/>
                <a:ext cx="8022590" cy="4044184"/>
              </a:xfrm>
              <a:prstGeom prst="rect">
                <a:avLst/>
              </a:prstGeom>
              <a:blipFill>
                <a:blip r:embed="rId2"/>
                <a:stretch>
                  <a:fillRect l="-2204" t="-2112" r="-1900"/>
                </a:stretch>
              </a:blipFill>
            </p:spPr>
            <p:txBody>
              <a:bodyPr/>
              <a:lstStyle/>
              <a:p>
                <a:r>
                  <a:rPr lang="en-SG">
                    <a:noFill/>
                  </a:rPr>
                  <a:t> </a:t>
                </a:r>
              </a:p>
            </p:txBody>
          </p:sp>
        </mc:Fallback>
      </mc:AlternateContent>
    </p:spTree>
    <p:extLst>
      <p:ext uri="{BB962C8B-B14F-4D97-AF65-F5344CB8AC3E}">
        <p14:creationId xmlns:p14="http://schemas.microsoft.com/office/powerpoint/2010/main" val="1410101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22</a:t>
            </a:fld>
            <a:endParaRPr spc="-5" dirty="0"/>
          </a:p>
        </p:txBody>
      </p:sp>
      <p:sp>
        <p:nvSpPr>
          <p:cNvPr id="2" name="object 2"/>
          <p:cNvSpPr txBox="1">
            <a:spLocks noGrp="1"/>
          </p:cNvSpPr>
          <p:nvPr>
            <p:ph type="title"/>
          </p:nvPr>
        </p:nvSpPr>
        <p:spPr>
          <a:xfrm>
            <a:off x="1170284" y="744715"/>
            <a:ext cx="7910216"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Black Scholes Vega</a:t>
            </a:r>
            <a:endParaRPr spc="-20" dirty="0"/>
          </a:p>
        </p:txBody>
      </p:sp>
      <p:sp>
        <p:nvSpPr>
          <p:cNvPr id="3" name="object 3"/>
          <p:cNvSpPr txBox="1"/>
          <p:nvPr/>
        </p:nvSpPr>
        <p:spPr>
          <a:xfrm>
            <a:off x="1170284" y="1562125"/>
            <a:ext cx="8371842" cy="749564"/>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t>The graphs below show the </a:t>
            </a:r>
            <a:r>
              <a:rPr lang="en-SG" sz="2400" dirty="0" err="1"/>
              <a:t>vega</a:t>
            </a:r>
            <a:r>
              <a:rPr lang="en-SG" sz="2400" dirty="0"/>
              <a:t> profile for call options with different maturities.</a:t>
            </a:r>
          </a:p>
        </p:txBody>
      </p:sp>
      <p:pic>
        <p:nvPicPr>
          <p:cNvPr id="7" name="Picture 6">
            <a:extLst>
              <a:ext uri="{FF2B5EF4-FFF2-40B4-BE49-F238E27FC236}">
                <a16:creationId xmlns:a16="http://schemas.microsoft.com/office/drawing/2014/main" id="{C94C3741-1DD3-41A9-8979-5C2AE94AF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251" y="2406650"/>
            <a:ext cx="7030898" cy="4191000"/>
          </a:xfrm>
          <a:prstGeom prst="rect">
            <a:avLst/>
          </a:prstGeom>
        </p:spPr>
      </p:pic>
    </p:spTree>
    <p:extLst>
      <p:ext uri="{BB962C8B-B14F-4D97-AF65-F5344CB8AC3E}">
        <p14:creationId xmlns:p14="http://schemas.microsoft.com/office/powerpoint/2010/main" val="1669174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23</a:t>
            </a:fld>
            <a:endParaRPr spc="-5" dirty="0"/>
          </a:p>
        </p:txBody>
      </p:sp>
      <p:sp>
        <p:nvSpPr>
          <p:cNvPr id="2" name="object 2"/>
          <p:cNvSpPr txBox="1">
            <a:spLocks noGrp="1"/>
          </p:cNvSpPr>
          <p:nvPr>
            <p:ph type="title"/>
          </p:nvPr>
        </p:nvSpPr>
        <p:spPr>
          <a:xfrm>
            <a:off x="1170284" y="744715"/>
            <a:ext cx="7910216"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Black Scholes Vega</a:t>
            </a:r>
            <a:endParaRPr spc="-20" dirty="0"/>
          </a:p>
        </p:txBody>
      </p:sp>
      <p:sp>
        <p:nvSpPr>
          <p:cNvPr id="3" name="object 3"/>
          <p:cNvSpPr txBox="1"/>
          <p:nvPr/>
        </p:nvSpPr>
        <p:spPr>
          <a:xfrm>
            <a:off x="1170284" y="1562125"/>
            <a:ext cx="8371842" cy="2965555"/>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t>Vega is the largest when K=S(0) and decays exponentially on both sides.</a:t>
            </a:r>
          </a:p>
          <a:p>
            <a:pPr marL="342900" indent="-342900">
              <a:buFont typeface="Arial" panose="020B0604020202020204" pitchFamily="34" charset="0"/>
              <a:buChar char="•"/>
            </a:pPr>
            <a:r>
              <a:rPr lang="en-SG" sz="2400" dirty="0"/>
              <a:t>When the option is ATM, a change in volatility of the underlying asset can send the option either ITM or OTM, thus the large effect on the price.</a:t>
            </a:r>
          </a:p>
          <a:p>
            <a:pPr marL="342900" indent="-342900">
              <a:buFont typeface="Arial" panose="020B0604020202020204" pitchFamily="34" charset="0"/>
              <a:buChar char="•"/>
            </a:pPr>
            <a:r>
              <a:rPr lang="en-SG" sz="2400" dirty="0"/>
              <a:t>When the option is either ITM or OTM, a change in volatility does not have as much impact as for ATM option.</a:t>
            </a:r>
          </a:p>
          <a:p>
            <a:pPr marL="342900" indent="-342900">
              <a:buFont typeface="Arial" panose="020B0604020202020204" pitchFamily="34" charset="0"/>
              <a:buChar char="•"/>
            </a:pPr>
            <a:endParaRPr lang="en-SG" sz="2400" dirty="0"/>
          </a:p>
        </p:txBody>
      </p:sp>
    </p:spTree>
    <p:extLst>
      <p:ext uri="{BB962C8B-B14F-4D97-AF65-F5344CB8AC3E}">
        <p14:creationId xmlns:p14="http://schemas.microsoft.com/office/powerpoint/2010/main" val="3227567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24</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Theta</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206854" y="1644650"/>
                <a:ext cx="8022590" cy="3422219"/>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t>Theta is the rate at which the option price changes as time goes by. In other words, it is asking how much does the option price change after one day, all else being equal?</a:t>
                </a:r>
              </a:p>
              <a:p>
                <a:pPr marL="342900" indent="-342900">
                  <a:buFont typeface="Arial" panose="020B0604020202020204" pitchFamily="34" charset="0"/>
                  <a:buChar char="•"/>
                </a:pPr>
                <a:r>
                  <a:rPr lang="en-SG" sz="2400" dirty="0"/>
                  <a:t>The Black Scholes call and put options thetas are given as (no dividend)</a:t>
                </a:r>
              </a:p>
              <a:p>
                <a:pPr marL="12700" marR="165735" algn="ctr">
                  <a:lnSpc>
                    <a:spcPct val="100600"/>
                  </a:lnSpc>
                  <a:spcBef>
                    <a:spcPts val="85"/>
                  </a:spcBef>
                  <a:tabLst>
                    <a:tab pos="367030" algn="l"/>
                    <a:tab pos="367665" algn="l"/>
                  </a:tabLst>
                </a:pPr>
                <a14:m>
                  <m:oMath xmlns:m="http://schemas.openxmlformats.org/officeDocument/2006/math">
                    <m:f>
                      <m:fPr>
                        <m:ctrlPr>
                          <a:rPr lang="en-SG" sz="2400" i="1" spc="-5">
                            <a:latin typeface="Cambria Math" panose="02040503050406030204" pitchFamily="18" charset="0"/>
                            <a:cs typeface="Calibri"/>
                          </a:rPr>
                        </m:ctrlPr>
                      </m:fPr>
                      <m:num>
                        <m:r>
                          <a:rPr lang="en-SG" sz="2400" i="1" spc="-5">
                            <a:latin typeface="Cambria Math" panose="02040503050406030204" pitchFamily="18" charset="0"/>
                            <a:cs typeface="Calibri"/>
                          </a:rPr>
                          <m:t>𝜕</m:t>
                        </m:r>
                        <m:r>
                          <a:rPr lang="en-SG" sz="2400" i="1" spc="-5">
                            <a:latin typeface="Cambria Math" panose="02040503050406030204" pitchFamily="18" charset="0"/>
                            <a:cs typeface="Calibri"/>
                          </a:rPr>
                          <m:t>𝐶𝑎𝑙𝑙</m:t>
                        </m:r>
                      </m:num>
                      <m:den>
                        <m:r>
                          <a:rPr lang="en-SG" sz="2400" i="1" spc="-5">
                            <a:latin typeface="Cambria Math" panose="02040503050406030204" pitchFamily="18" charset="0"/>
                            <a:cs typeface="Calibri"/>
                          </a:rPr>
                          <m:t>𝜕</m:t>
                        </m:r>
                        <m:r>
                          <a:rPr lang="en-SG" sz="2400" b="0" i="1" spc="-5" smtClean="0">
                            <a:latin typeface="Cambria Math" panose="02040503050406030204" pitchFamily="18" charset="0"/>
                            <a:cs typeface="Calibri"/>
                          </a:rPr>
                          <m:t>𝑡</m:t>
                        </m:r>
                      </m:den>
                    </m:f>
                    <m:r>
                      <a:rPr lang="en-SG" sz="2400" b="0" i="1" spc="-5" smtClean="0">
                        <a:latin typeface="Cambria Math" panose="02040503050406030204" pitchFamily="18" charset="0"/>
                        <a:cs typeface="Calibri"/>
                      </a:rPr>
                      <m:t>=−</m:t>
                    </m:r>
                    <m:f>
                      <m:fPr>
                        <m:ctrlPr>
                          <a:rPr lang="en-SG" sz="2400" b="0" i="1" spc="-5" smtClean="0">
                            <a:latin typeface="Cambria Math" panose="02040503050406030204" pitchFamily="18" charset="0"/>
                            <a:cs typeface="Calibri"/>
                          </a:rPr>
                        </m:ctrlPr>
                      </m:fPr>
                      <m:num>
                        <m:r>
                          <a:rPr lang="en-SG" sz="2400" b="0" i="1" spc="-5" smtClean="0">
                            <a:latin typeface="Cambria Math" panose="02040503050406030204" pitchFamily="18" charset="0"/>
                            <a:cs typeface="Calibri"/>
                          </a:rPr>
                          <m:t>𝑆</m:t>
                        </m:r>
                        <m:d>
                          <m:dPr>
                            <m:ctrlPr>
                              <a:rPr lang="en-SG" sz="2400" b="0" i="1" spc="-5" smtClean="0">
                                <a:latin typeface="Cambria Math" panose="02040503050406030204" pitchFamily="18" charset="0"/>
                                <a:cs typeface="Calibri"/>
                              </a:rPr>
                            </m:ctrlPr>
                          </m:dPr>
                          <m:e>
                            <m:r>
                              <a:rPr lang="en-SG" sz="2400" b="0" i="1" spc="-5" smtClean="0">
                                <a:latin typeface="Cambria Math" panose="02040503050406030204" pitchFamily="18" charset="0"/>
                                <a:cs typeface="Calibri"/>
                              </a:rPr>
                              <m:t>0</m:t>
                            </m:r>
                          </m:e>
                        </m:d>
                        <m:r>
                          <a:rPr lang="en-SG" sz="2400" b="0" i="1" spc="-5" smtClean="0">
                            <a:latin typeface="Cambria Math" panose="02040503050406030204" pitchFamily="18" charset="0"/>
                            <a:cs typeface="Calibri"/>
                          </a:rPr>
                          <m:t>𝜎𝜙</m:t>
                        </m:r>
                        <m:d>
                          <m:dPr>
                            <m:ctrlPr>
                              <a:rPr lang="en-SG" sz="2400" b="0" i="1" spc="-5" smtClean="0">
                                <a:latin typeface="Cambria Math" panose="02040503050406030204" pitchFamily="18" charset="0"/>
                                <a:cs typeface="Calibri"/>
                              </a:rPr>
                            </m:ctrlPr>
                          </m:dPr>
                          <m:e>
                            <m:sSub>
                              <m:sSubPr>
                                <m:ctrlPr>
                                  <a:rPr lang="en-SG" sz="2400" b="0" i="1" spc="-5" smtClean="0">
                                    <a:latin typeface="Cambria Math" panose="02040503050406030204" pitchFamily="18" charset="0"/>
                                    <a:cs typeface="Calibri"/>
                                  </a:rPr>
                                </m:ctrlPr>
                              </m:sSubPr>
                              <m:e>
                                <m:r>
                                  <a:rPr lang="en-SG" sz="2400" b="0" i="1" spc="-5" smtClean="0">
                                    <a:latin typeface="Cambria Math" panose="02040503050406030204" pitchFamily="18" charset="0"/>
                                    <a:cs typeface="Calibri"/>
                                  </a:rPr>
                                  <m:t>𝑑</m:t>
                                </m:r>
                              </m:e>
                              <m:sub>
                                <m:r>
                                  <a:rPr lang="en-SG" sz="2400" b="0" i="1" spc="-5" smtClean="0">
                                    <a:latin typeface="Cambria Math" panose="02040503050406030204" pitchFamily="18" charset="0"/>
                                    <a:cs typeface="Calibri"/>
                                  </a:rPr>
                                  <m:t>1</m:t>
                                </m:r>
                              </m:sub>
                            </m:sSub>
                          </m:e>
                        </m:d>
                      </m:num>
                      <m:den>
                        <m:r>
                          <a:rPr lang="en-SG" sz="2400" b="0" i="1" spc="-5" smtClean="0">
                            <a:latin typeface="Cambria Math" panose="02040503050406030204" pitchFamily="18" charset="0"/>
                            <a:cs typeface="Calibri"/>
                          </a:rPr>
                          <m:t>2</m:t>
                        </m:r>
                        <m:rad>
                          <m:radPr>
                            <m:degHide m:val="on"/>
                            <m:ctrlPr>
                              <a:rPr lang="en-SG" sz="2400" i="1" spc="-5">
                                <a:latin typeface="Cambria Math" panose="02040503050406030204" pitchFamily="18" charset="0"/>
                                <a:cs typeface="Calibri"/>
                              </a:rPr>
                            </m:ctrlPr>
                          </m:radPr>
                          <m:deg/>
                          <m:e>
                            <m:r>
                              <a:rPr lang="en-SG" sz="2400" i="1" spc="-5">
                                <a:latin typeface="Cambria Math" panose="02040503050406030204" pitchFamily="18" charset="0"/>
                                <a:cs typeface="Calibri"/>
                              </a:rPr>
                              <m:t>𝑇</m:t>
                            </m:r>
                          </m:e>
                        </m:rad>
                      </m:den>
                    </m:f>
                    <m:r>
                      <a:rPr lang="en-SG" sz="2400" b="0" i="1" spc="-5" smtClean="0">
                        <a:latin typeface="Cambria Math" panose="02040503050406030204" pitchFamily="18" charset="0"/>
                        <a:cs typeface="Calibri"/>
                      </a:rPr>
                      <m:t>−</m:t>
                    </m:r>
                    <m:r>
                      <a:rPr lang="en-SG" sz="2400" b="0" i="1" spc="-5" smtClean="0">
                        <a:latin typeface="Cambria Math" panose="02040503050406030204" pitchFamily="18" charset="0"/>
                        <a:cs typeface="Calibri"/>
                      </a:rPr>
                      <m:t>𝑟𝐾</m:t>
                    </m:r>
                    <m:sSup>
                      <m:sSupPr>
                        <m:ctrlPr>
                          <a:rPr lang="en-SG" sz="2400" b="0" i="1" spc="-5" smtClean="0">
                            <a:latin typeface="Cambria Math" panose="02040503050406030204" pitchFamily="18" charset="0"/>
                            <a:cs typeface="Calibri"/>
                          </a:rPr>
                        </m:ctrlPr>
                      </m:sSupPr>
                      <m:e>
                        <m:r>
                          <a:rPr lang="en-SG" sz="2400" b="0" i="1" spc="-5" smtClean="0">
                            <a:latin typeface="Cambria Math" panose="02040503050406030204" pitchFamily="18" charset="0"/>
                            <a:cs typeface="Calibri"/>
                          </a:rPr>
                          <m:t>𝑒</m:t>
                        </m:r>
                      </m:e>
                      <m:sup>
                        <m:r>
                          <a:rPr lang="en-SG" sz="2400" b="0" i="1" spc="-5" smtClean="0">
                            <a:latin typeface="Cambria Math" panose="02040503050406030204" pitchFamily="18" charset="0"/>
                            <a:cs typeface="Calibri"/>
                          </a:rPr>
                          <m:t>−</m:t>
                        </m:r>
                        <m:r>
                          <a:rPr lang="en-SG" sz="2400" b="0" i="1" spc="-5" smtClean="0">
                            <a:latin typeface="Cambria Math" panose="02040503050406030204" pitchFamily="18" charset="0"/>
                            <a:cs typeface="Calibri"/>
                          </a:rPr>
                          <m:t>𝑟𝑇</m:t>
                        </m:r>
                      </m:sup>
                    </m:sSup>
                    <m:r>
                      <a:rPr lang="en-SG" sz="2400" b="0" i="1" spc="-5" smtClean="0">
                        <a:latin typeface="Cambria Math" panose="02040503050406030204" pitchFamily="18" charset="0"/>
                        <a:cs typeface="Calibri"/>
                      </a:rPr>
                      <m:t>𝑁</m:t>
                    </m:r>
                    <m:r>
                      <a:rPr lang="en-SG" sz="2400" b="0" i="1" spc="-5" smtClean="0">
                        <a:latin typeface="Cambria Math" panose="02040503050406030204" pitchFamily="18" charset="0"/>
                        <a:cs typeface="Calibri"/>
                      </a:rPr>
                      <m:t>(</m:t>
                    </m:r>
                    <m:sSub>
                      <m:sSubPr>
                        <m:ctrlPr>
                          <a:rPr lang="en-SG" sz="2400" b="0" i="1" spc="-5" smtClean="0">
                            <a:latin typeface="Cambria Math" panose="02040503050406030204" pitchFamily="18" charset="0"/>
                            <a:cs typeface="Calibri"/>
                          </a:rPr>
                        </m:ctrlPr>
                      </m:sSubPr>
                      <m:e>
                        <m:r>
                          <a:rPr lang="en-SG" sz="2400" b="0" i="1" spc="-5" smtClean="0">
                            <a:latin typeface="Cambria Math" panose="02040503050406030204" pitchFamily="18" charset="0"/>
                            <a:cs typeface="Calibri"/>
                          </a:rPr>
                          <m:t>𝑑</m:t>
                        </m:r>
                      </m:e>
                      <m:sub>
                        <m:r>
                          <a:rPr lang="en-SG" sz="2400" b="0" i="1" spc="-5" smtClean="0">
                            <a:latin typeface="Cambria Math" panose="02040503050406030204" pitchFamily="18" charset="0"/>
                            <a:cs typeface="Calibri"/>
                          </a:rPr>
                          <m:t>2</m:t>
                        </m:r>
                      </m:sub>
                    </m:sSub>
                    <m:r>
                      <a:rPr lang="en-SG" sz="2400" b="0" i="1" spc="-5" smtClean="0">
                        <a:latin typeface="Cambria Math" panose="02040503050406030204" pitchFamily="18" charset="0"/>
                        <a:cs typeface="Calibri"/>
                      </a:rPr>
                      <m:t>)</m:t>
                    </m:r>
                  </m:oMath>
                </a14:m>
                <a:r>
                  <a:rPr lang="en-SG" sz="2400" dirty="0">
                    <a:latin typeface="Calibri"/>
                    <a:cs typeface="Calibri"/>
                  </a:rPr>
                  <a:t> </a:t>
                </a:r>
              </a:p>
              <a:p>
                <a:pPr marL="12700" marR="165735" algn="ctr">
                  <a:lnSpc>
                    <a:spcPct val="100600"/>
                  </a:lnSpc>
                  <a:spcBef>
                    <a:spcPts val="85"/>
                  </a:spcBef>
                  <a:tabLst>
                    <a:tab pos="367030" algn="l"/>
                    <a:tab pos="367665" algn="l"/>
                  </a:tabLst>
                </a:pPr>
                <a14:m>
                  <m:oMath xmlns:m="http://schemas.openxmlformats.org/officeDocument/2006/math">
                    <m:f>
                      <m:fPr>
                        <m:ctrlPr>
                          <a:rPr lang="ar-AE" sz="2400" i="1" spc="-5">
                            <a:latin typeface="Cambria Math" panose="02040503050406030204" pitchFamily="18" charset="0"/>
                            <a:cs typeface="Calibri"/>
                          </a:rPr>
                        </m:ctrlPr>
                      </m:fPr>
                      <m:num>
                        <m:r>
                          <a:rPr lang="ar-AE" sz="2400" i="1" spc="-5" smtClean="0">
                            <a:latin typeface="Cambria Math" panose="02040503050406030204" pitchFamily="18" charset="0"/>
                            <a:cs typeface="Calibri"/>
                          </a:rPr>
                          <m:t>𝜕</m:t>
                        </m:r>
                        <m:r>
                          <a:rPr lang="en-SG" sz="2400" b="0" i="1" spc="-5" smtClean="0">
                            <a:latin typeface="Cambria Math" panose="02040503050406030204" pitchFamily="18" charset="0"/>
                            <a:cs typeface="Calibri"/>
                          </a:rPr>
                          <m:t>𝑃𝑢𝑡</m:t>
                        </m:r>
                      </m:num>
                      <m:den>
                        <m:r>
                          <a:rPr lang="ar-AE" sz="2400" i="1" spc="-5">
                            <a:latin typeface="Cambria Math" panose="02040503050406030204" pitchFamily="18" charset="0"/>
                            <a:cs typeface="Calibri"/>
                          </a:rPr>
                          <m:t>𝜕</m:t>
                        </m:r>
                        <m:r>
                          <a:rPr lang="ar-AE" sz="2400" i="1" spc="-5">
                            <a:latin typeface="Cambria Math" panose="02040503050406030204" pitchFamily="18" charset="0"/>
                            <a:cs typeface="Calibri"/>
                          </a:rPr>
                          <m:t>𝑡</m:t>
                        </m:r>
                      </m:den>
                    </m:f>
                    <m:r>
                      <a:rPr lang="ar-AE" sz="2400" i="1" spc="-5">
                        <a:latin typeface="Cambria Math" panose="02040503050406030204" pitchFamily="18" charset="0"/>
                        <a:cs typeface="Calibri"/>
                      </a:rPr>
                      <m:t>=−</m:t>
                    </m:r>
                    <m:f>
                      <m:fPr>
                        <m:ctrlPr>
                          <a:rPr lang="ar-AE" sz="2400" i="1" spc="-5">
                            <a:latin typeface="Cambria Math" panose="02040503050406030204" pitchFamily="18" charset="0"/>
                            <a:cs typeface="Calibri"/>
                          </a:rPr>
                        </m:ctrlPr>
                      </m:fPr>
                      <m:num>
                        <m:r>
                          <a:rPr lang="ar-AE" sz="2400" i="1" spc="-5">
                            <a:latin typeface="Cambria Math" panose="02040503050406030204" pitchFamily="18" charset="0"/>
                            <a:cs typeface="Calibri"/>
                          </a:rPr>
                          <m:t>𝑆</m:t>
                        </m:r>
                        <m:d>
                          <m:dPr>
                            <m:ctrlPr>
                              <a:rPr lang="ar-AE" sz="2400" i="1" spc="-5">
                                <a:latin typeface="Cambria Math" panose="02040503050406030204" pitchFamily="18" charset="0"/>
                                <a:cs typeface="Calibri"/>
                              </a:rPr>
                            </m:ctrlPr>
                          </m:dPr>
                          <m:e>
                            <m:r>
                              <a:rPr lang="ar-AE" sz="2400" i="1" spc="-5">
                                <a:latin typeface="Cambria Math" panose="02040503050406030204" pitchFamily="18" charset="0"/>
                                <a:cs typeface="Calibri"/>
                              </a:rPr>
                              <m:t>0</m:t>
                            </m:r>
                          </m:e>
                        </m:d>
                        <m:r>
                          <a:rPr lang="ar-AE" sz="2400" i="1" spc="-5">
                            <a:latin typeface="Cambria Math" panose="02040503050406030204" pitchFamily="18" charset="0"/>
                            <a:cs typeface="Calibri"/>
                          </a:rPr>
                          <m:t>𝜎𝜙</m:t>
                        </m:r>
                        <m:d>
                          <m:dPr>
                            <m:ctrlPr>
                              <a:rPr lang="ar-AE" sz="2400" i="1" spc="-5">
                                <a:latin typeface="Cambria Math" panose="02040503050406030204" pitchFamily="18" charset="0"/>
                                <a:cs typeface="Calibri"/>
                              </a:rPr>
                            </m:ctrlPr>
                          </m:dPr>
                          <m:e>
                            <m:sSub>
                              <m:sSubPr>
                                <m:ctrlPr>
                                  <a:rPr lang="ar-AE" sz="2400" i="1" spc="-5">
                                    <a:latin typeface="Cambria Math" panose="02040503050406030204" pitchFamily="18" charset="0"/>
                                    <a:cs typeface="Calibri"/>
                                  </a:rPr>
                                </m:ctrlPr>
                              </m:sSubPr>
                              <m:e>
                                <m:r>
                                  <a:rPr lang="ar-AE" sz="2400" i="1" spc="-5">
                                    <a:latin typeface="Cambria Math" panose="02040503050406030204" pitchFamily="18" charset="0"/>
                                    <a:cs typeface="Calibri"/>
                                  </a:rPr>
                                  <m:t>𝑑</m:t>
                                </m:r>
                              </m:e>
                              <m:sub>
                                <m:r>
                                  <a:rPr lang="ar-AE" sz="2400" i="1" spc="-5">
                                    <a:latin typeface="Cambria Math" panose="02040503050406030204" pitchFamily="18" charset="0"/>
                                    <a:cs typeface="Calibri"/>
                                  </a:rPr>
                                  <m:t>1</m:t>
                                </m:r>
                              </m:sub>
                            </m:sSub>
                          </m:e>
                        </m:d>
                      </m:num>
                      <m:den>
                        <m:r>
                          <a:rPr lang="ar-AE" sz="2400" i="1" spc="-5">
                            <a:latin typeface="Cambria Math" panose="02040503050406030204" pitchFamily="18" charset="0"/>
                            <a:cs typeface="Calibri"/>
                          </a:rPr>
                          <m:t>2</m:t>
                        </m:r>
                        <m:rad>
                          <m:radPr>
                            <m:degHide m:val="on"/>
                            <m:ctrlPr>
                              <a:rPr lang="ar-AE" sz="2400" i="1" spc="-5">
                                <a:latin typeface="Cambria Math" panose="02040503050406030204" pitchFamily="18" charset="0"/>
                                <a:cs typeface="Calibri"/>
                              </a:rPr>
                            </m:ctrlPr>
                          </m:radPr>
                          <m:deg/>
                          <m:e>
                            <m:r>
                              <a:rPr lang="ar-AE" sz="2400" i="1" spc="-5">
                                <a:latin typeface="Cambria Math" panose="02040503050406030204" pitchFamily="18" charset="0"/>
                                <a:cs typeface="Calibri"/>
                              </a:rPr>
                              <m:t>𝑇</m:t>
                            </m:r>
                          </m:e>
                        </m:rad>
                      </m:den>
                    </m:f>
                    <m:r>
                      <a:rPr lang="en-SG" sz="2400" b="0" i="1" spc="-5" smtClean="0">
                        <a:latin typeface="Cambria Math" panose="02040503050406030204" pitchFamily="18" charset="0"/>
                        <a:cs typeface="Calibri"/>
                      </a:rPr>
                      <m:t>+</m:t>
                    </m:r>
                    <m:r>
                      <a:rPr lang="ar-AE" sz="2400" i="1" spc="-5">
                        <a:latin typeface="Cambria Math" panose="02040503050406030204" pitchFamily="18" charset="0"/>
                        <a:cs typeface="Calibri"/>
                      </a:rPr>
                      <m:t>𝑟𝐾</m:t>
                    </m:r>
                    <m:sSup>
                      <m:sSupPr>
                        <m:ctrlPr>
                          <a:rPr lang="ar-AE" sz="2400" i="1" spc="-5">
                            <a:latin typeface="Cambria Math" panose="02040503050406030204" pitchFamily="18" charset="0"/>
                            <a:cs typeface="Calibri"/>
                          </a:rPr>
                        </m:ctrlPr>
                      </m:sSupPr>
                      <m:e>
                        <m:r>
                          <a:rPr lang="ar-AE" sz="2400" i="1" spc="-5">
                            <a:latin typeface="Cambria Math" panose="02040503050406030204" pitchFamily="18" charset="0"/>
                            <a:cs typeface="Calibri"/>
                          </a:rPr>
                          <m:t>𝑒</m:t>
                        </m:r>
                      </m:e>
                      <m:sup>
                        <m:r>
                          <a:rPr lang="ar-AE" sz="2400" i="1" spc="-5">
                            <a:latin typeface="Cambria Math" panose="02040503050406030204" pitchFamily="18" charset="0"/>
                            <a:cs typeface="Calibri"/>
                          </a:rPr>
                          <m:t>−</m:t>
                        </m:r>
                        <m:r>
                          <a:rPr lang="ar-AE" sz="2400" i="1" spc="-5">
                            <a:latin typeface="Cambria Math" panose="02040503050406030204" pitchFamily="18" charset="0"/>
                            <a:cs typeface="Calibri"/>
                          </a:rPr>
                          <m:t>𝑟𝑇</m:t>
                        </m:r>
                      </m:sup>
                    </m:sSup>
                    <m:r>
                      <a:rPr lang="ar-AE" sz="2400" i="1" spc="-5">
                        <a:latin typeface="Cambria Math" panose="02040503050406030204" pitchFamily="18" charset="0"/>
                        <a:cs typeface="Calibri"/>
                      </a:rPr>
                      <m:t>𝑁</m:t>
                    </m:r>
                    <m:r>
                      <a:rPr lang="ar-AE" sz="2400" i="1" spc="-5">
                        <a:latin typeface="Cambria Math" panose="02040503050406030204" pitchFamily="18" charset="0"/>
                        <a:cs typeface="Calibri"/>
                      </a:rPr>
                      <m:t>(−</m:t>
                    </m:r>
                    <m:sSub>
                      <m:sSubPr>
                        <m:ctrlPr>
                          <a:rPr lang="ar-AE" sz="2400" i="1" spc="-5">
                            <a:latin typeface="Cambria Math" panose="02040503050406030204" pitchFamily="18" charset="0"/>
                            <a:cs typeface="Calibri"/>
                          </a:rPr>
                        </m:ctrlPr>
                      </m:sSubPr>
                      <m:e>
                        <m:r>
                          <a:rPr lang="ar-AE" sz="2400" i="1" spc="-5">
                            <a:latin typeface="Cambria Math" panose="02040503050406030204" pitchFamily="18" charset="0"/>
                            <a:cs typeface="Calibri"/>
                          </a:rPr>
                          <m:t>𝑑</m:t>
                        </m:r>
                      </m:e>
                      <m:sub>
                        <m:r>
                          <a:rPr lang="ar-AE" sz="2400" i="1" spc="-5">
                            <a:latin typeface="Cambria Math" panose="02040503050406030204" pitchFamily="18" charset="0"/>
                            <a:cs typeface="Calibri"/>
                          </a:rPr>
                          <m:t>2</m:t>
                        </m:r>
                      </m:sub>
                    </m:sSub>
                    <m:r>
                      <a:rPr lang="ar-AE" sz="2400" i="1" spc="-5">
                        <a:latin typeface="Cambria Math" panose="02040503050406030204" pitchFamily="18" charset="0"/>
                        <a:cs typeface="Calibri"/>
                      </a:rPr>
                      <m:t>)</m:t>
                    </m:r>
                  </m:oMath>
                </a14:m>
                <a:r>
                  <a:rPr lang="ar-AE" sz="2400" dirty="0">
                    <a:cs typeface="Calibri"/>
                  </a:rPr>
                  <a:t> </a:t>
                </a:r>
              </a:p>
              <a:p>
                <a:pPr marL="12700" marR="165735" algn="ctr">
                  <a:lnSpc>
                    <a:spcPct val="100600"/>
                  </a:lnSpc>
                  <a:spcBef>
                    <a:spcPts val="85"/>
                  </a:spcBef>
                  <a:tabLst>
                    <a:tab pos="367030" algn="l"/>
                    <a:tab pos="367665" algn="l"/>
                  </a:tabLst>
                </a:pPr>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206854" y="1644650"/>
                <a:ext cx="8022590" cy="3422219"/>
              </a:xfrm>
              <a:prstGeom prst="rect">
                <a:avLst/>
              </a:prstGeom>
              <a:blipFill>
                <a:blip r:embed="rId2"/>
                <a:stretch>
                  <a:fillRect l="-2204" t="-2496" r="-1368"/>
                </a:stretch>
              </a:blipFill>
            </p:spPr>
            <p:txBody>
              <a:bodyPr/>
              <a:lstStyle/>
              <a:p>
                <a:r>
                  <a:rPr lang="en-SG">
                    <a:noFill/>
                  </a:rPr>
                  <a:t> </a:t>
                </a:r>
              </a:p>
            </p:txBody>
          </p:sp>
        </mc:Fallback>
      </mc:AlternateContent>
    </p:spTree>
    <p:extLst>
      <p:ext uri="{BB962C8B-B14F-4D97-AF65-F5344CB8AC3E}">
        <p14:creationId xmlns:p14="http://schemas.microsoft.com/office/powerpoint/2010/main" val="354188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25</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Theta</a:t>
            </a:r>
            <a:endParaRPr spc="-20" dirty="0"/>
          </a:p>
        </p:txBody>
      </p:sp>
      <p:sp>
        <p:nvSpPr>
          <p:cNvPr id="3" name="object 3"/>
          <p:cNvSpPr txBox="1"/>
          <p:nvPr/>
        </p:nvSpPr>
        <p:spPr>
          <a:xfrm>
            <a:off x="1335405" y="1458372"/>
            <a:ext cx="8022590" cy="2226892"/>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t>The graph below shows the Black Scholes thetas of a call and put.</a:t>
            </a:r>
          </a:p>
          <a:p>
            <a:pPr marL="342900" indent="-342900">
              <a:buFont typeface="Arial" panose="020B0604020202020204" pitchFamily="34" charset="0"/>
              <a:buChar char="•"/>
            </a:pPr>
            <a:r>
              <a:rPr lang="en-SG" sz="2400" dirty="0"/>
              <a:t>For call option, theta is always non-positive.</a:t>
            </a:r>
          </a:p>
          <a:p>
            <a:pPr marL="342900" indent="-342900">
              <a:buFont typeface="Arial" panose="020B0604020202020204" pitchFamily="34" charset="0"/>
              <a:buChar char="•"/>
            </a:pPr>
            <a:r>
              <a:rPr lang="en-SG" sz="2400" dirty="0"/>
              <a:t>For put option, when it is deep in the money, theta becomes positive.</a:t>
            </a:r>
          </a:p>
          <a:p>
            <a:pPr marL="342900" indent="-342900">
              <a:buFont typeface="Arial" panose="020B0604020202020204" pitchFamily="34" charset="0"/>
              <a:buChar char="•"/>
            </a:pPr>
            <a:endParaRPr sz="2400" dirty="0">
              <a:latin typeface="Calibri"/>
              <a:cs typeface="Calibri"/>
            </a:endParaRPr>
          </a:p>
        </p:txBody>
      </p:sp>
      <p:pic>
        <p:nvPicPr>
          <p:cNvPr id="7" name="Picture 6">
            <a:extLst>
              <a:ext uri="{FF2B5EF4-FFF2-40B4-BE49-F238E27FC236}">
                <a16:creationId xmlns:a16="http://schemas.microsoft.com/office/drawing/2014/main" id="{CBB66F70-04BF-40C4-BE6E-6EBCB692E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352" y="3985580"/>
            <a:ext cx="5254696" cy="3146409"/>
          </a:xfrm>
          <a:prstGeom prst="rect">
            <a:avLst/>
          </a:prstGeom>
        </p:spPr>
      </p:pic>
    </p:spTree>
    <p:extLst>
      <p:ext uri="{BB962C8B-B14F-4D97-AF65-F5344CB8AC3E}">
        <p14:creationId xmlns:p14="http://schemas.microsoft.com/office/powerpoint/2010/main" val="3865228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26</a:t>
            </a:fld>
            <a:endParaRPr spc="-5" dirty="0"/>
          </a:p>
        </p:txBody>
      </p:sp>
      <p:sp>
        <p:nvSpPr>
          <p:cNvPr id="2" name="object 2"/>
          <p:cNvSpPr txBox="1">
            <a:spLocks noGrp="1"/>
          </p:cNvSpPr>
          <p:nvPr>
            <p:ph type="title"/>
          </p:nvPr>
        </p:nvSpPr>
        <p:spPr>
          <a:xfrm>
            <a:off x="1308716" y="744715"/>
            <a:ext cx="823341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Digital Option</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308716" y="1568450"/>
                <a:ext cx="8022590" cy="3028521"/>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latin typeface="Calibri"/>
                    <a:cs typeface="Calibri"/>
                  </a:rPr>
                  <a:t>So far, all the Greeks analysis are done using European call and put options. </a:t>
                </a:r>
              </a:p>
              <a:p>
                <a:pPr marL="342900" indent="-342900">
                  <a:buFont typeface="Arial" panose="020B0604020202020204" pitchFamily="34" charset="0"/>
                  <a:buChar char="•"/>
                </a:pPr>
                <a:r>
                  <a:rPr lang="en-SG" sz="2400" dirty="0">
                    <a:latin typeface="Calibri"/>
                    <a:cs typeface="Calibri"/>
                  </a:rPr>
                  <a:t>Let’s look at the Greeks for digital call option.</a:t>
                </a:r>
              </a:p>
              <a:p>
                <a:pPr marL="342900" indent="-342900">
                  <a:buFont typeface="Arial" panose="020B0604020202020204" pitchFamily="34" charset="0"/>
                  <a:buChar char="•"/>
                </a:pPr>
                <a:r>
                  <a:rPr lang="en-SG" sz="2400" dirty="0">
                    <a:latin typeface="Calibri"/>
                    <a:cs typeface="Calibri"/>
                  </a:rPr>
                  <a:t>Recall the payoff of the digital call option:</a:t>
                </a:r>
              </a:p>
              <a:p>
                <a:pPr marL="469900" marR="165735" lvl="1">
                  <a:lnSpc>
                    <a:spcPct val="100600"/>
                  </a:lnSpc>
                  <a:spcBef>
                    <a:spcPts val="85"/>
                  </a:spcBef>
                  <a:tabLst>
                    <a:tab pos="367030" algn="l"/>
                    <a:tab pos="367665" algn="l"/>
                  </a:tabLst>
                </a:pPr>
                <a14:m>
                  <m:oMathPara xmlns:m="http://schemas.openxmlformats.org/officeDocument/2006/math">
                    <m:oMathParaPr>
                      <m:jc m:val="centerGroup"/>
                    </m:oMathParaPr>
                    <m:oMath xmlns:m="http://schemas.openxmlformats.org/officeDocument/2006/math">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1</m:t>
                          </m:r>
                        </m:e>
                        <m:sub>
                          <m:r>
                            <a:rPr lang="en-SG" sz="2400" i="1">
                              <a:latin typeface="Cambria Math" panose="02040503050406030204" pitchFamily="18" charset="0"/>
                              <a:cs typeface="Calibri"/>
                            </a:rPr>
                            <m:t>𝑆</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𝑇</m:t>
                              </m:r>
                            </m:e>
                          </m:d>
                          <m:r>
                            <a:rPr lang="en-SG" sz="2400" i="1">
                              <a:latin typeface="Cambria Math" panose="02040503050406030204" pitchFamily="18" charset="0"/>
                              <a:cs typeface="Calibri"/>
                            </a:rPr>
                            <m:t>&gt;</m:t>
                          </m:r>
                          <m:r>
                            <a:rPr lang="en-SG" sz="2400" i="1">
                              <a:latin typeface="Cambria Math" panose="02040503050406030204" pitchFamily="18" charset="0"/>
                              <a:cs typeface="Calibri"/>
                            </a:rPr>
                            <m:t>𝐻</m:t>
                          </m:r>
                        </m:sub>
                      </m:sSub>
                    </m:oMath>
                  </m:oMathPara>
                </a14:m>
                <a:endParaRPr lang="en-SG" sz="2400" dirty="0">
                  <a:cs typeface="Calibri"/>
                </a:endParaRPr>
              </a:p>
              <a:p>
                <a:pPr marL="367030" marR="165735" indent="-354330">
                  <a:lnSpc>
                    <a:spcPct val="100600"/>
                  </a:lnSpc>
                  <a:spcBef>
                    <a:spcPts val="85"/>
                  </a:spcBef>
                  <a:buFont typeface="Arial"/>
                  <a:buChar char="•"/>
                  <a:tabLst>
                    <a:tab pos="367030" algn="l"/>
                    <a:tab pos="367665" algn="l"/>
                  </a:tabLst>
                </a:pPr>
                <a:r>
                  <a:rPr lang="en-SG" sz="2400" dirty="0">
                    <a:cs typeface="Calibri"/>
                  </a:rPr>
                  <a:t>1 is the indicator function and H is the barrier.</a:t>
                </a:r>
              </a:p>
              <a:p>
                <a:pPr marL="367030" marR="165735" indent="-354330">
                  <a:lnSpc>
                    <a:spcPct val="100600"/>
                  </a:lnSpc>
                  <a:spcBef>
                    <a:spcPts val="85"/>
                  </a:spcBef>
                  <a:buFont typeface="Arial"/>
                  <a:buChar char="•"/>
                  <a:tabLst>
                    <a:tab pos="367030" algn="l"/>
                    <a:tab pos="367665" algn="l"/>
                  </a:tabLst>
                </a:pPr>
                <a:r>
                  <a:rPr lang="en-SG" sz="2400" dirty="0">
                    <a:cs typeface="Calibri"/>
                  </a:rPr>
                  <a:t>The graph below is the payoff diagram with H=86.</a:t>
                </a:r>
              </a:p>
              <a:p>
                <a:pPr marL="342900" indent="-342900">
                  <a:buFont typeface="Arial" panose="020B0604020202020204" pitchFamily="34" charset="0"/>
                  <a:buChar char="•"/>
                </a:pPr>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08716" y="1568450"/>
                <a:ext cx="8022590" cy="3028521"/>
              </a:xfrm>
              <a:prstGeom prst="rect">
                <a:avLst/>
              </a:prstGeom>
              <a:blipFill>
                <a:blip r:embed="rId2"/>
                <a:stretch>
                  <a:fillRect l="-2204" t="-2616"/>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F29691A4-08E6-4B82-84F3-2BA527442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295" y="4410760"/>
            <a:ext cx="4521432" cy="2705239"/>
          </a:xfrm>
          <a:prstGeom prst="rect">
            <a:avLst/>
          </a:prstGeom>
        </p:spPr>
      </p:pic>
    </p:spTree>
    <p:extLst>
      <p:ext uri="{BB962C8B-B14F-4D97-AF65-F5344CB8AC3E}">
        <p14:creationId xmlns:p14="http://schemas.microsoft.com/office/powerpoint/2010/main" val="2759130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27</a:t>
            </a:fld>
            <a:endParaRPr spc="-5" dirty="0"/>
          </a:p>
        </p:txBody>
      </p:sp>
      <p:sp>
        <p:nvSpPr>
          <p:cNvPr id="2" name="object 2"/>
          <p:cNvSpPr txBox="1">
            <a:spLocks noGrp="1"/>
          </p:cNvSpPr>
          <p:nvPr>
            <p:ph type="title"/>
          </p:nvPr>
        </p:nvSpPr>
        <p:spPr>
          <a:xfrm>
            <a:off x="1308716" y="744715"/>
            <a:ext cx="823341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Digital Option</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308716" y="1568450"/>
                <a:ext cx="8022590" cy="2070503"/>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latin typeface="Calibri"/>
                    <a:cs typeface="Calibri"/>
                  </a:rPr>
                  <a:t>Recall that we can use a bull (call) spread as an approx</a:t>
                </a:r>
                <a:r>
                  <a:rPr lang="en-SG" sz="2400" dirty="0">
                    <a:cs typeface="Calibri"/>
                  </a:rPr>
                  <a:t>. to a digital call.</a:t>
                </a:r>
              </a:p>
              <a:p>
                <a:pPr marL="342900" indent="-342900">
                  <a:buFont typeface="Arial" panose="020B0604020202020204" pitchFamily="34" charset="0"/>
                  <a:buChar char="•"/>
                </a:pPr>
                <a:r>
                  <a:rPr lang="en-SG" sz="2400" dirty="0">
                    <a:cs typeface="Calibri"/>
                  </a:rPr>
                  <a:t>Digital call option can be thought as a limit of a call spread:</a:t>
                </a:r>
              </a:p>
              <a:p>
                <a:pPr algn="ctr"/>
                <a14:m>
                  <m:oMath xmlns:m="http://schemas.openxmlformats.org/officeDocument/2006/math">
                    <m:r>
                      <a:rPr lang="en-SG" sz="2400" b="0" i="1" smtClean="0">
                        <a:latin typeface="Cambria Math" panose="02040503050406030204" pitchFamily="18" charset="0"/>
                        <a:cs typeface="Calibri"/>
                      </a:rPr>
                      <m:t>𝐷𝑖𝑔𝑖𝑡𝑎𝑙𝐶𝑎𝑙𝑙</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𝐻</m:t>
                        </m:r>
                      </m:e>
                    </m:d>
                    <m:r>
                      <a:rPr lang="en-SG" sz="2400" b="0" i="1" smtClean="0">
                        <a:latin typeface="Cambria Math" panose="02040503050406030204" pitchFamily="18" charset="0"/>
                        <a:cs typeface="Calibri"/>
                      </a:rPr>
                      <m:t>=</m:t>
                    </m:r>
                    <m:limLow>
                      <m:limLowPr>
                        <m:ctrlPr>
                          <a:rPr lang="en-SG" sz="2400" i="1">
                            <a:latin typeface="Cambria Math" panose="02040503050406030204" pitchFamily="18" charset="0"/>
                            <a:cs typeface="Calibri"/>
                          </a:rPr>
                        </m:ctrlPr>
                      </m:limLowPr>
                      <m:e>
                        <m:r>
                          <m:rPr>
                            <m:sty m:val="p"/>
                          </m:rPr>
                          <a:rPr lang="en-SG" sz="2400">
                            <a:latin typeface="Cambria Math" panose="02040503050406030204" pitchFamily="18" charset="0"/>
                            <a:cs typeface="Calibri"/>
                          </a:rPr>
                          <m:t>lim</m:t>
                        </m:r>
                      </m:e>
                      <m:lim>
                        <m:r>
                          <a:rPr lang="en-SG" sz="2400" i="1">
                            <a:latin typeface="Cambria Math" panose="02040503050406030204" pitchFamily="18" charset="0"/>
                            <a:cs typeface="Calibri"/>
                          </a:rPr>
                          <m:t>𝜖</m:t>
                        </m:r>
                        <m:r>
                          <a:rPr lang="en-SG" sz="2400" i="1">
                            <a:latin typeface="Cambria Math" panose="02040503050406030204" pitchFamily="18" charset="0"/>
                            <a:cs typeface="Calibri"/>
                          </a:rPr>
                          <m:t>→0</m:t>
                        </m:r>
                      </m:lim>
                    </m:limLow>
                    <m:f>
                      <m:fPr>
                        <m:ctrlPr>
                          <a:rPr lang="en-SG" sz="2400" b="0" i="1" smtClean="0">
                            <a:latin typeface="Cambria Math" panose="02040503050406030204" pitchFamily="18" charset="0"/>
                            <a:cs typeface="Calibri"/>
                          </a:rPr>
                        </m:ctrlPr>
                      </m:fPr>
                      <m:num>
                        <m:r>
                          <a:rPr lang="en-SG" sz="2400" i="1">
                            <a:latin typeface="Cambria Math" panose="02040503050406030204" pitchFamily="18" charset="0"/>
                            <a:cs typeface="Calibri"/>
                          </a:rPr>
                          <m:t>𝐶𝑎𝑙𝑙</m:t>
                        </m:r>
                        <m:d>
                          <m:dPr>
                            <m:ctrlPr>
                              <a:rPr lang="en-SG" sz="2400" i="1">
                                <a:latin typeface="Cambria Math" panose="02040503050406030204" pitchFamily="18" charset="0"/>
                                <a:cs typeface="Calibri"/>
                              </a:rPr>
                            </m:ctrlPr>
                          </m:dPr>
                          <m:e>
                            <m:r>
                              <a:rPr lang="en-SG" sz="2400" i="1">
                                <a:latin typeface="Cambria Math" panose="02040503050406030204" pitchFamily="18" charset="0"/>
                                <a:cs typeface="Calibri"/>
                              </a:rPr>
                              <m:t>𝐻</m:t>
                            </m:r>
                            <m:r>
                              <a:rPr lang="en-SG" sz="2400" i="1">
                                <a:latin typeface="Cambria Math" panose="02040503050406030204" pitchFamily="18" charset="0"/>
                                <a:cs typeface="Calibri"/>
                              </a:rPr>
                              <m:t>−</m:t>
                            </m:r>
                            <m:r>
                              <a:rPr lang="en-SG" sz="2400" i="1">
                                <a:latin typeface="Cambria Math" panose="02040503050406030204" pitchFamily="18" charset="0"/>
                                <a:cs typeface="Calibri"/>
                              </a:rPr>
                              <m:t>𝜖</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𝐶𝑎𝑙𝑙</m:t>
                        </m:r>
                        <m:r>
                          <a:rPr lang="en-SG" sz="2400" i="1">
                            <a:latin typeface="Cambria Math" panose="02040503050406030204" pitchFamily="18" charset="0"/>
                            <a:cs typeface="Calibri"/>
                          </a:rPr>
                          <m:t>(</m:t>
                        </m:r>
                        <m:r>
                          <a:rPr lang="en-SG" sz="2400" i="1">
                            <a:latin typeface="Cambria Math" panose="02040503050406030204" pitchFamily="18" charset="0"/>
                            <a:cs typeface="Calibri"/>
                          </a:rPr>
                          <m:t>𝐻</m:t>
                        </m:r>
                        <m:r>
                          <a:rPr lang="en-SG" sz="2400" i="1">
                            <a:latin typeface="Cambria Math" panose="02040503050406030204" pitchFamily="18" charset="0"/>
                            <a:cs typeface="Calibri"/>
                          </a:rPr>
                          <m:t>+</m:t>
                        </m:r>
                        <m:r>
                          <a:rPr lang="en-SG" sz="2400" i="1">
                            <a:latin typeface="Cambria Math" panose="02040503050406030204" pitchFamily="18" charset="0"/>
                            <a:cs typeface="Calibri"/>
                          </a:rPr>
                          <m:t>𝜖</m:t>
                        </m:r>
                        <m:r>
                          <a:rPr lang="en-SG" sz="2400" b="0" i="1" smtClean="0">
                            <a:latin typeface="Cambria Math" panose="02040503050406030204" pitchFamily="18" charset="0"/>
                            <a:cs typeface="Calibri"/>
                          </a:rPr>
                          <m:t>)</m:t>
                        </m:r>
                      </m:num>
                      <m:den>
                        <m:r>
                          <a:rPr lang="en-SG" sz="2400" b="0" i="1" smtClean="0">
                            <a:latin typeface="Cambria Math" panose="02040503050406030204" pitchFamily="18" charset="0"/>
                            <a:cs typeface="Calibri"/>
                          </a:rPr>
                          <m:t>2</m:t>
                        </m:r>
                        <m:r>
                          <a:rPr lang="en-SG" sz="2400" b="0" i="1" smtClean="0">
                            <a:latin typeface="Cambria Math" panose="02040503050406030204" pitchFamily="18" charset="0"/>
                            <a:cs typeface="Calibri"/>
                          </a:rPr>
                          <m:t>𝜖</m:t>
                        </m:r>
                      </m:den>
                    </m:f>
                  </m:oMath>
                </a14:m>
                <a:r>
                  <a:rPr lang="en-SG" sz="2400" dirty="0">
                    <a:cs typeface="Calibri"/>
                  </a:rPr>
                  <a:t> </a:t>
                </a:r>
                <a14:m>
                  <m:oMath xmlns:m="http://schemas.openxmlformats.org/officeDocument/2006/math">
                    <m:r>
                      <a:rPr lang="en-SG" sz="2400" i="1">
                        <a:latin typeface="Cambria Math" panose="02040503050406030204" pitchFamily="18" charset="0"/>
                        <a:cs typeface="Calibri"/>
                      </a:rPr>
                      <m:t>=−</m:t>
                    </m:r>
                    <m:f>
                      <m:fPr>
                        <m:ctrlPr>
                          <a:rPr lang="en-SG" sz="2400" i="1">
                            <a:latin typeface="Cambria Math" panose="02040503050406030204" pitchFamily="18" charset="0"/>
                            <a:cs typeface="Calibri"/>
                          </a:rPr>
                        </m:ctrlPr>
                      </m:fPr>
                      <m:num>
                        <m:r>
                          <a:rPr lang="en-SG" sz="2400" i="1">
                            <a:latin typeface="Cambria Math" panose="02040503050406030204" pitchFamily="18" charset="0"/>
                            <a:cs typeface="Calibri"/>
                          </a:rPr>
                          <m:t>𝜕</m:t>
                        </m:r>
                        <m:r>
                          <a:rPr lang="en-SG" sz="2400" i="1">
                            <a:latin typeface="Cambria Math" panose="02040503050406030204" pitchFamily="18" charset="0"/>
                            <a:cs typeface="Calibri"/>
                          </a:rPr>
                          <m:t>𝐶𝑎𝑙𝑙</m:t>
                        </m:r>
                        <m:r>
                          <a:rPr lang="en-SG" sz="2400" i="1">
                            <a:latin typeface="Cambria Math" panose="02040503050406030204" pitchFamily="18" charset="0"/>
                            <a:cs typeface="Calibri"/>
                          </a:rPr>
                          <m:t>(</m:t>
                        </m:r>
                        <m:r>
                          <a:rPr lang="en-SG" sz="2400" i="1">
                            <a:latin typeface="Cambria Math" panose="02040503050406030204" pitchFamily="18" charset="0"/>
                            <a:cs typeface="Calibri"/>
                          </a:rPr>
                          <m:t>𝐾</m:t>
                        </m:r>
                        <m:r>
                          <a:rPr lang="en-SG" sz="2400" i="1">
                            <a:latin typeface="Cambria Math" panose="02040503050406030204" pitchFamily="18" charset="0"/>
                            <a:cs typeface="Calibri"/>
                          </a:rPr>
                          <m:t>)</m:t>
                        </m:r>
                      </m:num>
                      <m:den>
                        <m:r>
                          <a:rPr lang="en-SG" sz="2400" i="1">
                            <a:latin typeface="Cambria Math" panose="02040503050406030204" pitchFamily="18" charset="0"/>
                            <a:cs typeface="Calibri"/>
                          </a:rPr>
                          <m:t>𝜕</m:t>
                        </m:r>
                        <m:r>
                          <a:rPr lang="en-SG" sz="2400" i="1">
                            <a:latin typeface="Cambria Math" panose="02040503050406030204" pitchFamily="18" charset="0"/>
                            <a:cs typeface="Calibri"/>
                          </a:rPr>
                          <m:t>𝐾</m:t>
                        </m:r>
                      </m:den>
                    </m:f>
                  </m:oMath>
                </a14:m>
                <a:endParaRPr lang="en-SG" sz="2400" dirty="0">
                  <a:cs typeface="Calibri"/>
                </a:endParaRPr>
              </a:p>
              <a:p>
                <a:pPr marL="342900" indent="-342900">
                  <a:buFont typeface="Arial" panose="020B0604020202020204" pitchFamily="34" charset="0"/>
                  <a:buChar char="•"/>
                </a:pPr>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08716" y="1568450"/>
                <a:ext cx="8022590" cy="2070503"/>
              </a:xfrm>
              <a:prstGeom prst="rect">
                <a:avLst/>
              </a:prstGeom>
              <a:blipFill>
                <a:blip r:embed="rId2"/>
                <a:stretch>
                  <a:fillRect l="-2204" t="-3824"/>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FB1D6747-9F49-4BE5-9A60-A585EA0DD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100" y="3549650"/>
            <a:ext cx="5791200" cy="3489464"/>
          </a:xfrm>
          <a:prstGeom prst="rect">
            <a:avLst/>
          </a:prstGeom>
        </p:spPr>
      </p:pic>
    </p:spTree>
    <p:extLst>
      <p:ext uri="{BB962C8B-B14F-4D97-AF65-F5344CB8AC3E}">
        <p14:creationId xmlns:p14="http://schemas.microsoft.com/office/powerpoint/2010/main" val="901385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28</a:t>
            </a:fld>
            <a:endParaRPr spc="-5" dirty="0"/>
          </a:p>
        </p:txBody>
      </p:sp>
      <p:sp>
        <p:nvSpPr>
          <p:cNvPr id="2" name="object 2"/>
          <p:cNvSpPr txBox="1">
            <a:spLocks noGrp="1"/>
          </p:cNvSpPr>
          <p:nvPr>
            <p:ph type="title"/>
          </p:nvPr>
        </p:nvSpPr>
        <p:spPr>
          <a:xfrm>
            <a:off x="1308716" y="744715"/>
            <a:ext cx="823341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Call Spread Price</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308716" y="1568450"/>
                <a:ext cx="8022590" cy="1488228"/>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latin typeface="Calibri"/>
                    <a:cs typeface="Calibri"/>
                  </a:rPr>
                  <a:t>Let </a:t>
                </a:r>
                <a14:m>
                  <m:oMath xmlns:m="http://schemas.openxmlformats.org/officeDocument/2006/math">
                    <m:r>
                      <a:rPr lang="en-SG" sz="2400" i="1" dirty="0" smtClean="0">
                        <a:latin typeface="Cambria Math" panose="02040503050406030204" pitchFamily="18" charset="0"/>
                        <a:cs typeface="Calibri"/>
                      </a:rPr>
                      <m:t>𝐻</m:t>
                    </m:r>
                    <m:r>
                      <a:rPr lang="en-SG" sz="2400" i="1" dirty="0" smtClean="0">
                        <a:latin typeface="Cambria Math" panose="02040503050406030204" pitchFamily="18" charset="0"/>
                        <a:cs typeface="Calibri"/>
                      </a:rPr>
                      <m:t>=100, </m:t>
                    </m:r>
                    <m:r>
                      <a:rPr lang="en-SG" sz="2400" b="0" i="1" dirty="0" smtClean="0">
                        <a:latin typeface="Cambria Math" panose="02040503050406030204" pitchFamily="18" charset="0"/>
                        <a:cs typeface="Calibri"/>
                      </a:rPr>
                      <m:t>𝜖</m:t>
                    </m:r>
                    <m:r>
                      <a:rPr lang="en-SG" sz="2400" i="1" dirty="0" smtClean="0">
                        <a:latin typeface="Cambria Math" panose="02040503050406030204" pitchFamily="18" charset="0"/>
                        <a:cs typeface="Calibri"/>
                      </a:rPr>
                      <m:t>=10, </m:t>
                    </m:r>
                    <m:sSub>
                      <m:sSubPr>
                        <m:ctrlPr>
                          <a:rPr lang="en-SG" sz="2400" b="0" i="1" dirty="0" smtClean="0">
                            <a:latin typeface="Cambria Math" panose="02040503050406030204" pitchFamily="18" charset="0"/>
                            <a:cs typeface="Calibri"/>
                          </a:rPr>
                        </m:ctrlPr>
                      </m:sSubPr>
                      <m:e>
                        <m:r>
                          <a:rPr lang="en-SG" sz="2400" b="0" i="1" dirty="0" smtClean="0">
                            <a:latin typeface="Cambria Math" panose="02040503050406030204" pitchFamily="18" charset="0"/>
                            <a:cs typeface="Calibri"/>
                          </a:rPr>
                          <m:t>𝐾</m:t>
                        </m:r>
                      </m:e>
                      <m:sub>
                        <m:r>
                          <a:rPr lang="en-SG" sz="2400" b="0" i="1" dirty="0" smtClean="0">
                            <a:latin typeface="Cambria Math" panose="02040503050406030204" pitchFamily="18" charset="0"/>
                            <a:cs typeface="Calibri"/>
                          </a:rPr>
                          <m:t>1</m:t>
                        </m:r>
                      </m:sub>
                    </m:sSub>
                    <m:r>
                      <a:rPr lang="en-SG" sz="2400" i="1" dirty="0" smtClean="0">
                        <a:latin typeface="Cambria Math" panose="02040503050406030204" pitchFamily="18" charset="0"/>
                        <a:cs typeface="Calibri"/>
                      </a:rPr>
                      <m:t>=</m:t>
                    </m:r>
                    <m:r>
                      <a:rPr lang="en-SG" sz="2400" i="1" dirty="0" smtClean="0">
                        <a:latin typeface="Cambria Math" panose="02040503050406030204" pitchFamily="18" charset="0"/>
                        <a:cs typeface="Calibri"/>
                      </a:rPr>
                      <m:t>𝐻</m:t>
                    </m:r>
                    <m:r>
                      <a:rPr lang="en-SG" sz="2400" i="1" dirty="0" smtClean="0">
                        <a:latin typeface="Cambria Math" panose="02040503050406030204" pitchFamily="18" charset="0"/>
                        <a:cs typeface="Calibri"/>
                      </a:rPr>
                      <m:t>−</m:t>
                    </m:r>
                    <m:r>
                      <a:rPr lang="en-SG" sz="2400" b="0" i="1" dirty="0" smtClean="0">
                        <a:latin typeface="Cambria Math" panose="02040503050406030204" pitchFamily="18" charset="0"/>
                        <a:cs typeface="Calibri"/>
                      </a:rPr>
                      <m:t>𝜖</m:t>
                    </m:r>
                    <m:r>
                      <a:rPr lang="en-SG" sz="2400" b="0" i="1" dirty="0" smtClean="0">
                        <a:latin typeface="Cambria Math" panose="02040503050406030204" pitchFamily="18" charset="0"/>
                        <a:cs typeface="Calibri"/>
                      </a:rPr>
                      <m:t>=, </m:t>
                    </m:r>
                    <m:sSub>
                      <m:sSubPr>
                        <m:ctrlPr>
                          <a:rPr lang="en-SG" sz="2400" b="0" i="1" dirty="0" smtClean="0">
                            <a:latin typeface="Cambria Math" panose="02040503050406030204" pitchFamily="18" charset="0"/>
                            <a:cs typeface="Calibri"/>
                          </a:rPr>
                        </m:ctrlPr>
                      </m:sSubPr>
                      <m:e>
                        <m:r>
                          <a:rPr lang="en-SG" sz="2400" b="0" i="1" dirty="0" smtClean="0">
                            <a:latin typeface="Cambria Math" panose="02040503050406030204" pitchFamily="18" charset="0"/>
                            <a:cs typeface="Calibri"/>
                          </a:rPr>
                          <m:t>𝐾</m:t>
                        </m:r>
                      </m:e>
                      <m:sub>
                        <m:r>
                          <a:rPr lang="en-SG" sz="2400" b="0" i="1" dirty="0" smtClean="0">
                            <a:latin typeface="Cambria Math" panose="02040503050406030204" pitchFamily="18" charset="0"/>
                            <a:cs typeface="Calibri"/>
                          </a:rPr>
                          <m:t>2</m:t>
                        </m:r>
                      </m:sub>
                    </m:sSub>
                    <m:r>
                      <a:rPr lang="en-SG" sz="2400" i="1" dirty="0" smtClean="0">
                        <a:latin typeface="Cambria Math" panose="02040503050406030204" pitchFamily="18" charset="0"/>
                        <a:cs typeface="Calibri"/>
                      </a:rPr>
                      <m:t>=</m:t>
                    </m:r>
                    <m:r>
                      <a:rPr lang="en-SG" sz="2400" b="0" i="1" dirty="0" smtClean="0">
                        <a:latin typeface="Cambria Math" panose="02040503050406030204" pitchFamily="18" charset="0"/>
                        <a:cs typeface="Calibri"/>
                      </a:rPr>
                      <m:t>𝐻</m:t>
                    </m:r>
                    <m:r>
                      <a:rPr lang="en-SG" sz="2400" b="0" i="1" dirty="0" smtClean="0">
                        <a:latin typeface="Cambria Math" panose="02040503050406030204" pitchFamily="18" charset="0"/>
                        <a:cs typeface="Calibri"/>
                      </a:rPr>
                      <m:t>+</m:t>
                    </m:r>
                    <m:r>
                      <a:rPr lang="en-SG" sz="2400" b="0" i="1" dirty="0" smtClean="0">
                        <a:latin typeface="Cambria Math" panose="02040503050406030204" pitchFamily="18" charset="0"/>
                        <a:cs typeface="Calibri"/>
                      </a:rPr>
                      <m:t>𝜖</m:t>
                    </m:r>
                    <m:r>
                      <a:rPr lang="en-SG" sz="2400" b="0" i="1" dirty="0" smtClean="0">
                        <a:latin typeface="Cambria Math" panose="02040503050406030204" pitchFamily="18" charset="0"/>
                        <a:cs typeface="Calibri"/>
                      </a:rPr>
                      <m:t>.</m:t>
                    </m:r>
                  </m:oMath>
                </a14:m>
                <a:endParaRPr lang="en-SG" sz="2400" b="0" dirty="0">
                  <a:latin typeface="Calibri"/>
                  <a:cs typeface="Calibri"/>
                </a:endParaRPr>
              </a:p>
              <a:p>
                <a:pPr marL="342900" indent="-342900">
                  <a:buFont typeface="Arial" panose="020B0604020202020204" pitchFamily="34" charset="0"/>
                  <a:buChar char="•"/>
                </a:pPr>
                <a:r>
                  <a:rPr lang="en-SG" sz="2400" dirty="0">
                    <a:cs typeface="Calibri"/>
                  </a:rPr>
                  <a:t>The graph below shows the </a:t>
                </a:r>
                <a:r>
                  <a:rPr lang="en-SG" sz="2400" dirty="0">
                    <a:solidFill>
                      <a:srgbClr val="00B050"/>
                    </a:solidFill>
                    <a:cs typeface="Calibri"/>
                  </a:rPr>
                  <a:t>price</a:t>
                </a:r>
                <a:r>
                  <a:rPr lang="en-SG" sz="2400" dirty="0">
                    <a:cs typeface="Calibri"/>
                  </a:rPr>
                  <a:t> profile of a call spread and the call options with r=q=0, </a:t>
                </a:r>
                <a:r>
                  <a:rPr lang="en-SG" sz="2400" dirty="0" err="1">
                    <a:cs typeface="Calibri"/>
                  </a:rPr>
                  <a:t>vol</a:t>
                </a:r>
                <a:r>
                  <a:rPr lang="en-SG" sz="2400" dirty="0">
                    <a:cs typeface="Calibri"/>
                  </a:rPr>
                  <a:t>=0.2, T=1.</a:t>
                </a:r>
              </a:p>
              <a:p>
                <a:pPr marL="342900" indent="-342900">
                  <a:buFont typeface="Arial" panose="020B0604020202020204" pitchFamily="34" charset="0"/>
                  <a:buChar char="•"/>
                </a:pPr>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08716" y="1568450"/>
                <a:ext cx="8022590" cy="1488228"/>
              </a:xfrm>
              <a:prstGeom prst="rect">
                <a:avLst/>
              </a:prstGeom>
              <a:blipFill>
                <a:blip r:embed="rId2"/>
                <a:stretch>
                  <a:fillRect l="-2204" t="-5328"/>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9A5FFFD8-F223-453F-A00F-8A15B0211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194" y="2863850"/>
            <a:ext cx="6370454" cy="3581400"/>
          </a:xfrm>
          <a:prstGeom prst="rect">
            <a:avLst/>
          </a:prstGeom>
        </p:spPr>
      </p:pic>
    </p:spTree>
    <p:extLst>
      <p:ext uri="{BB962C8B-B14F-4D97-AF65-F5344CB8AC3E}">
        <p14:creationId xmlns:p14="http://schemas.microsoft.com/office/powerpoint/2010/main" val="2924314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29</a:t>
            </a:fld>
            <a:endParaRPr spc="-5" dirty="0"/>
          </a:p>
        </p:txBody>
      </p:sp>
      <p:sp>
        <p:nvSpPr>
          <p:cNvPr id="2" name="object 2"/>
          <p:cNvSpPr txBox="1">
            <a:spLocks noGrp="1"/>
          </p:cNvSpPr>
          <p:nvPr>
            <p:ph type="title"/>
          </p:nvPr>
        </p:nvSpPr>
        <p:spPr>
          <a:xfrm>
            <a:off x="1308716" y="744715"/>
            <a:ext cx="823341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Call Spread Delta</a:t>
            </a:r>
            <a:endParaRPr spc="-20" dirty="0"/>
          </a:p>
        </p:txBody>
      </p:sp>
      <p:sp>
        <p:nvSpPr>
          <p:cNvPr id="3" name="object 3"/>
          <p:cNvSpPr txBox="1"/>
          <p:nvPr/>
        </p:nvSpPr>
        <p:spPr>
          <a:xfrm>
            <a:off x="1308716" y="1568450"/>
            <a:ext cx="8022590" cy="1118896"/>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The graph below shows the </a:t>
            </a:r>
            <a:r>
              <a:rPr lang="en-SG" sz="2400" dirty="0">
                <a:solidFill>
                  <a:srgbClr val="00B050"/>
                </a:solidFill>
                <a:cs typeface="Calibri"/>
              </a:rPr>
              <a:t>delta</a:t>
            </a:r>
            <a:r>
              <a:rPr lang="en-SG" sz="2400" dirty="0">
                <a:cs typeface="Calibri"/>
              </a:rPr>
              <a:t> profile of a call spread and the call options with r=q=0, </a:t>
            </a:r>
            <a:r>
              <a:rPr lang="en-SG" sz="2400" dirty="0" err="1">
                <a:cs typeface="Calibri"/>
              </a:rPr>
              <a:t>vol</a:t>
            </a:r>
            <a:r>
              <a:rPr lang="en-SG" sz="2400" dirty="0">
                <a:cs typeface="Calibri"/>
              </a:rPr>
              <a:t>=0.2, T=1.</a:t>
            </a:r>
          </a:p>
          <a:p>
            <a:pPr marL="342900" indent="-342900">
              <a:buFont typeface="Arial" panose="020B0604020202020204" pitchFamily="34" charset="0"/>
              <a:buChar char="•"/>
            </a:pPr>
            <a:endParaRPr sz="2400" dirty="0">
              <a:latin typeface="Calibri"/>
              <a:cs typeface="Calibri"/>
            </a:endParaRPr>
          </a:p>
        </p:txBody>
      </p:sp>
      <p:pic>
        <p:nvPicPr>
          <p:cNvPr id="7" name="Picture 6">
            <a:extLst>
              <a:ext uri="{FF2B5EF4-FFF2-40B4-BE49-F238E27FC236}">
                <a16:creationId xmlns:a16="http://schemas.microsoft.com/office/drawing/2014/main" id="{CF49C952-E2BC-4969-AF66-A985F098A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161" y="2675794"/>
            <a:ext cx="6476520" cy="3713350"/>
          </a:xfrm>
          <a:prstGeom prst="rect">
            <a:avLst/>
          </a:prstGeom>
        </p:spPr>
      </p:pic>
    </p:spTree>
    <p:extLst>
      <p:ext uri="{BB962C8B-B14F-4D97-AF65-F5344CB8AC3E}">
        <p14:creationId xmlns:p14="http://schemas.microsoft.com/office/powerpoint/2010/main" val="197844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3</a:t>
            </a:fld>
            <a:endParaRPr spc="-5" dirty="0"/>
          </a:p>
        </p:txBody>
      </p:sp>
      <p:sp>
        <p:nvSpPr>
          <p:cNvPr id="2" name="object 2"/>
          <p:cNvSpPr txBox="1">
            <a:spLocks noGrp="1"/>
          </p:cNvSpPr>
          <p:nvPr>
            <p:ph type="title"/>
          </p:nvPr>
        </p:nvSpPr>
        <p:spPr>
          <a:xfrm>
            <a:off x="3213100" y="744715"/>
            <a:ext cx="4267199"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What are Greeks</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022590" cy="3024098"/>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Note that Greeks are defined as the derivative of the price with respect to some model parameter. In other words, they are model dependent.</a:t>
                </a:r>
              </a:p>
              <a:p>
                <a:pPr marL="367030" marR="165735" indent="-354330">
                  <a:lnSpc>
                    <a:spcPct val="100600"/>
                  </a:lnSpc>
                  <a:spcBef>
                    <a:spcPts val="85"/>
                  </a:spcBef>
                  <a:buFont typeface="Arial"/>
                  <a:buChar char="•"/>
                  <a:tabLst>
                    <a:tab pos="367030" algn="l"/>
                    <a:tab pos="367665" algn="l"/>
                  </a:tabLst>
                </a:pPr>
                <a:r>
                  <a:rPr lang="en-SG" sz="2400" spc="-5" dirty="0">
                    <a:cs typeface="Calibri"/>
                  </a:rPr>
                  <a:t>Recall from Lecture 2. Delta is defined as  </a:t>
                </a:r>
                <a14:m>
                  <m:oMath xmlns:m="http://schemas.openxmlformats.org/officeDocument/2006/math">
                    <m:f>
                      <m:fPr>
                        <m:ctrlPr>
                          <a:rPr lang="en-SG" sz="2400" i="1" spc="-5">
                            <a:latin typeface="Cambria Math" panose="02040503050406030204" pitchFamily="18" charset="0"/>
                            <a:cs typeface="Calibri"/>
                          </a:rPr>
                        </m:ctrlPr>
                      </m:fPr>
                      <m:num>
                        <m:r>
                          <a:rPr lang="en-SG" sz="2400" i="1" spc="-5">
                            <a:latin typeface="Cambria Math" panose="02040503050406030204" pitchFamily="18" charset="0"/>
                            <a:cs typeface="Calibri"/>
                          </a:rPr>
                          <m:t>𝜕</m:t>
                        </m:r>
                        <m:r>
                          <a:rPr lang="en-SG" sz="2400" i="1" spc="-5">
                            <a:latin typeface="Cambria Math" panose="02040503050406030204" pitchFamily="18" charset="0"/>
                            <a:cs typeface="Calibri"/>
                          </a:rPr>
                          <m:t>𝐶𝑎𝑙𝑙</m:t>
                        </m:r>
                      </m:num>
                      <m:den>
                        <m:r>
                          <a:rPr lang="en-SG" sz="2400" i="1" spc="-5">
                            <a:latin typeface="Cambria Math" panose="02040503050406030204" pitchFamily="18" charset="0"/>
                            <a:cs typeface="Calibri"/>
                          </a:rPr>
                          <m:t>𝜕</m:t>
                        </m:r>
                        <m:r>
                          <a:rPr lang="en-SG" sz="2400" i="1" spc="-5">
                            <a:latin typeface="Cambria Math" panose="02040503050406030204" pitchFamily="18" charset="0"/>
                            <a:cs typeface="Calibri"/>
                          </a:rPr>
                          <m:t>𝑆</m:t>
                        </m:r>
                        <m:r>
                          <a:rPr lang="en-SG" sz="2400" i="1" spc="-5" smtClean="0">
                            <a:latin typeface="Cambria Math" panose="02040503050406030204" pitchFamily="18" charset="0"/>
                            <a:cs typeface="Calibri"/>
                          </a:rPr>
                          <m:t>(0)</m:t>
                        </m:r>
                      </m:den>
                    </m:f>
                  </m:oMath>
                </a14:m>
                <a:r>
                  <a:rPr lang="en-SG" sz="2400" spc="-5" dirty="0">
                    <a:cs typeface="Calibri"/>
                  </a:rPr>
                  <a:t>, 1</a:t>
                </a:r>
                <a:r>
                  <a:rPr lang="en-SG" sz="2400" spc="-5" baseline="30000" dirty="0">
                    <a:cs typeface="Calibri"/>
                  </a:rPr>
                  <a:t>st</a:t>
                </a:r>
                <a:r>
                  <a:rPr lang="en-SG" sz="2400" spc="-5" dirty="0">
                    <a:cs typeface="Calibri"/>
                  </a:rPr>
                  <a:t> order sensitivity to spot. Note that this is Black Scholes Delta.</a:t>
                </a:r>
              </a:p>
              <a:p>
                <a:pPr marL="367030" marR="165735" indent="-354330">
                  <a:lnSpc>
                    <a:spcPct val="100600"/>
                  </a:lnSpc>
                  <a:spcBef>
                    <a:spcPts val="85"/>
                  </a:spcBef>
                  <a:buFont typeface="Arial"/>
                  <a:buChar char="•"/>
                  <a:tabLst>
                    <a:tab pos="367030" algn="l"/>
                    <a:tab pos="367665" algn="l"/>
                  </a:tabLst>
                </a:pPr>
                <a:endParaRPr lang="en-SG" sz="2400" dirty="0">
                  <a:latin typeface="Calibri"/>
                  <a:cs typeface="Calibri"/>
                </a:endParaRPr>
              </a:p>
              <a:p>
                <a:pPr marL="367030" marR="165735" indent="-354330">
                  <a:lnSpc>
                    <a:spcPct val="100600"/>
                  </a:lnSpc>
                  <a:spcBef>
                    <a:spcPts val="85"/>
                  </a:spcBef>
                  <a:buFont typeface="Arial"/>
                  <a:buChar char="•"/>
                  <a:tabLst>
                    <a:tab pos="367030" algn="l"/>
                    <a:tab pos="367665" algn="l"/>
                  </a:tabLst>
                </a:pPr>
                <a:endParaRPr sz="33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022590" cy="3024098"/>
              </a:xfrm>
              <a:prstGeom prst="rect">
                <a:avLst/>
              </a:prstGeom>
              <a:blipFill>
                <a:blip r:embed="rId2"/>
                <a:stretch>
                  <a:fillRect l="-2052" t="-3226" r="-532"/>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C8EAEBBC-804F-4253-B485-9A4290F3E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782" y="4253212"/>
            <a:ext cx="5051835" cy="3029879"/>
          </a:xfrm>
          <a:prstGeom prst="rect">
            <a:avLst/>
          </a:prstGeom>
        </p:spPr>
      </p:pic>
    </p:spTree>
    <p:extLst>
      <p:ext uri="{BB962C8B-B14F-4D97-AF65-F5344CB8AC3E}">
        <p14:creationId xmlns:p14="http://schemas.microsoft.com/office/powerpoint/2010/main" val="2180325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30</a:t>
            </a:fld>
            <a:endParaRPr spc="-5" dirty="0"/>
          </a:p>
        </p:txBody>
      </p:sp>
      <p:sp>
        <p:nvSpPr>
          <p:cNvPr id="2" name="object 2"/>
          <p:cNvSpPr txBox="1">
            <a:spLocks noGrp="1"/>
          </p:cNvSpPr>
          <p:nvPr>
            <p:ph type="title"/>
          </p:nvPr>
        </p:nvSpPr>
        <p:spPr>
          <a:xfrm>
            <a:off x="1308716" y="744715"/>
            <a:ext cx="823341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Call Spread Vega</a:t>
            </a:r>
            <a:endParaRPr spc="-20" dirty="0"/>
          </a:p>
        </p:txBody>
      </p:sp>
      <p:sp>
        <p:nvSpPr>
          <p:cNvPr id="3" name="object 3"/>
          <p:cNvSpPr txBox="1"/>
          <p:nvPr/>
        </p:nvSpPr>
        <p:spPr>
          <a:xfrm>
            <a:off x="1308716" y="1568450"/>
            <a:ext cx="8022590" cy="1118896"/>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The graph below shows the </a:t>
            </a:r>
            <a:r>
              <a:rPr lang="en-SG" sz="2400" dirty="0" err="1">
                <a:solidFill>
                  <a:srgbClr val="00B050"/>
                </a:solidFill>
                <a:cs typeface="Calibri"/>
              </a:rPr>
              <a:t>vega</a:t>
            </a:r>
            <a:r>
              <a:rPr lang="en-SG" sz="2400" dirty="0">
                <a:cs typeface="Calibri"/>
              </a:rPr>
              <a:t> profile of a call spread and the call options with r=q=0, </a:t>
            </a:r>
            <a:r>
              <a:rPr lang="en-SG" sz="2400" dirty="0" err="1">
                <a:cs typeface="Calibri"/>
              </a:rPr>
              <a:t>vol</a:t>
            </a:r>
            <a:r>
              <a:rPr lang="en-SG" sz="2400" dirty="0">
                <a:cs typeface="Calibri"/>
              </a:rPr>
              <a:t>=0.2, T=1.</a:t>
            </a:r>
          </a:p>
          <a:p>
            <a:pPr marL="342900" indent="-342900">
              <a:buFont typeface="Arial" panose="020B0604020202020204" pitchFamily="34" charset="0"/>
              <a:buChar char="•"/>
            </a:pPr>
            <a:endParaRPr sz="2400" dirty="0">
              <a:latin typeface="Calibri"/>
              <a:cs typeface="Calibri"/>
            </a:endParaRPr>
          </a:p>
        </p:txBody>
      </p:sp>
      <p:pic>
        <p:nvPicPr>
          <p:cNvPr id="7" name="Picture 6">
            <a:extLst>
              <a:ext uri="{FF2B5EF4-FFF2-40B4-BE49-F238E27FC236}">
                <a16:creationId xmlns:a16="http://schemas.microsoft.com/office/drawing/2014/main" id="{F42BD49A-1D84-48BD-B380-3C1BDC44F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460" y="2687346"/>
            <a:ext cx="6474479" cy="3718232"/>
          </a:xfrm>
          <a:prstGeom prst="rect">
            <a:avLst/>
          </a:prstGeom>
        </p:spPr>
      </p:pic>
    </p:spTree>
    <p:extLst>
      <p:ext uri="{BB962C8B-B14F-4D97-AF65-F5344CB8AC3E}">
        <p14:creationId xmlns:p14="http://schemas.microsoft.com/office/powerpoint/2010/main" val="960952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31</a:t>
            </a:fld>
            <a:endParaRPr spc="-5" dirty="0"/>
          </a:p>
        </p:txBody>
      </p:sp>
      <p:sp>
        <p:nvSpPr>
          <p:cNvPr id="2" name="object 2"/>
          <p:cNvSpPr txBox="1">
            <a:spLocks noGrp="1"/>
          </p:cNvSpPr>
          <p:nvPr>
            <p:ph type="title"/>
          </p:nvPr>
        </p:nvSpPr>
        <p:spPr>
          <a:xfrm>
            <a:off x="1308716" y="744715"/>
            <a:ext cx="823341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Call Spread Gamma</a:t>
            </a:r>
            <a:endParaRPr spc="-20" dirty="0"/>
          </a:p>
        </p:txBody>
      </p:sp>
      <p:sp>
        <p:nvSpPr>
          <p:cNvPr id="3" name="object 3"/>
          <p:cNvSpPr txBox="1"/>
          <p:nvPr/>
        </p:nvSpPr>
        <p:spPr>
          <a:xfrm>
            <a:off x="1308716" y="1568450"/>
            <a:ext cx="8022590" cy="1118896"/>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The graph below shows the </a:t>
            </a:r>
            <a:r>
              <a:rPr lang="en-SG" sz="2400" dirty="0">
                <a:solidFill>
                  <a:srgbClr val="00B050"/>
                </a:solidFill>
                <a:cs typeface="Calibri"/>
              </a:rPr>
              <a:t>gamma</a:t>
            </a:r>
            <a:r>
              <a:rPr lang="en-SG" sz="2400" dirty="0">
                <a:cs typeface="Calibri"/>
              </a:rPr>
              <a:t> profile of a call spread and the call options with r=q=0, </a:t>
            </a:r>
            <a:r>
              <a:rPr lang="en-SG" sz="2400" dirty="0" err="1">
                <a:cs typeface="Calibri"/>
              </a:rPr>
              <a:t>vol</a:t>
            </a:r>
            <a:r>
              <a:rPr lang="en-SG" sz="2400" dirty="0">
                <a:cs typeface="Calibri"/>
              </a:rPr>
              <a:t>=0.2, T=1.</a:t>
            </a:r>
          </a:p>
          <a:p>
            <a:pPr marL="342900" indent="-342900">
              <a:buFont typeface="Arial" panose="020B0604020202020204" pitchFamily="34" charset="0"/>
              <a:buChar char="•"/>
            </a:pPr>
            <a:endParaRPr sz="2400" dirty="0">
              <a:latin typeface="Calibri"/>
              <a:cs typeface="Calibri"/>
            </a:endParaRPr>
          </a:p>
        </p:txBody>
      </p:sp>
      <p:pic>
        <p:nvPicPr>
          <p:cNvPr id="8" name="Picture 7">
            <a:extLst>
              <a:ext uri="{FF2B5EF4-FFF2-40B4-BE49-F238E27FC236}">
                <a16:creationId xmlns:a16="http://schemas.microsoft.com/office/drawing/2014/main" id="{2C7F2029-8809-4340-BFA6-516C04FFF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855" y="2559050"/>
            <a:ext cx="6735131" cy="3818077"/>
          </a:xfrm>
          <a:prstGeom prst="rect">
            <a:avLst/>
          </a:prstGeom>
        </p:spPr>
      </p:pic>
    </p:spTree>
    <p:extLst>
      <p:ext uri="{BB962C8B-B14F-4D97-AF65-F5344CB8AC3E}">
        <p14:creationId xmlns:p14="http://schemas.microsoft.com/office/powerpoint/2010/main" val="4175663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32</a:t>
            </a:fld>
            <a:endParaRPr spc="-5" dirty="0"/>
          </a:p>
        </p:txBody>
      </p:sp>
      <p:sp>
        <p:nvSpPr>
          <p:cNvPr id="2" name="object 2"/>
          <p:cNvSpPr txBox="1">
            <a:spLocks noGrp="1"/>
          </p:cNvSpPr>
          <p:nvPr>
            <p:ph type="title"/>
          </p:nvPr>
        </p:nvSpPr>
        <p:spPr>
          <a:xfrm>
            <a:off x="1308716" y="744715"/>
            <a:ext cx="823341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Trading the volatility</a:t>
            </a:r>
            <a:endParaRPr spc="-20" dirty="0"/>
          </a:p>
        </p:txBody>
      </p:sp>
      <p:sp>
        <p:nvSpPr>
          <p:cNvPr id="3" name="object 3"/>
          <p:cNvSpPr txBox="1"/>
          <p:nvPr/>
        </p:nvSpPr>
        <p:spPr>
          <a:xfrm>
            <a:off x="1308716" y="1660892"/>
            <a:ext cx="8022590" cy="4073551"/>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Consider the case that one has bought a call option at strike 100, spot at 100, maturity is 1 year, rate and dividend are 0.</a:t>
            </a:r>
          </a:p>
          <a:p>
            <a:pPr marL="342900" indent="-342900">
              <a:buFont typeface="Arial" panose="020B0604020202020204" pitchFamily="34" charset="0"/>
              <a:buChar char="•"/>
            </a:pPr>
            <a:r>
              <a:rPr lang="en-SG" sz="2400" dirty="0">
                <a:cs typeface="Calibri"/>
              </a:rPr>
              <a:t>The diagram below shows the the spot price movements, the corresponding option prices and deltas.</a:t>
            </a:r>
          </a:p>
          <a:p>
            <a:pPr marL="342900" indent="-342900">
              <a:buFont typeface="Arial" panose="020B0604020202020204" pitchFamily="34" charset="0"/>
              <a:buChar char="•"/>
            </a:pPr>
            <a:r>
              <a:rPr lang="en-SG" sz="2400" dirty="0">
                <a:cs typeface="Calibri"/>
              </a:rPr>
              <a:t>Assume one is always delta hedged as time goes by, what is the </a:t>
            </a:r>
            <a:r>
              <a:rPr lang="en-SG" sz="2400" dirty="0" err="1">
                <a:cs typeface="Calibri"/>
              </a:rPr>
              <a:t>PnL</a:t>
            </a:r>
            <a:r>
              <a:rPr lang="en-SG" sz="2400" dirty="0">
                <a:cs typeface="Calibri"/>
              </a:rPr>
              <a:t> at the end of the period?</a:t>
            </a:r>
          </a:p>
          <a:p>
            <a:pPr marL="342900" indent="-342900">
              <a:buFont typeface="Arial" panose="020B0604020202020204" pitchFamily="34" charset="0"/>
              <a:buChar char="•"/>
            </a:pPr>
            <a:r>
              <a:rPr lang="en-SG" sz="2400" dirty="0">
                <a:cs typeface="Calibri"/>
              </a:rPr>
              <a:t>TTM stands for time to maturity.</a:t>
            </a:r>
          </a:p>
          <a:p>
            <a:pPr marL="342900" indent="-342900">
              <a:buFont typeface="Arial" panose="020B0604020202020204" pitchFamily="34" charset="0"/>
              <a:buChar char="•"/>
            </a:pPr>
            <a:r>
              <a:rPr lang="en-SG" sz="2400" dirty="0">
                <a:cs typeface="Calibri"/>
              </a:rPr>
              <a:t>Notice that spot at TTM=0.96 is the same as inception.</a:t>
            </a:r>
          </a:p>
          <a:p>
            <a:pPr marL="342900" indent="-342900">
              <a:buFont typeface="Arial" panose="020B0604020202020204" pitchFamily="34" charset="0"/>
              <a:buChar char="•"/>
            </a:pPr>
            <a:endParaRPr lang="en-SG" sz="2400" dirty="0">
              <a:cs typeface="Calibri"/>
            </a:endParaRPr>
          </a:p>
          <a:p>
            <a:pPr marL="342900" indent="-342900">
              <a:buFont typeface="Arial" panose="020B0604020202020204" pitchFamily="34" charset="0"/>
              <a:buChar char="•"/>
            </a:pPr>
            <a:endParaRPr lang="en-SG" sz="2400" dirty="0">
              <a:cs typeface="Calibri"/>
            </a:endParaRPr>
          </a:p>
          <a:p>
            <a:pPr marL="342900" indent="-342900">
              <a:buFont typeface="Arial" panose="020B0604020202020204" pitchFamily="34" charset="0"/>
              <a:buChar char="•"/>
            </a:pPr>
            <a:endParaRPr sz="2400" dirty="0">
              <a:latin typeface="Calibri"/>
              <a:cs typeface="Calibri"/>
            </a:endParaRPr>
          </a:p>
        </p:txBody>
      </p:sp>
      <p:pic>
        <p:nvPicPr>
          <p:cNvPr id="10" name="Picture 9">
            <a:extLst>
              <a:ext uri="{FF2B5EF4-FFF2-40B4-BE49-F238E27FC236}">
                <a16:creationId xmlns:a16="http://schemas.microsoft.com/office/drawing/2014/main" id="{0954CA44-F9F9-4B1B-80AC-1AD68CAC9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794" y="4774498"/>
            <a:ext cx="4899811" cy="2362200"/>
          </a:xfrm>
          <a:prstGeom prst="rect">
            <a:avLst/>
          </a:prstGeom>
        </p:spPr>
      </p:pic>
    </p:spTree>
    <p:extLst>
      <p:ext uri="{BB962C8B-B14F-4D97-AF65-F5344CB8AC3E}">
        <p14:creationId xmlns:p14="http://schemas.microsoft.com/office/powerpoint/2010/main" val="1746111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33</a:t>
            </a:fld>
            <a:endParaRPr spc="-5" dirty="0"/>
          </a:p>
        </p:txBody>
      </p:sp>
      <p:sp>
        <p:nvSpPr>
          <p:cNvPr id="2" name="object 2"/>
          <p:cNvSpPr txBox="1">
            <a:spLocks noGrp="1"/>
          </p:cNvSpPr>
          <p:nvPr>
            <p:ph type="title"/>
          </p:nvPr>
        </p:nvSpPr>
        <p:spPr>
          <a:xfrm>
            <a:off x="1308716" y="744715"/>
            <a:ext cx="823341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Trading the volatility</a:t>
            </a:r>
            <a:endParaRPr spc="-20" dirty="0"/>
          </a:p>
        </p:txBody>
      </p:sp>
      <p:sp>
        <p:nvSpPr>
          <p:cNvPr id="3" name="object 3"/>
          <p:cNvSpPr txBox="1"/>
          <p:nvPr/>
        </p:nvSpPr>
        <p:spPr>
          <a:xfrm>
            <a:off x="1308716" y="1660892"/>
            <a:ext cx="8022590" cy="3704219"/>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At inception, one would short 0.52 stocks @ 100.</a:t>
            </a:r>
          </a:p>
          <a:p>
            <a:pPr marL="342900" indent="-342900">
              <a:buFont typeface="Arial" panose="020B0604020202020204" pitchFamily="34" charset="0"/>
              <a:buChar char="•"/>
            </a:pPr>
            <a:r>
              <a:rPr lang="en-SG" sz="2400" dirty="0">
                <a:cs typeface="Calibri"/>
              </a:rPr>
              <a:t>At TTM=0.99, spot moves up to 104.6, delta of the call increases to 0.69, one would need to sell more stocks, i.e. short another 0.17 stocks @ 104.6. </a:t>
            </a:r>
          </a:p>
          <a:p>
            <a:pPr marL="342900" indent="-342900">
              <a:buFont typeface="Arial" panose="020B0604020202020204" pitchFamily="34" charset="0"/>
              <a:buChar char="•"/>
            </a:pPr>
            <a:r>
              <a:rPr lang="en-SG" sz="2400" dirty="0">
                <a:cs typeface="Calibri"/>
              </a:rPr>
              <a:t>At TTM=0.98, spot moves down to 99, delta drops, one needs to buy the stocks to remain delta hedged, i.e. long 0.2127 @ 99.</a:t>
            </a:r>
          </a:p>
          <a:p>
            <a:pPr marL="342900" indent="-342900">
              <a:buFont typeface="Arial" panose="020B0604020202020204" pitchFamily="34" charset="0"/>
              <a:buChar char="•"/>
            </a:pPr>
            <a:r>
              <a:rPr lang="en-SG" sz="2400" dirty="0">
                <a:cs typeface="Calibri"/>
              </a:rPr>
              <a:t>Similar for TTM=0.97 and 0.96. Total </a:t>
            </a:r>
            <a:r>
              <a:rPr lang="en-SG" sz="2400" dirty="0" err="1">
                <a:cs typeface="Calibri"/>
              </a:rPr>
              <a:t>PnL</a:t>
            </a:r>
            <a:r>
              <a:rPr lang="en-SG" sz="2400" dirty="0">
                <a:cs typeface="Calibri"/>
              </a:rPr>
              <a:t> = 1.5567.</a:t>
            </a:r>
          </a:p>
          <a:p>
            <a:pPr marL="342900" indent="-342900">
              <a:buFont typeface="Arial" panose="020B0604020202020204" pitchFamily="34" charset="0"/>
              <a:buChar char="•"/>
            </a:pPr>
            <a:endParaRPr lang="en-SG" sz="2400" dirty="0">
              <a:cs typeface="Calibri"/>
            </a:endParaRPr>
          </a:p>
          <a:p>
            <a:pPr marL="342900" indent="-342900">
              <a:buFont typeface="Arial" panose="020B0604020202020204" pitchFamily="34" charset="0"/>
              <a:buChar char="•"/>
            </a:pPr>
            <a:endParaRPr sz="2400" dirty="0">
              <a:latin typeface="Calibri"/>
              <a:cs typeface="Calibri"/>
            </a:endParaRPr>
          </a:p>
        </p:txBody>
      </p:sp>
      <p:pic>
        <p:nvPicPr>
          <p:cNvPr id="7" name="Picture 6">
            <a:extLst>
              <a:ext uri="{FF2B5EF4-FFF2-40B4-BE49-F238E27FC236}">
                <a16:creationId xmlns:a16="http://schemas.microsoft.com/office/drawing/2014/main" id="{D86AEBAD-5045-4C8B-BE87-1F3DF57BA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62" y="4811571"/>
            <a:ext cx="9530298" cy="2168074"/>
          </a:xfrm>
          <a:prstGeom prst="rect">
            <a:avLst/>
          </a:prstGeom>
        </p:spPr>
      </p:pic>
    </p:spTree>
    <p:extLst>
      <p:ext uri="{BB962C8B-B14F-4D97-AF65-F5344CB8AC3E}">
        <p14:creationId xmlns:p14="http://schemas.microsoft.com/office/powerpoint/2010/main" val="1695964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34</a:t>
            </a:fld>
            <a:endParaRPr spc="-5" dirty="0"/>
          </a:p>
        </p:txBody>
      </p:sp>
      <p:sp>
        <p:nvSpPr>
          <p:cNvPr id="2" name="object 2"/>
          <p:cNvSpPr txBox="1">
            <a:spLocks noGrp="1"/>
          </p:cNvSpPr>
          <p:nvPr>
            <p:ph type="title"/>
          </p:nvPr>
        </p:nvSpPr>
        <p:spPr>
          <a:xfrm>
            <a:off x="1308716" y="744715"/>
            <a:ext cx="823341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Trading the volatility</a:t>
            </a:r>
            <a:endParaRPr spc="-20" dirty="0"/>
          </a:p>
        </p:txBody>
      </p:sp>
      <p:sp>
        <p:nvSpPr>
          <p:cNvPr id="3" name="object 3"/>
          <p:cNvSpPr txBox="1"/>
          <p:nvPr/>
        </p:nvSpPr>
        <p:spPr>
          <a:xfrm>
            <a:off x="1308716" y="1660892"/>
            <a:ext cx="8022590" cy="2226892"/>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Consider the similar case but the spot volatility is higher.</a:t>
            </a:r>
          </a:p>
          <a:p>
            <a:pPr marL="342900" indent="-342900">
              <a:buFont typeface="Arial" panose="020B0604020202020204" pitchFamily="34" charset="0"/>
              <a:buChar char="•"/>
            </a:pPr>
            <a:r>
              <a:rPr lang="en-SG" sz="2400" dirty="0">
                <a:cs typeface="Calibri"/>
              </a:rPr>
              <a:t>In order to have a fair comparison, note that the implied volatility for the option is the same as the previous slide.</a:t>
            </a:r>
          </a:p>
          <a:p>
            <a:pPr marL="342900" indent="-342900">
              <a:buFont typeface="Arial" panose="020B0604020202020204" pitchFamily="34" charset="0"/>
              <a:buChar char="•"/>
            </a:pPr>
            <a:r>
              <a:rPr lang="en-SG" sz="2400" dirty="0">
                <a:cs typeface="Calibri"/>
              </a:rPr>
              <a:t>Notice that the Total </a:t>
            </a:r>
            <a:r>
              <a:rPr lang="en-SG" sz="2400" dirty="0" err="1">
                <a:cs typeface="Calibri"/>
              </a:rPr>
              <a:t>PnL</a:t>
            </a:r>
            <a:r>
              <a:rPr lang="en-SG" sz="2400" dirty="0">
                <a:cs typeface="Calibri"/>
              </a:rPr>
              <a:t> is larger.</a:t>
            </a:r>
          </a:p>
          <a:p>
            <a:pPr marL="342900" indent="-342900">
              <a:buFont typeface="Arial" panose="020B0604020202020204" pitchFamily="34" charset="0"/>
              <a:buChar char="•"/>
            </a:pPr>
            <a:endParaRPr lang="en-SG" sz="2400" dirty="0">
              <a:cs typeface="Calibri"/>
            </a:endParaRPr>
          </a:p>
          <a:p>
            <a:pPr marL="342900" indent="-342900">
              <a:buFont typeface="Arial" panose="020B0604020202020204" pitchFamily="34" charset="0"/>
              <a:buChar char="•"/>
            </a:pPr>
            <a:endParaRPr sz="2400" dirty="0">
              <a:latin typeface="Calibri"/>
              <a:cs typeface="Calibri"/>
            </a:endParaRPr>
          </a:p>
        </p:txBody>
      </p:sp>
      <p:pic>
        <p:nvPicPr>
          <p:cNvPr id="12" name="Picture 11">
            <a:extLst>
              <a:ext uri="{FF2B5EF4-FFF2-40B4-BE49-F238E27FC236}">
                <a16:creationId xmlns:a16="http://schemas.microsoft.com/office/drawing/2014/main" id="{C6FA8679-347D-4CA8-AB70-78787421C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58" y="3740562"/>
            <a:ext cx="9122725" cy="2057691"/>
          </a:xfrm>
          <a:prstGeom prst="rect">
            <a:avLst/>
          </a:prstGeom>
        </p:spPr>
      </p:pic>
    </p:spTree>
    <p:extLst>
      <p:ext uri="{BB962C8B-B14F-4D97-AF65-F5344CB8AC3E}">
        <p14:creationId xmlns:p14="http://schemas.microsoft.com/office/powerpoint/2010/main" val="1008962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35</a:t>
            </a:fld>
            <a:endParaRPr spc="-5" dirty="0"/>
          </a:p>
        </p:txBody>
      </p:sp>
      <p:sp>
        <p:nvSpPr>
          <p:cNvPr id="2" name="object 2"/>
          <p:cNvSpPr txBox="1">
            <a:spLocks noGrp="1"/>
          </p:cNvSpPr>
          <p:nvPr>
            <p:ph type="title"/>
          </p:nvPr>
        </p:nvSpPr>
        <p:spPr>
          <a:xfrm>
            <a:off x="1308716" y="744715"/>
            <a:ext cx="823341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Trading the volatility</a:t>
            </a:r>
            <a:endParaRPr spc="-20" dirty="0"/>
          </a:p>
        </p:txBody>
      </p:sp>
      <p:sp>
        <p:nvSpPr>
          <p:cNvPr id="3" name="object 3"/>
          <p:cNvSpPr txBox="1"/>
          <p:nvPr/>
        </p:nvSpPr>
        <p:spPr>
          <a:xfrm>
            <a:off x="1308716" y="1660892"/>
            <a:ext cx="8022590" cy="2596224"/>
          </a:xfrm>
          <a:prstGeom prst="rect">
            <a:avLst/>
          </a:prstGeom>
        </p:spPr>
        <p:txBody>
          <a:bodyPr vert="horz" wrap="square" lIns="0" tIns="10795" rIns="0" bIns="0" rtlCol="0">
            <a:spAutoFit/>
          </a:bodyPr>
          <a:lstStyle/>
          <a:p>
            <a:pPr marL="342900" indent="-342900">
              <a:buFont typeface="Arial" panose="020B0604020202020204" pitchFamily="34" charset="0"/>
              <a:buChar char="•"/>
            </a:pPr>
            <a:r>
              <a:rPr lang="en-SG" sz="2400" dirty="0">
                <a:cs typeface="Calibri"/>
              </a:rPr>
              <a:t>Consider the similar case but the spot volatility is 0.</a:t>
            </a:r>
          </a:p>
          <a:p>
            <a:pPr marL="342900" indent="-342900">
              <a:buFont typeface="Arial" panose="020B0604020202020204" pitchFamily="34" charset="0"/>
              <a:buChar char="•"/>
            </a:pPr>
            <a:r>
              <a:rPr lang="en-SG" sz="2400" dirty="0">
                <a:cs typeface="Calibri"/>
              </a:rPr>
              <a:t>In order to have a fair comparison, note that the implied volatility for the option is the same as the previous slide.</a:t>
            </a:r>
          </a:p>
          <a:p>
            <a:pPr marL="342900" indent="-342900">
              <a:buFont typeface="Arial" panose="020B0604020202020204" pitchFamily="34" charset="0"/>
              <a:buChar char="•"/>
            </a:pPr>
            <a:r>
              <a:rPr lang="en-SG" sz="2400" dirty="0">
                <a:cs typeface="Calibri"/>
              </a:rPr>
              <a:t>Notice that the Total </a:t>
            </a:r>
            <a:r>
              <a:rPr lang="en-SG" sz="2400" dirty="0" err="1">
                <a:cs typeface="Calibri"/>
              </a:rPr>
              <a:t>PnL</a:t>
            </a:r>
            <a:r>
              <a:rPr lang="en-SG" sz="2400" dirty="0">
                <a:cs typeface="Calibri"/>
              </a:rPr>
              <a:t> is negative. This is due to the negative theta.</a:t>
            </a:r>
          </a:p>
          <a:p>
            <a:pPr marL="342900" indent="-342900">
              <a:buFont typeface="Arial" panose="020B0604020202020204" pitchFamily="34" charset="0"/>
              <a:buChar char="•"/>
            </a:pPr>
            <a:endParaRPr lang="en-SG" sz="2400" dirty="0">
              <a:cs typeface="Calibri"/>
            </a:endParaRPr>
          </a:p>
          <a:p>
            <a:pPr marL="342900" indent="-342900">
              <a:buFont typeface="Arial" panose="020B0604020202020204" pitchFamily="34" charset="0"/>
              <a:buChar char="•"/>
            </a:pPr>
            <a:endParaRPr sz="2400" dirty="0">
              <a:latin typeface="Calibri"/>
              <a:cs typeface="Calibri"/>
            </a:endParaRPr>
          </a:p>
        </p:txBody>
      </p:sp>
      <p:pic>
        <p:nvPicPr>
          <p:cNvPr id="7" name="Picture 6">
            <a:extLst>
              <a:ext uri="{FF2B5EF4-FFF2-40B4-BE49-F238E27FC236}">
                <a16:creationId xmlns:a16="http://schemas.microsoft.com/office/drawing/2014/main" id="{74E96898-3C5A-407D-A265-B789345A1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751" y="3887784"/>
            <a:ext cx="9243340" cy="2095873"/>
          </a:xfrm>
          <a:prstGeom prst="rect">
            <a:avLst/>
          </a:prstGeom>
        </p:spPr>
      </p:pic>
    </p:spTree>
    <p:extLst>
      <p:ext uri="{BB962C8B-B14F-4D97-AF65-F5344CB8AC3E}">
        <p14:creationId xmlns:p14="http://schemas.microsoft.com/office/powerpoint/2010/main" val="400225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4</a:t>
            </a:fld>
            <a:endParaRPr spc="-5" dirty="0"/>
          </a:p>
        </p:txBody>
      </p:sp>
      <p:sp>
        <p:nvSpPr>
          <p:cNvPr id="2" name="object 2"/>
          <p:cNvSpPr txBox="1">
            <a:spLocks noGrp="1"/>
          </p:cNvSpPr>
          <p:nvPr>
            <p:ph type="title"/>
          </p:nvPr>
        </p:nvSpPr>
        <p:spPr>
          <a:xfrm>
            <a:off x="2908300" y="744715"/>
            <a:ext cx="48768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Models and Greeks</a:t>
            </a:r>
            <a:endParaRPr spc="-20" dirty="0"/>
          </a:p>
        </p:txBody>
      </p:sp>
      <p:sp>
        <p:nvSpPr>
          <p:cNvPr id="3" name="object 3"/>
          <p:cNvSpPr txBox="1"/>
          <p:nvPr/>
        </p:nvSpPr>
        <p:spPr>
          <a:xfrm>
            <a:off x="1170284" y="1919676"/>
            <a:ext cx="8022590" cy="5823454"/>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In fact, computation of the Greeks are often one of the main reasons why model exists.</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For simple and liquid instruments, prices are largely determined by market forces.</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In those cases, we calibrate our model parameters to fit those prices. Then we compute the Greeks with respect to those parameters in order to risk manage the positions.</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In most cases, for complex and illiquid instruments, traders will calibrate to the </a:t>
            </a:r>
            <a:r>
              <a:rPr lang="en-SG" sz="2400" b="1" dirty="0">
                <a:latin typeface="Calibri"/>
                <a:cs typeface="Calibri"/>
              </a:rPr>
              <a:t>relevant, </a:t>
            </a:r>
            <a:r>
              <a:rPr lang="en-SG" sz="2400" dirty="0">
                <a:latin typeface="Calibri"/>
                <a:cs typeface="Calibri"/>
              </a:rPr>
              <a:t>simpler and liquid instruments and then ask the </a:t>
            </a:r>
            <a:r>
              <a:rPr lang="en-SG" sz="2400" b="1" dirty="0">
                <a:latin typeface="Calibri"/>
                <a:cs typeface="Calibri"/>
              </a:rPr>
              <a:t>calibrated model </a:t>
            </a:r>
            <a:r>
              <a:rPr lang="en-SG" sz="2400" dirty="0">
                <a:latin typeface="Calibri"/>
                <a:cs typeface="Calibri"/>
              </a:rPr>
              <a:t>to compute the price and the Greeks of the complex instruments. </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We will come back to this with more details when we talk about exotic derivatives.</a:t>
            </a:r>
          </a:p>
          <a:p>
            <a:pPr marL="367030" marR="165735" indent="-354330">
              <a:lnSpc>
                <a:spcPct val="100600"/>
              </a:lnSpc>
              <a:spcBef>
                <a:spcPts val="85"/>
              </a:spcBef>
              <a:buFont typeface="Arial"/>
              <a:buChar char="•"/>
              <a:tabLst>
                <a:tab pos="367030" algn="l"/>
                <a:tab pos="367665" algn="l"/>
              </a:tabLst>
            </a:pPr>
            <a:endParaRPr lang="en-SG" sz="2400" dirty="0">
              <a:latin typeface="Calibri"/>
              <a:cs typeface="Calibri"/>
            </a:endParaRPr>
          </a:p>
          <a:p>
            <a:pPr marL="367030" marR="165735" indent="-354330">
              <a:lnSpc>
                <a:spcPct val="100600"/>
              </a:lnSpc>
              <a:spcBef>
                <a:spcPts val="85"/>
              </a:spcBef>
              <a:buFont typeface="Arial"/>
              <a:buChar char="•"/>
              <a:tabLst>
                <a:tab pos="367030" algn="l"/>
                <a:tab pos="367665" algn="l"/>
              </a:tabLst>
            </a:pPr>
            <a:endParaRPr sz="3300" dirty="0">
              <a:latin typeface="Calibri"/>
              <a:cs typeface="Calibri"/>
            </a:endParaRPr>
          </a:p>
        </p:txBody>
      </p:sp>
    </p:spTree>
    <p:extLst>
      <p:ext uri="{BB962C8B-B14F-4D97-AF65-F5344CB8AC3E}">
        <p14:creationId xmlns:p14="http://schemas.microsoft.com/office/powerpoint/2010/main" val="136104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5</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Delta</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919676"/>
                <a:ext cx="8022590" cy="4630948"/>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 most fundamental of all Greeks.</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Delta is the sensitivity of an option price to the underlying asset.</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 question that a trader would ask is, how much does the price of an option change if the underlying price is changed by x.</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To understand the concept of sensitivity, we need to look into Taylor series expansion for an option price </a:t>
                </a:r>
                <a14:m>
                  <m:oMath xmlns:m="http://schemas.openxmlformats.org/officeDocument/2006/math">
                    <m:r>
                      <a:rPr lang="en-SG" sz="2400" i="1">
                        <a:latin typeface="Cambria Math" panose="02040503050406030204" pitchFamily="18" charset="0"/>
                        <a:cs typeface="Calibri"/>
                      </a:rPr>
                      <m:t>𝑓</m:t>
                    </m:r>
                    <m:d>
                      <m:dPr>
                        <m:ctrlPr>
                          <a:rPr lang="en-SG" sz="2400" b="0" i="1" smtClean="0">
                            <a:latin typeface="Cambria Math" panose="02040503050406030204" pitchFamily="18" charset="0"/>
                            <a:cs typeface="Calibri"/>
                          </a:rPr>
                        </m:ctrlPr>
                      </m:dPr>
                      <m:e>
                        <m:r>
                          <a:rPr lang="en-SG" sz="2400" b="0" i="1" smtClean="0">
                            <a:latin typeface="Cambria Math" panose="02040503050406030204" pitchFamily="18" charset="0"/>
                            <a:cs typeface="Calibri"/>
                          </a:rPr>
                          <m:t>𝑆</m:t>
                        </m:r>
                      </m:e>
                    </m:d>
                  </m:oMath>
                </a14:m>
                <a:r>
                  <a:rPr lang="en-SG" sz="2400" dirty="0">
                    <a:latin typeface="Calibri"/>
                    <a:cs typeface="Calibri"/>
                  </a:rPr>
                  <a:t> at the current spot price </a:t>
                </a:r>
                <a14:m>
                  <m:oMath xmlns:m="http://schemas.openxmlformats.org/officeDocument/2006/math">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𝑆</m:t>
                        </m:r>
                      </m:e>
                      <m:sub>
                        <m:r>
                          <a:rPr lang="en-SG" sz="2400" b="0" i="1" smtClean="0">
                            <a:latin typeface="Cambria Math" panose="02040503050406030204" pitchFamily="18" charset="0"/>
                            <a:cs typeface="Calibri"/>
                          </a:rPr>
                          <m:t>0</m:t>
                        </m:r>
                      </m:sub>
                    </m:sSub>
                  </m:oMath>
                </a14:m>
                <a:endParaRPr lang="en-SG" sz="2400" dirty="0">
                  <a:latin typeface="Calibri"/>
                  <a:cs typeface="Calibri"/>
                </a:endParaRPr>
              </a:p>
              <a:p>
                <a:pPr marL="12700" marR="165735">
                  <a:lnSpc>
                    <a:spcPct val="100600"/>
                  </a:lnSpc>
                  <a:spcBef>
                    <a:spcPts val="85"/>
                  </a:spcBef>
                  <a:tabLst>
                    <a:tab pos="367030" algn="l"/>
                    <a:tab pos="367665" algn="l"/>
                  </a:tabLst>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cs typeface="Calibri"/>
                        </a:rPr>
                        <m:t>𝑓</m:t>
                      </m:r>
                      <m:d>
                        <m:dPr>
                          <m:ctrlPr>
                            <a:rPr lang="en-SG" sz="2400" b="0" i="1" smtClean="0">
                              <a:latin typeface="Cambria Math" panose="02040503050406030204" pitchFamily="18" charset="0"/>
                              <a:cs typeface="Calibri"/>
                            </a:rPr>
                          </m:ctrlPr>
                        </m:dPr>
                        <m:e>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𝑆</m:t>
                              </m:r>
                            </m:e>
                            <m:sub>
                              <m:r>
                                <a:rPr lang="en-SG" sz="2400" b="0" i="1" smtClean="0">
                                  <a:latin typeface="Cambria Math" panose="02040503050406030204" pitchFamily="18" charset="0"/>
                                  <a:cs typeface="Calibri"/>
                                </a:rPr>
                                <m:t>0</m:t>
                              </m:r>
                            </m:sub>
                          </m:sSub>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𝑥</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𝑓</m:t>
                      </m:r>
                      <m:d>
                        <m:dPr>
                          <m:ctrlPr>
                            <a:rPr lang="en-SG" sz="2400" b="0" i="1" smtClean="0">
                              <a:latin typeface="Cambria Math" panose="02040503050406030204" pitchFamily="18" charset="0"/>
                              <a:cs typeface="Calibri"/>
                            </a:rPr>
                          </m:ctrlPr>
                        </m:dPr>
                        <m:e>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𝑆</m:t>
                              </m:r>
                            </m:e>
                            <m:sub>
                              <m:r>
                                <a:rPr lang="en-SG" sz="2400" b="0" i="1" smtClean="0">
                                  <a:latin typeface="Cambria Math" panose="02040503050406030204" pitchFamily="18" charset="0"/>
                                  <a:cs typeface="Calibri"/>
                                </a:rPr>
                                <m:t>0</m:t>
                              </m:r>
                            </m:sub>
                          </m:sSub>
                        </m:e>
                      </m:d>
                      <m:r>
                        <a:rPr lang="en-SG" sz="2400" b="0" i="1" smtClean="0">
                          <a:latin typeface="Cambria Math" panose="02040503050406030204" pitchFamily="18" charset="0"/>
                          <a:cs typeface="Calibri"/>
                        </a:rPr>
                        <m:t>+</m:t>
                      </m:r>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𝑓</m:t>
                          </m:r>
                        </m:e>
                        <m:sup>
                          <m:r>
                            <a:rPr lang="en-SG" sz="2400" b="0" i="1" smtClean="0">
                              <a:latin typeface="Cambria Math" panose="02040503050406030204" pitchFamily="18" charset="0"/>
                              <a:cs typeface="Calibri"/>
                            </a:rPr>
                            <m:t>′</m:t>
                          </m:r>
                        </m:sup>
                      </m:sSup>
                      <m:d>
                        <m:dPr>
                          <m:ctrlPr>
                            <a:rPr lang="en-SG" sz="2400" b="0" i="1" smtClean="0">
                              <a:latin typeface="Cambria Math" panose="02040503050406030204" pitchFamily="18" charset="0"/>
                              <a:cs typeface="Calibri"/>
                            </a:rPr>
                          </m:ctrlPr>
                        </m:dPr>
                        <m:e>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𝑆</m:t>
                              </m:r>
                            </m:e>
                            <m:sub>
                              <m:r>
                                <a:rPr lang="en-SG" sz="2400" b="0" i="1" smtClean="0">
                                  <a:latin typeface="Cambria Math" panose="02040503050406030204" pitchFamily="18" charset="0"/>
                                  <a:cs typeface="Calibri"/>
                                </a:rPr>
                                <m:t>0</m:t>
                              </m:r>
                            </m:sub>
                          </m:sSub>
                        </m:e>
                      </m:d>
                      <m:r>
                        <a:rPr lang="en-SG" sz="2400" b="0" i="1" smtClean="0">
                          <a:latin typeface="Cambria Math" panose="02040503050406030204" pitchFamily="18" charset="0"/>
                          <a:cs typeface="Calibri"/>
                        </a:rPr>
                        <m:t>𝑥</m:t>
                      </m:r>
                      <m:r>
                        <a:rPr lang="en-SG" sz="2400" b="0" i="1" smtClean="0">
                          <a:latin typeface="Cambria Math" panose="02040503050406030204" pitchFamily="18" charset="0"/>
                          <a:cs typeface="Calibri"/>
                        </a:rPr>
                        <m:t>+</m:t>
                      </m:r>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1</m:t>
                          </m:r>
                        </m:num>
                        <m:den>
                          <m:r>
                            <a:rPr lang="en-SG" sz="2400" b="0" i="1" smtClean="0">
                              <a:latin typeface="Cambria Math" panose="02040503050406030204" pitchFamily="18" charset="0"/>
                              <a:cs typeface="Calibri"/>
                            </a:rPr>
                            <m:t>2</m:t>
                          </m:r>
                        </m:den>
                      </m:f>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𝑓</m:t>
                          </m:r>
                        </m:e>
                        <m:sup>
                          <m:r>
                            <a:rPr lang="en-SG" sz="2400" b="0" i="1" smtClean="0">
                              <a:latin typeface="Cambria Math" panose="02040503050406030204" pitchFamily="18" charset="0"/>
                              <a:cs typeface="Calibri"/>
                            </a:rPr>
                            <m:t>′′</m:t>
                          </m:r>
                        </m:sup>
                      </m:sSup>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𝑥</m:t>
                          </m:r>
                        </m:e>
                        <m:sup>
                          <m:r>
                            <a:rPr lang="en-SG" sz="2400" b="0" i="1" smtClean="0">
                              <a:latin typeface="Cambria Math" panose="02040503050406030204" pitchFamily="18" charset="0"/>
                              <a:cs typeface="Calibri"/>
                            </a:rPr>
                            <m:t>2</m:t>
                          </m:r>
                        </m:sup>
                      </m:sSup>
                      <m:r>
                        <a:rPr lang="en-SG" sz="2400" b="0" i="1" smtClean="0">
                          <a:latin typeface="Cambria Math" panose="02040503050406030204" pitchFamily="18" charset="0"/>
                          <a:cs typeface="Calibri"/>
                        </a:rPr>
                        <m:t>+…</m:t>
                      </m:r>
                    </m:oMath>
                  </m:oMathPara>
                </a14:m>
                <a:endParaRPr lang="en-SG" sz="2400" dirty="0">
                  <a:latin typeface="Calibri"/>
                  <a:cs typeface="Calibri"/>
                </a:endParaRPr>
              </a:p>
              <a:p>
                <a:pPr marL="367030" marR="165735" indent="-354330">
                  <a:lnSpc>
                    <a:spcPct val="100600"/>
                  </a:lnSpc>
                  <a:spcBef>
                    <a:spcPts val="85"/>
                  </a:spcBef>
                  <a:buFont typeface="Arial"/>
                  <a:buChar char="•"/>
                  <a:tabLst>
                    <a:tab pos="367030" algn="l"/>
                    <a:tab pos="367665" algn="l"/>
                  </a:tabLst>
                </a:pPr>
                <a:endParaRPr sz="33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919676"/>
                <a:ext cx="8022590" cy="4630948"/>
              </a:xfrm>
              <a:prstGeom prst="rect">
                <a:avLst/>
              </a:prstGeom>
              <a:blipFill>
                <a:blip r:embed="rId2"/>
                <a:stretch>
                  <a:fillRect l="-2052" t="-2105"/>
                </a:stretch>
              </a:blipFill>
            </p:spPr>
            <p:txBody>
              <a:bodyPr/>
              <a:lstStyle/>
              <a:p>
                <a:r>
                  <a:rPr lang="en-SG">
                    <a:noFill/>
                  </a:rPr>
                  <a:t> </a:t>
                </a:r>
              </a:p>
            </p:txBody>
          </p:sp>
        </mc:Fallback>
      </mc:AlternateContent>
    </p:spTree>
    <p:extLst>
      <p:ext uri="{BB962C8B-B14F-4D97-AF65-F5344CB8AC3E}">
        <p14:creationId xmlns:p14="http://schemas.microsoft.com/office/powerpoint/2010/main" val="187387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6</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Delta</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720850"/>
                <a:ext cx="8022590" cy="2986074"/>
              </a:xfrm>
              <a:prstGeom prst="rect">
                <a:avLst/>
              </a:prstGeom>
            </p:spPr>
            <p:txBody>
              <a:bodyPr vert="horz" wrap="square" lIns="0" tIns="10795" rIns="0" bIns="0" rtlCol="0">
                <a:spAutoFit/>
              </a:bodyPr>
              <a:lstStyle/>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 change in price is given by</a:t>
                </a:r>
              </a:p>
              <a:p>
                <a:pPr marL="12700" marR="165735">
                  <a:lnSpc>
                    <a:spcPct val="100600"/>
                  </a:lnSpc>
                  <a:spcBef>
                    <a:spcPts val="85"/>
                  </a:spcBef>
                  <a:tabLst>
                    <a:tab pos="367030" algn="l"/>
                    <a:tab pos="367665" algn="l"/>
                  </a:tabLst>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cs typeface="Calibri"/>
                        </a:rPr>
                        <m:t>𝑓</m:t>
                      </m:r>
                      <m:d>
                        <m:dPr>
                          <m:ctrlPr>
                            <a:rPr lang="en-SG" sz="2400" b="0" i="1" smtClean="0">
                              <a:latin typeface="Cambria Math" panose="02040503050406030204" pitchFamily="18" charset="0"/>
                              <a:cs typeface="Calibri"/>
                            </a:rPr>
                          </m:ctrlPr>
                        </m:dPr>
                        <m:e>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𝑆</m:t>
                              </m:r>
                            </m:e>
                            <m:sub>
                              <m:r>
                                <a:rPr lang="en-SG" sz="2400" b="0" i="1" smtClean="0">
                                  <a:latin typeface="Cambria Math" panose="02040503050406030204" pitchFamily="18" charset="0"/>
                                  <a:cs typeface="Calibri"/>
                                </a:rPr>
                                <m:t>0</m:t>
                              </m:r>
                            </m:sub>
                          </m:sSub>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𝑥</m:t>
                          </m:r>
                        </m:e>
                      </m:d>
                      <m:r>
                        <a:rPr lang="en-SG" sz="2400" b="0" i="1" smtClean="0">
                          <a:latin typeface="Cambria Math" panose="02040503050406030204" pitchFamily="18" charset="0"/>
                          <a:cs typeface="Calibri"/>
                        </a:rPr>
                        <m:t>−</m:t>
                      </m:r>
                      <m:r>
                        <a:rPr lang="en-SG" sz="2400" b="0" i="1" smtClean="0">
                          <a:latin typeface="Cambria Math" panose="02040503050406030204" pitchFamily="18" charset="0"/>
                          <a:cs typeface="Calibri"/>
                        </a:rPr>
                        <m:t>𝑓</m:t>
                      </m:r>
                      <m:d>
                        <m:dPr>
                          <m:ctrlPr>
                            <a:rPr lang="en-SG" sz="2400" b="0" i="1" smtClean="0">
                              <a:latin typeface="Cambria Math" panose="02040503050406030204" pitchFamily="18" charset="0"/>
                              <a:cs typeface="Calibri"/>
                            </a:rPr>
                          </m:ctrlPr>
                        </m:dPr>
                        <m:e>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𝑆</m:t>
                              </m:r>
                            </m:e>
                            <m:sub>
                              <m:r>
                                <a:rPr lang="en-SG" sz="2400" b="0" i="1" smtClean="0">
                                  <a:latin typeface="Cambria Math" panose="02040503050406030204" pitchFamily="18" charset="0"/>
                                  <a:cs typeface="Calibri"/>
                                </a:rPr>
                                <m:t>0</m:t>
                              </m:r>
                            </m:sub>
                          </m:sSub>
                        </m:e>
                      </m:d>
                      <m:r>
                        <a:rPr lang="en-SG" sz="2400" b="0" i="1" smtClean="0">
                          <a:latin typeface="Cambria Math" panose="02040503050406030204" pitchFamily="18" charset="0"/>
                          <a:cs typeface="Calibri"/>
                        </a:rPr>
                        <m:t>=</m:t>
                      </m:r>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𝑓</m:t>
                          </m:r>
                        </m:e>
                        <m:sup>
                          <m:r>
                            <a:rPr lang="en-SG" sz="2400" b="0" i="1" smtClean="0">
                              <a:latin typeface="Cambria Math" panose="02040503050406030204" pitchFamily="18" charset="0"/>
                              <a:cs typeface="Calibri"/>
                            </a:rPr>
                            <m:t>′</m:t>
                          </m:r>
                        </m:sup>
                      </m:sSup>
                      <m:d>
                        <m:dPr>
                          <m:ctrlPr>
                            <a:rPr lang="en-SG" sz="2400" b="0" i="1" smtClean="0">
                              <a:latin typeface="Cambria Math" panose="02040503050406030204" pitchFamily="18" charset="0"/>
                              <a:cs typeface="Calibri"/>
                            </a:rPr>
                          </m:ctrlPr>
                        </m:dPr>
                        <m:e>
                          <m:sSub>
                            <m:sSubPr>
                              <m:ctrlPr>
                                <a:rPr lang="en-SG" sz="2400" b="0" i="1" smtClean="0">
                                  <a:latin typeface="Cambria Math" panose="02040503050406030204" pitchFamily="18" charset="0"/>
                                  <a:cs typeface="Calibri"/>
                                </a:rPr>
                              </m:ctrlPr>
                            </m:sSubPr>
                            <m:e>
                              <m:r>
                                <a:rPr lang="en-SG" sz="2400" b="0" i="1" smtClean="0">
                                  <a:latin typeface="Cambria Math" panose="02040503050406030204" pitchFamily="18" charset="0"/>
                                  <a:cs typeface="Calibri"/>
                                </a:rPr>
                                <m:t>𝑆</m:t>
                              </m:r>
                            </m:e>
                            <m:sub>
                              <m:r>
                                <a:rPr lang="en-SG" sz="2400" b="0" i="1" smtClean="0">
                                  <a:latin typeface="Cambria Math" panose="02040503050406030204" pitchFamily="18" charset="0"/>
                                  <a:cs typeface="Calibri"/>
                                </a:rPr>
                                <m:t>0</m:t>
                              </m:r>
                            </m:sub>
                          </m:sSub>
                        </m:e>
                      </m:d>
                      <m:r>
                        <a:rPr lang="en-SG" sz="2400" b="0" i="1" smtClean="0">
                          <a:latin typeface="Cambria Math" panose="02040503050406030204" pitchFamily="18" charset="0"/>
                          <a:cs typeface="Calibri"/>
                        </a:rPr>
                        <m:t>𝑥</m:t>
                      </m:r>
                      <m:r>
                        <a:rPr lang="en-SG" sz="2400" b="0" i="1" smtClean="0">
                          <a:latin typeface="Cambria Math" panose="02040503050406030204" pitchFamily="18" charset="0"/>
                          <a:cs typeface="Calibri"/>
                        </a:rPr>
                        <m:t>+</m:t>
                      </m:r>
                      <m:f>
                        <m:fPr>
                          <m:ctrlPr>
                            <a:rPr lang="en-SG" sz="2400" b="0" i="1" smtClean="0">
                              <a:latin typeface="Cambria Math" panose="02040503050406030204" pitchFamily="18" charset="0"/>
                              <a:cs typeface="Calibri"/>
                            </a:rPr>
                          </m:ctrlPr>
                        </m:fPr>
                        <m:num>
                          <m:r>
                            <a:rPr lang="en-SG" sz="2400" b="0" i="1" smtClean="0">
                              <a:latin typeface="Cambria Math" panose="02040503050406030204" pitchFamily="18" charset="0"/>
                              <a:cs typeface="Calibri"/>
                            </a:rPr>
                            <m:t>1</m:t>
                          </m:r>
                        </m:num>
                        <m:den>
                          <m:r>
                            <a:rPr lang="en-SG" sz="2400" b="0" i="1" smtClean="0">
                              <a:latin typeface="Cambria Math" panose="02040503050406030204" pitchFamily="18" charset="0"/>
                              <a:cs typeface="Calibri"/>
                            </a:rPr>
                            <m:t>2</m:t>
                          </m:r>
                        </m:den>
                      </m:f>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𝑓</m:t>
                          </m:r>
                        </m:e>
                        <m:sup>
                          <m:r>
                            <a:rPr lang="en-SG" sz="2400" b="0" i="1" smtClean="0">
                              <a:latin typeface="Cambria Math" panose="02040503050406030204" pitchFamily="18" charset="0"/>
                              <a:cs typeface="Calibri"/>
                            </a:rPr>
                            <m:t>′′</m:t>
                          </m:r>
                        </m:sup>
                      </m:sSup>
                      <m:sSup>
                        <m:sSupPr>
                          <m:ctrlPr>
                            <a:rPr lang="en-SG" sz="2400" b="0" i="1" smtClean="0">
                              <a:latin typeface="Cambria Math" panose="02040503050406030204" pitchFamily="18" charset="0"/>
                              <a:cs typeface="Calibri"/>
                            </a:rPr>
                          </m:ctrlPr>
                        </m:sSupPr>
                        <m:e>
                          <m:r>
                            <a:rPr lang="en-SG" sz="2400" b="0" i="1" smtClean="0">
                              <a:latin typeface="Cambria Math" panose="02040503050406030204" pitchFamily="18" charset="0"/>
                              <a:cs typeface="Calibri"/>
                            </a:rPr>
                            <m:t>𝑥</m:t>
                          </m:r>
                        </m:e>
                        <m:sup>
                          <m:r>
                            <a:rPr lang="en-SG" sz="2400" b="0" i="1" smtClean="0">
                              <a:latin typeface="Cambria Math" panose="02040503050406030204" pitchFamily="18" charset="0"/>
                              <a:cs typeface="Calibri"/>
                            </a:rPr>
                            <m:t>2</m:t>
                          </m:r>
                        </m:sup>
                      </m:sSup>
                      <m:r>
                        <a:rPr lang="en-SG" sz="2400" b="0" i="1" smtClean="0">
                          <a:latin typeface="Cambria Math" panose="02040503050406030204" pitchFamily="18" charset="0"/>
                          <a:cs typeface="Calibri"/>
                        </a:rPr>
                        <m:t>+…</m:t>
                      </m:r>
                    </m:oMath>
                  </m:oMathPara>
                </a14:m>
                <a:endParaRPr lang="en-SG" sz="2400" dirty="0">
                  <a:latin typeface="Calibri"/>
                  <a:cs typeface="Calibri"/>
                </a:endParaRP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The first derivative w.r.t </a:t>
                </a:r>
                <a14:m>
                  <m:oMath xmlns:m="http://schemas.openxmlformats.org/officeDocument/2006/math">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𝑆</m:t>
                        </m:r>
                      </m:e>
                      <m:sub>
                        <m:r>
                          <a:rPr lang="en-SG" sz="2400" i="1">
                            <a:latin typeface="Cambria Math" panose="02040503050406030204" pitchFamily="18" charset="0"/>
                            <a:cs typeface="Calibri"/>
                          </a:rPr>
                          <m:t>0</m:t>
                        </m:r>
                      </m:sub>
                    </m:sSub>
                  </m:oMath>
                </a14:m>
                <a:r>
                  <a:rPr lang="en-SG" sz="2400" dirty="0">
                    <a:latin typeface="Calibri"/>
                    <a:cs typeface="Calibri"/>
                  </a:rPr>
                  <a:t> on the right-hand side is Delta.</a:t>
                </a:r>
              </a:p>
              <a:p>
                <a:pPr marL="367030" marR="165735" indent="-354330">
                  <a:lnSpc>
                    <a:spcPct val="100600"/>
                  </a:lnSpc>
                  <a:spcBef>
                    <a:spcPts val="85"/>
                  </a:spcBef>
                  <a:buFont typeface="Arial"/>
                  <a:buChar char="•"/>
                  <a:tabLst>
                    <a:tab pos="367030" algn="l"/>
                    <a:tab pos="367665" algn="l"/>
                  </a:tabLst>
                </a:pPr>
                <a:r>
                  <a:rPr lang="en-SG" sz="2400" dirty="0">
                    <a:latin typeface="Calibri"/>
                    <a:cs typeface="Calibri"/>
                  </a:rPr>
                  <a:t>If x is small, meaning there is only a small movement in S, the price of the derivative will move by Delta times x</a:t>
                </a:r>
              </a:p>
              <a:p>
                <a:pPr marL="12700" marR="165735">
                  <a:lnSpc>
                    <a:spcPct val="100600"/>
                  </a:lnSpc>
                  <a:spcBef>
                    <a:spcPts val="85"/>
                  </a:spcBef>
                  <a:tabLst>
                    <a:tab pos="367030" algn="l"/>
                    <a:tab pos="367665" algn="l"/>
                  </a:tabLst>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cs typeface="Calibri"/>
                        </a:rPr>
                        <m:t>𝑓</m:t>
                      </m:r>
                      <m:d>
                        <m:dPr>
                          <m:ctrlPr>
                            <a:rPr lang="en-SG" sz="2400" i="1">
                              <a:latin typeface="Cambria Math" panose="02040503050406030204" pitchFamily="18" charset="0"/>
                              <a:cs typeface="Calibri"/>
                            </a:rPr>
                          </m:ctrlPr>
                        </m:dPr>
                        <m:e>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𝑆</m:t>
                              </m:r>
                            </m:e>
                            <m:sub>
                              <m:r>
                                <a:rPr lang="en-SG" sz="2400" i="1">
                                  <a:latin typeface="Cambria Math" panose="02040503050406030204" pitchFamily="18" charset="0"/>
                                  <a:cs typeface="Calibri"/>
                                </a:rPr>
                                <m:t>0</m:t>
                              </m:r>
                            </m:sub>
                          </m:sSub>
                          <m:r>
                            <a:rPr lang="en-SG" sz="2400" i="1">
                              <a:latin typeface="Cambria Math" panose="02040503050406030204" pitchFamily="18" charset="0"/>
                              <a:cs typeface="Calibri"/>
                            </a:rPr>
                            <m:t>+</m:t>
                          </m:r>
                          <m:r>
                            <a:rPr lang="en-SG" sz="2400" i="1">
                              <a:latin typeface="Cambria Math" panose="02040503050406030204" pitchFamily="18" charset="0"/>
                              <a:cs typeface="Calibri"/>
                            </a:rPr>
                            <m:t>𝑥</m:t>
                          </m:r>
                        </m:e>
                      </m:d>
                      <m:r>
                        <a:rPr lang="en-SG" sz="2400" i="1">
                          <a:latin typeface="Cambria Math" panose="02040503050406030204" pitchFamily="18" charset="0"/>
                          <a:cs typeface="Calibri"/>
                        </a:rPr>
                        <m:t>−</m:t>
                      </m:r>
                      <m:r>
                        <a:rPr lang="en-SG" sz="2400" i="1">
                          <a:latin typeface="Cambria Math" panose="02040503050406030204" pitchFamily="18" charset="0"/>
                          <a:cs typeface="Calibri"/>
                        </a:rPr>
                        <m:t>𝑓</m:t>
                      </m:r>
                      <m:d>
                        <m:dPr>
                          <m:ctrlPr>
                            <a:rPr lang="en-SG" sz="2400" i="1">
                              <a:latin typeface="Cambria Math" panose="02040503050406030204" pitchFamily="18" charset="0"/>
                              <a:cs typeface="Calibri"/>
                            </a:rPr>
                          </m:ctrlPr>
                        </m:dPr>
                        <m:e>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𝑆</m:t>
                              </m:r>
                            </m:e>
                            <m:sub>
                              <m:r>
                                <a:rPr lang="en-SG" sz="2400" i="1">
                                  <a:latin typeface="Cambria Math" panose="02040503050406030204" pitchFamily="18" charset="0"/>
                                  <a:cs typeface="Calibri"/>
                                </a:rPr>
                                <m:t>0</m:t>
                              </m:r>
                            </m:sub>
                          </m:sSub>
                        </m:e>
                      </m:d>
                      <m:r>
                        <a:rPr lang="en-SG" sz="2400" b="0" i="1" smtClean="0">
                          <a:latin typeface="Cambria Math" panose="02040503050406030204" pitchFamily="18" charset="0"/>
                          <a:cs typeface="Calibri"/>
                        </a:rPr>
                        <m:t>≈</m:t>
                      </m:r>
                      <m:sSup>
                        <m:sSupPr>
                          <m:ctrlPr>
                            <a:rPr lang="en-SG" sz="2400" i="1">
                              <a:latin typeface="Cambria Math" panose="02040503050406030204" pitchFamily="18" charset="0"/>
                              <a:cs typeface="Calibri"/>
                            </a:rPr>
                          </m:ctrlPr>
                        </m:sSupPr>
                        <m:e>
                          <m:r>
                            <a:rPr lang="en-SG" sz="2400" i="1">
                              <a:latin typeface="Cambria Math" panose="02040503050406030204" pitchFamily="18" charset="0"/>
                              <a:cs typeface="Calibri"/>
                            </a:rPr>
                            <m:t>𝑓</m:t>
                          </m:r>
                        </m:e>
                        <m:sup>
                          <m:r>
                            <a:rPr lang="en-SG" sz="2400" i="1">
                              <a:latin typeface="Cambria Math" panose="02040503050406030204" pitchFamily="18" charset="0"/>
                              <a:cs typeface="Calibri"/>
                            </a:rPr>
                            <m:t>′</m:t>
                          </m:r>
                        </m:sup>
                      </m:sSup>
                      <m:d>
                        <m:dPr>
                          <m:ctrlPr>
                            <a:rPr lang="en-SG" sz="2400" i="1">
                              <a:latin typeface="Cambria Math" panose="02040503050406030204" pitchFamily="18" charset="0"/>
                              <a:cs typeface="Calibri"/>
                            </a:rPr>
                          </m:ctrlPr>
                        </m:dPr>
                        <m:e>
                          <m:sSub>
                            <m:sSubPr>
                              <m:ctrlPr>
                                <a:rPr lang="en-SG" sz="2400" i="1">
                                  <a:latin typeface="Cambria Math" panose="02040503050406030204" pitchFamily="18" charset="0"/>
                                  <a:cs typeface="Calibri"/>
                                </a:rPr>
                              </m:ctrlPr>
                            </m:sSubPr>
                            <m:e>
                              <m:r>
                                <a:rPr lang="en-SG" sz="2400" i="1">
                                  <a:latin typeface="Cambria Math" panose="02040503050406030204" pitchFamily="18" charset="0"/>
                                  <a:cs typeface="Calibri"/>
                                </a:rPr>
                                <m:t>𝑆</m:t>
                              </m:r>
                            </m:e>
                            <m:sub>
                              <m:r>
                                <a:rPr lang="en-SG" sz="2400" i="1">
                                  <a:latin typeface="Cambria Math" panose="02040503050406030204" pitchFamily="18" charset="0"/>
                                  <a:cs typeface="Calibri"/>
                                </a:rPr>
                                <m:t>0</m:t>
                              </m:r>
                            </m:sub>
                          </m:sSub>
                        </m:e>
                      </m:d>
                      <m:r>
                        <a:rPr lang="en-SG" sz="2400" i="1">
                          <a:latin typeface="Cambria Math" panose="02040503050406030204" pitchFamily="18" charset="0"/>
                          <a:cs typeface="Calibri"/>
                        </a:rPr>
                        <m:t>𝑥</m:t>
                      </m:r>
                    </m:oMath>
                  </m:oMathPara>
                </a14:m>
                <a:endParaRPr lang="en-SG" sz="2400" dirty="0">
                  <a:cs typeface="Calibri"/>
                </a:endParaRPr>
              </a:p>
              <a:p>
                <a:pPr marL="367030" marR="165735" indent="-354330">
                  <a:lnSpc>
                    <a:spcPct val="100600"/>
                  </a:lnSpc>
                  <a:spcBef>
                    <a:spcPts val="85"/>
                  </a:spcBef>
                  <a:buFont typeface="Arial"/>
                  <a:buChar char="•"/>
                  <a:tabLst>
                    <a:tab pos="367030" algn="l"/>
                    <a:tab pos="367665" algn="l"/>
                  </a:tabLst>
                </a:pPr>
                <a:endParaRPr sz="2400" dirty="0">
                  <a:latin typeface="Calibri"/>
                  <a:cs typeface="Calibri"/>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170284" y="1720850"/>
                <a:ext cx="8022590" cy="2986074"/>
              </a:xfrm>
              <a:prstGeom prst="rect">
                <a:avLst/>
              </a:prstGeom>
              <a:blipFill>
                <a:blip r:embed="rId2"/>
                <a:stretch>
                  <a:fillRect l="-2052" t="-3061"/>
                </a:stretch>
              </a:blipFill>
            </p:spPr>
            <p:txBody>
              <a:bodyPr/>
              <a:lstStyle/>
              <a:p>
                <a:r>
                  <a:rPr lang="en-SG">
                    <a:noFill/>
                  </a:rPr>
                  <a:t> </a:t>
                </a:r>
              </a:p>
            </p:txBody>
          </p:sp>
        </mc:Fallback>
      </mc:AlternateContent>
    </p:spTree>
    <p:extLst>
      <p:ext uri="{BB962C8B-B14F-4D97-AF65-F5344CB8AC3E}">
        <p14:creationId xmlns:p14="http://schemas.microsoft.com/office/powerpoint/2010/main" val="195349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7</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Delta</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51770" y="1575572"/>
                <a:ext cx="8022590" cy="2596224"/>
              </a:xfrm>
              <a:prstGeom prst="rect">
                <a:avLst/>
              </a:prstGeom>
            </p:spPr>
            <p:txBody>
              <a:bodyPr vert="horz" wrap="square" lIns="0" tIns="10795" rIns="0" bIns="0" rtlCol="0">
                <a:spAutoFit/>
              </a:bodyPr>
              <a:lstStyle/>
              <a:p>
                <a:pPr marL="285750" indent="-285750">
                  <a:buFont typeface="Arial" panose="020B0604020202020204" pitchFamily="34" charset="0"/>
                  <a:buChar char="•"/>
                </a:pPr>
                <a14:m>
                  <m:oMath xmlns:m="http://schemas.openxmlformats.org/officeDocument/2006/math">
                    <m:sSub>
                      <m:sSubPr>
                        <m:ctrlPr>
                          <a:rPr lang="en-SG" sz="2400" i="1" dirty="0">
                            <a:latin typeface="Cambria Math" panose="02040503050406030204" pitchFamily="18" charset="0"/>
                          </a:rPr>
                        </m:ctrlPr>
                      </m:sSubPr>
                      <m:e>
                        <m:r>
                          <a:rPr lang="en-SG" sz="2400" i="1" dirty="0">
                            <a:latin typeface="Cambria Math" panose="02040503050406030204" pitchFamily="18" charset="0"/>
                          </a:rPr>
                          <m:t>𝑆</m:t>
                        </m:r>
                      </m:e>
                      <m:sub>
                        <m:r>
                          <a:rPr lang="en-SG" sz="2400" i="1" dirty="0">
                            <a:latin typeface="Cambria Math" panose="02040503050406030204" pitchFamily="18" charset="0"/>
                          </a:rPr>
                          <m:t>0</m:t>
                        </m:r>
                      </m:sub>
                    </m:sSub>
                    <m:r>
                      <a:rPr lang="en-SG" sz="2400" i="1" dirty="0">
                        <a:latin typeface="Cambria Math" panose="02040503050406030204" pitchFamily="18" charset="0"/>
                      </a:rPr>
                      <m:t>=100, </m:t>
                    </m:r>
                    <m:r>
                      <a:rPr lang="en-SG" sz="2400" i="1" dirty="0">
                        <a:latin typeface="Cambria Math" panose="02040503050406030204" pitchFamily="18" charset="0"/>
                      </a:rPr>
                      <m:t>𝑟</m:t>
                    </m:r>
                    <m:r>
                      <a:rPr lang="en-SG" sz="2400" i="1" dirty="0">
                        <a:latin typeface="Cambria Math" panose="02040503050406030204" pitchFamily="18" charset="0"/>
                      </a:rPr>
                      <m:t>=</m:t>
                    </m:r>
                    <m:r>
                      <a:rPr lang="en-SG" sz="2400" i="1" dirty="0">
                        <a:latin typeface="Cambria Math" panose="02040503050406030204" pitchFamily="18" charset="0"/>
                      </a:rPr>
                      <m:t>𝑞</m:t>
                    </m:r>
                    <m:r>
                      <a:rPr lang="en-SG" sz="2400" i="1" dirty="0">
                        <a:latin typeface="Cambria Math" panose="02040503050406030204" pitchFamily="18" charset="0"/>
                      </a:rPr>
                      <m:t>=0, </m:t>
                    </m:r>
                    <m:r>
                      <a:rPr lang="en-SG" sz="2400" i="1" dirty="0">
                        <a:latin typeface="Cambria Math" panose="02040503050406030204" pitchFamily="18" charset="0"/>
                      </a:rPr>
                      <m:t>𝐾</m:t>
                    </m:r>
                    <m:r>
                      <a:rPr lang="en-SG" sz="2400" i="1" dirty="0">
                        <a:latin typeface="Cambria Math" panose="02040503050406030204" pitchFamily="18" charset="0"/>
                      </a:rPr>
                      <m:t>=100, </m:t>
                    </m:r>
                    <m:r>
                      <a:rPr lang="en-SG" sz="2400" i="1" dirty="0">
                        <a:latin typeface="Cambria Math" panose="02040503050406030204" pitchFamily="18" charset="0"/>
                      </a:rPr>
                      <m:t>𝑇</m:t>
                    </m:r>
                    <m:r>
                      <a:rPr lang="en-SG" sz="2400" i="1" dirty="0">
                        <a:latin typeface="Cambria Math" panose="02040503050406030204" pitchFamily="18" charset="0"/>
                      </a:rPr>
                      <m:t>=1, </m:t>
                    </m:r>
                    <m:r>
                      <a:rPr lang="en-SG" sz="2400" i="1" dirty="0">
                        <a:latin typeface="Cambria Math" panose="02040503050406030204" pitchFamily="18" charset="0"/>
                      </a:rPr>
                      <m:t>𝜎</m:t>
                    </m:r>
                    <m:r>
                      <a:rPr lang="en-SG" sz="2400" i="1" dirty="0">
                        <a:latin typeface="Cambria Math" panose="02040503050406030204" pitchFamily="18" charset="0"/>
                      </a:rPr>
                      <m:t>=0.2</m:t>
                    </m:r>
                  </m:oMath>
                </a14:m>
                <a:r>
                  <a:rPr lang="en-SG" sz="2400" dirty="0"/>
                  <a:t>.</a:t>
                </a:r>
              </a:p>
              <a:p>
                <a:pPr marL="285750" indent="-285750">
                  <a:buFont typeface="Arial" panose="020B0604020202020204" pitchFamily="34" charset="0"/>
                  <a:buChar char="•"/>
                </a:pPr>
                <a:r>
                  <a:rPr lang="en-SG" sz="2400" dirty="0"/>
                  <a:t>Option price is 7.966, Delta is 0.54.</a:t>
                </a:r>
              </a:p>
              <a:p>
                <a:pPr marL="285750" indent="-285750">
                  <a:buFont typeface="Arial" panose="020B0604020202020204" pitchFamily="34" charset="0"/>
                  <a:buChar char="•"/>
                </a:pPr>
                <a:r>
                  <a:rPr lang="en-SG" sz="2400" dirty="0"/>
                  <a:t>The curve line is the price of a call option against different value of </a:t>
                </a:r>
                <a14:m>
                  <m:oMath xmlns:m="http://schemas.openxmlformats.org/officeDocument/2006/math">
                    <m:sSub>
                      <m:sSubPr>
                        <m:ctrlPr>
                          <a:rPr lang="en-SG" sz="2400" i="1" dirty="0">
                            <a:latin typeface="Cambria Math" panose="02040503050406030204" pitchFamily="18" charset="0"/>
                          </a:rPr>
                        </m:ctrlPr>
                      </m:sSubPr>
                      <m:e>
                        <m:r>
                          <a:rPr lang="en-SG" sz="2400" i="1" dirty="0">
                            <a:latin typeface="Cambria Math" panose="02040503050406030204" pitchFamily="18" charset="0"/>
                          </a:rPr>
                          <m:t>𝑆</m:t>
                        </m:r>
                      </m:e>
                      <m:sub>
                        <m:r>
                          <a:rPr lang="en-SG" sz="2400" i="1" dirty="0">
                            <a:latin typeface="Cambria Math" panose="02040503050406030204" pitchFamily="18" charset="0"/>
                          </a:rPr>
                          <m:t>0</m:t>
                        </m:r>
                      </m:sub>
                    </m:sSub>
                  </m:oMath>
                </a14:m>
                <a:r>
                  <a:rPr lang="en-SG" sz="2400" dirty="0"/>
                  <a:t>.</a:t>
                </a:r>
              </a:p>
              <a:p>
                <a:pPr marL="285750" indent="-285750">
                  <a:buFont typeface="Arial" panose="020B0604020202020204" pitchFamily="34" charset="0"/>
                  <a:buChar char="•"/>
                </a:pPr>
                <a:r>
                  <a:rPr lang="en-SG" sz="2400" dirty="0"/>
                  <a:t>The straight line is the option price compute using delta approximation. The slope of the line is 0.54. This means if </a:t>
                </a:r>
                <a14:m>
                  <m:oMath xmlns:m="http://schemas.openxmlformats.org/officeDocument/2006/math">
                    <m:sSub>
                      <m:sSubPr>
                        <m:ctrlPr>
                          <a:rPr lang="en-SG" sz="2400" i="1" dirty="0">
                            <a:latin typeface="Cambria Math" panose="02040503050406030204" pitchFamily="18" charset="0"/>
                          </a:rPr>
                        </m:ctrlPr>
                      </m:sSubPr>
                      <m:e>
                        <m:r>
                          <a:rPr lang="en-SG" sz="2400" i="1" dirty="0">
                            <a:latin typeface="Cambria Math" panose="02040503050406030204" pitchFamily="18" charset="0"/>
                          </a:rPr>
                          <m:t>𝑆</m:t>
                        </m:r>
                      </m:e>
                      <m:sub>
                        <m:r>
                          <a:rPr lang="en-SG" sz="2400" i="1" dirty="0">
                            <a:latin typeface="Cambria Math" panose="02040503050406030204" pitchFamily="18" charset="0"/>
                          </a:rPr>
                          <m:t>0</m:t>
                        </m:r>
                      </m:sub>
                    </m:sSub>
                  </m:oMath>
                </a14:m>
                <a:r>
                  <a:rPr lang="en-SG" sz="2400" dirty="0"/>
                  <a:t> is moved by $10, the option will move by 0.54*$10 = $5.4.</a:t>
                </a:r>
              </a:p>
            </p:txBody>
          </p:sp>
        </mc:Choice>
        <mc:Fallback xmlns="">
          <p:sp>
            <p:nvSpPr>
              <p:cNvPr id="3" name="object 3"/>
              <p:cNvSpPr txBox="1">
                <a:spLocks noRot="1" noChangeAspect="1" noMove="1" noResize="1" noEditPoints="1" noAdjustHandles="1" noChangeArrowheads="1" noChangeShapeType="1" noTextEdit="1"/>
              </p:cNvSpPr>
              <p:nvPr/>
            </p:nvSpPr>
            <p:spPr>
              <a:xfrm>
                <a:off x="1151770" y="1575572"/>
                <a:ext cx="8022590" cy="2596224"/>
              </a:xfrm>
              <a:prstGeom prst="rect">
                <a:avLst/>
              </a:prstGeom>
              <a:blipFill>
                <a:blip r:embed="rId2"/>
                <a:stretch>
                  <a:fillRect l="-2204" t="-3052" r="-2812" b="-6338"/>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511E9C0F-2362-4225-809D-78C79C4B0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504" y="4288996"/>
            <a:ext cx="4515082" cy="3257717"/>
          </a:xfrm>
          <a:prstGeom prst="rect">
            <a:avLst/>
          </a:prstGeom>
        </p:spPr>
      </p:pic>
    </p:spTree>
    <p:extLst>
      <p:ext uri="{BB962C8B-B14F-4D97-AF65-F5344CB8AC3E}">
        <p14:creationId xmlns:p14="http://schemas.microsoft.com/office/powerpoint/2010/main" val="53214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8</a:t>
            </a:fld>
            <a:endParaRPr spc="-5" dirty="0"/>
          </a:p>
        </p:txBody>
      </p:sp>
      <p:sp>
        <p:nvSpPr>
          <p:cNvPr id="2" name="object 2"/>
          <p:cNvSpPr txBox="1">
            <a:spLocks noGrp="1"/>
          </p:cNvSpPr>
          <p:nvPr>
            <p:ph type="title"/>
          </p:nvPr>
        </p:nvSpPr>
        <p:spPr>
          <a:xfrm>
            <a:off x="2146300" y="744715"/>
            <a:ext cx="69342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Delta Hedging using Spot</a:t>
            </a:r>
            <a:endParaRPr spc="-20" dirty="0"/>
          </a:p>
        </p:txBody>
      </p:sp>
      <mc:AlternateContent xmlns:mc="http://schemas.openxmlformats.org/markup-compatibility/2006" xmlns:a14="http://schemas.microsoft.com/office/drawing/2010/main">
        <mc:Choice Requires="a14">
          <p:sp>
            <p:nvSpPr>
              <p:cNvPr id="3" name="object 3"/>
              <p:cNvSpPr txBox="1"/>
              <p:nvPr/>
            </p:nvSpPr>
            <p:spPr>
              <a:xfrm>
                <a:off x="1170284" y="1720850"/>
                <a:ext cx="8022590" cy="5550879"/>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SG" sz="2400" dirty="0"/>
                  <a:t>To hedge against movements in the underlying, a seller of a call option needs to buy delta units of the underlying.</a:t>
                </a:r>
              </a:p>
              <a:p>
                <a:pPr marL="285750" indent="-285750">
                  <a:buFont typeface="Arial" panose="020B0604020202020204" pitchFamily="34" charset="0"/>
                  <a:buChar char="•"/>
                </a:pPr>
                <a:r>
                  <a:rPr lang="en-SG" sz="2400" dirty="0"/>
                  <a:t>In our previous example, the seller needs to buy 0.54 unit of stocks.</a:t>
                </a:r>
              </a:p>
              <a:p>
                <a:pPr marL="285750" indent="-285750">
                  <a:buFont typeface="Arial" panose="020B0604020202020204" pitchFamily="34" charset="0"/>
                  <a:buChar char="•"/>
                </a:pPr>
                <a:r>
                  <a:rPr lang="en-SG" sz="2400" dirty="0"/>
                  <a:t>Now, the portfolio consists of a short 1 option and long 0.54 units of stock and is delta neutral.</a:t>
                </a:r>
              </a:p>
              <a:p>
                <a:pPr marL="285750" indent="-285750">
                  <a:buFont typeface="Arial" panose="020B0604020202020204" pitchFamily="34" charset="0"/>
                  <a:buChar char="•"/>
                </a:pPr>
                <a:r>
                  <a:rPr lang="en-SG" sz="2400" dirty="0"/>
                  <a:t>As delta changes with movements in the underlying, the amount of the underlying that needs to be held to remain delta neutral will need to be adjusted. This is the so-called dynamics hedging.</a:t>
                </a:r>
              </a:p>
              <a:p>
                <a:pPr marL="285750" indent="-285750">
                  <a:buFont typeface="Arial" panose="020B0604020202020204" pitchFamily="34" charset="0"/>
                  <a:buChar char="•"/>
                </a:pPr>
                <a:r>
                  <a:rPr lang="en-SG" sz="2400" dirty="0"/>
                  <a:t>Delta of a call option is non-negative.</a:t>
                </a:r>
              </a:p>
              <a:p>
                <a:pPr marL="285750" indent="-285750">
                  <a:buFont typeface="Arial" panose="020B0604020202020204" pitchFamily="34" charset="0"/>
                  <a:buChar char="•"/>
                </a:pPr>
                <a:r>
                  <a:rPr lang="en-SG" sz="2400" dirty="0"/>
                  <a:t>As the option goes deep into the money, i.e. </a:t>
                </a:r>
                <a14:m>
                  <m:oMath xmlns:m="http://schemas.openxmlformats.org/officeDocument/2006/math">
                    <m:sSub>
                      <m:sSubPr>
                        <m:ctrlPr>
                          <a:rPr lang="en-SG" sz="2400" i="1">
                            <a:latin typeface="Cambria Math" panose="02040503050406030204" pitchFamily="18" charset="0"/>
                          </a:rPr>
                        </m:ctrlPr>
                      </m:sSubPr>
                      <m:e>
                        <m:r>
                          <a:rPr lang="en-SG" sz="2400" i="1">
                            <a:latin typeface="Cambria Math" panose="02040503050406030204" pitchFamily="18" charset="0"/>
                          </a:rPr>
                          <m:t>𝑆</m:t>
                        </m:r>
                      </m:e>
                      <m:sub>
                        <m:r>
                          <a:rPr lang="en-SG" sz="2400" i="1">
                            <a:latin typeface="Cambria Math" panose="02040503050406030204" pitchFamily="18" charset="0"/>
                          </a:rPr>
                          <m:t>𝑡</m:t>
                        </m:r>
                      </m:sub>
                    </m:sSub>
                    <m:r>
                      <a:rPr lang="en-SG" sz="2400" i="1">
                        <a:latin typeface="Cambria Math" panose="02040503050406030204" pitchFamily="18" charset="0"/>
                      </a:rPr>
                      <m:t>≫</m:t>
                    </m:r>
                    <m:r>
                      <a:rPr lang="en-SG" sz="2400" i="1">
                        <a:latin typeface="Cambria Math" panose="02040503050406030204" pitchFamily="18" charset="0"/>
                      </a:rPr>
                      <m:t>𝐾</m:t>
                    </m:r>
                  </m:oMath>
                </a14:m>
                <a:r>
                  <a:rPr lang="en-SG" sz="2400" dirty="0"/>
                  <a:t>, the delta tends to 1.</a:t>
                </a:r>
              </a:p>
              <a:p>
                <a:pPr marL="285750" indent="-285750">
                  <a:buFont typeface="Arial" panose="020B0604020202020204" pitchFamily="34" charset="0"/>
                  <a:buChar char="•"/>
                </a:pPr>
                <a:r>
                  <a:rPr lang="en-SG" sz="2400" dirty="0"/>
                  <a:t>As the option goes deep out-of-they-money, the delta tends to 0.</a:t>
                </a:r>
              </a:p>
            </p:txBody>
          </p:sp>
        </mc:Choice>
        <mc:Fallback xmlns="">
          <p:sp>
            <p:nvSpPr>
              <p:cNvPr id="3" name="object 3"/>
              <p:cNvSpPr txBox="1">
                <a:spLocks noRot="1" noChangeAspect="1" noMove="1" noResize="1" noEditPoints="1" noAdjustHandles="1" noChangeArrowheads="1" noChangeShapeType="1" noTextEdit="1"/>
              </p:cNvSpPr>
              <p:nvPr/>
            </p:nvSpPr>
            <p:spPr>
              <a:xfrm>
                <a:off x="1170284" y="1720850"/>
                <a:ext cx="8022590" cy="5550879"/>
              </a:xfrm>
              <a:prstGeom prst="rect">
                <a:avLst/>
              </a:prstGeom>
              <a:blipFill>
                <a:blip r:embed="rId2"/>
                <a:stretch>
                  <a:fillRect l="-2204" t="-1427" r="-2660" b="-2415"/>
                </a:stretch>
              </a:blipFill>
            </p:spPr>
            <p:txBody>
              <a:bodyPr/>
              <a:lstStyle/>
              <a:p>
                <a:r>
                  <a:rPr lang="en-SG">
                    <a:noFill/>
                  </a:rPr>
                  <a:t> </a:t>
                </a:r>
              </a:p>
            </p:txBody>
          </p:sp>
        </mc:Fallback>
      </mc:AlternateContent>
    </p:spTree>
    <p:extLst>
      <p:ext uri="{BB962C8B-B14F-4D97-AF65-F5344CB8AC3E}">
        <p14:creationId xmlns:p14="http://schemas.microsoft.com/office/powerpoint/2010/main" val="278407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3810" rIns="0" bIns="0" rtlCol="0">
            <a:spAutoFit/>
          </a:bodyPr>
          <a:lstStyle/>
          <a:p>
            <a:pPr marL="12700">
              <a:lnSpc>
                <a:spcPct val="100000"/>
              </a:lnSpc>
              <a:spcBef>
                <a:spcPts val="30"/>
              </a:spcBef>
            </a:pPr>
            <a:r>
              <a:rPr spc="-5" dirty="0"/>
              <a:t>QF602</a:t>
            </a:r>
          </a:p>
        </p:txBody>
      </p:sp>
      <p:sp>
        <p:nvSpPr>
          <p:cNvPr id="6" name="object 6"/>
          <p:cNvSpPr txBox="1">
            <a:spLocks noGrp="1"/>
          </p:cNvSpPr>
          <p:nvPr>
            <p:ph type="sldNum" sz="quarter" idx="7"/>
          </p:nvPr>
        </p:nvSpPr>
        <p:spPr>
          <a:prstGeom prst="rect">
            <a:avLst/>
          </a:prstGeom>
        </p:spPr>
        <p:txBody>
          <a:bodyPr vert="horz" wrap="square" lIns="0" tIns="3810" rIns="0" bIns="0" rtlCol="0">
            <a:spAutoFit/>
          </a:bodyPr>
          <a:lstStyle/>
          <a:p>
            <a:pPr marL="25400">
              <a:lnSpc>
                <a:spcPct val="100000"/>
              </a:lnSpc>
              <a:spcBef>
                <a:spcPts val="30"/>
              </a:spcBef>
            </a:pPr>
            <a:fld id="{81D60167-4931-47E6-BA6A-407CBD079E47}" type="slidenum">
              <a:rPr spc="-5" dirty="0"/>
              <a:t>9</a:t>
            </a:fld>
            <a:endParaRPr spc="-5" dirty="0"/>
          </a:p>
        </p:txBody>
      </p:sp>
      <p:sp>
        <p:nvSpPr>
          <p:cNvPr id="2" name="object 2"/>
          <p:cNvSpPr txBox="1">
            <a:spLocks noGrp="1"/>
          </p:cNvSpPr>
          <p:nvPr>
            <p:ph type="title"/>
          </p:nvPr>
        </p:nvSpPr>
        <p:spPr>
          <a:xfrm>
            <a:off x="1841500" y="744715"/>
            <a:ext cx="7239000" cy="713657"/>
          </a:xfrm>
          <a:prstGeom prst="rect">
            <a:avLst/>
          </a:prstGeom>
        </p:spPr>
        <p:txBody>
          <a:bodyPr vert="horz" wrap="square" lIns="0" tIns="13335" rIns="0" bIns="0" rtlCol="0">
            <a:spAutoFit/>
          </a:bodyPr>
          <a:lstStyle/>
          <a:p>
            <a:pPr marL="12700" algn="ctr">
              <a:lnSpc>
                <a:spcPct val="100000"/>
              </a:lnSpc>
              <a:spcBef>
                <a:spcPts val="105"/>
              </a:spcBef>
            </a:pPr>
            <a:r>
              <a:rPr lang="en-SG" spc="50" dirty="0"/>
              <a:t>Delta Hedging using Forward</a:t>
            </a:r>
            <a:endParaRPr spc="-20" dirty="0"/>
          </a:p>
        </p:txBody>
      </p:sp>
      <mc:AlternateContent xmlns:mc="http://schemas.openxmlformats.org/markup-compatibility/2006">
        <mc:Choice xmlns:a14="http://schemas.microsoft.com/office/drawing/2010/main" Requires="a14">
          <p:sp>
            <p:nvSpPr>
              <p:cNvPr id="3" name="object 3"/>
              <p:cNvSpPr txBox="1"/>
              <p:nvPr/>
            </p:nvSpPr>
            <p:spPr>
              <a:xfrm>
                <a:off x="1170284" y="1720850"/>
                <a:ext cx="8022590" cy="4322915"/>
              </a:xfrm>
              <a:prstGeom prst="rect">
                <a:avLst/>
              </a:prstGeom>
            </p:spPr>
            <p:txBody>
              <a:bodyPr vert="horz" wrap="square" lIns="0" tIns="10795" rIns="0" bIns="0" rtlCol="0">
                <a:spAutoFit/>
              </a:bodyPr>
              <a:lstStyle/>
              <a:p>
                <a:pPr marL="285750" indent="-285750">
                  <a:buFont typeface="Arial" panose="020B0604020202020204" pitchFamily="34" charset="0"/>
                  <a:buChar char="•"/>
                </a:pPr>
                <a:r>
                  <a:rPr lang="en-SG" sz="2400" dirty="0"/>
                  <a:t>Other than trading the underlying to delta hedge, it is also possible to use forwards.</a:t>
                </a:r>
              </a:p>
              <a:p>
                <a:pPr marL="285750" indent="-285750">
                  <a:buFont typeface="Arial" panose="020B0604020202020204" pitchFamily="34" charset="0"/>
                  <a:buChar char="•"/>
                </a:pPr>
                <a:r>
                  <a:rPr lang="en-SG" sz="2400" dirty="0"/>
                  <a:t>Assume no dividend, recall the forward price is given by</a:t>
                </a:r>
              </a:p>
              <a:p>
                <a:pPr/>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𝐹</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𝑡</m:t>
                          </m:r>
                        </m:e>
                      </m:d>
                      <m:r>
                        <a:rPr lang="en-SG" sz="2400" b="0" i="1" smtClean="0">
                          <a:latin typeface="Cambria Math" panose="02040503050406030204" pitchFamily="18" charset="0"/>
                        </a:rPr>
                        <m:t>=</m:t>
                      </m:r>
                      <m:r>
                        <a:rPr lang="en-SG" sz="2400" b="0" i="1" smtClean="0">
                          <a:latin typeface="Cambria Math" panose="02040503050406030204" pitchFamily="18" charset="0"/>
                        </a:rPr>
                        <m:t>𝑆</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𝑡</m:t>
                          </m:r>
                        </m:e>
                      </m:d>
                      <m:r>
                        <m:rPr>
                          <m:sty m:val="p"/>
                        </m:rPr>
                        <a:rPr lang="en-SG" sz="2400" b="0" i="0" smtClean="0">
                          <a:latin typeface="Cambria Math" panose="02040503050406030204" pitchFamily="18" charset="0"/>
                        </a:rPr>
                        <m:t>exp</m:t>
                      </m:r>
                      <m:r>
                        <a:rPr lang="en-SG" sz="2400" b="0" i="1" smtClean="0">
                          <a:latin typeface="Cambria Math" panose="02040503050406030204" pitchFamily="18" charset="0"/>
                        </a:rPr>
                        <m:t>⁡(</m:t>
                      </m:r>
                      <m:r>
                        <a:rPr lang="en-SG" sz="2400" b="0" i="1" smtClean="0">
                          <a:latin typeface="Cambria Math" panose="02040503050406030204" pitchFamily="18" charset="0"/>
                        </a:rPr>
                        <m:t>𝑟</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𝑇</m:t>
                          </m:r>
                          <m:r>
                            <a:rPr lang="en-SG" sz="2400" b="0" i="1" smtClean="0">
                              <a:latin typeface="Cambria Math" panose="02040503050406030204" pitchFamily="18" charset="0"/>
                            </a:rPr>
                            <m:t>−</m:t>
                          </m:r>
                          <m:r>
                            <a:rPr lang="en-SG" sz="2400" b="0" i="1" smtClean="0">
                              <a:latin typeface="Cambria Math" panose="02040503050406030204" pitchFamily="18" charset="0"/>
                            </a:rPr>
                            <m:t>𝑡</m:t>
                          </m:r>
                        </m:e>
                      </m:d>
                      <m:r>
                        <a:rPr lang="en-SG" sz="2400" b="0" i="1" smtClean="0">
                          <a:latin typeface="Cambria Math" panose="02040503050406030204" pitchFamily="18" charset="0"/>
                        </a:rPr>
                        <m:t>)</m:t>
                      </m:r>
                    </m:oMath>
                  </m:oMathPara>
                </a14:m>
                <a:endParaRPr lang="en-SG" sz="2400" b="0" dirty="0"/>
              </a:p>
              <a:p>
                <a:pPr marL="285750" indent="-285750">
                  <a:buFont typeface="Arial" panose="020B0604020202020204" pitchFamily="34" charset="0"/>
                  <a:buChar char="•"/>
                </a:pPr>
                <a:r>
                  <a:rPr lang="en-SG" sz="2400" dirty="0"/>
                  <a:t>The delta of the forward price w.r.t the Spot price is</a:t>
                </a:r>
              </a:p>
              <a:p>
                <a:pPr/>
                <a14:m>
                  <m:oMathPara xmlns:m="http://schemas.openxmlformats.org/officeDocument/2006/math">
                    <m:oMathParaPr>
                      <m:jc m:val="centerGroup"/>
                    </m:oMathParaPr>
                    <m:oMath xmlns:m="http://schemas.openxmlformats.org/officeDocument/2006/math">
                      <m:f>
                        <m:fPr>
                          <m:ctrlPr>
                            <a:rPr lang="en-SG" sz="2400" i="1" smtClean="0">
                              <a:latin typeface="Cambria Math" panose="02040503050406030204" pitchFamily="18" charset="0"/>
                            </a:rPr>
                          </m:ctrlPr>
                        </m:fPr>
                        <m:num>
                          <m:r>
                            <a:rPr lang="en-SG" sz="2400" i="1" smtClean="0">
                              <a:latin typeface="Cambria Math" panose="02040503050406030204" pitchFamily="18" charset="0"/>
                            </a:rPr>
                            <m:t>𝜕</m:t>
                          </m:r>
                          <m:r>
                            <a:rPr lang="en-SG" sz="2400" i="1">
                              <a:latin typeface="Cambria Math" panose="02040503050406030204" pitchFamily="18" charset="0"/>
                            </a:rPr>
                            <m:t>𝐹</m:t>
                          </m:r>
                          <m:d>
                            <m:dPr>
                              <m:ctrlPr>
                                <a:rPr lang="en-SG" sz="2400" i="1">
                                  <a:latin typeface="Cambria Math" panose="02040503050406030204" pitchFamily="18" charset="0"/>
                                </a:rPr>
                              </m:ctrlPr>
                            </m:dPr>
                            <m:e>
                              <m:r>
                                <a:rPr lang="en-SG" sz="2400" i="1">
                                  <a:latin typeface="Cambria Math" panose="02040503050406030204" pitchFamily="18" charset="0"/>
                                </a:rPr>
                                <m:t>𝑡</m:t>
                              </m:r>
                            </m:e>
                          </m:d>
                        </m:num>
                        <m:den>
                          <m:r>
                            <a:rPr lang="en-SG" sz="2400" i="1" smtClean="0">
                              <a:latin typeface="Cambria Math" panose="02040503050406030204" pitchFamily="18" charset="0"/>
                            </a:rPr>
                            <m:t>𝜕</m:t>
                          </m:r>
                          <m:r>
                            <a:rPr lang="en-SG" sz="2400" i="1">
                              <a:latin typeface="Cambria Math" panose="02040503050406030204" pitchFamily="18" charset="0"/>
                            </a:rPr>
                            <m:t>𝑆</m:t>
                          </m:r>
                          <m:d>
                            <m:dPr>
                              <m:ctrlPr>
                                <a:rPr lang="en-SG" sz="2400" i="1">
                                  <a:latin typeface="Cambria Math" panose="02040503050406030204" pitchFamily="18" charset="0"/>
                                </a:rPr>
                              </m:ctrlPr>
                            </m:dPr>
                            <m:e>
                              <m:r>
                                <a:rPr lang="en-SG" sz="2400" i="1">
                                  <a:latin typeface="Cambria Math" panose="02040503050406030204" pitchFamily="18" charset="0"/>
                                </a:rPr>
                                <m:t>𝑡</m:t>
                              </m:r>
                            </m:e>
                          </m:d>
                        </m:den>
                      </m:f>
                      <m:r>
                        <a:rPr lang="en-SG" sz="2400" i="1">
                          <a:latin typeface="Cambria Math" panose="02040503050406030204" pitchFamily="18" charset="0"/>
                        </a:rPr>
                        <m:t>=</m:t>
                      </m:r>
                      <m:func>
                        <m:funcPr>
                          <m:ctrlPr>
                            <a:rPr lang="en-SG" sz="2400" i="1">
                              <a:latin typeface="Cambria Math" panose="02040503050406030204" pitchFamily="18" charset="0"/>
                            </a:rPr>
                          </m:ctrlPr>
                        </m:funcPr>
                        <m:fName>
                          <m:r>
                            <m:rPr>
                              <m:sty m:val="p"/>
                            </m:rPr>
                            <a:rPr lang="en-SG" sz="2400">
                              <a:latin typeface="Cambria Math" panose="02040503050406030204" pitchFamily="18" charset="0"/>
                            </a:rPr>
                            <m:t>exp</m:t>
                          </m:r>
                        </m:fName>
                        <m:e>
                          <m:d>
                            <m:dPr>
                              <m:ctrlPr>
                                <a:rPr lang="en-SG" sz="2400" i="1">
                                  <a:latin typeface="Cambria Math" panose="02040503050406030204" pitchFamily="18" charset="0"/>
                                </a:rPr>
                              </m:ctrlPr>
                            </m:dPr>
                            <m:e>
                              <m:r>
                                <a:rPr lang="en-SG" sz="2400" i="1">
                                  <a:latin typeface="Cambria Math" panose="02040503050406030204" pitchFamily="18" charset="0"/>
                                </a:rPr>
                                <m:t>𝑟</m:t>
                              </m:r>
                              <m:d>
                                <m:dPr>
                                  <m:ctrlPr>
                                    <a:rPr lang="en-SG" sz="2400" i="1">
                                      <a:latin typeface="Cambria Math" panose="02040503050406030204" pitchFamily="18" charset="0"/>
                                    </a:rPr>
                                  </m:ctrlPr>
                                </m:dPr>
                                <m:e>
                                  <m:r>
                                    <a:rPr lang="en-SG" sz="2400" i="1">
                                      <a:latin typeface="Cambria Math" panose="02040503050406030204" pitchFamily="18" charset="0"/>
                                    </a:rPr>
                                    <m:t>𝑇</m:t>
                                  </m:r>
                                  <m:r>
                                    <a:rPr lang="en-SG" sz="2400" i="1">
                                      <a:latin typeface="Cambria Math" panose="02040503050406030204" pitchFamily="18" charset="0"/>
                                    </a:rPr>
                                    <m:t>−</m:t>
                                  </m:r>
                                  <m:r>
                                    <a:rPr lang="en-SG" sz="2400" i="1">
                                      <a:latin typeface="Cambria Math" panose="02040503050406030204" pitchFamily="18" charset="0"/>
                                    </a:rPr>
                                    <m:t>𝑡</m:t>
                                  </m:r>
                                </m:e>
                              </m:d>
                            </m:e>
                          </m:d>
                        </m:e>
                      </m:func>
                    </m:oMath>
                  </m:oMathPara>
                </a14:m>
                <a:endParaRPr lang="en-SG" sz="2400" b="0" dirty="0"/>
              </a:p>
              <a:p>
                <a:pPr marL="342900" indent="-342900">
                  <a:buFont typeface="Arial" panose="020B0604020202020204" pitchFamily="34" charset="0"/>
                  <a:buChar char="•"/>
                </a:pPr>
                <a:r>
                  <a:rPr lang="en-SG" sz="2400" dirty="0"/>
                  <a:t>One would need to buy </a:t>
                </a:r>
                <a14:m>
                  <m:oMath xmlns:m="http://schemas.openxmlformats.org/officeDocument/2006/math">
                    <m:f>
                      <m:fPr>
                        <m:ctrlPr>
                          <a:rPr lang="en-SG" sz="2400" i="1">
                            <a:latin typeface="Cambria Math" panose="02040503050406030204" pitchFamily="18" charset="0"/>
                          </a:rPr>
                        </m:ctrlPr>
                      </m:fPr>
                      <m:num>
                        <m:r>
                          <a:rPr lang="en-SG" sz="2400" i="1">
                            <a:latin typeface="Cambria Math" panose="02040503050406030204" pitchFamily="18" charset="0"/>
                          </a:rPr>
                          <m:t>𝜕</m:t>
                        </m:r>
                        <m:r>
                          <a:rPr lang="en-SG" sz="2400" b="0" i="1" smtClean="0">
                            <a:latin typeface="Cambria Math" panose="02040503050406030204" pitchFamily="18" charset="0"/>
                          </a:rPr>
                          <m:t>𝑃</m:t>
                        </m:r>
                        <m:d>
                          <m:dPr>
                            <m:ctrlPr>
                              <a:rPr lang="en-SG" sz="2400" i="1">
                                <a:latin typeface="Cambria Math" panose="02040503050406030204" pitchFamily="18" charset="0"/>
                              </a:rPr>
                            </m:ctrlPr>
                          </m:dPr>
                          <m:e>
                            <m:r>
                              <a:rPr lang="en-SG" sz="2400" i="1">
                                <a:latin typeface="Cambria Math" panose="02040503050406030204" pitchFamily="18" charset="0"/>
                              </a:rPr>
                              <m:t>𝑡</m:t>
                            </m:r>
                          </m:e>
                        </m:d>
                      </m:num>
                      <m:den>
                        <m:r>
                          <a:rPr lang="en-SG" sz="2400" i="1">
                            <a:latin typeface="Cambria Math" panose="02040503050406030204" pitchFamily="18" charset="0"/>
                          </a:rPr>
                          <m:t>𝜕</m:t>
                        </m:r>
                        <m:r>
                          <a:rPr lang="en-SG" sz="2400" i="1">
                            <a:latin typeface="Cambria Math" panose="02040503050406030204" pitchFamily="18" charset="0"/>
                          </a:rPr>
                          <m:t>𝑆</m:t>
                        </m:r>
                        <m:d>
                          <m:dPr>
                            <m:ctrlPr>
                              <a:rPr lang="en-SG" sz="2400" i="1">
                                <a:latin typeface="Cambria Math" panose="02040503050406030204" pitchFamily="18" charset="0"/>
                              </a:rPr>
                            </m:ctrlPr>
                          </m:dPr>
                          <m:e>
                            <m:r>
                              <a:rPr lang="en-SG" sz="2400" i="1">
                                <a:latin typeface="Cambria Math" panose="02040503050406030204" pitchFamily="18" charset="0"/>
                              </a:rPr>
                              <m:t>𝑡</m:t>
                            </m:r>
                          </m:e>
                        </m:d>
                      </m:den>
                    </m:f>
                    <m:r>
                      <m:rPr>
                        <m:sty m:val="p"/>
                      </m:rPr>
                      <a:rPr lang="en-SG" sz="2400" b="0" i="0" smtClean="0">
                        <a:latin typeface="Cambria Math" panose="02040503050406030204" pitchFamily="18" charset="0"/>
                      </a:rPr>
                      <m:t>exp</m:t>
                    </m:r>
                    <m:r>
                      <a:rPr lang="en-SG" sz="2400" b="0" i="1" smtClean="0">
                        <a:latin typeface="Cambria Math" panose="02040503050406030204" pitchFamily="18" charset="0"/>
                      </a:rPr>
                      <m:t>⁡(−</m:t>
                    </m:r>
                    <m:r>
                      <a:rPr lang="en-SG" sz="2400" b="0" i="1" smtClean="0">
                        <a:latin typeface="Cambria Math" panose="02040503050406030204" pitchFamily="18" charset="0"/>
                      </a:rPr>
                      <m:t>𝑟</m:t>
                    </m:r>
                    <m:d>
                      <m:dPr>
                        <m:ctrlPr>
                          <a:rPr lang="en-SG" sz="2400" b="0" i="1" smtClean="0">
                            <a:latin typeface="Cambria Math" panose="02040503050406030204" pitchFamily="18" charset="0"/>
                          </a:rPr>
                        </m:ctrlPr>
                      </m:dPr>
                      <m:e>
                        <m:r>
                          <a:rPr lang="en-SG" sz="2400" b="0" i="1" smtClean="0">
                            <a:latin typeface="Cambria Math" panose="02040503050406030204" pitchFamily="18" charset="0"/>
                          </a:rPr>
                          <m:t>𝑇</m:t>
                        </m:r>
                        <m:r>
                          <a:rPr lang="en-SG" sz="2400" b="0" i="1" smtClean="0">
                            <a:latin typeface="Cambria Math" panose="02040503050406030204" pitchFamily="18" charset="0"/>
                          </a:rPr>
                          <m:t>−</m:t>
                        </m:r>
                        <m:r>
                          <a:rPr lang="en-SG" sz="2400" b="0" i="1" smtClean="0">
                            <a:latin typeface="Cambria Math" panose="02040503050406030204" pitchFamily="18" charset="0"/>
                          </a:rPr>
                          <m:t>𝑡</m:t>
                        </m:r>
                      </m:e>
                    </m:d>
                    <m:r>
                      <a:rPr lang="en-SG" sz="2400" b="0" i="1" smtClean="0">
                        <a:latin typeface="Cambria Math" panose="02040503050406030204" pitchFamily="18" charset="0"/>
                      </a:rPr>
                      <m:t>)</m:t>
                    </m:r>
                  </m:oMath>
                </a14:m>
                <a:r>
                  <a:rPr lang="en-SG" sz="2400" dirty="0"/>
                  <a:t> amount of forward contracts.</a:t>
                </a:r>
              </a:p>
              <a:p>
                <a:pPr marL="285750" indent="-285750">
                  <a:buFont typeface="Arial" panose="020B0604020202020204" pitchFamily="34" charset="0"/>
                  <a:buChar char="•"/>
                </a:pPr>
                <a:endParaRPr lang="en-SG" sz="2400" dirty="0"/>
              </a:p>
              <a:p>
                <a:pPr marL="285750" indent="-285750">
                  <a:buFont typeface="Arial" panose="020B0604020202020204" pitchFamily="34" charset="0"/>
                  <a:buChar char="•"/>
                </a:pPr>
                <a:endParaRPr lang="en-SG" sz="2400" dirty="0"/>
              </a:p>
            </p:txBody>
          </p:sp>
        </mc:Choice>
        <mc:Fallback>
          <p:sp>
            <p:nvSpPr>
              <p:cNvPr id="3" name="object 3"/>
              <p:cNvSpPr txBox="1">
                <a:spLocks noRot="1" noChangeAspect="1" noMove="1" noResize="1" noEditPoints="1" noAdjustHandles="1" noChangeArrowheads="1" noChangeShapeType="1" noTextEdit="1"/>
              </p:cNvSpPr>
              <p:nvPr/>
            </p:nvSpPr>
            <p:spPr>
              <a:xfrm>
                <a:off x="1170284" y="1720850"/>
                <a:ext cx="8022590" cy="4322915"/>
              </a:xfrm>
              <a:prstGeom prst="rect">
                <a:avLst/>
              </a:prstGeom>
              <a:blipFill>
                <a:blip r:embed="rId2"/>
                <a:stretch>
                  <a:fillRect l="-2204" t="-1834"/>
                </a:stretch>
              </a:blipFill>
            </p:spPr>
            <p:txBody>
              <a:bodyPr/>
              <a:lstStyle/>
              <a:p>
                <a:r>
                  <a:rPr lang="en-SG">
                    <a:noFill/>
                  </a:rPr>
                  <a:t> </a:t>
                </a:r>
              </a:p>
            </p:txBody>
          </p:sp>
        </mc:Fallback>
      </mc:AlternateContent>
    </p:spTree>
    <p:extLst>
      <p:ext uri="{BB962C8B-B14F-4D97-AF65-F5344CB8AC3E}">
        <p14:creationId xmlns:p14="http://schemas.microsoft.com/office/powerpoint/2010/main" val="157204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2107</TotalTime>
  <Words>2347</Words>
  <Application>Microsoft Office PowerPoint</Application>
  <PresentationFormat>Custom</PresentationFormat>
  <Paragraphs>234</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Black</vt:lpstr>
      <vt:lpstr>Calibri</vt:lpstr>
      <vt:lpstr>Cambria Math</vt:lpstr>
      <vt:lpstr>Office Theme</vt:lpstr>
      <vt:lpstr>QF602: Derivatives</vt:lpstr>
      <vt:lpstr>What are Greeks</vt:lpstr>
      <vt:lpstr>What are Greeks</vt:lpstr>
      <vt:lpstr>Models and Greeks</vt:lpstr>
      <vt:lpstr>Delta</vt:lpstr>
      <vt:lpstr>Delta</vt:lpstr>
      <vt:lpstr>Delta</vt:lpstr>
      <vt:lpstr>Delta Hedging using Spot</vt:lpstr>
      <vt:lpstr>Delta Hedging using Forward</vt:lpstr>
      <vt:lpstr>Delta Hedging using other asset</vt:lpstr>
      <vt:lpstr>A Proof</vt:lpstr>
      <vt:lpstr>A Proof</vt:lpstr>
      <vt:lpstr>Black Scholes Delta</vt:lpstr>
      <vt:lpstr>Black Scholes Delta</vt:lpstr>
      <vt:lpstr>Black Scholes Delta</vt:lpstr>
      <vt:lpstr>Gamma</vt:lpstr>
      <vt:lpstr>Gamma</vt:lpstr>
      <vt:lpstr>Black Scholes Gamma</vt:lpstr>
      <vt:lpstr>Black Scholes Gamma</vt:lpstr>
      <vt:lpstr>Gamma and Delta-Hedge</vt:lpstr>
      <vt:lpstr>Vega</vt:lpstr>
      <vt:lpstr>Black Scholes Vega</vt:lpstr>
      <vt:lpstr>Black Scholes Vega</vt:lpstr>
      <vt:lpstr>Theta</vt:lpstr>
      <vt:lpstr>Theta</vt:lpstr>
      <vt:lpstr>Digital Option</vt:lpstr>
      <vt:lpstr>Digital Option</vt:lpstr>
      <vt:lpstr>Call Spread Price</vt:lpstr>
      <vt:lpstr>Call Spread Delta</vt:lpstr>
      <vt:lpstr>Call Spread Vega</vt:lpstr>
      <vt:lpstr>Call Spread Gamma</vt:lpstr>
      <vt:lpstr>Trading the volatility</vt:lpstr>
      <vt:lpstr>Trading the volatility</vt:lpstr>
      <vt:lpstr>Trading the volatility</vt:lpstr>
      <vt:lpstr>Trading the volatility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QF602: Derivatives</dc:title>
  <dc:creator>My PC</dc:creator>
  <cp:lastModifiedBy>Harry Lo</cp:lastModifiedBy>
  <cp:revision>131</cp:revision>
  <dcterms:created xsi:type="dcterms:W3CDTF">2017-12-05T09:05:45Z</dcterms:created>
  <dcterms:modified xsi:type="dcterms:W3CDTF">2018-02-11T01:02:12Z</dcterms:modified>
</cp:coreProperties>
</file>