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4" r:id="rId16"/>
    <p:sldId id="278" r:id="rId17"/>
    <p:sldId id="272" r:id="rId18"/>
    <p:sldId id="271" r:id="rId19"/>
    <p:sldId id="275" r:id="rId20"/>
    <p:sldId id="276" r:id="rId21"/>
    <p:sldId id="277" r:id="rId22"/>
    <p:sldId id="280" r:id="rId23"/>
    <p:sldId id="279" r:id="rId24"/>
    <p:sldId id="281" r:id="rId25"/>
    <p:sldId id="282" r:id="rId26"/>
    <p:sldId id="284" r:id="rId27"/>
    <p:sldId id="285" r:id="rId28"/>
    <p:sldId id="283" r:id="rId29"/>
    <p:sldId id="286" r:id="rId30"/>
    <p:sldId id="287" r:id="rId31"/>
    <p:sldId id="288" r:id="rId32"/>
    <p:sldId id="289" r:id="rId33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94660"/>
  </p:normalViewPr>
  <p:slideViewPr>
    <p:cSldViewPr>
      <p:cViewPr varScale="1">
        <p:scale>
          <a:sx n="58" d="100"/>
          <a:sy n="58" d="100"/>
        </p:scale>
        <p:origin x="136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3433B-09C0-4156-9775-7D73669576E3}" type="datetimeFigureOut">
              <a:rPr lang="en-SG" smtClean="0"/>
              <a:t>24/1/2018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DE795-9B3A-446A-ACB0-456963F99F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029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DE795-9B3A-446A-ACB0-456963F99FF9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283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DE795-9B3A-446A-ACB0-456963F99FF9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623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DE795-9B3A-446A-ACB0-456963F99FF9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894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DE795-9B3A-446A-ACB0-456963F99FF9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9828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DE795-9B3A-446A-ACB0-456963F99FF9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750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55176" y="2584041"/>
            <a:ext cx="6783046" cy="972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16688" y="3940672"/>
            <a:ext cx="6460022" cy="1226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© Lim </a:t>
            </a:r>
            <a:r>
              <a:rPr spc="-5" dirty="0"/>
              <a:t>Kian Guan </a:t>
            </a:r>
            <a:r>
              <a:rPr spc="-10" dirty="0"/>
              <a:t>&amp; </a:t>
            </a:r>
            <a:r>
              <a:rPr spc="-20" dirty="0"/>
              <a:t>Wang </a:t>
            </a:r>
            <a:r>
              <a:rPr spc="-25" dirty="0"/>
              <a:t>Wei</a:t>
            </a:r>
            <a:r>
              <a:rPr spc="-5" dirty="0"/>
              <a:t> </a:t>
            </a:r>
            <a:r>
              <a:rPr spc="-10" dirty="0"/>
              <a:t>Mun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© Lim </a:t>
            </a:r>
            <a:r>
              <a:rPr spc="-5" dirty="0"/>
              <a:t>Kian Guan </a:t>
            </a:r>
            <a:r>
              <a:rPr spc="-10" dirty="0"/>
              <a:t>&amp; </a:t>
            </a:r>
            <a:r>
              <a:rPr spc="-20" dirty="0"/>
              <a:t>Wang </a:t>
            </a:r>
            <a:r>
              <a:rPr spc="-25" dirty="0"/>
              <a:t>Wei</a:t>
            </a:r>
            <a:r>
              <a:rPr spc="-5" dirty="0"/>
              <a:t> </a:t>
            </a:r>
            <a:r>
              <a:rPr spc="-10" dirty="0"/>
              <a:t>Mun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© Lim </a:t>
            </a:r>
            <a:r>
              <a:rPr spc="-5" dirty="0"/>
              <a:t>Kian Guan </a:t>
            </a:r>
            <a:r>
              <a:rPr spc="-10" dirty="0"/>
              <a:t>&amp; </a:t>
            </a:r>
            <a:r>
              <a:rPr spc="-20" dirty="0"/>
              <a:t>Wang </a:t>
            </a:r>
            <a:r>
              <a:rPr spc="-25" dirty="0"/>
              <a:t>Wei</a:t>
            </a:r>
            <a:r>
              <a:rPr spc="-5" dirty="0"/>
              <a:t> </a:t>
            </a:r>
            <a:r>
              <a:rPr spc="-10" dirty="0"/>
              <a:t>Mun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© Lim </a:t>
            </a:r>
            <a:r>
              <a:rPr spc="-5" dirty="0"/>
              <a:t>Kian Guan </a:t>
            </a:r>
            <a:r>
              <a:rPr spc="-10" dirty="0"/>
              <a:t>&amp; </a:t>
            </a:r>
            <a:r>
              <a:rPr spc="-20" dirty="0"/>
              <a:t>Wang </a:t>
            </a:r>
            <a:r>
              <a:rPr spc="-25" dirty="0"/>
              <a:t>Wei</a:t>
            </a:r>
            <a:r>
              <a:rPr spc="-5" dirty="0"/>
              <a:t> </a:t>
            </a:r>
            <a:r>
              <a:rPr spc="-10" dirty="0"/>
              <a:t>Mun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© Lim </a:t>
            </a:r>
            <a:r>
              <a:rPr spc="-5" dirty="0"/>
              <a:t>Kian Guan </a:t>
            </a:r>
            <a:r>
              <a:rPr spc="-10" dirty="0"/>
              <a:t>&amp; </a:t>
            </a:r>
            <a:r>
              <a:rPr spc="-20" dirty="0"/>
              <a:t>Wang </a:t>
            </a:r>
            <a:r>
              <a:rPr spc="-25" dirty="0"/>
              <a:t>Wei</a:t>
            </a:r>
            <a:r>
              <a:rPr spc="-5" dirty="0"/>
              <a:t> </a:t>
            </a:r>
            <a:r>
              <a:rPr spc="-10" dirty="0"/>
              <a:t>Mun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20457" y="744715"/>
            <a:ext cx="3452485" cy="72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0284" y="1919676"/>
            <a:ext cx="8352831" cy="436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11041" y="6897559"/>
            <a:ext cx="2278379" cy="218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© Lim </a:t>
            </a:r>
            <a:r>
              <a:rPr spc="-5" dirty="0"/>
              <a:t>Kian Guan </a:t>
            </a:r>
            <a:r>
              <a:rPr spc="-10" dirty="0"/>
              <a:t>&amp; </a:t>
            </a:r>
            <a:r>
              <a:rPr spc="-20" dirty="0"/>
              <a:t>Wang </a:t>
            </a:r>
            <a:r>
              <a:rPr spc="-25" dirty="0"/>
              <a:t>Wei</a:t>
            </a:r>
            <a:r>
              <a:rPr spc="-5" dirty="0"/>
              <a:t> </a:t>
            </a:r>
            <a:r>
              <a:rPr spc="-10" dirty="0"/>
              <a:t>Mun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170284" y="6897559"/>
            <a:ext cx="444500" cy="218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31306" y="6897559"/>
            <a:ext cx="210820" cy="218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10"/>
              </a:spcBef>
            </a:pPr>
            <a:r>
              <a:rPr dirty="0"/>
              <a:t>QF602:</a:t>
            </a:r>
            <a:r>
              <a:rPr spc="-35" dirty="0"/>
              <a:t> </a:t>
            </a:r>
            <a:r>
              <a:rPr dirty="0"/>
              <a:t>Derivatives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6688" y="3940672"/>
            <a:ext cx="4830212" cy="1838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400"/>
              </a:lnSpc>
              <a:spcBef>
                <a:spcPts val="95"/>
              </a:spcBef>
            </a:pPr>
            <a:r>
              <a:rPr sz="3300" b="1" spc="5" dirty="0">
                <a:solidFill>
                  <a:srgbClr val="898989"/>
                </a:solidFill>
                <a:latin typeface="Arial Black"/>
                <a:cs typeface="Arial Black"/>
              </a:rPr>
              <a:t>Lecture </a:t>
            </a:r>
            <a:r>
              <a:rPr lang="en-SG" sz="3300" b="1" spc="5" dirty="0">
                <a:solidFill>
                  <a:srgbClr val="898989"/>
                </a:solidFill>
                <a:latin typeface="Arial Black"/>
                <a:cs typeface="Arial Black"/>
              </a:rPr>
              <a:t>6</a:t>
            </a:r>
            <a:r>
              <a:rPr sz="3300" b="1" spc="0" dirty="0">
                <a:solidFill>
                  <a:srgbClr val="898989"/>
                </a:solidFill>
                <a:latin typeface="Arial Black"/>
                <a:cs typeface="Arial Black"/>
              </a:rPr>
              <a:t>:  </a:t>
            </a:r>
            <a:endParaRPr lang="en-SG" sz="3300" b="1" spc="0" dirty="0">
              <a:solidFill>
                <a:srgbClr val="898989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19400"/>
              </a:lnSpc>
              <a:spcBef>
                <a:spcPts val="95"/>
              </a:spcBef>
            </a:pPr>
            <a:r>
              <a:rPr lang="en-SG" sz="3300" b="1" dirty="0">
                <a:solidFill>
                  <a:srgbClr val="898989"/>
                </a:solidFill>
                <a:latin typeface="Arial Black"/>
                <a:cs typeface="Arial Black"/>
              </a:rPr>
              <a:t>Volatility Smiles and Barrier Options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30250"/>
            <a:ext cx="95250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Call Spreads with different models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170284" y="1555876"/>
            <a:ext cx="8519816" cy="148822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We would like to have a consistent model that “know” about the skew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It suggests that we need a better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460D7E-9AFE-4A27-852D-089C7BF32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3729241"/>
            <a:ext cx="5239957" cy="35911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32FBD0-0366-4194-83FB-BBB64187C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3815355"/>
            <a:ext cx="4114800" cy="252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1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30250"/>
            <a:ext cx="89916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SABR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70284" y="1919676"/>
                <a:ext cx="8022590" cy="5937523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SABR is a stochastic volatility model with the aim of capturing the correct dynamics of the implied volatility smile.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The model describes the evolution of a single forward: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𝑑𝐹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𝛼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𝐹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𝛽</m:t>
                          </m:r>
                        </m:sup>
                      </m:sSup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𝑑𝑊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SG" sz="2400" b="0" dirty="0">
                  <a:cs typeface="Calibri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𝑑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𝛼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𝜈𝛼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𝑑𝑍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Where W(t) and Z(t) are correlated Brownian motions with correlation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−1&lt;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  <a:cs typeface="Calibri"/>
                      </a:rPr>
                      <m:t>𝜌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&lt;</m:t>
                    </m:r>
                    <m:r>
                      <a:rPr lang="en-SG" sz="2400" i="1" dirty="0">
                        <a:latin typeface="Cambria Math" panose="02040503050406030204" pitchFamily="18" charset="0"/>
                        <a:cs typeface="Calibri"/>
                      </a:rPr>
                      <m:t>1</m:t>
                    </m:r>
                  </m:oMath>
                </a14:m>
                <a:r>
                  <a:rPr lang="en-SG" sz="2400" dirty="0">
                    <a:cs typeface="Calibri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The first line describes the evolution of the forward process. This is known as the Constant Elasticity of Variance, or CEV. The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</m:oMath>
                </a14:m>
                <a:r>
                  <a:rPr lang="en-SG" sz="2400" dirty="0">
                    <a:cs typeface="Calibri"/>
                  </a:rPr>
                  <a:t> has the constraint </a:t>
                </a:r>
                <a14:m>
                  <m:oMath xmlns:m="http://schemas.openxmlformats.org/officeDocument/2006/math">
                    <m:r>
                      <a:rPr lang="en-SG" sz="2400" b="0" i="0" dirty="0" smtClean="0">
                        <a:latin typeface="Cambria Math" panose="02040503050406030204" pitchFamily="18" charset="0"/>
                        <a:cs typeface="Calibri"/>
                      </a:rPr>
                      <m:t>0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  <a:cs typeface="Calibri"/>
                      </a:rPr>
                      <m:t>≤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  <a:cs typeface="Calibri"/>
                      </a:rPr>
                      <m:t>≤1</m:t>
                    </m:r>
                  </m:oMath>
                </a14:m>
                <a:r>
                  <a:rPr lang="en-SG" sz="2400" dirty="0">
                    <a:cs typeface="Calibri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The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𝜈</m:t>
                    </m:r>
                  </m:oMath>
                </a14:m>
                <a:r>
                  <a:rPr lang="en-SG" sz="2400" dirty="0">
                    <a:cs typeface="Calibri"/>
                  </a:rPr>
                  <a:t> is called the </a:t>
                </a:r>
                <a:r>
                  <a:rPr lang="en-SG" sz="2400" dirty="0" err="1">
                    <a:cs typeface="Calibri"/>
                  </a:rPr>
                  <a:t>vol</a:t>
                </a:r>
                <a:r>
                  <a:rPr lang="en-SG" sz="2400" dirty="0">
                    <a:cs typeface="Calibri"/>
                  </a:rPr>
                  <a:t>-of-</a:t>
                </a:r>
                <a:r>
                  <a:rPr lang="en-SG" sz="2400" dirty="0" err="1">
                    <a:cs typeface="Calibri"/>
                  </a:rPr>
                  <a:t>vol</a:t>
                </a:r>
                <a:r>
                  <a:rPr lang="en-SG" sz="2400" dirty="0">
                    <a:cs typeface="Calibri"/>
                  </a:rPr>
                  <a:t> because it is the coefficient in the random part of the volatility. If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𝜈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=0</m:t>
                    </m:r>
                  </m:oMath>
                </a14:m>
                <a:r>
                  <a:rPr lang="en-SG" sz="2400" dirty="0">
                    <a:cs typeface="Calibri"/>
                  </a:rPr>
                  <a:t>, then the volatility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</m:oMath>
                </a14:m>
                <a:r>
                  <a:rPr lang="en-SG" sz="2400" dirty="0">
                    <a:cs typeface="Calibri"/>
                  </a:rPr>
                  <a:t> becomes deterministic.</a:t>
                </a:r>
              </a:p>
              <a:p>
                <a:endParaRPr lang="en-SG" sz="2400" dirty="0">
                  <a:cs typeface="Calibri"/>
                </a:endParaRPr>
              </a:p>
              <a:p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284" y="1919676"/>
                <a:ext cx="8022590" cy="5937523"/>
              </a:xfrm>
              <a:prstGeom prst="rect">
                <a:avLst/>
              </a:prstGeom>
              <a:blipFill>
                <a:blip r:embed="rId2"/>
                <a:stretch>
                  <a:fillRect l="-2204" t="-1437" r="-19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99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30250"/>
            <a:ext cx="89916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SABR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70284" y="1644650"/>
                <a:ext cx="8519816" cy="3334887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It has 4 parameters can be used for calibration: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e>
                    </m:d>
                  </m:oMath>
                </a14:m>
                <a:r>
                  <a:rPr lang="en-SG" sz="2400" dirty="0">
                    <a:cs typeface="Calibri"/>
                  </a:rPr>
                  <a:t>, initial value of the volatility.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</m:oMath>
                </a14:m>
                <a:r>
                  <a:rPr lang="en-SG" sz="2400" dirty="0">
                    <a:cs typeface="Calibri"/>
                  </a:rPr>
                  <a:t>, the CEV parameter.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𝜌</m:t>
                    </m:r>
                  </m:oMath>
                </a14:m>
                <a:r>
                  <a:rPr lang="en-SG" sz="2400" dirty="0">
                    <a:cs typeface="Calibri"/>
                  </a:rPr>
                  <a:t>, the correlation between the forward and the </a:t>
                </a:r>
                <a:r>
                  <a:rPr lang="en-SG" sz="2400" dirty="0" err="1">
                    <a:cs typeface="Calibri"/>
                  </a:rPr>
                  <a:t>vol</a:t>
                </a:r>
                <a:r>
                  <a:rPr lang="en-SG" sz="2400" dirty="0">
                    <a:cs typeface="Calibri"/>
                  </a:rPr>
                  <a:t> processes.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𝜈</m:t>
                    </m:r>
                  </m:oMath>
                </a14:m>
                <a:r>
                  <a:rPr lang="en-SG" sz="2400" dirty="0">
                    <a:cs typeface="Calibri"/>
                  </a:rPr>
                  <a:t>, the volatility of volatility parameter.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  <a:p>
                <a:endParaRPr lang="en-SG" sz="2400" dirty="0">
                  <a:cs typeface="Calibri"/>
                </a:endParaRPr>
              </a:p>
              <a:p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284" y="1644650"/>
                <a:ext cx="8519816" cy="3334887"/>
              </a:xfrm>
              <a:prstGeom prst="rect">
                <a:avLst/>
              </a:prstGeom>
              <a:blipFill>
                <a:blip r:embed="rId2"/>
                <a:stretch>
                  <a:fillRect l="-2074" t="-2559" r="-13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9995429-8165-467D-8C5C-4B129F488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79" y="3982390"/>
            <a:ext cx="5242081" cy="337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7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698500" y="730250"/>
                <a:ext cx="8991600" cy="713657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en-SG" spc="50" dirty="0"/>
                  <a:t>Impact of </a:t>
                </a:r>
                <a14:m>
                  <m:oMath xmlns:m="http://schemas.openxmlformats.org/officeDocument/2006/math">
                    <m:r>
                      <a:rPr lang="en-SG" b="0" i="1" spc="5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SG" b="0" i="1" spc="50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spc="-20" dirty="0"/>
              </a:p>
            </p:txBody>
          </p:sp>
        </mc:Choice>
        <mc:Fallback xmlns=""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8500" y="730250"/>
                <a:ext cx="8991600" cy="713657"/>
              </a:xfrm>
              <a:prstGeom prst="rect">
                <a:avLst/>
              </a:prstGeom>
              <a:blipFill>
                <a:blip r:embed="rId2"/>
                <a:stretch>
                  <a:fillRect t="-22222" b="-487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70284" y="1919676"/>
                <a:ext cx="8519816" cy="1857560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Consider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𝐹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=10, 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=0.5, 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𝜌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=−0.5,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𝜈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=0.4.</m:t>
                    </m:r>
                  </m:oMath>
                </a14:m>
                <a:r>
                  <a:rPr lang="en-SG" sz="2400" dirty="0">
                    <a:cs typeface="Calibri"/>
                  </a:rPr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  <a:p>
                <a:endParaRPr lang="en-SG" sz="2400" dirty="0">
                  <a:cs typeface="Calibri"/>
                </a:endParaRPr>
              </a:p>
              <a:p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284" y="1919676"/>
                <a:ext cx="8519816" cy="1857560"/>
              </a:xfrm>
              <a:prstGeom prst="rect">
                <a:avLst/>
              </a:prstGeom>
              <a:blipFill>
                <a:blip r:embed="rId3"/>
                <a:stretch>
                  <a:fillRect l="-2074" t="-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DDCD4F8-95D6-4E4B-9676-26591D2ECD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2648123"/>
            <a:ext cx="5715000" cy="424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43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698500" y="730250"/>
                <a:ext cx="8991600" cy="713657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en-SG" spc="50" dirty="0"/>
                  <a:t>Impact of </a:t>
                </a:r>
                <a14:m>
                  <m:oMath xmlns:m="http://schemas.openxmlformats.org/officeDocument/2006/math">
                    <m:r>
                      <a:rPr lang="en-SG" b="0" i="1" spc="5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SG" b="0" i="1" spc="50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spc="-20" dirty="0"/>
              </a:p>
            </p:txBody>
          </p:sp>
        </mc:Choice>
        <mc:Fallback xmlns=""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8500" y="730250"/>
                <a:ext cx="8991600" cy="713657"/>
              </a:xfrm>
              <a:prstGeom prst="rect">
                <a:avLst/>
              </a:prstGeom>
              <a:blipFill>
                <a:blip r:embed="rId2"/>
                <a:stretch>
                  <a:fillRect t="-22222" b="-487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70284" y="4396495"/>
                <a:ext cx="8519816" cy="4612288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Consider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𝐹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=10, 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=0.5, 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𝜌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=−0.5,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𝜈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=0.4.</m:t>
                    </m:r>
                  </m:oMath>
                </a14:m>
                <a:endParaRPr lang="en-SG" sz="2400" b="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ATM implied </a:t>
                </a:r>
                <a:r>
                  <a:rPr lang="en-SG" sz="2400" dirty="0" err="1">
                    <a:cs typeface="Calibri"/>
                  </a:rPr>
                  <a:t>vol</a:t>
                </a:r>
                <a:r>
                  <a:rPr lang="en-SG" sz="2400" dirty="0">
                    <a:cs typeface="Calibri"/>
                  </a:rPr>
                  <a:t> can be approximated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𝛼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(0)</m:t>
                        </m:r>
                      </m:num>
                      <m:den>
                        <m:sSup>
                          <m:sSup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𝐹</m:t>
                            </m:r>
                          </m:e>
                          <m:sup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1−</m:t>
                            </m:r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𝛽</m:t>
                            </m:r>
                          </m:sup>
                        </m:sSup>
                      </m:den>
                    </m:f>
                  </m:oMath>
                </a14:m>
                <a:r>
                  <a:rPr lang="en-SG" sz="2400" dirty="0">
                    <a:cs typeface="Calibri"/>
                  </a:rPr>
                  <a:t>, or one can solve the above cubic equation in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(0)</m:t>
                    </m:r>
                  </m:oMath>
                </a14:m>
                <a:r>
                  <a:rPr lang="en-SG" sz="2400" dirty="0">
                    <a:cs typeface="Calibri"/>
                  </a:rPr>
                  <a:t> numerically.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For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(0)</m:t>
                    </m:r>
                  </m:oMath>
                </a14:m>
                <a:r>
                  <a:rPr lang="en-SG" sz="2400" dirty="0">
                    <a:cs typeface="Calibri"/>
                  </a:rPr>
                  <a:t>=0.2, the approx. ATM </a:t>
                </a:r>
                <a:r>
                  <a:rPr lang="en-SG" sz="2400" dirty="0" err="1">
                    <a:cs typeface="Calibri"/>
                  </a:rPr>
                  <a:t>vol</a:t>
                </a:r>
                <a:r>
                  <a:rPr lang="en-SG" sz="2400" dirty="0">
                    <a:cs typeface="Calibri"/>
                  </a:rPr>
                  <a:t> is 6.32%.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For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(0)</m:t>
                    </m:r>
                  </m:oMath>
                </a14:m>
                <a:r>
                  <a:rPr lang="en-SG" sz="2400" dirty="0">
                    <a:cs typeface="Calibri"/>
                  </a:rPr>
                  <a:t>=0.3, the approx. ATM </a:t>
                </a:r>
                <a:r>
                  <a:rPr lang="en-SG" sz="2400" dirty="0" err="1">
                    <a:cs typeface="Calibri"/>
                  </a:rPr>
                  <a:t>vol</a:t>
                </a:r>
                <a:r>
                  <a:rPr lang="en-SG" sz="2400" dirty="0">
                    <a:cs typeface="Calibri"/>
                  </a:rPr>
                  <a:t> is 9.49%.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For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(0)</m:t>
                    </m:r>
                  </m:oMath>
                </a14:m>
                <a:r>
                  <a:rPr lang="en-SG" sz="2400" dirty="0">
                    <a:cs typeface="Calibri"/>
                  </a:rPr>
                  <a:t>=0.4, the approx. ATM </a:t>
                </a:r>
                <a:r>
                  <a:rPr lang="en-SG" sz="2400" dirty="0" err="1">
                    <a:cs typeface="Calibri"/>
                  </a:rPr>
                  <a:t>vol</a:t>
                </a:r>
                <a:r>
                  <a:rPr lang="en-SG" sz="2400" dirty="0">
                    <a:cs typeface="Calibri"/>
                  </a:rPr>
                  <a:t> is 12.65%.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b="0" dirty="0">
                  <a:cs typeface="Calibri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  <a:p>
                <a:endParaRPr lang="en-SG" sz="2400" dirty="0">
                  <a:cs typeface="Calibri"/>
                </a:endParaRPr>
              </a:p>
              <a:p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284" y="4396495"/>
                <a:ext cx="8519816" cy="4612288"/>
              </a:xfrm>
              <a:prstGeom prst="rect">
                <a:avLst/>
              </a:prstGeom>
              <a:blipFill>
                <a:blip r:embed="rId3"/>
                <a:stretch>
                  <a:fillRect l="-2074" t="-18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E13B691-DFB4-4DCA-8084-9E75EC34F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67" y="1729495"/>
            <a:ext cx="770466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61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698500" y="730250"/>
                <a:ext cx="8991600" cy="713657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en-SG" spc="50" dirty="0"/>
                  <a:t>Impact of </a:t>
                </a:r>
                <a14:m>
                  <m:oMath xmlns:m="http://schemas.openxmlformats.org/officeDocument/2006/math">
                    <m:r>
                      <a:rPr lang="en-SG" b="0" i="1" spc="5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spc="-20" dirty="0"/>
              </a:p>
            </p:txBody>
          </p:sp>
        </mc:Choice>
        <mc:Fallback xmlns=""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8500" y="730250"/>
                <a:ext cx="8991600" cy="713657"/>
              </a:xfrm>
              <a:prstGeom prst="rect">
                <a:avLst/>
              </a:prstGeom>
              <a:blipFill>
                <a:blip r:embed="rId2"/>
                <a:stretch>
                  <a:fillRect t="-22222" b="-487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70284" y="1919676"/>
                <a:ext cx="8519816" cy="2226892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Consider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𝐹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=10, 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=0.4, 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𝜌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=−0.5,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𝜈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=0.4.</m:t>
                    </m:r>
                  </m:oMath>
                </a14:m>
                <a:endParaRPr lang="en-SG" sz="2400" b="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Note that the ATM </a:t>
                </a:r>
                <a:r>
                  <a:rPr lang="en-SG" sz="2400" dirty="0" err="1">
                    <a:cs typeface="Calibri"/>
                  </a:rPr>
                  <a:t>vols</a:t>
                </a:r>
                <a:r>
                  <a:rPr lang="en-SG" sz="2400" dirty="0">
                    <a:cs typeface="Calibri"/>
                  </a:rPr>
                  <a:t> changes as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  <m:r>
                      <a:rPr lang="en-SG" sz="2400" i="1" dirty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SG" sz="2400" dirty="0">
                    <a:cs typeface="Calibri"/>
                  </a:rPr>
                  <a:t>changes.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  <a:p>
                <a:endParaRPr lang="en-SG" sz="2400" dirty="0">
                  <a:cs typeface="Calibri"/>
                </a:endParaRPr>
              </a:p>
              <a:p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284" y="1919676"/>
                <a:ext cx="8519816" cy="2226892"/>
              </a:xfrm>
              <a:prstGeom prst="rect">
                <a:avLst/>
              </a:prstGeom>
              <a:blipFill>
                <a:blip r:embed="rId3"/>
                <a:stretch>
                  <a:fillRect l="-2074" t="-38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693E1EE-BBCE-4EDC-953E-4CA69AE29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2711450"/>
            <a:ext cx="6324600" cy="474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0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698500" y="730250"/>
                <a:ext cx="8991600" cy="713657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en-SG" spc="50" dirty="0"/>
                  <a:t>Impact of </a:t>
                </a:r>
                <a14:m>
                  <m:oMath xmlns:m="http://schemas.openxmlformats.org/officeDocument/2006/math">
                    <m:r>
                      <a:rPr lang="en-SG" b="0" i="1" spc="5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spc="-20" dirty="0"/>
              </a:p>
            </p:txBody>
          </p:sp>
        </mc:Choice>
        <mc:Fallback xmlns=""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8500" y="730250"/>
                <a:ext cx="8991600" cy="713657"/>
              </a:xfrm>
              <a:prstGeom prst="rect">
                <a:avLst/>
              </a:prstGeom>
              <a:blipFill>
                <a:blip r:embed="rId2"/>
                <a:stretch>
                  <a:fillRect t="-22222" b="-487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70284" y="1919676"/>
                <a:ext cx="8519816" cy="2226892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Another way to analyse the impact is to adjust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(0) </m:t>
                    </m:r>
                  </m:oMath>
                </a14:m>
                <a:r>
                  <a:rPr lang="en-SG" sz="2400" dirty="0">
                    <a:cs typeface="Calibri"/>
                  </a:rPr>
                  <a:t>such that we have the same ATM </a:t>
                </a:r>
                <a:r>
                  <a:rPr lang="en-SG" sz="2400" dirty="0" err="1">
                    <a:cs typeface="Calibri"/>
                  </a:rPr>
                  <a:t>vol</a:t>
                </a:r>
                <a:r>
                  <a:rPr lang="en-SG" sz="2400" dirty="0">
                    <a:cs typeface="Calibri"/>
                  </a:rPr>
                  <a:t> (10% in this case) for each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</m:oMath>
                </a14:m>
                <a:r>
                  <a:rPr lang="en-SG" sz="2400" dirty="0">
                    <a:cs typeface="Calibri"/>
                  </a:rPr>
                  <a:t> .</a:t>
                </a:r>
                <a:endParaRPr lang="en-SG" sz="2400" b="0" dirty="0">
                  <a:cs typeface="Calibri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  <a:p>
                <a:endParaRPr lang="en-SG" sz="2400" dirty="0">
                  <a:cs typeface="Calibri"/>
                </a:endParaRPr>
              </a:p>
              <a:p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284" y="1919676"/>
                <a:ext cx="8519816" cy="2226892"/>
              </a:xfrm>
              <a:prstGeom prst="rect">
                <a:avLst/>
              </a:prstGeom>
              <a:blipFill>
                <a:blip r:embed="rId3"/>
                <a:stretch>
                  <a:fillRect l="-2074" t="-3836" r="-13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37F052B-B3A4-46A5-8E1A-EF166760C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670" y="2770481"/>
            <a:ext cx="5496059" cy="412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09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698500" y="730250"/>
                <a:ext cx="8991600" cy="713657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en-SG" spc="50" dirty="0"/>
                  <a:t>Impact of </a:t>
                </a:r>
                <a14:m>
                  <m:oMath xmlns:m="http://schemas.openxmlformats.org/officeDocument/2006/math">
                    <m:r>
                      <a:rPr lang="en-SG" b="0" i="1" spc="50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spc="-20" dirty="0"/>
              </a:p>
            </p:txBody>
          </p:sp>
        </mc:Choice>
        <mc:Fallback xmlns=""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8500" y="730250"/>
                <a:ext cx="8991600" cy="713657"/>
              </a:xfrm>
              <a:prstGeom prst="rect">
                <a:avLst/>
              </a:prstGeom>
              <a:blipFill>
                <a:blip r:embed="rId2"/>
                <a:stretch>
                  <a:fillRect t="-22222" b="-487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70284" y="1919676"/>
                <a:ext cx="8519816" cy="1857560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Consider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𝐹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=10, 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(0)=0.3, 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=1, 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𝜈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=0.1.</m:t>
                    </m:r>
                  </m:oMath>
                </a14:m>
                <a:r>
                  <a:rPr lang="en-SG" sz="2400" dirty="0">
                    <a:cs typeface="Calibri"/>
                  </a:rPr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  <a:p>
                <a:endParaRPr lang="en-SG" sz="2400" dirty="0">
                  <a:cs typeface="Calibri"/>
                </a:endParaRPr>
              </a:p>
              <a:p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284" y="1919676"/>
                <a:ext cx="8519816" cy="1857560"/>
              </a:xfrm>
              <a:prstGeom prst="rect">
                <a:avLst/>
              </a:prstGeom>
              <a:blipFill>
                <a:blip r:embed="rId3"/>
                <a:stretch>
                  <a:fillRect l="-2074" t="-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B2B939E-B646-45A9-B367-C581680D9F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2471339"/>
            <a:ext cx="6858000" cy="464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19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698500" y="730250"/>
                <a:ext cx="8991600" cy="713657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en-SG" spc="50" dirty="0"/>
                  <a:t>Impact of </a:t>
                </a:r>
                <a14:m>
                  <m:oMath xmlns:m="http://schemas.openxmlformats.org/officeDocument/2006/math">
                    <m:r>
                      <a:rPr lang="en-SG" i="1" spc="50" dirty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spc="-20" dirty="0"/>
              </a:p>
            </p:txBody>
          </p:sp>
        </mc:Choice>
        <mc:Fallback xmlns=""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8500" y="730250"/>
                <a:ext cx="8991600" cy="713657"/>
              </a:xfrm>
              <a:prstGeom prst="rect">
                <a:avLst/>
              </a:prstGeom>
              <a:blipFill>
                <a:blip r:embed="rId2"/>
                <a:stretch>
                  <a:fillRect t="-22222" b="-487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70284" y="1919676"/>
                <a:ext cx="8519816" cy="2596224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Consider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𝐹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=10, 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(0)=0.3, 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=1, </m:t>
                    </m:r>
                    <m:r>
                      <a:rPr lang="en-SG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/>
                      </a:rPr>
                      <m:t>𝜈</m:t>
                    </m:r>
                    <m:r>
                      <a:rPr lang="en-SG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/>
                      </a:rPr>
                      <m:t>=0.</m:t>
                    </m:r>
                  </m:oMath>
                </a14:m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The correlation parameter has no impact on the implied volatility smile if the volatility is not stochastics.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  <a:p>
                <a:endParaRPr lang="en-SG" sz="2400" dirty="0">
                  <a:cs typeface="Calibri"/>
                </a:endParaRPr>
              </a:p>
              <a:p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284" y="1919676"/>
                <a:ext cx="8519816" cy="2596224"/>
              </a:xfrm>
              <a:prstGeom prst="rect">
                <a:avLst/>
              </a:prstGeom>
              <a:blipFill>
                <a:blip r:embed="rId3"/>
                <a:stretch>
                  <a:fillRect l="-2074" t="-3286" r="-13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C72DA5F-AFCA-4204-B171-84E8377D5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3450597"/>
            <a:ext cx="5448352" cy="36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78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698500" y="730250"/>
                <a:ext cx="8991600" cy="713657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en-SG" spc="50" dirty="0"/>
                  <a:t>Impact of </a:t>
                </a:r>
                <a14:m>
                  <m:oMath xmlns:m="http://schemas.openxmlformats.org/officeDocument/2006/math">
                    <m:r>
                      <a:rPr lang="en-SG" b="0" i="1" spc="50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spc="-20" dirty="0"/>
              </a:p>
            </p:txBody>
          </p:sp>
        </mc:Choice>
        <mc:Fallback xmlns=""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8500" y="730250"/>
                <a:ext cx="8991600" cy="713657"/>
              </a:xfrm>
              <a:prstGeom prst="rect">
                <a:avLst/>
              </a:prstGeom>
              <a:blipFill>
                <a:blip r:embed="rId2"/>
                <a:stretch>
                  <a:fillRect t="-22222" b="-487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70284" y="1919676"/>
                <a:ext cx="8519816" cy="1857560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Consider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𝐹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=10, 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𝛼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=0.4, 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=0.5, 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𝜌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=−0.5.</m:t>
                    </m:r>
                  </m:oMath>
                </a14:m>
                <a:r>
                  <a:rPr lang="en-SG" sz="2400" dirty="0">
                    <a:cs typeface="Calibri"/>
                  </a:rPr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  <a:p>
                <a:endParaRPr lang="en-SG" sz="2400" dirty="0">
                  <a:cs typeface="Calibri"/>
                </a:endParaRPr>
              </a:p>
              <a:p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284" y="1919676"/>
                <a:ext cx="8519816" cy="1857560"/>
              </a:xfrm>
              <a:prstGeom prst="rect">
                <a:avLst/>
              </a:prstGeom>
              <a:blipFill>
                <a:blip r:embed="rId3"/>
                <a:stretch>
                  <a:fillRect l="-2074" t="-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F6F3819-8462-4528-BD38-1AFF19F6B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2406650"/>
            <a:ext cx="6324600" cy="476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7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30250"/>
            <a:ext cx="89916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Implied Volatility, Smile and Surface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8022590" cy="518154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Recall </a:t>
            </a:r>
            <a:r>
              <a:rPr lang="en-US" sz="2400" dirty="0">
                <a:cs typeface="Calibri"/>
              </a:rPr>
              <a:t>implied volatility is the value of the </a:t>
            </a:r>
            <a:r>
              <a:rPr lang="en-US" sz="2400" b="1" dirty="0">
                <a:cs typeface="Calibri"/>
              </a:rPr>
              <a:t>constant volatility parameter</a:t>
            </a:r>
            <a:r>
              <a:rPr lang="en-US" sz="2400" dirty="0">
                <a:cs typeface="Calibri"/>
              </a:rPr>
              <a:t> such that the Black Scholes option formula produces the same price as the </a:t>
            </a:r>
            <a:r>
              <a:rPr lang="en-SG" sz="2400" dirty="0">
                <a:cs typeface="Calibri"/>
              </a:rPr>
              <a:t>observable option price.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Volatility smile is a collection of those implied volatilities for </a:t>
            </a:r>
            <a:r>
              <a:rPr lang="en-SG" sz="2400" dirty="0">
                <a:solidFill>
                  <a:srgbClr val="FF0000"/>
                </a:solidFill>
                <a:cs typeface="Calibri"/>
              </a:rPr>
              <a:t>different</a:t>
            </a:r>
            <a:r>
              <a:rPr lang="en-SG" sz="2400" dirty="0">
                <a:cs typeface="Calibri"/>
              </a:rPr>
              <a:t> strikes </a:t>
            </a:r>
            <a:r>
              <a:rPr lang="en-SG" sz="2400" dirty="0">
                <a:solidFill>
                  <a:srgbClr val="00B050"/>
                </a:solidFill>
                <a:cs typeface="Calibri"/>
              </a:rPr>
              <a:t>with the same maturity</a:t>
            </a:r>
            <a:r>
              <a:rPr lang="en-SG" sz="2400" dirty="0">
                <a:cs typeface="Calibri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Volatility surface is a collection of the volatility smiles with </a:t>
            </a:r>
            <a:r>
              <a:rPr lang="en-SG" sz="2400" dirty="0">
                <a:solidFill>
                  <a:srgbClr val="FF0000"/>
                </a:solidFill>
                <a:cs typeface="Calibri"/>
              </a:rPr>
              <a:t>different</a:t>
            </a:r>
            <a:r>
              <a:rPr lang="en-SG" sz="2400" dirty="0">
                <a:cs typeface="Calibri"/>
              </a:rPr>
              <a:t> maturities.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If Black Scholes’ constant volatility assumption were correct, then we should have the same value of implied volatility for any strike and maturity.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cs typeface="Calibri"/>
            </a:endParaRPr>
          </a:p>
          <a:p>
            <a:endParaRPr lang="en-SG" sz="2400" dirty="0">
              <a:cs typeface="Calibri"/>
            </a:endParaRPr>
          </a:p>
          <a:p>
            <a:endParaRPr lang="en-SG" sz="24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798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30250"/>
            <a:ext cx="89916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SABR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8022590" cy="444288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The volatility in the SABR model is drift-less and lognormal.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It may not make sense as we know that volatilities are empirically mean-reverting.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SABR is the simplest extension to Black Scholes that knows about volatility smile.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The strength of the model is having a quite accurate, intuitive and closed-form formula for the implied volatility.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cs typeface="Calibri"/>
            </a:endParaRPr>
          </a:p>
          <a:p>
            <a:endParaRPr lang="en-SG" sz="2400" dirty="0">
              <a:cs typeface="Calibri"/>
            </a:endParaRPr>
          </a:p>
          <a:p>
            <a:endParaRPr lang="en-SG" sz="24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2849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30250"/>
            <a:ext cx="89916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SABR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8022590" cy="702820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For most models, the way to calibrate to the volatility smile is the following: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400" dirty="0">
                <a:cs typeface="Calibri"/>
              </a:rPr>
              <a:t>Find a close-form formula or approximation of European option </a:t>
            </a:r>
            <a:r>
              <a:rPr lang="en-SG" sz="2400" dirty="0">
                <a:solidFill>
                  <a:srgbClr val="FF0000"/>
                </a:solidFill>
                <a:cs typeface="Calibri"/>
              </a:rPr>
              <a:t>price. </a:t>
            </a:r>
            <a:endParaRPr lang="en-SG" sz="2400" dirty="0">
              <a:cs typeface="Calibri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SG" sz="2400" dirty="0">
                <a:cs typeface="Calibri"/>
              </a:rPr>
              <a:t>Given a set of model parameters, compute the option prices and then convert the prices to implied volatilities.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400" dirty="0">
                <a:cs typeface="Calibri"/>
              </a:rPr>
              <a:t>Compare the model implied </a:t>
            </a:r>
            <a:r>
              <a:rPr lang="en-SG" sz="2400" dirty="0" err="1">
                <a:cs typeface="Calibri"/>
              </a:rPr>
              <a:t>vols</a:t>
            </a:r>
            <a:r>
              <a:rPr lang="en-SG" sz="2400" dirty="0">
                <a:cs typeface="Calibri"/>
              </a:rPr>
              <a:t> to the market implied vols.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400" dirty="0">
                <a:cs typeface="Calibri"/>
              </a:rPr>
              <a:t>Repeat steps 2 and 3 until the result is within tolerance.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Note that step 2 can be computationally quite intensive.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SABR has a closed-form formula for implied </a:t>
            </a:r>
            <a:r>
              <a:rPr lang="en-SG" sz="2400" dirty="0" err="1">
                <a:cs typeface="Calibri"/>
              </a:rPr>
              <a:t>vols</a:t>
            </a:r>
            <a:r>
              <a:rPr lang="en-SG" sz="2400" dirty="0">
                <a:cs typeface="Calibri"/>
              </a:rPr>
              <a:t> so that step 2 is not needed.</a:t>
            </a:r>
          </a:p>
          <a:p>
            <a:pPr marL="914400" lvl="1" indent="-457200">
              <a:buFont typeface="+mj-lt"/>
              <a:buAutoNum type="arabicPeriod"/>
            </a:pPr>
            <a:endParaRPr lang="en-SG" sz="2400" dirty="0">
              <a:cs typeface="Calibri"/>
            </a:endParaRPr>
          </a:p>
          <a:p>
            <a:pPr marL="914400" lvl="1" indent="-457200">
              <a:buFont typeface="+mj-lt"/>
              <a:buAutoNum type="arabicPeriod"/>
            </a:pPr>
            <a:endParaRPr lang="en-SG" sz="2400" dirty="0">
              <a:cs typeface="Calibri"/>
            </a:endParaRPr>
          </a:p>
          <a:p>
            <a:pPr marL="914400" lvl="1" indent="-457200">
              <a:buFont typeface="+mj-lt"/>
              <a:buAutoNum type="arabicPeriod"/>
            </a:pPr>
            <a:endParaRPr lang="en-SG" sz="24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cs typeface="Calibri"/>
            </a:endParaRPr>
          </a:p>
          <a:p>
            <a:endParaRPr lang="en-SG" sz="2400" dirty="0">
              <a:cs typeface="Calibri"/>
            </a:endParaRPr>
          </a:p>
          <a:p>
            <a:endParaRPr lang="en-SG" sz="24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227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30250"/>
            <a:ext cx="89916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Barrier options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8022590" cy="7766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Barrier options are options that have a payoff contingent on crossing a second strike known as the barrier or trigger.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They are cheaper compared to European options with similar features, offer flexibility in terms of hedging or speculation and higher potential leverage than standard vanilla options.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There are two kinds of barrier option: knock-out options and knock-in options.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Knock-out options are options that expire when the underlying’s spot crosses the specified barrier.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Knock-in options are options that only come into existence if the barrier is crossed by the asset’s price.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The observation of the barrier can be at any time during the option’s life (American style), at maturity only (European style) or partially during the option’s life.</a:t>
            </a:r>
          </a:p>
          <a:p>
            <a:pPr marL="914400" lvl="1" indent="-457200">
              <a:buFont typeface="+mj-lt"/>
              <a:buAutoNum type="arabicPeriod"/>
            </a:pPr>
            <a:endParaRPr lang="en-SG" sz="2400" dirty="0">
              <a:cs typeface="Calibri"/>
            </a:endParaRPr>
          </a:p>
          <a:p>
            <a:pPr marL="914400" lvl="1" indent="-457200">
              <a:buFont typeface="+mj-lt"/>
              <a:buAutoNum type="arabicPeriod"/>
            </a:pPr>
            <a:endParaRPr lang="en-SG" sz="2400" dirty="0">
              <a:cs typeface="Calibri"/>
            </a:endParaRPr>
          </a:p>
          <a:p>
            <a:pPr marL="914400" lvl="1" indent="-457200">
              <a:buFont typeface="+mj-lt"/>
              <a:buAutoNum type="arabicPeriod"/>
            </a:pPr>
            <a:endParaRPr lang="en-SG" sz="24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cs typeface="Calibri"/>
            </a:endParaRPr>
          </a:p>
          <a:p>
            <a:endParaRPr lang="en-SG" sz="2400" dirty="0">
              <a:cs typeface="Calibri"/>
            </a:endParaRPr>
          </a:p>
          <a:p>
            <a:endParaRPr lang="en-SG" sz="24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5987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30250"/>
            <a:ext cx="89916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Knock Out (KO) Options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701101" y="1873250"/>
            <a:ext cx="8022590" cy="59202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KO options are path-dependent options that are </a:t>
            </a:r>
            <a:r>
              <a:rPr lang="en-SG" sz="2400" b="1" dirty="0">
                <a:cs typeface="Calibri"/>
              </a:rPr>
              <a:t>terminated</a:t>
            </a:r>
            <a:r>
              <a:rPr lang="en-SG" sz="2400" dirty="0">
                <a:cs typeface="Calibri"/>
              </a:rPr>
              <a:t> if a specified spot price reaches a specified trigger level at any time between inception and expiry.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In the case the option gets KO, the holder of the option gets zero </a:t>
            </a:r>
            <a:r>
              <a:rPr lang="en-SG" sz="2400" dirty="0" err="1">
                <a:cs typeface="Calibri"/>
              </a:rPr>
              <a:t>payout</a:t>
            </a:r>
            <a:r>
              <a:rPr lang="en-SG" sz="2400" dirty="0">
                <a:cs typeface="Calibri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If the underlying has never breached the barrier during the life of this option, the option holder essentially holds an option with the same features as a European option of the same strike and expiry.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There are two flavours: up and out and down and out.</a:t>
            </a:r>
          </a:p>
          <a:p>
            <a:pPr marL="914400" lvl="1" indent="-457200">
              <a:buFont typeface="+mj-lt"/>
              <a:buAutoNum type="arabicPeriod"/>
            </a:pPr>
            <a:endParaRPr lang="en-SG" sz="2400" dirty="0">
              <a:cs typeface="Calibri"/>
            </a:endParaRPr>
          </a:p>
          <a:p>
            <a:pPr marL="914400" lvl="1" indent="-457200">
              <a:buFont typeface="+mj-lt"/>
              <a:buAutoNum type="arabicPeriod"/>
            </a:pPr>
            <a:endParaRPr lang="en-SG" sz="24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cs typeface="Calibri"/>
            </a:endParaRPr>
          </a:p>
          <a:p>
            <a:endParaRPr lang="en-SG" sz="2400" dirty="0">
              <a:cs typeface="Calibri"/>
            </a:endParaRPr>
          </a:p>
          <a:p>
            <a:endParaRPr lang="en-SG" sz="24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3146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30250"/>
            <a:ext cx="89916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KO Options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701101" y="1873250"/>
                <a:ext cx="8022590" cy="6034024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Let T be the maturity of the KO option.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𝑀</m:t>
                    </m:r>
                  </m:oMath>
                </a14:m>
                <a:r>
                  <a:rPr lang="en-SG" sz="2400" dirty="0">
                    <a:cs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𝑚</m:t>
                    </m:r>
                  </m:oMath>
                </a14:m>
                <a:r>
                  <a:rPr lang="en-SG" sz="2400" dirty="0">
                    <a:cs typeface="Calibri"/>
                  </a:rPr>
                  <a:t> be the running maximum and minimum of the spot price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SG" sz="2400" b="0" dirty="0">
                    <a:cs typeface="Calibri"/>
                  </a:rPr>
                  <a:t>:</a:t>
                </a:r>
              </a:p>
              <a:p>
                <a:pPr lvl="1" algn="ctr"/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𝑀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unc>
                      <m:func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SG" sz="2400" b="0" i="0" smtClean="0">
                                <a:latin typeface="Cambria Math" panose="02040503050406030204" pitchFamily="18" charset="0"/>
                                <a:cs typeface="Calibri"/>
                              </a:rPr>
                              <m:t>max</m:t>
                            </m:r>
                          </m:e>
                          <m:lim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≤</m:t>
                            </m:r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𝑇</m:t>
                            </m:r>
                          </m:lim>
                        </m:limLow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(</m:t>
                        </m:r>
                      </m:fName>
                      <m:e>
                        <m:sSub>
                          <m:sSub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𝑆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SG" sz="2400" b="0" dirty="0">
                    <a:cs typeface="Calibri"/>
                  </a:rPr>
                  <a:t>,</a:t>
                </a:r>
                <a:r>
                  <a:rPr lang="en-SG" sz="24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𝑚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unc>
                      <m:func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SG" sz="2400" b="0" i="0" smtClean="0">
                                <a:latin typeface="Cambria Math" panose="02040503050406030204" pitchFamily="18" charset="0"/>
                                <a:cs typeface="Calibri"/>
                              </a:rPr>
                              <m:t>min</m:t>
                            </m:r>
                          </m:e>
                          <m:lim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≤</m:t>
                            </m:r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𝑇</m:t>
                            </m:r>
                          </m:lim>
                        </m:limLow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(</m:t>
                        </m:r>
                      </m:fName>
                      <m:e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𝑆</m:t>
                            </m:r>
                          </m:e>
                          <m:sub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sub>
                        </m:sSub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) </m:t>
                        </m:r>
                      </m:e>
                    </m:func>
                  </m:oMath>
                </a14:m>
                <a:endParaRPr lang="en-SG" sz="2400" b="0" dirty="0">
                  <a:cs typeface="Calibri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Let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𝐻</m:t>
                    </m:r>
                  </m:oMath>
                </a14:m>
                <a:r>
                  <a:rPr lang="en-SG" sz="2400" dirty="0">
                    <a:cs typeface="Calibri"/>
                  </a:rPr>
                  <a:t> be the barrier. The payoff of an up and out call option can be specified as:</a:t>
                </a:r>
              </a:p>
              <a:p>
                <a:pPr lvl="1" algn="ctr"/>
                <a14:m>
                  <m:oMath xmlns:m="http://schemas.openxmlformats.org/officeDocument/2006/math"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24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−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𝐾</m:t>
                            </m:r>
                          </m:e>
                        </m:d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400" dirty="0">
                    <a:cs typeface="Calibri"/>
                  </a:rPr>
                  <a:t> if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𝑀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&lt;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𝐻</m:t>
                    </m:r>
                  </m:oMath>
                </a14:m>
                <a:endParaRPr lang="en-SG" sz="2400" dirty="0">
                  <a:cs typeface="Calibri"/>
                </a:endParaRPr>
              </a:p>
              <a:p>
                <a:pPr lvl="1" algn="ctr"/>
                <a:r>
                  <a:rPr lang="en-SG" sz="2400" dirty="0">
                    <a:cs typeface="Calibri"/>
                  </a:rPr>
                  <a:t>else 0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The payoff of an down and out call option can be specified as:</a:t>
                </a:r>
              </a:p>
              <a:p>
                <a:pPr lvl="1" algn="ctr"/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−</m:t>
                            </m:r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𝐾</m:t>
                            </m:r>
                          </m:e>
                        </m:d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400" dirty="0">
                    <a:cs typeface="Calibri"/>
                  </a:rPr>
                  <a:t> if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𝑚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&gt;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𝐻</m:t>
                    </m:r>
                  </m:oMath>
                </a14:m>
                <a:endParaRPr lang="en-SG" sz="2400" dirty="0">
                  <a:cs typeface="Calibri"/>
                </a:endParaRPr>
              </a:p>
              <a:p>
                <a:pPr lvl="1" algn="ctr"/>
                <a:r>
                  <a:rPr lang="en-SG" sz="2400" dirty="0">
                    <a:cs typeface="Calibri"/>
                  </a:rPr>
                  <a:t>else 0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  <a:p>
                <a:endParaRPr lang="en-SG" sz="2400" dirty="0">
                  <a:cs typeface="Calibri"/>
                </a:endParaRPr>
              </a:p>
              <a:p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01" y="1873250"/>
                <a:ext cx="8022590" cy="6034024"/>
              </a:xfrm>
              <a:prstGeom prst="rect">
                <a:avLst/>
              </a:prstGeom>
              <a:blipFill>
                <a:blip r:embed="rId2"/>
                <a:stretch>
                  <a:fillRect t="-13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12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400064"/>
            <a:ext cx="89916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Up and Out Call Option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699264" y="1187450"/>
                <a:ext cx="8381235" cy="2226892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sz="2400" b="0" i="1" dirty="0" smtClean="0">
                        <a:latin typeface="Cambria Math" panose="02040503050406030204" pitchFamily="18" charset="0"/>
                        <a:cs typeface="Calibri"/>
                      </a:rPr>
                      <m:t>𝑆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=100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  <a:cs typeface="Calibri"/>
                      </a:rPr>
                      <m:t>,  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  <a:cs typeface="Calibri"/>
                      </a:rPr>
                      <m:t>𝐾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  <a:cs typeface="Calibri"/>
                      </a:rPr>
                      <m:t>=100,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𝐻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=130,  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𝑇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=0.5,  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𝑟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=0,  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𝜎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0.2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  <a:cs typeface="Calibri"/>
                      </a:rPr>
                      <m:t>.</m:t>
                    </m:r>
                  </m:oMath>
                </a14:m>
                <a:endParaRPr lang="en-SG" sz="2400" dirty="0">
                  <a:cs typeface="Calibri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  <a:p>
                <a:endParaRPr lang="en-SG" sz="2400" dirty="0">
                  <a:cs typeface="Calibri"/>
                </a:endParaRPr>
              </a:p>
              <a:p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64" y="1187450"/>
                <a:ext cx="8381235" cy="2226892"/>
              </a:xfrm>
              <a:prstGeom prst="rect">
                <a:avLst/>
              </a:prstGeom>
              <a:blipFill>
                <a:blip r:embed="rId2"/>
                <a:stretch>
                  <a:fillRect t="-30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9FB6C8D-70D0-48CC-A518-513A0F249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729913"/>
            <a:ext cx="4800600" cy="2867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F79BD1-43BD-403A-B20F-953B3DCF2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138" y="1748245"/>
            <a:ext cx="4781550" cy="2800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F72A4A-B1F3-4D39-BF1A-872C3B723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9237" y="4655172"/>
            <a:ext cx="48101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42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30250"/>
            <a:ext cx="89916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Knock In (KI) Options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701101" y="1873250"/>
            <a:ext cx="8022590" cy="518154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KI options are path-dependent options that are </a:t>
            </a:r>
            <a:r>
              <a:rPr lang="en-SG" sz="2400" b="1" dirty="0">
                <a:cs typeface="Calibri"/>
              </a:rPr>
              <a:t>activated</a:t>
            </a:r>
            <a:r>
              <a:rPr lang="en-SG" sz="2400" dirty="0">
                <a:cs typeface="Calibri"/>
              </a:rPr>
              <a:t> if a specified spot price reaches a specified trigger level at any time between inception and expiry.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In the case the option gets KI, the option then becomes essentially an European option.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If the underlying has never breached the barrier during the life of this option, the option </a:t>
            </a:r>
            <a:r>
              <a:rPr lang="en-SG" sz="2400" dirty="0" err="1">
                <a:cs typeface="Calibri"/>
              </a:rPr>
              <a:t>payout</a:t>
            </a:r>
            <a:r>
              <a:rPr lang="en-SG" sz="2400" dirty="0">
                <a:cs typeface="Calibri"/>
              </a:rPr>
              <a:t> is zero.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There are two flavours: up and out and down and out.</a:t>
            </a:r>
          </a:p>
          <a:p>
            <a:pPr marL="914400" lvl="1" indent="-457200">
              <a:buFont typeface="+mj-lt"/>
              <a:buAutoNum type="arabicPeriod"/>
            </a:pPr>
            <a:endParaRPr lang="en-SG" sz="2400" dirty="0">
              <a:cs typeface="Calibri"/>
            </a:endParaRPr>
          </a:p>
          <a:p>
            <a:pPr marL="914400" lvl="1" indent="-457200">
              <a:buFont typeface="+mj-lt"/>
              <a:buAutoNum type="arabicPeriod"/>
            </a:pPr>
            <a:endParaRPr lang="en-SG" sz="24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cs typeface="Calibri"/>
            </a:endParaRPr>
          </a:p>
          <a:p>
            <a:endParaRPr lang="en-SG" sz="2400" dirty="0">
              <a:cs typeface="Calibri"/>
            </a:endParaRPr>
          </a:p>
          <a:p>
            <a:endParaRPr lang="en-SG" sz="24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6535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30250"/>
            <a:ext cx="89916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KI Options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701101" y="1873250"/>
                <a:ext cx="8022590" cy="6034024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Let T be the maturity of the KI option.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𝑀</m:t>
                    </m:r>
                  </m:oMath>
                </a14:m>
                <a:r>
                  <a:rPr lang="en-SG" sz="2400" dirty="0">
                    <a:cs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𝑚</m:t>
                    </m:r>
                  </m:oMath>
                </a14:m>
                <a:r>
                  <a:rPr lang="en-SG" sz="2400" dirty="0">
                    <a:cs typeface="Calibri"/>
                  </a:rPr>
                  <a:t> be the running maximum and minimum of the spot price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SG" sz="2400" b="0" dirty="0">
                    <a:cs typeface="Calibri"/>
                  </a:rPr>
                  <a:t>:</a:t>
                </a:r>
              </a:p>
              <a:p>
                <a:pPr lvl="1" algn="ctr"/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𝑀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unc>
                      <m:func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SG" sz="2400" b="0" i="0" smtClean="0">
                                <a:latin typeface="Cambria Math" panose="02040503050406030204" pitchFamily="18" charset="0"/>
                                <a:cs typeface="Calibri"/>
                              </a:rPr>
                              <m:t>max</m:t>
                            </m:r>
                          </m:e>
                          <m:lim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≤</m:t>
                            </m:r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𝑇</m:t>
                            </m:r>
                          </m:lim>
                        </m:limLow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(</m:t>
                        </m:r>
                      </m:fName>
                      <m:e>
                        <m:sSub>
                          <m:sSub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𝑆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SG" sz="2400" b="0" dirty="0">
                    <a:cs typeface="Calibri"/>
                  </a:rPr>
                  <a:t>,</a:t>
                </a:r>
                <a:r>
                  <a:rPr lang="en-SG" sz="24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𝑚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unc>
                      <m:func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SG" sz="2400" b="0" i="0" smtClean="0">
                                <a:latin typeface="Cambria Math" panose="02040503050406030204" pitchFamily="18" charset="0"/>
                                <a:cs typeface="Calibri"/>
                              </a:rPr>
                              <m:t>min</m:t>
                            </m:r>
                          </m:e>
                          <m:lim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≤</m:t>
                            </m:r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𝑇</m:t>
                            </m:r>
                          </m:lim>
                        </m:limLow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(</m:t>
                        </m:r>
                      </m:fName>
                      <m:e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𝑆</m:t>
                            </m:r>
                          </m:e>
                          <m:sub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sub>
                        </m:sSub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) </m:t>
                        </m:r>
                      </m:e>
                    </m:func>
                  </m:oMath>
                </a14:m>
                <a:endParaRPr lang="en-SG" sz="2400" b="0" dirty="0">
                  <a:cs typeface="Calibri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Let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𝐻</m:t>
                    </m:r>
                  </m:oMath>
                </a14:m>
                <a:r>
                  <a:rPr lang="en-SG" sz="2400" dirty="0">
                    <a:cs typeface="Calibri"/>
                  </a:rPr>
                  <a:t> be the barrier. The payoff of an up and in call option can be specified as:</a:t>
                </a:r>
              </a:p>
              <a:p>
                <a:pPr lvl="1" algn="ctr"/>
                <a14:m>
                  <m:oMath xmlns:m="http://schemas.openxmlformats.org/officeDocument/2006/math"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24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−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𝐾</m:t>
                            </m:r>
                          </m:e>
                        </m:d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400" dirty="0">
                    <a:cs typeface="Calibri"/>
                  </a:rPr>
                  <a:t> if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𝑀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≥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𝐻</m:t>
                    </m:r>
                  </m:oMath>
                </a14:m>
                <a:endParaRPr lang="en-SG" sz="2400" dirty="0">
                  <a:cs typeface="Calibri"/>
                </a:endParaRPr>
              </a:p>
              <a:p>
                <a:pPr lvl="1" algn="ctr"/>
                <a:r>
                  <a:rPr lang="en-SG" sz="2400" dirty="0">
                    <a:cs typeface="Calibri"/>
                  </a:rPr>
                  <a:t>else 0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The payoff of an down and in call option can be specified as:</a:t>
                </a:r>
              </a:p>
              <a:p>
                <a:pPr lvl="1" algn="ctr"/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−</m:t>
                            </m:r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𝐾</m:t>
                            </m:r>
                          </m:e>
                        </m:d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400" dirty="0">
                    <a:cs typeface="Calibri"/>
                  </a:rPr>
                  <a:t> if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𝑚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≤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𝐻</m:t>
                    </m:r>
                  </m:oMath>
                </a14:m>
                <a:endParaRPr lang="en-SG" sz="2400" dirty="0">
                  <a:cs typeface="Calibri"/>
                </a:endParaRPr>
              </a:p>
              <a:p>
                <a:pPr lvl="1" algn="ctr"/>
                <a:r>
                  <a:rPr lang="en-SG" sz="2400" dirty="0">
                    <a:cs typeface="Calibri"/>
                  </a:rPr>
                  <a:t>else 0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  <a:p>
                <a:endParaRPr lang="en-SG" sz="2400" dirty="0">
                  <a:cs typeface="Calibri"/>
                </a:endParaRPr>
              </a:p>
              <a:p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01" y="1873250"/>
                <a:ext cx="8022590" cy="6034024"/>
              </a:xfrm>
              <a:prstGeom prst="rect">
                <a:avLst/>
              </a:prstGeom>
              <a:blipFill>
                <a:blip r:embed="rId2"/>
                <a:stretch>
                  <a:fillRect t="-1313" r="-21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776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400064"/>
            <a:ext cx="89916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Up and In Call Option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699264" y="1187450"/>
                <a:ext cx="8305035" cy="2226892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sz="2400" b="0" i="1" dirty="0" smtClean="0">
                        <a:latin typeface="Cambria Math" panose="02040503050406030204" pitchFamily="18" charset="0"/>
                        <a:cs typeface="Calibri"/>
                      </a:rPr>
                      <m:t>𝑆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=100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  <a:cs typeface="Calibri"/>
                      </a:rPr>
                      <m:t>,  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  <a:cs typeface="Calibri"/>
                      </a:rPr>
                      <m:t>𝐾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  <a:cs typeface="Calibri"/>
                      </a:rPr>
                      <m:t>=100, 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𝐻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=130,  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𝑇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=0.5,  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𝑟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=0,  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𝜎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0.2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  <a:cs typeface="Calibri"/>
                      </a:rPr>
                      <m:t>.</m:t>
                    </m:r>
                  </m:oMath>
                </a14:m>
                <a:endParaRPr lang="en-SG" sz="2400" dirty="0">
                  <a:cs typeface="Calibri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  <a:p>
                <a:endParaRPr lang="en-SG" sz="2400" dirty="0">
                  <a:cs typeface="Calibri"/>
                </a:endParaRPr>
              </a:p>
              <a:p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64" y="1187450"/>
                <a:ext cx="8305035" cy="2226892"/>
              </a:xfrm>
              <a:prstGeom prst="rect">
                <a:avLst/>
              </a:prstGeom>
              <a:blipFill>
                <a:blip r:embed="rId3"/>
                <a:stretch>
                  <a:fillRect t="-30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B73CE63-4401-4C67-B1E8-9F27E9050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08" y="1644650"/>
            <a:ext cx="4743450" cy="2838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D294CD-3919-4407-B3E4-19D788E7C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844" y="1701800"/>
            <a:ext cx="4762500" cy="2781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07C698-A77B-4918-8741-1E911DED64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9833" y="4500858"/>
            <a:ext cx="47815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01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26193"/>
            <a:ext cx="89916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In Out Parity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663460" y="1797050"/>
                <a:ext cx="8991600" cy="5920210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Consider an investor who is long a KI option and long a KO option with the same barrier level H, the same strike K, the same maturity T.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If during the life of the options, the underlying has reached the barrier, then the KO option dies and the KI option is activated with the same payoff as a vanilla option with strike K and maturity T.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If the barrier has never been breached, the KI has no value but the KO behaves like a vanilla option with strike K and maturity T.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In other words, being long a KO option and a KI option with the same features is equivalent to owning a comparable vanilla option: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𝐾𝐼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𝐾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𝑇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𝐻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𝐾𝑂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𝐾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𝑇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𝐻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𝐸𝑢𝑟𝑜𝑝𝑒𝑎𝑛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𝐾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𝑇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  <a:p>
                <a:endParaRPr lang="en-SG" sz="2400" dirty="0">
                  <a:cs typeface="Calibri"/>
                </a:endParaRPr>
              </a:p>
              <a:p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60" y="1797050"/>
                <a:ext cx="8991600" cy="5920210"/>
              </a:xfrm>
              <a:prstGeom prst="rect">
                <a:avLst/>
              </a:prstGeom>
              <a:blipFill>
                <a:blip r:embed="rId3"/>
                <a:stretch>
                  <a:fillRect t="-1442" r="-25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90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30250"/>
            <a:ext cx="89916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Implied Volatility Surface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8022590" cy="148822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The diagram below shows a typical volatility surface with maturity 0.5, 1 and 2 years.</a:t>
            </a:r>
          </a:p>
          <a:p>
            <a:endParaRPr lang="en-SG" sz="24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BB539B-A4B2-4CA3-8805-30CB6BA34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2775408"/>
            <a:ext cx="6400800" cy="434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19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26193"/>
            <a:ext cx="89916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In Out Parity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698500" y="1339850"/>
                <a:ext cx="8305035" cy="1488228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  <a:cs typeface="Calibri"/>
                      </a:rPr>
                      <m:t>𝑆</m:t>
                    </m:r>
                    <m:r>
                      <a:rPr lang="en-SG" sz="2400" i="1" dirty="0">
                        <a:latin typeface="Cambria Math" panose="02040503050406030204" pitchFamily="18" charset="0"/>
                        <a:cs typeface="Calibri"/>
                      </a:rPr>
                      <m:t>=100,  </m:t>
                    </m:r>
                    <m:r>
                      <a:rPr lang="en-SG" sz="2400" i="1" dirty="0">
                        <a:latin typeface="Cambria Math" panose="02040503050406030204" pitchFamily="18" charset="0"/>
                        <a:cs typeface="Calibri"/>
                      </a:rPr>
                      <m:t>𝐾</m:t>
                    </m:r>
                    <m:r>
                      <a:rPr lang="en-SG" sz="2400" i="1" dirty="0">
                        <a:latin typeface="Cambria Math" panose="02040503050406030204" pitchFamily="18" charset="0"/>
                        <a:cs typeface="Calibri"/>
                      </a:rPr>
                      <m:t>=100, </m:t>
                    </m:r>
                    <m:r>
                      <a:rPr lang="en-SG" sz="2400" i="1" dirty="0">
                        <a:latin typeface="Cambria Math" panose="02040503050406030204" pitchFamily="18" charset="0"/>
                        <a:cs typeface="Calibri"/>
                      </a:rPr>
                      <m:t>𝐻</m:t>
                    </m:r>
                    <m:r>
                      <a:rPr lang="en-SG" sz="2400" i="1" dirty="0">
                        <a:latin typeface="Cambria Math" panose="02040503050406030204" pitchFamily="18" charset="0"/>
                        <a:cs typeface="Calibri"/>
                      </a:rPr>
                      <m:t>=130,  </m:t>
                    </m:r>
                    <m:r>
                      <a:rPr lang="en-SG" sz="2400" i="1" dirty="0">
                        <a:latin typeface="Cambria Math" panose="02040503050406030204" pitchFamily="18" charset="0"/>
                        <a:cs typeface="Calibri"/>
                      </a:rPr>
                      <m:t>𝑇</m:t>
                    </m:r>
                    <m:r>
                      <a:rPr lang="en-SG" sz="2400" i="1" dirty="0">
                        <a:latin typeface="Cambria Math" panose="02040503050406030204" pitchFamily="18" charset="0"/>
                        <a:cs typeface="Calibri"/>
                      </a:rPr>
                      <m:t>=0.5,  </m:t>
                    </m:r>
                    <m:r>
                      <a:rPr lang="en-SG" sz="2400" i="1" dirty="0">
                        <a:latin typeface="Cambria Math" panose="02040503050406030204" pitchFamily="18" charset="0"/>
                        <a:cs typeface="Calibri"/>
                      </a:rPr>
                      <m:t>𝑟</m:t>
                    </m:r>
                    <m:r>
                      <a:rPr lang="en-SG" sz="2400" i="1" dirty="0">
                        <a:latin typeface="Cambria Math" panose="02040503050406030204" pitchFamily="18" charset="0"/>
                        <a:cs typeface="Calibri"/>
                      </a:rPr>
                      <m:t>=0,  </m:t>
                    </m:r>
                    <m:r>
                      <a:rPr lang="en-SG" sz="2400" i="1" dirty="0">
                        <a:latin typeface="Cambria Math" panose="02040503050406030204" pitchFamily="18" charset="0"/>
                        <a:cs typeface="Calibri"/>
                      </a:rPr>
                      <m:t>𝜎</m:t>
                    </m:r>
                    <m:r>
                      <a:rPr lang="en-SG" sz="2400" i="1" dirty="0">
                        <a:latin typeface="Cambria Math" panose="02040503050406030204" pitchFamily="18" charset="0"/>
                        <a:cs typeface="Calibri"/>
                      </a:rPr>
                      <m:t>=0.2.</m:t>
                    </m:r>
                  </m:oMath>
                </a14:m>
                <a:endParaRPr lang="en-SG" sz="2400" dirty="0">
                  <a:cs typeface="Calibri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SG" sz="2400" dirty="0">
                  <a:cs typeface="Calibri"/>
                </a:endParaRPr>
              </a:p>
              <a:p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0" y="1339850"/>
                <a:ext cx="8305035" cy="1488228"/>
              </a:xfrm>
              <a:prstGeom prst="rect">
                <a:avLst/>
              </a:prstGeom>
              <a:blipFill>
                <a:blip r:embed="rId3"/>
                <a:stretch>
                  <a:fillRect t="-45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BC77FE9-FDBA-467C-B4FE-47A0A99F4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1" y="1822473"/>
            <a:ext cx="4599895" cy="27177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D70FEB-C716-4E10-9106-4C7895240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4089" y="1810546"/>
            <a:ext cx="4810554" cy="2917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C1FB40-29D4-4D7C-AD96-9601EBF12B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7906" y="4769008"/>
            <a:ext cx="4479294" cy="264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6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26193"/>
            <a:ext cx="89916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Risk Analysis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685494" y="1644650"/>
            <a:ext cx="8305035" cy="555087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Delta of an European call option is bounded from above by one.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Delta of a UI call option can be greater than one when the spot is close to the knock in barrier.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On the other hand, delta of UO call option can be negative when the spot is close to the knock out barrier.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If the barrier is in the region that the option is in the money, then we call those </a:t>
            </a:r>
            <a:r>
              <a:rPr lang="en-SG" sz="2400" b="1" dirty="0">
                <a:cs typeface="Calibri"/>
              </a:rPr>
              <a:t>reverse</a:t>
            </a:r>
            <a:r>
              <a:rPr lang="en-SG" sz="2400" dirty="0">
                <a:cs typeface="Calibri"/>
              </a:rPr>
              <a:t> barrier options, e.g.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SG" sz="2400" dirty="0">
                <a:cs typeface="Calibri"/>
              </a:rPr>
              <a:t>Up and Out Call – reverse KO call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SG" sz="2400" dirty="0">
                <a:cs typeface="Calibri"/>
              </a:rPr>
              <a:t>Up and In Call – reverse KI call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SG" sz="2400" dirty="0">
                <a:cs typeface="Calibri"/>
              </a:rPr>
              <a:t>Down and Out Put – reverse KO put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SG" sz="2400" dirty="0">
                <a:cs typeface="Calibri"/>
              </a:rPr>
              <a:t>Down and In Put – reverse KI put</a:t>
            </a:r>
          </a:p>
          <a:p>
            <a:pPr marL="1371600" lvl="2" indent="-457200">
              <a:buFont typeface="+mj-lt"/>
              <a:buAutoNum type="arabicPeriod"/>
            </a:pPr>
            <a:endParaRPr lang="en-SG" sz="2400" dirty="0">
              <a:cs typeface="Calibri"/>
            </a:endParaRPr>
          </a:p>
          <a:p>
            <a:endParaRPr lang="en-SG" sz="24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0772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626193"/>
            <a:ext cx="89916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Risk Analysis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698500" y="1644650"/>
            <a:ext cx="8305035" cy="59202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Vega of an European call option is always positive.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Vega of a UI call option is also always positive as increases in volatility only increases the chance to be KI, hence the value increases.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On the other hand, </a:t>
            </a:r>
            <a:r>
              <a:rPr lang="en-SG" sz="2400" dirty="0" err="1">
                <a:cs typeface="Calibri"/>
              </a:rPr>
              <a:t>vega</a:t>
            </a:r>
            <a:r>
              <a:rPr lang="en-SG" sz="2400" dirty="0">
                <a:cs typeface="Calibri"/>
              </a:rPr>
              <a:t> of UO call option </a:t>
            </a:r>
            <a:r>
              <a:rPr lang="en-SG" sz="2400" b="1" dirty="0">
                <a:cs typeface="Calibri"/>
              </a:rPr>
              <a:t>can changed sign </a:t>
            </a:r>
            <a:r>
              <a:rPr lang="en-SG" sz="2400" dirty="0">
                <a:cs typeface="Calibri"/>
              </a:rPr>
              <a:t>when the spot is near the barrier. This is because UO call is like a European call if the spot is away from the barrier. That’s the region when the UO call has positive </a:t>
            </a:r>
            <a:r>
              <a:rPr lang="en-SG" sz="2400" dirty="0" err="1">
                <a:cs typeface="Calibri"/>
              </a:rPr>
              <a:t>vega</a:t>
            </a:r>
            <a:r>
              <a:rPr lang="en-SG" sz="2400" dirty="0">
                <a:cs typeface="Calibri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When the spot is closer to the barrier, increases in volatility has two opposing effects: increase the chance of being KO and increase the value of the option as if it is a standard European option (conditioned on it is not KO).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When spot is very close to the barrier, the KO effect overwhelms the other effect and hence negative </a:t>
            </a:r>
            <a:r>
              <a:rPr lang="en-SG" sz="2400" dirty="0" err="1">
                <a:cs typeface="Calibri"/>
              </a:rPr>
              <a:t>vega</a:t>
            </a:r>
            <a:r>
              <a:rPr lang="en-SG" sz="2400" dirty="0">
                <a:cs typeface="Calibri"/>
              </a:rPr>
              <a:t>.</a:t>
            </a:r>
          </a:p>
          <a:p>
            <a:endParaRPr lang="en-SG" sz="24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829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30250"/>
            <a:ext cx="89916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Implied Volatility Surface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8022590" cy="628954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It does not mean Black Scholes is useless in practice. In fact, the notion of implied volatility is deeply rooted in all aspects in the derivatives industry.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One can view the Black Scholes closed-form option formula is nothing more than convert an option price to an implied volatility or reverses.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It is just a redefinition of price, like converting temperature from Fahrenheit to Celsius or bond price to bond yield.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If you graph bond price against time you get a useless cloud of points, but if you graph bond yield against time you get a yield curve. Similarly graphs of option price are useless, but a graph of implied volatility versus expiry and moneyness/strike gives a volatility surface.</a:t>
            </a:r>
            <a:endParaRPr lang="en-SG" sz="24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cs typeface="Calibri"/>
            </a:endParaRPr>
          </a:p>
          <a:p>
            <a:endParaRPr lang="en-SG" sz="2400" dirty="0">
              <a:cs typeface="Calibri"/>
            </a:endParaRPr>
          </a:p>
          <a:p>
            <a:endParaRPr lang="en-SG" sz="24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562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30250"/>
            <a:ext cx="95250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Option prices vs Strikes and Maturities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170284" y="1720850"/>
            <a:ext cx="8022590" cy="18575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The diagram below shows the corresponding graph for option prices with different strikes and maturities. Not much intuitions from the graph.</a:t>
            </a:r>
          </a:p>
          <a:p>
            <a:endParaRPr lang="en-SG" sz="24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691890-22A2-46A3-8A19-79017E162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2863850"/>
            <a:ext cx="6562084" cy="443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5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30250"/>
            <a:ext cx="95250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Call Spreads with different models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170284" y="1919676"/>
            <a:ext cx="8022590" cy="59202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The Black Scholes formula is a conversion between option price and implied volatility.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How about pricing a European payoff that depends on more than one strike?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We can use Breeden-</a:t>
            </a:r>
            <a:r>
              <a:rPr lang="en-SG" sz="2400" dirty="0" err="1">
                <a:cs typeface="Calibri"/>
              </a:rPr>
              <a:t>Litzenberger</a:t>
            </a:r>
            <a:r>
              <a:rPr lang="en-SG" sz="2400" dirty="0">
                <a:cs typeface="Calibri"/>
              </a:rPr>
              <a:t> formula if we have the corresponding implied volatilities.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Consider the following situation: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The underlying is a tradeable stock.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There is only one observable option price, which is ATM and with maturity 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You are asked to price a call spread with maturity 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You have Black, </a:t>
            </a:r>
            <a:r>
              <a:rPr lang="en-SG" sz="2400" dirty="0" err="1">
                <a:cs typeface="Calibri"/>
              </a:rPr>
              <a:t>Bachelier</a:t>
            </a:r>
            <a:r>
              <a:rPr lang="en-SG" sz="2400" dirty="0">
                <a:cs typeface="Calibri"/>
              </a:rPr>
              <a:t> and SLN models at your disposal.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What kind of prices will the three models give you?</a:t>
            </a:r>
          </a:p>
          <a:p>
            <a:endParaRPr lang="en-SG" sz="24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8559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30250"/>
            <a:ext cx="95250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Call Spreads with different models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170284" y="1720850"/>
            <a:ext cx="8022590" cy="259622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We calibrate all the three models to the ATM option price.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The shift parameter is a free parameter as the SLN model has 2 parameters and we only have one observable price to calibrate. We pick it such that it is somewhere between Back and </a:t>
            </a:r>
            <a:r>
              <a:rPr lang="en-SG" sz="2400" dirty="0" err="1">
                <a:cs typeface="Calibri"/>
              </a:rPr>
              <a:t>Bachelier</a:t>
            </a:r>
            <a:r>
              <a:rPr lang="en-SG" sz="2400" dirty="0">
                <a:cs typeface="Calibri"/>
              </a:rPr>
              <a:t>.</a:t>
            </a:r>
          </a:p>
          <a:p>
            <a:endParaRPr lang="en-SG" sz="24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EAA356-5FA8-4903-A57D-6DD4CBF4C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622" y="3778250"/>
            <a:ext cx="5327913" cy="359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4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30250"/>
            <a:ext cx="95250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Call Spreads with different models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170284" y="1662999"/>
            <a:ext cx="8022590" cy="18575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The forward price is 10, interest rate is 0, maturity is 1 year. The call spread is with strikes 8 and 9. To price the call spread, we only need the implied </a:t>
            </a:r>
            <a:r>
              <a:rPr lang="en-SG" sz="2400" dirty="0" err="1">
                <a:cs typeface="Calibri"/>
              </a:rPr>
              <a:t>vols</a:t>
            </a:r>
            <a:r>
              <a:rPr lang="en-SG" sz="2400" dirty="0">
                <a:cs typeface="Calibri"/>
              </a:rPr>
              <a:t> for each model at strike 8 and 9. We can see the call spread price is skew dependent.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A25D9-C9E5-433A-AE12-46F0C29DE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3237301"/>
            <a:ext cx="5427279" cy="36602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55E281-F961-42B3-A608-F1C754A58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179" y="3380679"/>
            <a:ext cx="4147100" cy="25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17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730250"/>
            <a:ext cx="95250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Call Spreads with different models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170284" y="1555876"/>
            <a:ext cx="8519816" cy="259622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Now consider the case there are observable prices at strikes 8, 9 and 10. We calibrate all 3 models to the price at 9.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cs typeface="Calibri"/>
              </a:rPr>
              <a:t>Notice that the dynamics of the SLN is between Black and </a:t>
            </a:r>
            <a:r>
              <a:rPr lang="en-SG" sz="2400" dirty="0" err="1">
                <a:cs typeface="Calibri"/>
              </a:rPr>
              <a:t>Bachelier</a:t>
            </a:r>
            <a:r>
              <a:rPr lang="en-SG" sz="2400" dirty="0">
                <a:cs typeface="Calibri"/>
              </a:rPr>
              <a:t>. We can see the market implied </a:t>
            </a:r>
            <a:r>
              <a:rPr lang="en-SG" sz="2400" dirty="0" err="1">
                <a:cs typeface="Calibri"/>
              </a:rPr>
              <a:t>vol</a:t>
            </a:r>
            <a:r>
              <a:rPr lang="en-SG" sz="2400" dirty="0">
                <a:cs typeface="Calibri"/>
              </a:rPr>
              <a:t> is “beyond the reach” of </a:t>
            </a:r>
            <a:r>
              <a:rPr lang="en-SG" sz="2400" dirty="0" err="1">
                <a:cs typeface="Calibri"/>
              </a:rPr>
              <a:t>Bachelier</a:t>
            </a:r>
            <a:r>
              <a:rPr lang="en-SG" sz="2400" dirty="0">
                <a:cs typeface="Calibri"/>
              </a:rPr>
              <a:t>. So there is no point trying to calibrate the shift parameter if we want to calibrate exactly to the price at 9.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460D7E-9AFE-4A27-852D-089C7BF32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3729241"/>
            <a:ext cx="5239957" cy="35911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32FBD0-0366-4194-83FB-BBB64187C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3815355"/>
            <a:ext cx="4114800" cy="252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2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2058</TotalTime>
  <Words>2278</Words>
  <Application>Microsoft Office PowerPoint</Application>
  <PresentationFormat>Custom</PresentationFormat>
  <Paragraphs>274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Arial Black</vt:lpstr>
      <vt:lpstr>Calibri</vt:lpstr>
      <vt:lpstr>Cambria Math</vt:lpstr>
      <vt:lpstr>Office Theme</vt:lpstr>
      <vt:lpstr>QF602: Derivatives</vt:lpstr>
      <vt:lpstr>Implied Volatility, Smile and Surface</vt:lpstr>
      <vt:lpstr>Implied Volatility Surface</vt:lpstr>
      <vt:lpstr>Implied Volatility Surface</vt:lpstr>
      <vt:lpstr>Option prices vs Strikes and Maturities</vt:lpstr>
      <vt:lpstr>Call Spreads with different models</vt:lpstr>
      <vt:lpstr>Call Spreads with different models</vt:lpstr>
      <vt:lpstr>Call Spreads with different models</vt:lpstr>
      <vt:lpstr>Call Spreads with different models</vt:lpstr>
      <vt:lpstr>Call Spreads with different models</vt:lpstr>
      <vt:lpstr>SABR</vt:lpstr>
      <vt:lpstr>SABR</vt:lpstr>
      <vt:lpstr>Impact of α(0)</vt:lpstr>
      <vt:lpstr>Impact of α(0)</vt:lpstr>
      <vt:lpstr>Impact of β</vt:lpstr>
      <vt:lpstr>Impact of β</vt:lpstr>
      <vt:lpstr>Impact of ρ</vt:lpstr>
      <vt:lpstr>Impact of ρ</vt:lpstr>
      <vt:lpstr>Impact of ν</vt:lpstr>
      <vt:lpstr>SABR</vt:lpstr>
      <vt:lpstr>SABR</vt:lpstr>
      <vt:lpstr>Barrier options</vt:lpstr>
      <vt:lpstr>Knock Out (KO) Options</vt:lpstr>
      <vt:lpstr>KO Options</vt:lpstr>
      <vt:lpstr>Up and Out Call Option</vt:lpstr>
      <vt:lpstr>Knock In (KI) Options</vt:lpstr>
      <vt:lpstr>KI Options</vt:lpstr>
      <vt:lpstr>Up and In Call Option</vt:lpstr>
      <vt:lpstr>In Out Parity</vt:lpstr>
      <vt:lpstr>In Out Parity</vt:lpstr>
      <vt:lpstr>Risk Analysis</vt:lpstr>
      <vt:lpstr>Risk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QF602: Derivatives</dc:title>
  <cp:lastModifiedBy>Harry Lo</cp:lastModifiedBy>
  <cp:revision>123</cp:revision>
  <dcterms:created xsi:type="dcterms:W3CDTF">2017-12-05T09:05:45Z</dcterms:created>
  <dcterms:modified xsi:type="dcterms:W3CDTF">2018-01-24T14:29:39Z</dcterms:modified>
</cp:coreProperties>
</file>