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5" autoAdjust="0"/>
  </p:normalViewPr>
  <p:slideViewPr>
    <p:cSldViewPr>
      <p:cViewPr varScale="1">
        <p:scale>
          <a:sx n="57" d="100"/>
          <a:sy n="57" d="100"/>
        </p:scale>
        <p:origin x="126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176" y="2584041"/>
            <a:ext cx="6783046" cy="972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688" y="3940672"/>
            <a:ext cx="6460022" cy="122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0457" y="744715"/>
            <a:ext cx="3452485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284" y="1919676"/>
            <a:ext cx="8352831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1041" y="6897559"/>
            <a:ext cx="2278379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© Lim </a:t>
            </a:r>
            <a:r>
              <a:rPr spc="-5" dirty="0"/>
              <a:t>Kian Guan </a:t>
            </a:r>
            <a:r>
              <a:rPr spc="-10" dirty="0"/>
              <a:t>&amp; </a:t>
            </a:r>
            <a:r>
              <a:rPr spc="-20" dirty="0"/>
              <a:t>Wang </a:t>
            </a:r>
            <a:r>
              <a:rPr spc="-25" dirty="0"/>
              <a:t>Wei</a:t>
            </a:r>
            <a:r>
              <a:rPr spc="-5" dirty="0"/>
              <a:t> </a:t>
            </a:r>
            <a:r>
              <a:rPr spc="-10" dirty="0"/>
              <a:t>Mun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70284" y="6897559"/>
            <a:ext cx="44450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31306" y="6897559"/>
            <a:ext cx="210820" cy="218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/>
              <a:t>QF602:</a:t>
            </a:r>
            <a:r>
              <a:rPr spc="-35" dirty="0"/>
              <a:t> </a:t>
            </a:r>
            <a:r>
              <a:rPr dirty="0"/>
              <a:t>Derivatives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688" y="3940672"/>
            <a:ext cx="4144412" cy="1838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Lecture </a:t>
            </a:r>
            <a:r>
              <a:rPr lang="en-SG" sz="3300" b="1" spc="5" dirty="0">
                <a:solidFill>
                  <a:srgbClr val="898989"/>
                </a:solidFill>
                <a:latin typeface="Arial Black"/>
                <a:cs typeface="Arial Black"/>
              </a:rPr>
              <a:t>7</a:t>
            </a:r>
            <a:r>
              <a:rPr sz="3300" b="1" spc="0" dirty="0">
                <a:solidFill>
                  <a:srgbClr val="898989"/>
                </a:solidFill>
                <a:latin typeface="Arial Black"/>
                <a:cs typeface="Arial Black"/>
              </a:rPr>
              <a:t>:  </a:t>
            </a:r>
            <a:endParaRPr lang="en-SG" sz="3300" b="1" spc="0" dirty="0">
              <a:solidFill>
                <a:srgbClr val="898989"/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119400"/>
              </a:lnSpc>
              <a:spcBef>
                <a:spcPts val="95"/>
              </a:spcBef>
            </a:pPr>
            <a:r>
              <a:rPr lang="en-SG" sz="3300" b="1" dirty="0">
                <a:solidFill>
                  <a:srgbClr val="898989"/>
                </a:solidFill>
                <a:latin typeface="Arial Black"/>
                <a:cs typeface="Arial Black"/>
              </a:rPr>
              <a:t>More on Option Pricings</a:t>
            </a:r>
            <a:endParaRPr sz="3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FX – foreign risk neutral measure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548271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Foreign investors see the domestic money market account denominated in foreign currency is a tradeable asset,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𝛽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ratio between the foreign tradeable asset and foreign money market account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𝑓</m:t>
                              </m:r>
                            </m:sup>
                          </m:s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endParaRPr lang="en-SG" sz="2400" dirty="0">
                  <a:latin typeface="Calibri"/>
                  <a:cs typeface="Calibri"/>
                </a:endParaRPr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                                          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𝜇</m:t>
                            </m:r>
                            <m:r>
                              <a:rPr lang="en-SG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SG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SG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𝑓</m:t>
                                </m:r>
                              </m:sup>
                            </m:sSup>
                          </m:e>
                        </m:d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In order to be a martingale in the foreign risk neutral measure,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. </a:t>
                </a:r>
              </a:p>
              <a:p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5482719"/>
              </a:xfrm>
              <a:prstGeom prst="rect">
                <a:avLst/>
              </a:prstGeom>
              <a:blipFill>
                <a:blip r:embed="rId2"/>
                <a:stretch>
                  <a:fillRect l="-2128" t="-1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4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56362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Assuming the dynamics of the two stock prices are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are correlated BMs with the correlation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Consider the payoff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most straightforward way is to compute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expectation involves a two-dimensional integration. Is there any easier method?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563622"/>
              </a:xfrm>
              <a:prstGeom prst="rect">
                <a:avLst/>
              </a:prstGeom>
              <a:blipFill>
                <a:blip r:embed="rId2"/>
                <a:stretch>
                  <a:fillRect l="-2128" t="-1872" b="-30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2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398237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One can rearrange the payoff such that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(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d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Recall the martingale pricing formula with t=0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  <m:d>
                            <m:dPr>
                              <m:ctrlPr>
                                <a:rPr lang="en-SG" sz="24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can see that if we pick the numeraire asset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, the pricing formula becomes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3982372"/>
              </a:xfrm>
              <a:prstGeom prst="rect">
                <a:avLst/>
              </a:prstGeom>
              <a:blipFill>
                <a:blip r:embed="rId2"/>
                <a:stretch>
                  <a:fillRect l="-2128" t="-21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3778791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Now the option pricing problem reduces to computing the distribution of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</m:d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measure.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know that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𝑌</m:t>
                    </m:r>
                  </m:oMath>
                </a14:m>
                <a:r>
                  <a:rPr lang="en-SG" sz="2400" dirty="0">
                    <a:cs typeface="Calibri"/>
                  </a:rPr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martingale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are lognormally distributed so we know that the ratio of them are also lognormally distributed.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𝑑𝑌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first find the drifts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measure.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3778791"/>
              </a:xfrm>
              <a:prstGeom prst="rect">
                <a:avLst/>
              </a:prstGeom>
              <a:blipFill>
                <a:blip r:embed="rId2"/>
                <a:stretch>
                  <a:fillRect l="-2128" t="-2258" r="-2660" b="-38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393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08716" y="1644650"/>
                <a:ext cx="8022590" cy="484985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Recall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, in other words,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Let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 By Ito’s lemma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2&lt;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&gt;</m:t>
                      </m:r>
                    </m:oMath>
                  </m:oMathPara>
                </a14:m>
                <a:endParaRPr lang="en-SG" sz="2400" b="0" dirty="0"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                        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𝑑𝑡</m:t>
                          </m:r>
                        </m:num>
                        <m:den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𝛽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𝛽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𝑟𝑑𝑡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𝜇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𝑑𝑡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𝑊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Sup>
                      <m:sSub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</m:oMath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Sup>
                      <m:sSub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SG" sz="2400" dirty="0">
                    <a:cs typeface="Calibri"/>
                  </a:rPr>
                  <a:t> in order to be a martingale.</a:t>
                </a: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16" y="1644650"/>
                <a:ext cx="8022590" cy="4849854"/>
              </a:xfrm>
              <a:prstGeom prst="rect">
                <a:avLst/>
              </a:prstGeom>
              <a:blipFill>
                <a:blip r:embed="rId2"/>
                <a:stretch>
                  <a:fillRect l="-2204" t="-1761" b="-27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8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08716" y="1644650"/>
                <a:ext cx="8762384" cy="4982903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We are now in the position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Let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b="0" i="0" smtClean="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 By Ito’s lemma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2&lt;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&gt;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&lt;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&gt;</m:t>
                      </m:r>
                    </m:oMath>
                  </m:oMathPara>
                </a14:m>
                <a:endParaRPr lang="en-SG" sz="2000" b="0" dirty="0"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SG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𝑑𝑡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𝑑𝑡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𝜌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000" dirty="0"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d>
                            <m:d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20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0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20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0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SG" sz="20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d>
                        <m:d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𝑑𝑡</m:t>
                          </m:r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Sup>
                        <m:sSubSup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  <m:sup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bSup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0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𝜌</m:t>
                      </m:r>
                      <m:r>
                        <a:rPr lang="en-SG" sz="20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0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</m:oMath>
                </a14:m>
                <a:r>
                  <a:rPr lang="en-SG" sz="2400" dirty="0">
                    <a:cs typeface="Calibri"/>
                  </a:rPr>
                  <a:t> in order to be a martingale (we don’t really need this but it is nice to show).</a:t>
                </a: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16" y="1644650"/>
                <a:ext cx="8762384" cy="4982903"/>
              </a:xfrm>
              <a:prstGeom prst="rect">
                <a:avLst/>
              </a:prstGeom>
              <a:blipFill>
                <a:blip r:embed="rId2"/>
                <a:stretch>
                  <a:fillRect l="-2018" t="-1714" b="-28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94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1" y="1644650"/>
                <a:ext cx="9524999" cy="370973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Recall </a:t>
                </a:r>
                <a:endParaRPr lang="en-SG" sz="2400" i="1" dirty="0">
                  <a:latin typeface="Cambria Math" panose="02040503050406030204" pitchFamily="18" charset="0"/>
                  <a:cs typeface="Calibri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𝑑𝑌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Compare with the previous slide we have</a:t>
                </a:r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𝑑𝑊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SG" sz="2400" b="0" i="0" smtClean="0">
                          <a:latin typeface="Cambria Math" panose="02040503050406030204" pitchFamily="18" charset="0"/>
                          <a:cs typeface="Calibri"/>
                        </a:rPr>
                        <m:t> = 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be independent Brownian motions. Using </a:t>
                </a:r>
                <a:r>
                  <a:rPr lang="en-SG" sz="2400" dirty="0" err="1">
                    <a:cs typeface="Calibri"/>
                  </a:rPr>
                  <a:t>Choleskey</a:t>
                </a:r>
                <a:r>
                  <a:rPr lang="en-SG" sz="2400" dirty="0">
                    <a:cs typeface="Calibri"/>
                  </a:rPr>
                  <a:t> decomposition, we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𝑍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sz="2400" b="0" dirty="0">
                  <a:latin typeface="Calibri"/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𝜌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𝑍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radPr>
                        <m:deg/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𝑍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effective volatility can be computed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Sup>
                          <m:sSub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</m:rad>
                  </m:oMath>
                </a14:m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1" y="1644650"/>
                <a:ext cx="9524999" cy="3709734"/>
              </a:xfrm>
              <a:prstGeom prst="rect">
                <a:avLst/>
              </a:prstGeom>
              <a:blipFill>
                <a:blip r:embed="rId2"/>
                <a:stretch>
                  <a:fillRect l="-1857" t="-2303" b="-41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46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Margrabe</a:t>
            </a:r>
            <a:r>
              <a:rPr lang="en-SG" spc="-20" dirty="0"/>
              <a:t> Option Formula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850901" y="1644650"/>
                <a:ext cx="9524999" cy="526560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</a:t>
                </a:r>
                <a:r>
                  <a:rPr lang="en-SG" sz="2400" dirty="0" err="1">
                    <a:cs typeface="Calibri"/>
                  </a:rPr>
                  <a:t>Margrabe</a:t>
                </a:r>
                <a:r>
                  <a:rPr lang="en-SG" sz="2400" dirty="0">
                    <a:cs typeface="Calibri"/>
                  </a:rPr>
                  <a:t> option can be computed 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𝑌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(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Using the standard Black formula we have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(0)=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0</m:t>
                            </m:r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SG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        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SG" sz="2400">
                                  <a:latin typeface="Cambria Math" panose="02040503050406030204" pitchFamily="18" charset="0"/>
                                  <a:cs typeface="Calibri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b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𝑌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  <m:r>
                        <a:rPr lang="en-SG" sz="2400" b="0" i="0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𝑌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radPr>
                        <m:deg/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𝑌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sSubSup>
                          <m:sSub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b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−2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𝜌</m:t>
                        </m:r>
                      </m:e>
                    </m:rad>
                  </m:oMath>
                </a14:m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1" y="1644650"/>
                <a:ext cx="9524999" cy="5265609"/>
              </a:xfrm>
              <a:prstGeom prst="rect">
                <a:avLst/>
              </a:prstGeom>
              <a:blipFill>
                <a:blip r:embed="rId2"/>
                <a:stretch>
                  <a:fillRect l="-1857" t="-1620" b="-243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84405" y="1568450"/>
                <a:ext cx="8022590" cy="544270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 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option is, roughly, an option that pays off in the wrong currency. The FX rate is fixed at the inception.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Google stock is a USD tradable asset but it is perfectly legit to write an option on Google but the notional is specified in SGD.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 non-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equity call is mostly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𝑈𝑆𝐷</m:t>
                          </m:r>
                        </m:sub>
                      </m:sSub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𝑈𝑆𝐷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is the notional in the same currency as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𝐾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is the strike factor, e.g. 1 if at-the-money. This form is normally called the “fixed notional”.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Another less common way, “fixed units” 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𝑛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 is the number of units and the two forms are equivalent.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05" y="1568450"/>
                <a:ext cx="8022590" cy="5442708"/>
              </a:xfrm>
              <a:prstGeom prst="rect">
                <a:avLst/>
              </a:prstGeom>
              <a:blipFill>
                <a:blip r:embed="rId2"/>
                <a:stretch>
                  <a:fillRect l="-2204" t="-1456" r="-1748" b="-24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46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84405" y="1568450"/>
                <a:ext cx="8022590" cy="4009046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Using the fixed notional form, it is easier to see what is a 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option.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 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equity call can be defined as: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𝑆𝐺𝐷</m:t>
                          </m:r>
                        </m:sub>
                      </m:sSub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𝑆𝐺𝐷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is the notional in SGD.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Note that this is 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𝑈𝑆𝐷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(0)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Where X(0) is the FX rate at inception.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05" y="1568450"/>
                <a:ext cx="8022590" cy="4009046"/>
              </a:xfrm>
              <a:prstGeom prst="rect">
                <a:avLst/>
              </a:prstGeom>
              <a:blipFill>
                <a:blip r:embed="rId2"/>
                <a:stretch>
                  <a:fillRect l="-2204" t="-1976" b="-36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Moment Generating Function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94436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moment generating function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en-SG" sz="2400" dirty="0">
                    <a:cs typeface="Calibri"/>
                  </a:rPr>
                  <a:t>of the random variable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SG" sz="2400" dirty="0">
                    <a:cs typeface="Calibri"/>
                  </a:rPr>
                  <a:t> is defined for all values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</m:oMath>
                </a14:m>
                <a:r>
                  <a:rPr lang="en-SG" sz="2400" dirty="0">
                    <a:cs typeface="Calibri"/>
                  </a:rPr>
                  <a:t>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𝜙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[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𝑎𝑋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latin typeface="Calibri"/>
                    <a:cs typeface="Calibri"/>
                  </a:rPr>
                  <a:t>We call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the MGF because all of the moments of X can be obtained by successively differentiating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d>
                      <m:dPr>
                        <m:ctrlP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 For example</a:t>
                </a:r>
              </a:p>
              <a:p>
                <a:pPr marL="12700" marR="165735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num>
                      <m:den>
                        <m:r>
                          <a:rPr lang="en-SG" sz="2400" i="1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den>
                    </m:f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𝑎𝑋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𝑑𝑎</m:t>
                            </m:r>
                          </m:den>
                        </m:f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𝑎𝑋</m:t>
                            </m:r>
                          </m:sup>
                        </m:sSup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𝑎𝑋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Hence,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]</m:t>
                    </m:r>
                  </m:oMath>
                </a14:m>
                <a:r>
                  <a:rPr lang="en-SG" sz="2400" dirty="0">
                    <a:cs typeface="Calibri"/>
                  </a:rPr>
                  <a:t> . Similarly, </a:t>
                </a:r>
              </a:p>
              <a:p>
                <a:pPr marL="12700" marR="165735" algn="ctr">
                  <a:lnSpc>
                    <a:spcPct val="100600"/>
                  </a:lnSpc>
                  <a:spcBef>
                    <a:spcPts val="85"/>
                  </a:spcBef>
                  <a:tabLst>
                    <a:tab pos="367030" algn="l"/>
                    <a:tab pos="367665" algn="l"/>
                  </a:tabLst>
                </a:pP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𝑑𝑎</m:t>
                        </m:r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𝑑𝑎</m:t>
                            </m:r>
                          </m:den>
                        </m:f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𝑋𝑒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𝑎𝑋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[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𝑎𝑋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] </a:t>
                </a: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And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. </m:t>
                    </m:r>
                  </m:oMath>
                </a14:m>
                <a:endParaRPr lang="en-SG" sz="2400" b="0" dirty="0">
                  <a:cs typeface="Calibri"/>
                </a:endParaRPr>
              </a:p>
              <a:p>
                <a:pPr marL="355600" marR="165735" indent="-342900">
                  <a:lnSpc>
                    <a:spcPct val="100600"/>
                  </a:lnSpc>
                  <a:spcBef>
                    <a:spcPts val="85"/>
                  </a:spcBef>
                  <a:buFont typeface="Arial" panose="020B0604020202020204" pitchFamily="34" charset="0"/>
                  <a:buChar char="•"/>
                  <a:tabLst>
                    <a:tab pos="367030" algn="l"/>
                    <a:tab pos="367665" algn="l"/>
                  </a:tabLst>
                </a:pPr>
                <a:r>
                  <a:rPr lang="en-SG" sz="2400" dirty="0">
                    <a:cs typeface="Calibri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𝜙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</m:e>
                          <m:sup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≥1</m:t>
                    </m:r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944367"/>
              </a:xfrm>
              <a:prstGeom prst="rect">
                <a:avLst/>
              </a:prstGeom>
              <a:blipFill>
                <a:blip r:embed="rId2"/>
                <a:stretch>
                  <a:fillRect l="-2128" t="-17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18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84405" y="1568450"/>
                <a:ext cx="8022590" cy="4073551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key to understand 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option pricing is to keep a firm grasp on what the tradeable quantities are. Suppose we are a SGD investor, our unit of account is SGD money market account and we have a </a:t>
                </a:r>
                <a:r>
                  <a:rPr lang="en-SG" sz="2400" dirty="0" err="1">
                    <a:latin typeface="Calibri"/>
                    <a:cs typeface="Calibri"/>
                  </a:rPr>
                  <a:t>quanto</a:t>
                </a:r>
                <a:r>
                  <a:rPr lang="en-SG" sz="2400" dirty="0">
                    <a:latin typeface="Calibri"/>
                    <a:cs typeface="Calibri"/>
                  </a:rPr>
                  <a:t> option on a US stock.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Note that Google stock,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, is a USD tradable but not a SGD tradable. However, we can convert it into a SGD tradable by multiplying by the exchange rate to give it a price in SGD instead of USD.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To price this option, we first identify what processes are involved.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05" y="1568450"/>
                <a:ext cx="8022590" cy="4073551"/>
              </a:xfrm>
              <a:prstGeom prst="rect">
                <a:avLst/>
              </a:prstGeom>
              <a:blipFill>
                <a:blip r:embed="rId2"/>
                <a:stretch>
                  <a:fillRect l="-2204" t="-1943" r="-1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14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32098" y="1476802"/>
                <a:ext cx="8481895" cy="7817076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Let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denotes the value of one USD in SGD at time t and is assumed to be lognormally distributed.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S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denotes the value of a US stock time t and is assumed to be lognormally distributed.</a:t>
                </a:r>
                <a:endParaRPr lang="en-SG" sz="2400" dirty="0">
                  <a:latin typeface="Calibri"/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denotes the SGD money market account which grows at continuous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 dirty="0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 dirty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 denotes the USD money market account which grows at continuous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dirty="0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processes that we have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</m:sup>
                      </m:sSup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𝑋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𝑋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𝑋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are Brownian motions correlated with coefficient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98" y="1476802"/>
                <a:ext cx="8481895" cy="7817076"/>
              </a:xfrm>
              <a:prstGeom prst="rect">
                <a:avLst/>
              </a:prstGeom>
              <a:blipFill>
                <a:blip r:embed="rId2"/>
                <a:stretch>
                  <a:fillRect l="-2011" t="-1013" r="-14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3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7101624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pick the numeraire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, this means that the drift of the FX process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remaining quantity to be found is the drift of the US stock in the domestic risk neutral measure.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Consider the domestically tradable asset,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</m:oMath>
                </a14:m>
                <a:r>
                  <a:rPr lang="en-SG" sz="2400" dirty="0">
                    <a:cs typeface="Calibri"/>
                  </a:rPr>
                  <a:t> By Ito’s lemma,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𝑋𝑆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𝑆𝑑𝑋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𝑋𝑑𝑆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+&lt;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𝑑𝑋𝑑𝑆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&gt;</m:t>
                      </m:r>
                    </m:oMath>
                  </m:oMathPara>
                </a14:m>
                <a:endParaRPr lang="en-SG" sz="2400" b="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𝑋𝑆</m:t>
                              </m:r>
                            </m:e>
                          </m:d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𝑋𝑆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)+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𝜌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endParaRPr lang="en-SG" sz="2400" b="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know that the drift of any domestically tradable asset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𝜇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SG" sz="2400" dirty="0">
                    <a:cs typeface="Calibri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𝜌</m:t>
                    </m:r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7101624"/>
              </a:xfrm>
              <a:prstGeom prst="rect">
                <a:avLst/>
              </a:prstGeom>
              <a:blipFill>
                <a:blip r:embed="rId2"/>
                <a:stretch>
                  <a:fillRect l="-2013" t="-1030" r="-7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178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 err="1"/>
              <a:t>Quanto</a:t>
            </a:r>
            <a:r>
              <a:rPr lang="en-SG" spc="-20" dirty="0"/>
              <a:t> Option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5583516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Therefore, the US stock in SGD risk neutral measure has the following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𝑑𝑆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𝑓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𝜌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𝑑𝑡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</m:t>
                      </m:r>
                      <m:sSub>
                        <m:sSub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SG" sz="240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value of the payoff,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𝑆𝐺𝐷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=1</m:t>
                    </m:r>
                  </m:oMath>
                </a14:m>
                <a:r>
                  <a:rPr lang="en-SG" sz="2400" dirty="0">
                    <a:cs typeface="Calibri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0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can be computed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𝑑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𝑑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which is a standard Black formula.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5583516"/>
              </a:xfrm>
              <a:prstGeom prst="rect">
                <a:avLst/>
              </a:prstGeom>
              <a:blipFill>
                <a:blip r:embed="rId2"/>
                <a:stretch>
                  <a:fillRect l="-2013" t="-141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86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472667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the zero coupon bond at time t with maturity T be Z(</a:t>
                </a:r>
                <a:r>
                  <a:rPr lang="en-SG" sz="2400" dirty="0" err="1">
                    <a:cs typeface="Calibri"/>
                  </a:rPr>
                  <a:t>t,T</a:t>
                </a:r>
                <a:r>
                  <a:rPr lang="en-SG" sz="2400" dirty="0">
                    <a:cs typeface="Calibri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LIBOR rate can be defined 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𝐿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e>
                    </m:d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L(t,T1,T2) is a martingale under the T2 forward measure. The corresponding numeraire asset is Z(t,T2).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Note that the LIBOR rate is fixed at time T1. In other words, after T1, the LIBOR is not a random variable anymore.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payoff of an FRA at time t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𝐿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𝐾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In FRA, the corresponding LIBOR rate is fixed at T1 and the payment is at T2 but settled at T1.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4726679"/>
              </a:xfrm>
              <a:prstGeom prst="rect">
                <a:avLst/>
              </a:prstGeom>
              <a:blipFill>
                <a:blip r:embed="rId2"/>
                <a:stretch>
                  <a:fillRect l="-2013" t="-1675" r="-10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31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4609339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Using the martingale pricing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𝑁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Pick N(t) = Z(t,T2) and we have</a:t>
                </a:r>
              </a:p>
              <a:p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𝛿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SG" sz="2400" dirty="0">
                                  <a:cs typeface="Calibri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𝛿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Recall the LIBOR is a martingale under T2 forward measure,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𝐿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𝐾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4609339"/>
              </a:xfrm>
              <a:prstGeom prst="rect">
                <a:avLst/>
              </a:prstGeom>
              <a:blipFill>
                <a:blip r:embed="rId2"/>
                <a:stretch>
                  <a:fillRect l="-2013" t="-1720" b="-19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80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4895443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What about if the LIBOR is fixed at T1 but the payment is also at T1?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This is called the LIBOR in arrears and it has the following payoff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𝛿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Using the martingale pricing formula and pick N(t) = Z(t,T2)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𝛿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SG" sz="2400" dirty="0">
                                  <a:cs typeface="Calibri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Note that the ZCB in the expectation don’t cancel out in this case.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4895443"/>
              </a:xfrm>
              <a:prstGeom prst="rect">
                <a:avLst/>
              </a:prstGeom>
              <a:blipFill>
                <a:blip r:embed="rId2"/>
                <a:stretch>
                  <a:fillRect l="-2013" t="-1619" r="-1582" b="-28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7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4479111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Recall the definition of LIBOR: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𝐿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𝐿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,</m:t>
                        </m:r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𝑍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SG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e>
                    </m:d>
                  </m:oMath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Rearrange the terms and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1+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𝛿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𝐿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𝑍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𝑍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We then substitute it into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𝛿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SG" sz="2400" dirty="0">
                                  <a:cs typeface="Calibri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To simplify the notation we assume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𝛿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=1, we have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(0)=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 smtClean="0"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)(1+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4479111"/>
              </a:xfrm>
              <a:prstGeom prst="rect">
                <a:avLst/>
              </a:prstGeom>
              <a:blipFill>
                <a:blip r:embed="rId2"/>
                <a:stretch>
                  <a:fillRect l="-2013" t="-1769" b="-20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39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4442883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Rearrange the terms, we have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𝑉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SG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𝐾</m:t>
                              </m:r>
                            </m:e>
                          </m:d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green term is the FRA payoff and the red term is the convexity adjustment.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We now concentrate on the convexity adjustment term. It contains a LIBOR squared term: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SG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SG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𝐾𝐿</m:t>
                          </m:r>
                          <m:d>
                            <m:dPr>
                              <m:ctrlP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[</m:t>
                      </m:r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𝐿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r>
                        <a:rPr lang="en-SG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𝑍</m:t>
                      </m:r>
                      <m:d>
                        <m:dPr>
                          <m:ctrlP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0,</m:t>
                          </m:r>
                          <m:sSub>
                            <m:sSubPr>
                              <m:ctrlP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𝐾𝐿</m:t>
                      </m:r>
                      <m:r>
                        <a:rPr lang="en-SG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(0)</m:t>
                      </m:r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4442883"/>
              </a:xfrm>
              <a:prstGeom prst="rect">
                <a:avLst/>
              </a:prstGeom>
              <a:blipFill>
                <a:blip r:embed="rId2"/>
                <a:stretch>
                  <a:fillRect l="-2013" t="-1783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05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LIBOR in arrears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207145" y="1568450"/>
                <a:ext cx="8481895" cy="333488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There are a few ways to compute the term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SG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𝐿</m:t>
                        </m:r>
                        <m:sSup>
                          <m:sSupPr>
                            <m:ctrlPr>
                              <a:rPr lang="en-SG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SG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G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SG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G" sz="2400" b="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Assume a dynamics for the LIBOR rate, say, it follows a lognormal process in the T2 forward measure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𝑑𝐿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𝐿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cs typeface="Calibri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Or using Breeden-</a:t>
                </a:r>
                <a:r>
                  <a:rPr lang="en-SG" sz="2400" dirty="0" err="1">
                    <a:latin typeface="Calibri"/>
                    <a:cs typeface="Calibri"/>
                  </a:rPr>
                  <a:t>Litzenberger</a:t>
                </a:r>
                <a:r>
                  <a:rPr lang="en-SG" sz="2400" dirty="0">
                    <a:latin typeface="Calibri"/>
                    <a:cs typeface="Calibri"/>
                  </a:rPr>
                  <a:t> formula to replicate the square payoff using a collection of caplets and floorlets.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45" y="1568450"/>
                <a:ext cx="8481895" cy="3334887"/>
              </a:xfrm>
              <a:prstGeom prst="rect">
                <a:avLst/>
              </a:prstGeom>
              <a:blipFill>
                <a:blip r:embed="rId2"/>
                <a:stretch>
                  <a:fillRect l="-2013" t="-2377" r="-2948" b="-47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Normal Distribution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86562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moment generating function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𝜙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dirty="0" smtClean="0"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en-SG" sz="2400" dirty="0">
                    <a:cs typeface="Calibri"/>
                  </a:rPr>
                  <a:t>of a </a:t>
                </a:r>
                <a:r>
                  <a:rPr lang="en-SG" sz="2400" dirty="0">
                    <a:solidFill>
                      <a:srgbClr val="FF0000"/>
                    </a:solidFill>
                    <a:cs typeface="Calibri"/>
                  </a:rPr>
                  <a:t>standard</a:t>
                </a:r>
                <a:r>
                  <a:rPr lang="en-SG" sz="2400" dirty="0">
                    <a:cs typeface="Calibri"/>
                  </a:rPr>
                  <a:t> normal random variable Z is obtained as follows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400" i="1" dirty="0">
                  <a:latin typeface="Cambria Math" panose="02040503050406030204" pitchFamily="18" charset="0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−∞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𝑎𝑥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𝑑𝑥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−∞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(</m:t>
                                      </m:r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−2</m:t>
                                  </m:r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𝑎𝑥</m:t>
                                  </m:r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𝑑𝑥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−∞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SG" sz="2400" b="0" i="1" smtClean="0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𝑥</m:t>
                                          </m:r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en-SG" sz="2400" i="1">
                                              <a:latin typeface="Cambria Math" panose="02040503050406030204" pitchFamily="18" charset="0"/>
                                              <a:cs typeface="Calibri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𝑑𝑥</m:t>
                      </m:r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r>
                  <a:rPr lang="en-SG" sz="2400" dirty="0">
                    <a:cs typeface="Calibri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865627"/>
              </a:xfrm>
              <a:prstGeom prst="rect">
                <a:avLst/>
              </a:prstGeom>
              <a:blipFill>
                <a:blip r:embed="rId2"/>
                <a:stretch>
                  <a:fillRect l="-2280" t="-1754" r="-2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28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Normal Distribution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219745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𝑍</m:t>
                    </m:r>
                  </m:oMath>
                </a14:m>
                <a:r>
                  <a:rPr lang="en-SG" sz="2400" dirty="0">
                    <a:cs typeface="Calibri"/>
                  </a:rPr>
                  <a:t> is a standard normal, 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𝑍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</m:oMath>
                </a14:m>
                <a:r>
                  <a:rPr lang="en-SG" sz="2400" dirty="0">
                    <a:cs typeface="Calibri"/>
                  </a:rPr>
                  <a:t> is normal with parameters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</m:oMath>
                </a14:m>
                <a:r>
                  <a:rPr lang="en-SG" sz="2400" dirty="0"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0" smtClean="0"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</m:oMath>
                </a14:m>
                <a:r>
                  <a:rPr lang="en-SG" sz="2400" dirty="0">
                    <a:cs typeface="Calibri"/>
                  </a:rPr>
                  <a:t> MGF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𝑍</m:t>
                    </m:r>
                  </m:oMath>
                </a14:m>
                <a:r>
                  <a:rPr lang="en-SG" sz="2400" dirty="0">
                    <a:cs typeface="Calibri"/>
                  </a:rPr>
                  <a:t> is given 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𝑋</m:t>
                              </m:r>
                            </m:sup>
                          </m:sSup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</m:sup>
                      </m:sSup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𝑍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400" i="1" dirty="0">
                  <a:latin typeface="Cambria Math" panose="02040503050406030204" pitchFamily="18" charset="0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unc>
                        <m:func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latin typeface="Cambria Math" panose="02040503050406030204" pitchFamily="18" charset="0"/>
                              <a:cs typeface="Calibri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SG" sz="2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+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𝑎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G" sz="2400" i="1" dirty="0">
                  <a:latin typeface="Cambria Math" panose="02040503050406030204" pitchFamily="18" charset="0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This is one of the most important calculations that you need to remember in derivative pricing since Gaussian distribution is used everywhere in mathematical finance.</a:t>
                </a:r>
              </a:p>
              <a:p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219745"/>
              </a:xfrm>
              <a:prstGeom prst="rect">
                <a:avLst/>
              </a:prstGeom>
              <a:blipFill>
                <a:blip r:embed="rId2"/>
                <a:stretch>
                  <a:fillRect l="-2128" t="-2023" r="-1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28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100" y="744715"/>
            <a:ext cx="4648199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Martingale pricing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173322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 be a </a:t>
                </a:r>
                <a:r>
                  <a:rPr lang="en-SG" sz="2400" b="1" dirty="0">
                    <a:cs typeface="Calibri"/>
                  </a:rPr>
                  <a:t>tradable</a:t>
                </a:r>
                <a:r>
                  <a:rPr lang="en-SG" sz="2400" dirty="0">
                    <a:cs typeface="Calibri"/>
                  </a:rPr>
                  <a:t> asset price and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𝑁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400" dirty="0">
                    <a:cs typeface="Calibri"/>
                  </a:rPr>
                  <a:t> be </a:t>
                </a:r>
                <a:r>
                  <a:rPr lang="en-SG" sz="2400" b="1" dirty="0">
                    <a:cs typeface="Calibri"/>
                  </a:rPr>
                  <a:t>a strictly positive </a:t>
                </a:r>
                <a:r>
                  <a:rPr lang="en-SG" sz="2400" dirty="0">
                    <a:cs typeface="Calibri"/>
                  </a:rPr>
                  <a:t>asset, for t&lt;T,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Sup>
                        <m:sSub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b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𝑁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𝑇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subscript t denotes the expectation is taken at time 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superscript N denotes the expectation is taken under the measure induced by the numeraire asset 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above formula says </a:t>
                </a:r>
                <a:r>
                  <a:rPr lang="en-SG" sz="2400" b="1" dirty="0">
                    <a:cs typeface="Calibri"/>
                  </a:rPr>
                  <a:t>any tradeable numeraire rebased asset is a martingale under the numeraire induced probability measure.</a:t>
                </a:r>
              </a:p>
              <a:p>
                <a:pPr marL="367030" marR="165735" indent="-354330">
                  <a:lnSpc>
                    <a:spcPct val="100600"/>
                  </a:lnSpc>
                  <a:spcBef>
                    <a:spcPts val="85"/>
                  </a:spcBef>
                  <a:buFont typeface="Arial"/>
                  <a:buChar char="•"/>
                  <a:tabLst>
                    <a:tab pos="367030" algn="l"/>
                    <a:tab pos="367665" algn="l"/>
                  </a:tabLst>
                </a:pPr>
                <a:endParaRPr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173322"/>
              </a:xfrm>
              <a:prstGeom prst="rect">
                <a:avLst/>
              </a:prstGeom>
              <a:blipFill>
                <a:blip r:embed="rId2"/>
                <a:stretch>
                  <a:fillRect l="-2128" t="-2047" r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2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Why the risk neutral drift is r?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3184590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In Black Scholes, the stock price is assumed to be lognormally distributed: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𝑑𝑆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𝑡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How do we show that the drift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if the numeraire asset is the money market account,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𝛽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key is to identify what a tradeable asset.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3184590"/>
              </a:xfrm>
              <a:prstGeom prst="rect">
                <a:avLst/>
              </a:prstGeom>
              <a:blipFill>
                <a:blip r:embed="rId2"/>
                <a:stretch>
                  <a:fillRect l="-2128" t="-2682" r="-21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31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Why the risk neutral drift is r?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446192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Domestic investors see the stock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𝑆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as a risky asset, in the BS world, it has the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𝑡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)=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/>
                    <a:cs typeface="Calibri"/>
                  </a:rPr>
                  <a:t>Comparing this with the money market account, a truly risk-neutral investor must expect the two assets to have the same expected returns. The ratio of these should therefore be a </a:t>
                </a:r>
                <a:r>
                  <a:rPr lang="en-SG" sz="2400" dirty="0">
                    <a:latin typeface="Calibri"/>
                    <a:cs typeface="Calibri"/>
                  </a:rPr>
                  <a:t>martingale,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𝑆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</m:den>
                      </m:f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fPr>
                                <m:num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          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4461927"/>
              </a:xfrm>
              <a:prstGeom prst="rect">
                <a:avLst/>
              </a:prstGeom>
              <a:blipFill>
                <a:blip r:embed="rId2"/>
                <a:stretch>
                  <a:fillRect l="-2128" t="-1913" r="-19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744715"/>
            <a:ext cx="754380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50" dirty="0"/>
              <a:t>Why the risk neutral drift is r?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3787447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expectation of the ratio is equal to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(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𝜇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𝑟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sup>
                          </m:sSup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𝐸</m:t>
                          </m:r>
                          <m:r>
                            <a:rPr lang="en-SG" sz="2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[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f>
                            <m:f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𝑊</m:t>
                          </m:r>
                          <m:d>
                            <m:dPr>
                              <m:ctrlP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  <a:cs typeface="Calibri"/>
                        </a:rPr>
                        <m:t>]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SG" sz="2400" i="1">
                          <a:latin typeface="Cambria Math" panose="02040503050406030204" pitchFamily="18" charset="0"/>
                          <a:cs typeface="Calibri"/>
                        </a:rPr>
                        <m:t>𝑆</m:t>
                      </m:r>
                      <m:d>
                        <m:d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𝜇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𝑟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SG" sz="2400" i="1"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In order to be a martingale,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</m:oMath>
                </a14:m>
                <a:r>
                  <a:rPr lang="en-SG" sz="2400" dirty="0">
                    <a:cs typeface="Calibri"/>
                  </a:rPr>
                  <a:t> must equal to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𝑟</m:t>
                    </m:r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The idea is to construct some quantity you know that is a martingale and then solve for the unknown drift.</a:t>
                </a:r>
              </a:p>
              <a:p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3787447"/>
              </a:xfrm>
              <a:prstGeom prst="rect">
                <a:avLst/>
              </a:prstGeom>
              <a:blipFill>
                <a:blip r:embed="rId2"/>
                <a:stretch>
                  <a:fillRect l="-2128" t="-22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9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QF602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744715"/>
            <a:ext cx="8647580" cy="713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spc="-20" dirty="0"/>
              <a:t>FX – domestic risk neutral measure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4919" y="1949450"/>
                <a:ext cx="8022590" cy="503278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Assume the FX rate,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, is lognormally distributed: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𝑑𝑋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𝑑𝑡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𝑑𝑊</m:t>
                    </m:r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(t)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How do we show that the drift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 if the numeraire asset is the </a:t>
                </a:r>
                <a:r>
                  <a:rPr lang="en-SG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domestic</a:t>
                </a:r>
                <a:r>
                  <a:rPr lang="en-SG" sz="2400" dirty="0">
                    <a:latin typeface="Calibri"/>
                    <a:cs typeface="Calibri"/>
                  </a:rPr>
                  <a:t> money market account,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</m:sSup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Note that FX rate itself is not a tradeable asset but a </a:t>
                </a:r>
                <a:r>
                  <a:rPr lang="en-SG" sz="2400" dirty="0">
                    <a:solidFill>
                      <a:srgbClr val="00B050"/>
                    </a:solidFill>
                    <a:latin typeface="Calibri"/>
                    <a:cs typeface="Calibri"/>
                  </a:rPr>
                  <a:t>foreign</a:t>
                </a:r>
                <a:r>
                  <a:rPr lang="en-SG" sz="2400" dirty="0">
                    <a:latin typeface="Calibri"/>
                    <a:cs typeface="Calibri"/>
                  </a:rPr>
                  <a:t> money market account denominated in </a:t>
                </a:r>
                <a:r>
                  <a:rPr lang="en-SG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domestic</a:t>
                </a:r>
                <a:r>
                  <a:rPr lang="en-SG" sz="2400" dirty="0">
                    <a:latin typeface="Calibri"/>
                    <a:cs typeface="Calibri"/>
                  </a:rPr>
                  <a:t> currency is one,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𝛽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</m:d>
                  </m:oMath>
                </a14:m>
                <a:r>
                  <a:rPr lang="en-SG" sz="2400" dirty="0">
                    <a:latin typeface="Calibri"/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latin typeface="Calibri"/>
                    <a:cs typeface="Calibri"/>
                  </a:rPr>
                  <a:t>The following ratio is a martingale under the </a:t>
                </a:r>
                <a:r>
                  <a:rPr lang="en-SG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domestic</a:t>
                </a:r>
                <a:r>
                  <a:rPr lang="en-SG" sz="2400" dirty="0">
                    <a:latin typeface="Calibri"/>
                    <a:cs typeface="Calibri"/>
                  </a:rPr>
                  <a:t> risk neutral measure: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SG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𝛽</m:t>
                            </m:r>
                          </m:e>
                          <m:sup>
                            <m:r>
                              <a:rPr lang="en-SG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𝑓</m:t>
                            </m:r>
                          </m:sup>
                        </m:sSup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𝛽</m:t>
                            </m:r>
                          </m:e>
                          <m:sup>
                            <m:r>
                              <a:rPr lang="en-SG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SG" sz="2400" b="0" i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f>
                          <m:f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num>
                          <m:den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𝜎</m:t>
                            </m:r>
                          </m:e>
                          <m:sup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+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𝜎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𝑊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(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𝜇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pPr>
                              <m:e>
                                <m:r>
                                  <a:rPr lang="en-SG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SG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𝑓</m:t>
                                </m:r>
                              </m:sup>
                            </m:sSup>
                            <m:r>
                              <a:rPr lang="en-SG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SG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𝑟</m:t>
                            </m:r>
                          </m:e>
                          <m:sup>
                            <m:r>
                              <a:rPr lang="en-SG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𝑑</m:t>
                            </m:r>
                          </m:sup>
                        </m:sSup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sup>
                    </m:sSup>
                  </m:oMath>
                </a14:m>
                <a:endParaRPr lang="en-SG" sz="2400" dirty="0">
                  <a:latin typeface="Calibri"/>
                  <a:cs typeface="Calibri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cs typeface="Calibri"/>
                  </a:rPr>
                  <a:t>In order to be a martingale,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𝜇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</m:oMath>
                </a14:m>
                <a:r>
                  <a:rPr lang="en-SG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𝑑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  <a:cs typeface="Calibri"/>
                          </a:rPr>
                          <m:t>𝑟</m:t>
                        </m:r>
                      </m:e>
                      <m:sup>
                        <m:r>
                          <a:rPr lang="en-SG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𝑓</m:t>
                        </m:r>
                      </m:sup>
                    </m:sSup>
                  </m:oMath>
                </a14:m>
                <a:r>
                  <a:rPr lang="en-SG" sz="2400" dirty="0">
                    <a:cs typeface="Calibri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SG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919" y="1949450"/>
                <a:ext cx="8022590" cy="5032788"/>
              </a:xfrm>
              <a:prstGeom prst="rect">
                <a:avLst/>
              </a:prstGeom>
              <a:blipFill>
                <a:blip r:embed="rId2"/>
                <a:stretch>
                  <a:fillRect l="-2128" t="-1697" r="-6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14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2408</Words>
  <Application>Microsoft Office PowerPoint</Application>
  <PresentationFormat>Custom</PresentationFormat>
  <Paragraphs>306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Cambria Math</vt:lpstr>
      <vt:lpstr>Office Theme</vt:lpstr>
      <vt:lpstr>QF602: Derivatives</vt:lpstr>
      <vt:lpstr>Moment Generating Function</vt:lpstr>
      <vt:lpstr>Normal Distribution</vt:lpstr>
      <vt:lpstr>Normal Distribution</vt:lpstr>
      <vt:lpstr>Martingale pricing</vt:lpstr>
      <vt:lpstr>Why the risk neutral drift is r?</vt:lpstr>
      <vt:lpstr>Why the risk neutral drift is r?</vt:lpstr>
      <vt:lpstr>Why the risk neutral drift is r?</vt:lpstr>
      <vt:lpstr>FX – domestic risk neutral measure</vt:lpstr>
      <vt:lpstr>FX – foreign risk neutral measure</vt:lpstr>
      <vt:lpstr>Margrabe Option Formula</vt:lpstr>
      <vt:lpstr>Margrabe Option Formula</vt:lpstr>
      <vt:lpstr>Margrabe Option Formula</vt:lpstr>
      <vt:lpstr>Margrabe Option Formula</vt:lpstr>
      <vt:lpstr>Margrabe Option Formula</vt:lpstr>
      <vt:lpstr>Margrabe Option Formula</vt:lpstr>
      <vt:lpstr>Margrabe Option Formula</vt:lpstr>
      <vt:lpstr>Quanto Option</vt:lpstr>
      <vt:lpstr>Quanto Option</vt:lpstr>
      <vt:lpstr>Quanto Option</vt:lpstr>
      <vt:lpstr>Quanto Option</vt:lpstr>
      <vt:lpstr>Quanto Option</vt:lpstr>
      <vt:lpstr>Quanto Option</vt:lpstr>
      <vt:lpstr>LIBOR in arrears</vt:lpstr>
      <vt:lpstr>LIBOR in arrears</vt:lpstr>
      <vt:lpstr>LIBOR in arrears</vt:lpstr>
      <vt:lpstr>LIBOR in arrears</vt:lpstr>
      <vt:lpstr>LIBOR in arrears</vt:lpstr>
      <vt:lpstr>LIBOR in arrears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QF602: Derivatives</dc:title>
  <dc:creator>My PC</dc:creator>
  <cp:lastModifiedBy>Harry Lo</cp:lastModifiedBy>
  <cp:revision>126</cp:revision>
  <dcterms:created xsi:type="dcterms:W3CDTF">2017-12-05T09:05:45Z</dcterms:created>
  <dcterms:modified xsi:type="dcterms:W3CDTF">2018-02-11T01:29:00Z</dcterms:modified>
</cp:coreProperties>
</file>