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58" r:id="rId3"/>
    <p:sldId id="259" r:id="rId4"/>
    <p:sldId id="261" r:id="rId5"/>
    <p:sldId id="260" r:id="rId6"/>
    <p:sldId id="262" r:id="rId7"/>
    <p:sldId id="263" r:id="rId8"/>
    <p:sldId id="264" r:id="rId9"/>
    <p:sldId id="265" r:id="rId10"/>
    <p:sldId id="266" r:id="rId11"/>
    <p:sldId id="270" r:id="rId12"/>
    <p:sldId id="268" r:id="rId13"/>
    <p:sldId id="271" r:id="rId14"/>
    <p:sldId id="274" r:id="rId15"/>
    <p:sldId id="275" r:id="rId16"/>
    <p:sldId id="277" r:id="rId17"/>
    <p:sldId id="280" r:id="rId18"/>
    <p:sldId id="281" r:id="rId19"/>
  </p:sldIdLst>
  <p:sldSz cx="10693400" cy="7556500"/>
  <p:notesSz cx="10693400" cy="75565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8" d="100"/>
          <a:sy n="58" d="100"/>
        </p:scale>
        <p:origin x="1236" y="4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633913" cy="379413"/>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6057900" y="0"/>
            <a:ext cx="4632325" cy="379413"/>
          </a:xfrm>
          <a:prstGeom prst="rect">
            <a:avLst/>
          </a:prstGeom>
        </p:spPr>
        <p:txBody>
          <a:bodyPr vert="horz" lIns="91440" tIns="45720" rIns="91440" bIns="45720" rtlCol="0"/>
          <a:lstStyle>
            <a:lvl1pPr algn="r">
              <a:defRPr sz="1200"/>
            </a:lvl1pPr>
          </a:lstStyle>
          <a:p>
            <a:fld id="{1455613B-6B75-46D7-B5AF-A3A9C218305D}" type="datetimeFigureOut">
              <a:rPr lang="en-SG" smtClean="0"/>
              <a:t>18/2/2018</a:t>
            </a:fld>
            <a:endParaRPr lang="en-SG"/>
          </a:p>
        </p:txBody>
      </p:sp>
      <p:sp>
        <p:nvSpPr>
          <p:cNvPr id="4" name="Slide Image Placeholder 3"/>
          <p:cNvSpPr>
            <a:spLocks noGrp="1" noRot="1" noChangeAspect="1"/>
          </p:cNvSpPr>
          <p:nvPr>
            <p:ph type="sldImg" idx="2"/>
          </p:nvPr>
        </p:nvSpPr>
        <p:spPr>
          <a:xfrm>
            <a:off x="3541713" y="944563"/>
            <a:ext cx="3609975" cy="2551112"/>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1069975" y="3636963"/>
            <a:ext cx="8553450" cy="2974975"/>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7177088"/>
            <a:ext cx="4633913" cy="379412"/>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6057900" y="7177088"/>
            <a:ext cx="4632325" cy="379412"/>
          </a:xfrm>
          <a:prstGeom prst="rect">
            <a:avLst/>
          </a:prstGeom>
        </p:spPr>
        <p:txBody>
          <a:bodyPr vert="horz" lIns="91440" tIns="45720" rIns="91440" bIns="45720" rtlCol="0" anchor="b"/>
          <a:lstStyle>
            <a:lvl1pPr algn="r">
              <a:defRPr sz="1200"/>
            </a:lvl1pPr>
          </a:lstStyle>
          <a:p>
            <a:fld id="{25ED2928-8651-483F-B485-9DD32ABFAE8E}" type="slidenum">
              <a:rPr lang="en-SG" smtClean="0"/>
              <a:t>‹#›</a:t>
            </a:fld>
            <a:endParaRPr lang="en-SG"/>
          </a:p>
        </p:txBody>
      </p:sp>
    </p:spTree>
    <p:extLst>
      <p:ext uri="{BB962C8B-B14F-4D97-AF65-F5344CB8AC3E}">
        <p14:creationId xmlns:p14="http://schemas.microsoft.com/office/powerpoint/2010/main" val="40126005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25ED2928-8651-483F-B485-9DD32ABFAE8E}" type="slidenum">
              <a:rPr lang="en-SG" smtClean="0"/>
              <a:t>12</a:t>
            </a:fld>
            <a:endParaRPr lang="en-SG"/>
          </a:p>
        </p:txBody>
      </p:sp>
    </p:spTree>
    <p:extLst>
      <p:ext uri="{BB962C8B-B14F-4D97-AF65-F5344CB8AC3E}">
        <p14:creationId xmlns:p14="http://schemas.microsoft.com/office/powerpoint/2010/main" val="8085430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955176" y="2584041"/>
            <a:ext cx="6783046" cy="972185"/>
          </a:xfrm>
          <a:prstGeom prst="rect">
            <a:avLst/>
          </a:prstGeom>
        </p:spPr>
        <p:txBody>
          <a:bodyPr wrap="square" lIns="0" tIns="0" rIns="0" bIns="0">
            <a:spAutoFit/>
          </a:bodyPr>
          <a:lstStyle>
            <a:lvl1pPr>
              <a:defRPr sz="6200" b="0" i="0">
                <a:solidFill>
                  <a:schemeClr val="tx1"/>
                </a:solidFill>
                <a:latin typeface="Arial"/>
                <a:cs typeface="Arial"/>
              </a:defRPr>
            </a:lvl1pPr>
          </a:lstStyle>
          <a:p>
            <a:endParaRPr/>
          </a:p>
        </p:txBody>
      </p:sp>
      <p:sp>
        <p:nvSpPr>
          <p:cNvPr id="3" name="Holder 3"/>
          <p:cNvSpPr>
            <a:spLocks noGrp="1"/>
          </p:cNvSpPr>
          <p:nvPr>
            <p:ph type="subTitle" idx="4"/>
          </p:nvPr>
        </p:nvSpPr>
        <p:spPr>
          <a:xfrm>
            <a:off x="2116688" y="3940672"/>
            <a:ext cx="6460022" cy="122682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1250" b="0" i="0">
                <a:solidFill>
                  <a:srgbClr val="898989"/>
                </a:solidFill>
                <a:latin typeface="Calibri"/>
                <a:cs typeface="Calibri"/>
              </a:defRPr>
            </a:lvl1pPr>
          </a:lstStyle>
          <a:p>
            <a:pPr marL="12700">
              <a:lnSpc>
                <a:spcPct val="100000"/>
              </a:lnSpc>
              <a:spcBef>
                <a:spcPts val="30"/>
              </a:spcBef>
            </a:pPr>
            <a:r>
              <a:rPr spc="-10" dirty="0"/>
              <a:t>© Lim </a:t>
            </a:r>
            <a:r>
              <a:rPr spc="-5" dirty="0"/>
              <a:t>Kian Guan </a:t>
            </a:r>
            <a:r>
              <a:rPr spc="-10" dirty="0"/>
              <a:t>&amp; </a:t>
            </a:r>
            <a:r>
              <a:rPr spc="-20" dirty="0"/>
              <a:t>Wang </a:t>
            </a:r>
            <a:r>
              <a:rPr spc="-25" dirty="0"/>
              <a:t>Wei</a:t>
            </a:r>
            <a:r>
              <a:rPr spc="-5" dirty="0"/>
              <a:t> </a:t>
            </a:r>
            <a:r>
              <a:rPr spc="-10" dirty="0"/>
              <a:t>Mun</a:t>
            </a:r>
          </a:p>
        </p:txBody>
      </p:sp>
      <p:sp>
        <p:nvSpPr>
          <p:cNvPr id="5" name="Holder 5"/>
          <p:cNvSpPr>
            <a:spLocks noGrp="1"/>
          </p:cNvSpPr>
          <p:nvPr>
            <p:ph type="dt" sz="half" idx="6"/>
          </p:nvPr>
        </p:nvSpPr>
        <p:spPr/>
        <p:txBody>
          <a:bodyPr lIns="0" tIns="0" rIns="0" bIns="0"/>
          <a:lstStyle>
            <a:lvl1pPr>
              <a:defRPr sz="1250" b="0" i="0">
                <a:solidFill>
                  <a:srgbClr val="898989"/>
                </a:solidFill>
                <a:latin typeface="Calibri"/>
                <a:cs typeface="Calibri"/>
              </a:defRPr>
            </a:lvl1pPr>
          </a:lstStyle>
          <a:p>
            <a:pPr marL="12700">
              <a:lnSpc>
                <a:spcPct val="100000"/>
              </a:lnSpc>
              <a:spcBef>
                <a:spcPts val="30"/>
              </a:spcBef>
            </a:pPr>
            <a:r>
              <a:rPr spc="-5" dirty="0"/>
              <a:t>QF602</a:t>
            </a:r>
          </a:p>
        </p:txBody>
      </p:sp>
      <p:sp>
        <p:nvSpPr>
          <p:cNvPr id="6" name="Holder 6"/>
          <p:cNvSpPr>
            <a:spLocks noGrp="1"/>
          </p:cNvSpPr>
          <p:nvPr>
            <p:ph type="sldNum" sz="quarter" idx="7"/>
          </p:nvPr>
        </p:nvSpPr>
        <p:spPr/>
        <p:txBody>
          <a:bodyPr lIns="0" tIns="0" rIns="0" bIns="0"/>
          <a:lstStyle>
            <a:lvl1pPr>
              <a:defRPr sz="1250" b="0" i="0">
                <a:solidFill>
                  <a:srgbClr val="898989"/>
                </a:solidFill>
                <a:latin typeface="Calibri"/>
                <a:cs typeface="Calibri"/>
              </a:defRPr>
            </a:lvl1pPr>
          </a:lstStyle>
          <a:p>
            <a:pPr marL="25400">
              <a:lnSpc>
                <a:spcPct val="100000"/>
              </a:lnSpc>
              <a:spcBef>
                <a:spcPts val="30"/>
              </a:spcBef>
            </a:pPr>
            <a:fld id="{81D60167-4931-47E6-BA6A-407CBD079E47}" type="slidenum">
              <a:rPr spc="-5" dirty="0"/>
              <a:t>‹#›</a:t>
            </a:fld>
            <a:endParaRPr spc="-5"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550" b="0" i="0">
                <a:solidFill>
                  <a:schemeClr val="tx1"/>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1250" b="0" i="0">
                <a:solidFill>
                  <a:srgbClr val="898989"/>
                </a:solidFill>
                <a:latin typeface="Calibri"/>
                <a:cs typeface="Calibri"/>
              </a:defRPr>
            </a:lvl1pPr>
          </a:lstStyle>
          <a:p>
            <a:pPr marL="12700">
              <a:lnSpc>
                <a:spcPct val="100000"/>
              </a:lnSpc>
              <a:spcBef>
                <a:spcPts val="30"/>
              </a:spcBef>
            </a:pPr>
            <a:r>
              <a:rPr spc="-10" dirty="0"/>
              <a:t>© Lim </a:t>
            </a:r>
            <a:r>
              <a:rPr spc="-5" dirty="0"/>
              <a:t>Kian Guan </a:t>
            </a:r>
            <a:r>
              <a:rPr spc="-10" dirty="0"/>
              <a:t>&amp; </a:t>
            </a:r>
            <a:r>
              <a:rPr spc="-20" dirty="0"/>
              <a:t>Wang </a:t>
            </a:r>
            <a:r>
              <a:rPr spc="-25" dirty="0"/>
              <a:t>Wei</a:t>
            </a:r>
            <a:r>
              <a:rPr spc="-5" dirty="0"/>
              <a:t> </a:t>
            </a:r>
            <a:r>
              <a:rPr spc="-10" dirty="0"/>
              <a:t>Mun</a:t>
            </a:r>
          </a:p>
        </p:txBody>
      </p:sp>
      <p:sp>
        <p:nvSpPr>
          <p:cNvPr id="5" name="Holder 5"/>
          <p:cNvSpPr>
            <a:spLocks noGrp="1"/>
          </p:cNvSpPr>
          <p:nvPr>
            <p:ph type="dt" sz="half" idx="6"/>
          </p:nvPr>
        </p:nvSpPr>
        <p:spPr/>
        <p:txBody>
          <a:bodyPr lIns="0" tIns="0" rIns="0" bIns="0"/>
          <a:lstStyle>
            <a:lvl1pPr>
              <a:defRPr sz="1250" b="0" i="0">
                <a:solidFill>
                  <a:srgbClr val="898989"/>
                </a:solidFill>
                <a:latin typeface="Calibri"/>
                <a:cs typeface="Calibri"/>
              </a:defRPr>
            </a:lvl1pPr>
          </a:lstStyle>
          <a:p>
            <a:pPr marL="12700">
              <a:lnSpc>
                <a:spcPct val="100000"/>
              </a:lnSpc>
              <a:spcBef>
                <a:spcPts val="30"/>
              </a:spcBef>
            </a:pPr>
            <a:r>
              <a:rPr spc="-5" dirty="0"/>
              <a:t>QF602</a:t>
            </a:r>
          </a:p>
        </p:txBody>
      </p:sp>
      <p:sp>
        <p:nvSpPr>
          <p:cNvPr id="6" name="Holder 6"/>
          <p:cNvSpPr>
            <a:spLocks noGrp="1"/>
          </p:cNvSpPr>
          <p:nvPr>
            <p:ph type="sldNum" sz="quarter" idx="7"/>
          </p:nvPr>
        </p:nvSpPr>
        <p:spPr/>
        <p:txBody>
          <a:bodyPr lIns="0" tIns="0" rIns="0" bIns="0"/>
          <a:lstStyle>
            <a:lvl1pPr>
              <a:defRPr sz="1250" b="0" i="0">
                <a:solidFill>
                  <a:srgbClr val="898989"/>
                </a:solidFill>
                <a:latin typeface="Calibri"/>
                <a:cs typeface="Calibri"/>
              </a:defRPr>
            </a:lvl1pPr>
          </a:lstStyle>
          <a:p>
            <a:pPr marL="25400">
              <a:lnSpc>
                <a:spcPct val="100000"/>
              </a:lnSpc>
              <a:spcBef>
                <a:spcPts val="30"/>
              </a:spcBef>
            </a:pPr>
            <a:fld id="{81D60167-4931-47E6-BA6A-407CBD079E47}" type="slidenum">
              <a:rPr spc="-5" dirty="0"/>
              <a:t>‹#›</a:t>
            </a:fld>
            <a:endParaRPr spc="-5"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550" b="0" i="0">
                <a:solidFill>
                  <a:schemeClr val="tx1"/>
                </a:solidFill>
                <a:latin typeface="Calibri"/>
                <a:cs typeface="Calibri"/>
              </a:defRPr>
            </a:lvl1pPr>
          </a:lstStyle>
          <a:p>
            <a:endParaRPr/>
          </a:p>
        </p:txBody>
      </p:sp>
      <p:sp>
        <p:nvSpPr>
          <p:cNvPr id="3" name="Holder 3"/>
          <p:cNvSpPr>
            <a:spLocks noGrp="1"/>
          </p:cNvSpPr>
          <p:nvPr>
            <p:ph sz="half" idx="2"/>
          </p:nvPr>
        </p:nvSpPr>
        <p:spPr>
          <a:xfrm>
            <a:off x="534670" y="1737995"/>
            <a:ext cx="4651629" cy="498729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5507101" y="1737995"/>
            <a:ext cx="4651629" cy="498729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250" b="0" i="0">
                <a:solidFill>
                  <a:srgbClr val="898989"/>
                </a:solidFill>
                <a:latin typeface="Calibri"/>
                <a:cs typeface="Calibri"/>
              </a:defRPr>
            </a:lvl1pPr>
          </a:lstStyle>
          <a:p>
            <a:pPr marL="12700">
              <a:lnSpc>
                <a:spcPct val="100000"/>
              </a:lnSpc>
              <a:spcBef>
                <a:spcPts val="30"/>
              </a:spcBef>
            </a:pPr>
            <a:r>
              <a:rPr spc="-10" dirty="0"/>
              <a:t>© Lim </a:t>
            </a:r>
            <a:r>
              <a:rPr spc="-5" dirty="0"/>
              <a:t>Kian Guan </a:t>
            </a:r>
            <a:r>
              <a:rPr spc="-10" dirty="0"/>
              <a:t>&amp; </a:t>
            </a:r>
            <a:r>
              <a:rPr spc="-20" dirty="0"/>
              <a:t>Wang </a:t>
            </a:r>
            <a:r>
              <a:rPr spc="-25" dirty="0"/>
              <a:t>Wei</a:t>
            </a:r>
            <a:r>
              <a:rPr spc="-5" dirty="0"/>
              <a:t> </a:t>
            </a:r>
            <a:r>
              <a:rPr spc="-10" dirty="0"/>
              <a:t>Mun</a:t>
            </a:r>
          </a:p>
        </p:txBody>
      </p:sp>
      <p:sp>
        <p:nvSpPr>
          <p:cNvPr id="6" name="Holder 6"/>
          <p:cNvSpPr>
            <a:spLocks noGrp="1"/>
          </p:cNvSpPr>
          <p:nvPr>
            <p:ph type="dt" sz="half" idx="6"/>
          </p:nvPr>
        </p:nvSpPr>
        <p:spPr/>
        <p:txBody>
          <a:bodyPr lIns="0" tIns="0" rIns="0" bIns="0"/>
          <a:lstStyle>
            <a:lvl1pPr>
              <a:defRPr sz="1250" b="0" i="0">
                <a:solidFill>
                  <a:srgbClr val="898989"/>
                </a:solidFill>
                <a:latin typeface="Calibri"/>
                <a:cs typeface="Calibri"/>
              </a:defRPr>
            </a:lvl1pPr>
          </a:lstStyle>
          <a:p>
            <a:pPr marL="12700">
              <a:lnSpc>
                <a:spcPct val="100000"/>
              </a:lnSpc>
              <a:spcBef>
                <a:spcPts val="30"/>
              </a:spcBef>
            </a:pPr>
            <a:r>
              <a:rPr spc="-5" dirty="0"/>
              <a:t>QF602</a:t>
            </a:r>
          </a:p>
        </p:txBody>
      </p:sp>
      <p:sp>
        <p:nvSpPr>
          <p:cNvPr id="7" name="Holder 7"/>
          <p:cNvSpPr>
            <a:spLocks noGrp="1"/>
          </p:cNvSpPr>
          <p:nvPr>
            <p:ph type="sldNum" sz="quarter" idx="7"/>
          </p:nvPr>
        </p:nvSpPr>
        <p:spPr/>
        <p:txBody>
          <a:bodyPr lIns="0" tIns="0" rIns="0" bIns="0"/>
          <a:lstStyle>
            <a:lvl1pPr>
              <a:defRPr sz="1250" b="0" i="0">
                <a:solidFill>
                  <a:srgbClr val="898989"/>
                </a:solidFill>
                <a:latin typeface="Calibri"/>
                <a:cs typeface="Calibri"/>
              </a:defRPr>
            </a:lvl1pPr>
          </a:lstStyle>
          <a:p>
            <a:pPr marL="25400">
              <a:lnSpc>
                <a:spcPct val="100000"/>
              </a:lnSpc>
              <a:spcBef>
                <a:spcPts val="30"/>
              </a:spcBef>
            </a:pPr>
            <a:fld id="{81D60167-4931-47E6-BA6A-407CBD079E47}" type="slidenum">
              <a:rPr spc="-5" dirty="0"/>
              <a:t>‹#›</a:t>
            </a:fld>
            <a:endParaRPr spc="-5"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550" b="0" i="0">
                <a:solidFill>
                  <a:schemeClr val="tx1"/>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defRPr sz="1250" b="0" i="0">
                <a:solidFill>
                  <a:srgbClr val="898989"/>
                </a:solidFill>
                <a:latin typeface="Calibri"/>
                <a:cs typeface="Calibri"/>
              </a:defRPr>
            </a:lvl1pPr>
          </a:lstStyle>
          <a:p>
            <a:pPr marL="12700">
              <a:lnSpc>
                <a:spcPct val="100000"/>
              </a:lnSpc>
              <a:spcBef>
                <a:spcPts val="30"/>
              </a:spcBef>
            </a:pPr>
            <a:r>
              <a:rPr spc="-10" dirty="0"/>
              <a:t>© Lim </a:t>
            </a:r>
            <a:r>
              <a:rPr spc="-5" dirty="0"/>
              <a:t>Kian Guan </a:t>
            </a:r>
            <a:r>
              <a:rPr spc="-10" dirty="0"/>
              <a:t>&amp; </a:t>
            </a:r>
            <a:r>
              <a:rPr spc="-20" dirty="0"/>
              <a:t>Wang </a:t>
            </a:r>
            <a:r>
              <a:rPr spc="-25" dirty="0"/>
              <a:t>Wei</a:t>
            </a:r>
            <a:r>
              <a:rPr spc="-5" dirty="0"/>
              <a:t> </a:t>
            </a:r>
            <a:r>
              <a:rPr spc="-10" dirty="0"/>
              <a:t>Mun</a:t>
            </a:r>
          </a:p>
        </p:txBody>
      </p:sp>
      <p:sp>
        <p:nvSpPr>
          <p:cNvPr id="4" name="Holder 4"/>
          <p:cNvSpPr>
            <a:spLocks noGrp="1"/>
          </p:cNvSpPr>
          <p:nvPr>
            <p:ph type="dt" sz="half" idx="6"/>
          </p:nvPr>
        </p:nvSpPr>
        <p:spPr/>
        <p:txBody>
          <a:bodyPr lIns="0" tIns="0" rIns="0" bIns="0"/>
          <a:lstStyle>
            <a:lvl1pPr>
              <a:defRPr sz="1250" b="0" i="0">
                <a:solidFill>
                  <a:srgbClr val="898989"/>
                </a:solidFill>
                <a:latin typeface="Calibri"/>
                <a:cs typeface="Calibri"/>
              </a:defRPr>
            </a:lvl1pPr>
          </a:lstStyle>
          <a:p>
            <a:pPr marL="12700">
              <a:lnSpc>
                <a:spcPct val="100000"/>
              </a:lnSpc>
              <a:spcBef>
                <a:spcPts val="30"/>
              </a:spcBef>
            </a:pPr>
            <a:r>
              <a:rPr spc="-5" dirty="0"/>
              <a:t>QF602</a:t>
            </a:r>
          </a:p>
        </p:txBody>
      </p:sp>
      <p:sp>
        <p:nvSpPr>
          <p:cNvPr id="5" name="Holder 5"/>
          <p:cNvSpPr>
            <a:spLocks noGrp="1"/>
          </p:cNvSpPr>
          <p:nvPr>
            <p:ph type="sldNum" sz="quarter" idx="7"/>
          </p:nvPr>
        </p:nvSpPr>
        <p:spPr/>
        <p:txBody>
          <a:bodyPr lIns="0" tIns="0" rIns="0" bIns="0"/>
          <a:lstStyle>
            <a:lvl1pPr>
              <a:defRPr sz="1250" b="0" i="0">
                <a:solidFill>
                  <a:srgbClr val="898989"/>
                </a:solidFill>
                <a:latin typeface="Calibri"/>
                <a:cs typeface="Calibri"/>
              </a:defRPr>
            </a:lvl1pPr>
          </a:lstStyle>
          <a:p>
            <a:pPr marL="25400">
              <a:lnSpc>
                <a:spcPct val="100000"/>
              </a:lnSpc>
              <a:spcBef>
                <a:spcPts val="30"/>
              </a:spcBef>
            </a:pPr>
            <a:fld id="{81D60167-4931-47E6-BA6A-407CBD079E47}" type="slidenum">
              <a:rPr spc="-5" dirty="0"/>
              <a:t>‹#›</a:t>
            </a:fld>
            <a:endParaRPr spc="-5"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250" b="0" i="0">
                <a:solidFill>
                  <a:srgbClr val="898989"/>
                </a:solidFill>
                <a:latin typeface="Calibri"/>
                <a:cs typeface="Calibri"/>
              </a:defRPr>
            </a:lvl1pPr>
          </a:lstStyle>
          <a:p>
            <a:pPr marL="12700">
              <a:lnSpc>
                <a:spcPct val="100000"/>
              </a:lnSpc>
              <a:spcBef>
                <a:spcPts val="30"/>
              </a:spcBef>
            </a:pPr>
            <a:r>
              <a:rPr spc="-10" dirty="0"/>
              <a:t>© Lim </a:t>
            </a:r>
            <a:r>
              <a:rPr spc="-5" dirty="0"/>
              <a:t>Kian Guan </a:t>
            </a:r>
            <a:r>
              <a:rPr spc="-10" dirty="0"/>
              <a:t>&amp; </a:t>
            </a:r>
            <a:r>
              <a:rPr spc="-20" dirty="0"/>
              <a:t>Wang </a:t>
            </a:r>
            <a:r>
              <a:rPr spc="-25" dirty="0"/>
              <a:t>Wei</a:t>
            </a:r>
            <a:r>
              <a:rPr spc="-5" dirty="0"/>
              <a:t> </a:t>
            </a:r>
            <a:r>
              <a:rPr spc="-10" dirty="0"/>
              <a:t>Mun</a:t>
            </a:r>
          </a:p>
        </p:txBody>
      </p:sp>
      <p:sp>
        <p:nvSpPr>
          <p:cNvPr id="3" name="Holder 3"/>
          <p:cNvSpPr>
            <a:spLocks noGrp="1"/>
          </p:cNvSpPr>
          <p:nvPr>
            <p:ph type="dt" sz="half" idx="6"/>
          </p:nvPr>
        </p:nvSpPr>
        <p:spPr/>
        <p:txBody>
          <a:bodyPr lIns="0" tIns="0" rIns="0" bIns="0"/>
          <a:lstStyle>
            <a:lvl1pPr>
              <a:defRPr sz="1250" b="0" i="0">
                <a:solidFill>
                  <a:srgbClr val="898989"/>
                </a:solidFill>
                <a:latin typeface="Calibri"/>
                <a:cs typeface="Calibri"/>
              </a:defRPr>
            </a:lvl1pPr>
          </a:lstStyle>
          <a:p>
            <a:pPr marL="12700">
              <a:lnSpc>
                <a:spcPct val="100000"/>
              </a:lnSpc>
              <a:spcBef>
                <a:spcPts val="30"/>
              </a:spcBef>
            </a:pPr>
            <a:r>
              <a:rPr spc="-5" dirty="0"/>
              <a:t>QF602</a:t>
            </a:r>
          </a:p>
        </p:txBody>
      </p:sp>
      <p:sp>
        <p:nvSpPr>
          <p:cNvPr id="4" name="Holder 4"/>
          <p:cNvSpPr>
            <a:spLocks noGrp="1"/>
          </p:cNvSpPr>
          <p:nvPr>
            <p:ph type="sldNum" sz="quarter" idx="7"/>
          </p:nvPr>
        </p:nvSpPr>
        <p:spPr/>
        <p:txBody>
          <a:bodyPr lIns="0" tIns="0" rIns="0" bIns="0"/>
          <a:lstStyle>
            <a:lvl1pPr>
              <a:defRPr sz="1250" b="0" i="0">
                <a:solidFill>
                  <a:srgbClr val="898989"/>
                </a:solidFill>
                <a:latin typeface="Calibri"/>
                <a:cs typeface="Calibri"/>
              </a:defRPr>
            </a:lvl1pPr>
          </a:lstStyle>
          <a:p>
            <a:pPr marL="25400">
              <a:lnSpc>
                <a:spcPct val="100000"/>
              </a:lnSpc>
              <a:spcBef>
                <a:spcPts val="30"/>
              </a:spcBef>
            </a:pPr>
            <a:fld id="{81D60167-4931-47E6-BA6A-407CBD079E47}" type="slidenum">
              <a:rPr spc="-5" dirty="0"/>
              <a:t>‹#›</a:t>
            </a:fld>
            <a:endParaRPr spc="-5"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620457" y="744715"/>
            <a:ext cx="3452485" cy="720090"/>
          </a:xfrm>
          <a:prstGeom prst="rect">
            <a:avLst/>
          </a:prstGeom>
        </p:spPr>
        <p:txBody>
          <a:bodyPr wrap="square" lIns="0" tIns="0" rIns="0" bIns="0">
            <a:spAutoFit/>
          </a:bodyPr>
          <a:lstStyle>
            <a:lvl1pPr>
              <a:defRPr sz="4550" b="0" i="0">
                <a:solidFill>
                  <a:schemeClr val="tx1"/>
                </a:solidFill>
                <a:latin typeface="Calibri"/>
                <a:cs typeface="Calibri"/>
              </a:defRPr>
            </a:lvl1pPr>
          </a:lstStyle>
          <a:p>
            <a:endParaRPr/>
          </a:p>
        </p:txBody>
      </p:sp>
      <p:sp>
        <p:nvSpPr>
          <p:cNvPr id="3" name="Holder 3"/>
          <p:cNvSpPr>
            <a:spLocks noGrp="1"/>
          </p:cNvSpPr>
          <p:nvPr>
            <p:ph type="body" idx="1"/>
          </p:nvPr>
        </p:nvSpPr>
        <p:spPr>
          <a:xfrm>
            <a:off x="1170284" y="1919676"/>
            <a:ext cx="8352831" cy="4369435"/>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211041" y="6897559"/>
            <a:ext cx="2278379" cy="218440"/>
          </a:xfrm>
          <a:prstGeom prst="rect">
            <a:avLst/>
          </a:prstGeom>
        </p:spPr>
        <p:txBody>
          <a:bodyPr wrap="square" lIns="0" tIns="0" rIns="0" bIns="0">
            <a:spAutoFit/>
          </a:bodyPr>
          <a:lstStyle>
            <a:lvl1pPr>
              <a:defRPr sz="1250" b="0" i="0">
                <a:solidFill>
                  <a:srgbClr val="898989"/>
                </a:solidFill>
                <a:latin typeface="Calibri"/>
                <a:cs typeface="Calibri"/>
              </a:defRPr>
            </a:lvl1pPr>
          </a:lstStyle>
          <a:p>
            <a:pPr marL="12700">
              <a:lnSpc>
                <a:spcPct val="100000"/>
              </a:lnSpc>
              <a:spcBef>
                <a:spcPts val="30"/>
              </a:spcBef>
            </a:pPr>
            <a:r>
              <a:rPr spc="-10" dirty="0"/>
              <a:t>© Lim </a:t>
            </a:r>
            <a:r>
              <a:rPr spc="-5" dirty="0"/>
              <a:t>Kian Guan </a:t>
            </a:r>
            <a:r>
              <a:rPr spc="-10" dirty="0"/>
              <a:t>&amp; </a:t>
            </a:r>
            <a:r>
              <a:rPr spc="-20" dirty="0"/>
              <a:t>Wang </a:t>
            </a:r>
            <a:r>
              <a:rPr spc="-25" dirty="0"/>
              <a:t>Wei</a:t>
            </a:r>
            <a:r>
              <a:rPr spc="-5" dirty="0"/>
              <a:t> </a:t>
            </a:r>
            <a:r>
              <a:rPr spc="-10" dirty="0"/>
              <a:t>Mun</a:t>
            </a:r>
          </a:p>
        </p:txBody>
      </p:sp>
      <p:sp>
        <p:nvSpPr>
          <p:cNvPr id="5" name="Holder 5"/>
          <p:cNvSpPr>
            <a:spLocks noGrp="1"/>
          </p:cNvSpPr>
          <p:nvPr>
            <p:ph type="dt" sz="half" idx="6"/>
          </p:nvPr>
        </p:nvSpPr>
        <p:spPr>
          <a:xfrm>
            <a:off x="1170284" y="6897559"/>
            <a:ext cx="444500" cy="218440"/>
          </a:xfrm>
          <a:prstGeom prst="rect">
            <a:avLst/>
          </a:prstGeom>
        </p:spPr>
        <p:txBody>
          <a:bodyPr wrap="square" lIns="0" tIns="0" rIns="0" bIns="0">
            <a:spAutoFit/>
          </a:bodyPr>
          <a:lstStyle>
            <a:lvl1pPr>
              <a:defRPr sz="1250" b="0" i="0">
                <a:solidFill>
                  <a:srgbClr val="898989"/>
                </a:solidFill>
                <a:latin typeface="Calibri"/>
                <a:cs typeface="Calibri"/>
              </a:defRPr>
            </a:lvl1pPr>
          </a:lstStyle>
          <a:p>
            <a:pPr marL="12700">
              <a:lnSpc>
                <a:spcPct val="100000"/>
              </a:lnSpc>
              <a:spcBef>
                <a:spcPts val="30"/>
              </a:spcBef>
            </a:pPr>
            <a:r>
              <a:rPr spc="-5" dirty="0"/>
              <a:t>QF602</a:t>
            </a:r>
          </a:p>
        </p:txBody>
      </p:sp>
      <p:sp>
        <p:nvSpPr>
          <p:cNvPr id="6" name="Holder 6"/>
          <p:cNvSpPr>
            <a:spLocks noGrp="1"/>
          </p:cNvSpPr>
          <p:nvPr>
            <p:ph type="sldNum" sz="quarter" idx="7"/>
          </p:nvPr>
        </p:nvSpPr>
        <p:spPr>
          <a:xfrm>
            <a:off x="9331306" y="6897559"/>
            <a:ext cx="210820" cy="218440"/>
          </a:xfrm>
          <a:prstGeom prst="rect">
            <a:avLst/>
          </a:prstGeom>
        </p:spPr>
        <p:txBody>
          <a:bodyPr wrap="square" lIns="0" tIns="0" rIns="0" bIns="0">
            <a:spAutoFit/>
          </a:bodyPr>
          <a:lstStyle>
            <a:lvl1pPr>
              <a:defRPr sz="1250" b="0" i="0">
                <a:solidFill>
                  <a:srgbClr val="898989"/>
                </a:solidFill>
                <a:latin typeface="Calibri"/>
                <a:cs typeface="Calibri"/>
              </a:defRPr>
            </a:lvl1pPr>
          </a:lstStyle>
          <a:p>
            <a:pPr marL="25400">
              <a:lnSpc>
                <a:spcPct val="100000"/>
              </a:lnSpc>
              <a:spcBef>
                <a:spcPts val="30"/>
              </a:spcBef>
            </a:pPr>
            <a:fld id="{81D60167-4931-47E6-BA6A-407CBD079E47}" type="slidenum">
              <a:rPr spc="-5" dirty="0"/>
              <a:t>‹#›</a:t>
            </a:fld>
            <a:endParaRPr spc="-5"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ctrTitle"/>
          </p:nvPr>
        </p:nvSpPr>
        <p:spPr>
          <a:prstGeom prst="rect">
            <a:avLst/>
          </a:prstGeom>
        </p:spPr>
        <p:txBody>
          <a:bodyPr vert="horz" wrap="square" lIns="0" tIns="13970" rIns="0" bIns="0" rtlCol="0">
            <a:spAutoFit/>
          </a:bodyPr>
          <a:lstStyle/>
          <a:p>
            <a:pPr marL="19050">
              <a:lnSpc>
                <a:spcPct val="100000"/>
              </a:lnSpc>
              <a:spcBef>
                <a:spcPts val="110"/>
              </a:spcBef>
            </a:pPr>
            <a:r>
              <a:rPr dirty="0"/>
              <a:t>QF602:</a:t>
            </a:r>
            <a:r>
              <a:rPr spc="-35" dirty="0"/>
              <a:t> </a:t>
            </a:r>
            <a:r>
              <a:rPr dirty="0"/>
              <a:t>Derivatives</a:t>
            </a:r>
          </a:p>
        </p:txBody>
      </p:sp>
      <p:sp>
        <p:nvSpPr>
          <p:cNvPr id="3" name="object 3"/>
          <p:cNvSpPr txBox="1"/>
          <p:nvPr/>
        </p:nvSpPr>
        <p:spPr>
          <a:xfrm>
            <a:off x="2116688" y="3940672"/>
            <a:ext cx="4601612" cy="1233671"/>
          </a:xfrm>
          <a:prstGeom prst="rect">
            <a:avLst/>
          </a:prstGeom>
        </p:spPr>
        <p:txBody>
          <a:bodyPr vert="horz" wrap="square" lIns="0" tIns="12065" rIns="0" bIns="0" rtlCol="0">
            <a:spAutoFit/>
          </a:bodyPr>
          <a:lstStyle/>
          <a:p>
            <a:pPr marL="12700" marR="5080">
              <a:lnSpc>
                <a:spcPct val="119400"/>
              </a:lnSpc>
              <a:spcBef>
                <a:spcPts val="95"/>
              </a:spcBef>
            </a:pPr>
            <a:r>
              <a:rPr sz="3300" b="1" spc="5" dirty="0">
                <a:solidFill>
                  <a:srgbClr val="898989"/>
                </a:solidFill>
                <a:latin typeface="Arial Black"/>
                <a:cs typeface="Arial Black"/>
              </a:rPr>
              <a:t>Lecture </a:t>
            </a:r>
            <a:r>
              <a:rPr lang="en-SG" sz="3300" b="1" spc="5" dirty="0">
                <a:solidFill>
                  <a:srgbClr val="898989"/>
                </a:solidFill>
                <a:latin typeface="Arial Black"/>
                <a:cs typeface="Arial Black"/>
              </a:rPr>
              <a:t>8</a:t>
            </a:r>
            <a:r>
              <a:rPr sz="3300" b="1" spc="0" dirty="0">
                <a:solidFill>
                  <a:srgbClr val="898989"/>
                </a:solidFill>
                <a:latin typeface="Arial Black"/>
                <a:cs typeface="Arial Black"/>
              </a:rPr>
              <a:t>:  </a:t>
            </a:r>
            <a:endParaRPr lang="en-SG" sz="3300" b="1" spc="0" dirty="0">
              <a:solidFill>
                <a:srgbClr val="898989"/>
              </a:solidFill>
              <a:latin typeface="Arial Black"/>
              <a:cs typeface="Arial Black"/>
            </a:endParaRPr>
          </a:p>
          <a:p>
            <a:pPr marL="12700" marR="5080">
              <a:lnSpc>
                <a:spcPct val="119400"/>
              </a:lnSpc>
              <a:spcBef>
                <a:spcPts val="95"/>
              </a:spcBef>
            </a:pPr>
            <a:r>
              <a:rPr lang="en-SG" sz="3300" b="1" dirty="0">
                <a:solidFill>
                  <a:srgbClr val="898989"/>
                </a:solidFill>
                <a:latin typeface="Arial Black"/>
                <a:cs typeface="Arial Black"/>
              </a:rPr>
              <a:t>Structure Notes</a:t>
            </a:r>
            <a:endParaRPr sz="3300" dirty="0">
              <a:latin typeface="Arial Black"/>
              <a:cs typeface="Arial Black"/>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dt" sz="half" idx="6"/>
          </p:nvPr>
        </p:nvSpPr>
        <p:spPr>
          <a:prstGeom prst="rect">
            <a:avLst/>
          </a:prstGeom>
        </p:spPr>
        <p:txBody>
          <a:bodyPr vert="horz" wrap="square" lIns="0" tIns="3810" rIns="0" bIns="0" rtlCol="0">
            <a:spAutoFit/>
          </a:bodyPr>
          <a:lstStyle/>
          <a:p>
            <a:pPr marL="12700">
              <a:lnSpc>
                <a:spcPct val="100000"/>
              </a:lnSpc>
              <a:spcBef>
                <a:spcPts val="30"/>
              </a:spcBef>
            </a:pPr>
            <a:r>
              <a:rPr spc="-5" dirty="0"/>
              <a:t>QF602</a:t>
            </a:r>
          </a:p>
        </p:txBody>
      </p:sp>
      <p:sp>
        <p:nvSpPr>
          <p:cNvPr id="6" name="object 6"/>
          <p:cNvSpPr txBox="1">
            <a:spLocks noGrp="1"/>
          </p:cNvSpPr>
          <p:nvPr>
            <p:ph type="sldNum" sz="quarter" idx="7"/>
          </p:nvPr>
        </p:nvSpPr>
        <p:spPr>
          <a:prstGeom prst="rect">
            <a:avLst/>
          </a:prstGeom>
        </p:spPr>
        <p:txBody>
          <a:bodyPr vert="horz" wrap="square" lIns="0" tIns="3810" rIns="0" bIns="0" rtlCol="0">
            <a:spAutoFit/>
          </a:bodyPr>
          <a:lstStyle/>
          <a:p>
            <a:pPr marL="25400">
              <a:lnSpc>
                <a:spcPct val="100000"/>
              </a:lnSpc>
              <a:spcBef>
                <a:spcPts val="30"/>
              </a:spcBef>
            </a:pPr>
            <a:fld id="{81D60167-4931-47E6-BA6A-407CBD079E47}" type="slidenum">
              <a:rPr spc="-5" dirty="0"/>
              <a:t>10</a:t>
            </a:fld>
            <a:endParaRPr spc="-5" dirty="0"/>
          </a:p>
        </p:txBody>
      </p:sp>
      <p:sp>
        <p:nvSpPr>
          <p:cNvPr id="2" name="object 2"/>
          <p:cNvSpPr txBox="1">
            <a:spLocks noGrp="1"/>
          </p:cNvSpPr>
          <p:nvPr>
            <p:ph type="title"/>
          </p:nvPr>
        </p:nvSpPr>
        <p:spPr>
          <a:xfrm>
            <a:off x="2146300" y="744715"/>
            <a:ext cx="6324600" cy="713657"/>
          </a:xfrm>
          <a:prstGeom prst="rect">
            <a:avLst/>
          </a:prstGeom>
        </p:spPr>
        <p:txBody>
          <a:bodyPr vert="horz" wrap="square" lIns="0" tIns="13335" rIns="0" bIns="0" rtlCol="0">
            <a:spAutoFit/>
          </a:bodyPr>
          <a:lstStyle/>
          <a:p>
            <a:pPr marL="12700" algn="ctr">
              <a:lnSpc>
                <a:spcPct val="100000"/>
              </a:lnSpc>
              <a:spcBef>
                <a:spcPts val="105"/>
              </a:spcBef>
            </a:pPr>
            <a:r>
              <a:rPr lang="en-SG" spc="50" dirty="0"/>
              <a:t>Relationship of the desks</a:t>
            </a:r>
            <a:endParaRPr spc="-20" dirty="0"/>
          </a:p>
        </p:txBody>
      </p:sp>
      <p:sp>
        <p:nvSpPr>
          <p:cNvPr id="3" name="object 3"/>
          <p:cNvSpPr txBox="1"/>
          <p:nvPr/>
        </p:nvSpPr>
        <p:spPr>
          <a:xfrm>
            <a:off x="1197673" y="1682972"/>
            <a:ext cx="8022590" cy="2698944"/>
          </a:xfrm>
          <a:prstGeom prst="rect">
            <a:avLst/>
          </a:prstGeom>
        </p:spPr>
        <p:txBody>
          <a:bodyPr vert="horz" wrap="square" lIns="0" tIns="10795" rIns="0" bIns="0" rtlCol="0">
            <a:spAutoFit/>
          </a:bodyPr>
          <a:lstStyle/>
          <a:p>
            <a:pPr marL="469900" marR="165735" indent="-457200">
              <a:lnSpc>
                <a:spcPct val="100600"/>
              </a:lnSpc>
              <a:spcBef>
                <a:spcPts val="85"/>
              </a:spcBef>
              <a:buFont typeface="+mj-lt"/>
              <a:buAutoNum type="arabicPeriod"/>
              <a:tabLst>
                <a:tab pos="367030" algn="l"/>
                <a:tab pos="367665" algn="l"/>
              </a:tabLst>
            </a:pPr>
            <a:r>
              <a:rPr lang="en-SG" dirty="0">
                <a:latin typeface="Calibri"/>
                <a:cs typeface="Calibri"/>
              </a:rPr>
              <a:t>Investor pays $100 to the Structuring desk to purchase an equity note with maturity 1 year.</a:t>
            </a:r>
          </a:p>
          <a:p>
            <a:pPr marL="469900" marR="165735" indent="-457200">
              <a:lnSpc>
                <a:spcPct val="100600"/>
              </a:lnSpc>
              <a:spcBef>
                <a:spcPts val="85"/>
              </a:spcBef>
              <a:buFont typeface="+mj-lt"/>
              <a:buAutoNum type="arabicPeriod"/>
              <a:tabLst>
                <a:tab pos="367030" algn="l"/>
                <a:tab pos="367665" algn="l"/>
              </a:tabLst>
            </a:pPr>
            <a:r>
              <a:rPr lang="en-SG" dirty="0">
                <a:latin typeface="Calibri"/>
                <a:cs typeface="Calibri"/>
              </a:rPr>
              <a:t>Structuring deposits $95.12 to the Funding desk for 1 year @ 5%.</a:t>
            </a:r>
          </a:p>
          <a:p>
            <a:pPr marL="469900" marR="165735" indent="-457200">
              <a:lnSpc>
                <a:spcPct val="100600"/>
              </a:lnSpc>
              <a:spcBef>
                <a:spcPts val="85"/>
              </a:spcBef>
              <a:buFont typeface="+mj-lt"/>
              <a:buAutoNum type="arabicPeriod"/>
              <a:tabLst>
                <a:tab pos="367030" algn="l"/>
                <a:tab pos="367665" algn="l"/>
              </a:tabLst>
            </a:pPr>
            <a:r>
              <a:rPr lang="en-SG" dirty="0">
                <a:latin typeface="Calibri"/>
                <a:cs typeface="Calibri"/>
              </a:rPr>
              <a:t>Structuring purchases an equity option from the Trading desk.</a:t>
            </a:r>
          </a:p>
          <a:p>
            <a:pPr marL="469900" marR="165735" indent="-457200">
              <a:lnSpc>
                <a:spcPct val="100600"/>
              </a:lnSpc>
              <a:spcBef>
                <a:spcPts val="85"/>
              </a:spcBef>
              <a:buFont typeface="+mj-lt"/>
              <a:buAutoNum type="arabicPeriod"/>
              <a:tabLst>
                <a:tab pos="367030" algn="l"/>
                <a:tab pos="367665" algn="l"/>
              </a:tabLst>
            </a:pPr>
            <a:r>
              <a:rPr lang="en-SG" dirty="0">
                <a:latin typeface="Calibri"/>
                <a:cs typeface="Calibri"/>
              </a:rPr>
              <a:t>Structuring receives $100 from Funding at maturity.</a:t>
            </a:r>
          </a:p>
          <a:p>
            <a:pPr marL="469900" marR="165735" indent="-457200">
              <a:lnSpc>
                <a:spcPct val="100600"/>
              </a:lnSpc>
              <a:spcBef>
                <a:spcPts val="85"/>
              </a:spcBef>
              <a:buFont typeface="+mj-lt"/>
              <a:buAutoNum type="arabicPeriod"/>
              <a:tabLst>
                <a:tab pos="367030" algn="l"/>
                <a:tab pos="367665" algn="l"/>
              </a:tabLst>
            </a:pPr>
            <a:r>
              <a:rPr lang="en-SG" dirty="0">
                <a:latin typeface="Calibri"/>
                <a:cs typeface="Calibri"/>
              </a:rPr>
              <a:t>Trading pays the coupon to Structuring depends on the performance of the equity.</a:t>
            </a:r>
          </a:p>
          <a:p>
            <a:pPr marL="469900" marR="165735" indent="-457200">
              <a:lnSpc>
                <a:spcPct val="100600"/>
              </a:lnSpc>
              <a:spcBef>
                <a:spcPts val="85"/>
              </a:spcBef>
              <a:buFont typeface="+mj-lt"/>
              <a:buAutoNum type="arabicPeriod"/>
              <a:tabLst>
                <a:tab pos="367030" algn="l"/>
                <a:tab pos="367665" algn="l"/>
              </a:tabLst>
            </a:pPr>
            <a:r>
              <a:rPr lang="en-SG" dirty="0">
                <a:latin typeface="Calibri"/>
                <a:cs typeface="Calibri"/>
              </a:rPr>
              <a:t>Structuring pays the investor $100 plus the coupon. </a:t>
            </a:r>
          </a:p>
          <a:p>
            <a:pPr marL="469900" marR="165735" indent="-457200">
              <a:lnSpc>
                <a:spcPct val="100600"/>
              </a:lnSpc>
              <a:spcBef>
                <a:spcPts val="85"/>
              </a:spcBef>
              <a:buFont typeface="+mj-lt"/>
              <a:buAutoNum type="arabicPeriod"/>
              <a:tabLst>
                <a:tab pos="367030" algn="l"/>
                <a:tab pos="367665" algn="l"/>
              </a:tabLst>
            </a:pPr>
            <a:endParaRPr lang="en-SG" sz="2400" dirty="0">
              <a:latin typeface="Calibri"/>
              <a:cs typeface="Calibri"/>
            </a:endParaRPr>
          </a:p>
        </p:txBody>
      </p:sp>
      <p:sp>
        <p:nvSpPr>
          <p:cNvPr id="7" name="Rectangle: Rounded Corners 6">
            <a:extLst>
              <a:ext uri="{FF2B5EF4-FFF2-40B4-BE49-F238E27FC236}">
                <a16:creationId xmlns:a16="http://schemas.microsoft.com/office/drawing/2014/main" id="{C19B5D90-EB02-4E71-A731-9679C573D18C}"/>
              </a:ext>
            </a:extLst>
          </p:cNvPr>
          <p:cNvSpPr/>
          <p:nvPr/>
        </p:nvSpPr>
        <p:spPr>
          <a:xfrm>
            <a:off x="4127500" y="6140385"/>
            <a:ext cx="2438400" cy="990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t>Structuring Desk</a:t>
            </a:r>
          </a:p>
        </p:txBody>
      </p:sp>
      <p:sp>
        <p:nvSpPr>
          <p:cNvPr id="8" name="Rectangle: Rounded Corners 7">
            <a:extLst>
              <a:ext uri="{FF2B5EF4-FFF2-40B4-BE49-F238E27FC236}">
                <a16:creationId xmlns:a16="http://schemas.microsoft.com/office/drawing/2014/main" id="{C2954C1F-0595-47F0-9980-9FCFBF98A820}"/>
              </a:ext>
            </a:extLst>
          </p:cNvPr>
          <p:cNvSpPr/>
          <p:nvPr/>
        </p:nvSpPr>
        <p:spPr>
          <a:xfrm>
            <a:off x="7556500" y="6140385"/>
            <a:ext cx="2286000" cy="9808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t>Investor</a:t>
            </a:r>
          </a:p>
        </p:txBody>
      </p:sp>
      <p:sp>
        <p:nvSpPr>
          <p:cNvPr id="9" name="Rectangle: Rounded Corners 8">
            <a:extLst>
              <a:ext uri="{FF2B5EF4-FFF2-40B4-BE49-F238E27FC236}">
                <a16:creationId xmlns:a16="http://schemas.microsoft.com/office/drawing/2014/main" id="{1994D810-95B4-469D-BB40-2972746D9CA4}"/>
              </a:ext>
            </a:extLst>
          </p:cNvPr>
          <p:cNvSpPr/>
          <p:nvPr/>
        </p:nvSpPr>
        <p:spPr>
          <a:xfrm>
            <a:off x="4127500" y="4235450"/>
            <a:ext cx="2438400" cy="990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t>Funding Desk</a:t>
            </a:r>
          </a:p>
        </p:txBody>
      </p:sp>
      <p:sp>
        <p:nvSpPr>
          <p:cNvPr id="10" name="Rectangle: Rounded Corners 9">
            <a:extLst>
              <a:ext uri="{FF2B5EF4-FFF2-40B4-BE49-F238E27FC236}">
                <a16:creationId xmlns:a16="http://schemas.microsoft.com/office/drawing/2014/main" id="{4AE330A9-EB25-41E3-A08E-13CD3A94BF7F}"/>
              </a:ext>
            </a:extLst>
          </p:cNvPr>
          <p:cNvSpPr/>
          <p:nvPr/>
        </p:nvSpPr>
        <p:spPr>
          <a:xfrm>
            <a:off x="698500" y="6130669"/>
            <a:ext cx="2438400" cy="990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t>Trading Desk</a:t>
            </a:r>
          </a:p>
        </p:txBody>
      </p:sp>
      <p:cxnSp>
        <p:nvCxnSpPr>
          <p:cNvPr id="14" name="Straight Arrow Connector 13">
            <a:extLst>
              <a:ext uri="{FF2B5EF4-FFF2-40B4-BE49-F238E27FC236}">
                <a16:creationId xmlns:a16="http://schemas.microsoft.com/office/drawing/2014/main" id="{4D9A0D22-4867-4CAC-9CEE-E07CCDF0FCDB}"/>
              </a:ext>
            </a:extLst>
          </p:cNvPr>
          <p:cNvCxnSpPr/>
          <p:nvPr/>
        </p:nvCxnSpPr>
        <p:spPr>
          <a:xfrm flipH="1">
            <a:off x="6565900" y="6458115"/>
            <a:ext cx="9906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8A92DF50-974C-4819-BD71-9A84806C240E}"/>
              </a:ext>
            </a:extLst>
          </p:cNvPr>
          <p:cNvCxnSpPr/>
          <p:nvPr/>
        </p:nvCxnSpPr>
        <p:spPr>
          <a:xfrm flipV="1">
            <a:off x="5803900" y="5226050"/>
            <a:ext cx="0" cy="9143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30583BEA-EDE1-48F4-ACA2-A6D30ECF751D}"/>
              </a:ext>
            </a:extLst>
          </p:cNvPr>
          <p:cNvCxnSpPr/>
          <p:nvPr/>
        </p:nvCxnSpPr>
        <p:spPr>
          <a:xfrm flipH="1">
            <a:off x="3136900" y="6458115"/>
            <a:ext cx="9906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57EB61D7-3033-490F-9F27-39C0AAA4F336}"/>
              </a:ext>
            </a:extLst>
          </p:cNvPr>
          <p:cNvCxnSpPr/>
          <p:nvPr/>
        </p:nvCxnSpPr>
        <p:spPr>
          <a:xfrm>
            <a:off x="4889500" y="5226050"/>
            <a:ext cx="0" cy="91433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B4123E56-CDB1-46E7-848D-67195BC2DBD1}"/>
              </a:ext>
            </a:extLst>
          </p:cNvPr>
          <p:cNvCxnSpPr/>
          <p:nvPr/>
        </p:nvCxnSpPr>
        <p:spPr>
          <a:xfrm>
            <a:off x="3136900" y="6839115"/>
            <a:ext cx="990600"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3828EB31-11CB-4419-87FD-74B150EF8061}"/>
              </a:ext>
            </a:extLst>
          </p:cNvPr>
          <p:cNvCxnSpPr/>
          <p:nvPr/>
        </p:nvCxnSpPr>
        <p:spPr>
          <a:xfrm>
            <a:off x="6565900" y="6762915"/>
            <a:ext cx="990600"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7" name="Oval 26">
            <a:extLst>
              <a:ext uri="{FF2B5EF4-FFF2-40B4-BE49-F238E27FC236}">
                <a16:creationId xmlns:a16="http://schemas.microsoft.com/office/drawing/2014/main" id="{172E42A5-63E5-415E-A48C-60B277D6E0B1}"/>
              </a:ext>
            </a:extLst>
          </p:cNvPr>
          <p:cNvSpPr/>
          <p:nvPr/>
        </p:nvSpPr>
        <p:spPr>
          <a:xfrm>
            <a:off x="6900842" y="6064028"/>
            <a:ext cx="304800" cy="29294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t>1</a:t>
            </a:r>
          </a:p>
        </p:txBody>
      </p:sp>
      <p:sp>
        <p:nvSpPr>
          <p:cNvPr id="28" name="Oval 27">
            <a:extLst>
              <a:ext uri="{FF2B5EF4-FFF2-40B4-BE49-F238E27FC236}">
                <a16:creationId xmlns:a16="http://schemas.microsoft.com/office/drawing/2014/main" id="{F486AB0D-A1C5-4FAC-8304-70F690BE213D}"/>
              </a:ext>
            </a:extLst>
          </p:cNvPr>
          <p:cNvSpPr/>
          <p:nvPr/>
        </p:nvSpPr>
        <p:spPr>
          <a:xfrm>
            <a:off x="5895171" y="5536746"/>
            <a:ext cx="304800" cy="29294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t>2</a:t>
            </a:r>
          </a:p>
        </p:txBody>
      </p:sp>
      <p:sp>
        <p:nvSpPr>
          <p:cNvPr id="29" name="Oval 28">
            <a:extLst>
              <a:ext uri="{FF2B5EF4-FFF2-40B4-BE49-F238E27FC236}">
                <a16:creationId xmlns:a16="http://schemas.microsoft.com/office/drawing/2014/main" id="{26D8332F-19AC-4F93-8C6D-14A1553E7113}"/>
              </a:ext>
            </a:extLst>
          </p:cNvPr>
          <p:cNvSpPr/>
          <p:nvPr/>
        </p:nvSpPr>
        <p:spPr>
          <a:xfrm>
            <a:off x="3457459" y="6064028"/>
            <a:ext cx="304800" cy="29294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t>3</a:t>
            </a:r>
          </a:p>
        </p:txBody>
      </p:sp>
      <p:sp>
        <p:nvSpPr>
          <p:cNvPr id="30" name="Oval 29">
            <a:extLst>
              <a:ext uri="{FF2B5EF4-FFF2-40B4-BE49-F238E27FC236}">
                <a16:creationId xmlns:a16="http://schemas.microsoft.com/office/drawing/2014/main" id="{F9CD52F2-C8B8-4FD9-861A-98003D5DF8A2}"/>
              </a:ext>
            </a:extLst>
          </p:cNvPr>
          <p:cNvSpPr/>
          <p:nvPr/>
        </p:nvSpPr>
        <p:spPr>
          <a:xfrm>
            <a:off x="4480613" y="5545624"/>
            <a:ext cx="304800" cy="29294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t>4</a:t>
            </a:r>
          </a:p>
        </p:txBody>
      </p:sp>
      <p:sp>
        <p:nvSpPr>
          <p:cNvPr id="31" name="Oval 30">
            <a:extLst>
              <a:ext uri="{FF2B5EF4-FFF2-40B4-BE49-F238E27FC236}">
                <a16:creationId xmlns:a16="http://schemas.microsoft.com/office/drawing/2014/main" id="{DBF0EE8C-5C26-45B7-8D85-002FCEFB6612}"/>
              </a:ext>
            </a:extLst>
          </p:cNvPr>
          <p:cNvSpPr/>
          <p:nvPr/>
        </p:nvSpPr>
        <p:spPr>
          <a:xfrm>
            <a:off x="3457459" y="6970535"/>
            <a:ext cx="304800" cy="29294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t>5</a:t>
            </a:r>
          </a:p>
        </p:txBody>
      </p:sp>
      <p:sp>
        <p:nvSpPr>
          <p:cNvPr id="32" name="Oval 31">
            <a:extLst>
              <a:ext uri="{FF2B5EF4-FFF2-40B4-BE49-F238E27FC236}">
                <a16:creationId xmlns:a16="http://schemas.microsoft.com/office/drawing/2014/main" id="{92B1EF67-54DB-4468-B7EB-0C696D721821}"/>
              </a:ext>
            </a:extLst>
          </p:cNvPr>
          <p:cNvSpPr/>
          <p:nvPr/>
        </p:nvSpPr>
        <p:spPr>
          <a:xfrm>
            <a:off x="6916758" y="6963396"/>
            <a:ext cx="304800" cy="29294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t>6</a:t>
            </a:r>
          </a:p>
        </p:txBody>
      </p:sp>
    </p:spTree>
    <p:extLst>
      <p:ext uri="{BB962C8B-B14F-4D97-AF65-F5344CB8AC3E}">
        <p14:creationId xmlns:p14="http://schemas.microsoft.com/office/powerpoint/2010/main" val="5966073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dt" sz="half" idx="6"/>
          </p:nvPr>
        </p:nvSpPr>
        <p:spPr>
          <a:prstGeom prst="rect">
            <a:avLst/>
          </a:prstGeom>
        </p:spPr>
        <p:txBody>
          <a:bodyPr vert="horz" wrap="square" lIns="0" tIns="3810" rIns="0" bIns="0" rtlCol="0">
            <a:spAutoFit/>
          </a:bodyPr>
          <a:lstStyle/>
          <a:p>
            <a:pPr marL="12700">
              <a:lnSpc>
                <a:spcPct val="100000"/>
              </a:lnSpc>
              <a:spcBef>
                <a:spcPts val="30"/>
              </a:spcBef>
            </a:pPr>
            <a:r>
              <a:rPr spc="-5" dirty="0"/>
              <a:t>QF602</a:t>
            </a:r>
          </a:p>
        </p:txBody>
      </p:sp>
      <p:sp>
        <p:nvSpPr>
          <p:cNvPr id="6" name="object 6"/>
          <p:cNvSpPr txBox="1">
            <a:spLocks noGrp="1"/>
          </p:cNvSpPr>
          <p:nvPr>
            <p:ph type="sldNum" sz="quarter" idx="7"/>
          </p:nvPr>
        </p:nvSpPr>
        <p:spPr>
          <a:prstGeom prst="rect">
            <a:avLst/>
          </a:prstGeom>
        </p:spPr>
        <p:txBody>
          <a:bodyPr vert="horz" wrap="square" lIns="0" tIns="3810" rIns="0" bIns="0" rtlCol="0">
            <a:spAutoFit/>
          </a:bodyPr>
          <a:lstStyle/>
          <a:p>
            <a:pPr marL="25400">
              <a:lnSpc>
                <a:spcPct val="100000"/>
              </a:lnSpc>
              <a:spcBef>
                <a:spcPts val="30"/>
              </a:spcBef>
            </a:pPr>
            <a:fld id="{81D60167-4931-47E6-BA6A-407CBD079E47}" type="slidenum">
              <a:rPr spc="-5" dirty="0"/>
              <a:t>11</a:t>
            </a:fld>
            <a:endParaRPr spc="-5" dirty="0"/>
          </a:p>
        </p:txBody>
      </p:sp>
      <p:sp>
        <p:nvSpPr>
          <p:cNvPr id="2" name="object 2"/>
          <p:cNvSpPr txBox="1">
            <a:spLocks noGrp="1"/>
          </p:cNvSpPr>
          <p:nvPr>
            <p:ph type="title"/>
          </p:nvPr>
        </p:nvSpPr>
        <p:spPr>
          <a:xfrm>
            <a:off x="2146300" y="744715"/>
            <a:ext cx="6019800" cy="713657"/>
          </a:xfrm>
          <a:prstGeom prst="rect">
            <a:avLst/>
          </a:prstGeom>
        </p:spPr>
        <p:txBody>
          <a:bodyPr vert="horz" wrap="square" lIns="0" tIns="13335" rIns="0" bIns="0" rtlCol="0">
            <a:spAutoFit/>
          </a:bodyPr>
          <a:lstStyle/>
          <a:p>
            <a:pPr marL="12700" algn="ctr">
              <a:lnSpc>
                <a:spcPct val="100000"/>
              </a:lnSpc>
              <a:spcBef>
                <a:spcPts val="105"/>
              </a:spcBef>
            </a:pPr>
            <a:r>
              <a:rPr lang="en-SG" spc="50" dirty="0"/>
              <a:t>Credit Linked Note</a:t>
            </a:r>
            <a:endParaRPr spc="-20" dirty="0"/>
          </a:p>
        </p:txBody>
      </p:sp>
      <p:sp>
        <p:nvSpPr>
          <p:cNvPr id="3" name="object 3"/>
          <p:cNvSpPr txBox="1"/>
          <p:nvPr/>
        </p:nvSpPr>
        <p:spPr>
          <a:xfrm>
            <a:off x="1197673" y="1682972"/>
            <a:ext cx="8022590" cy="4538807"/>
          </a:xfrm>
          <a:prstGeom prst="rect">
            <a:avLst/>
          </a:prstGeom>
        </p:spPr>
        <p:txBody>
          <a:bodyPr vert="horz" wrap="square" lIns="0" tIns="10795" rIns="0" bIns="0" rtlCol="0">
            <a:spAutoFit/>
          </a:bodyPr>
          <a:lstStyle/>
          <a:p>
            <a:pPr marL="355600" marR="165735" indent="-342900">
              <a:lnSpc>
                <a:spcPct val="100600"/>
              </a:lnSpc>
              <a:spcBef>
                <a:spcPts val="85"/>
              </a:spcBef>
              <a:buFont typeface="Arial" panose="020B0604020202020204" pitchFamily="34" charset="0"/>
              <a:buChar char="•"/>
              <a:tabLst>
                <a:tab pos="367030" algn="l"/>
                <a:tab pos="367665" algn="l"/>
              </a:tabLst>
            </a:pPr>
            <a:r>
              <a:rPr lang="en-SG" sz="2400" dirty="0">
                <a:cs typeface="Calibri"/>
              </a:rPr>
              <a:t>Instead of having exposure to equity performance, one can choose to earn extra yield with bonds.</a:t>
            </a:r>
          </a:p>
          <a:p>
            <a:pPr marL="355600" marR="165735" indent="-342900">
              <a:lnSpc>
                <a:spcPct val="100600"/>
              </a:lnSpc>
              <a:spcBef>
                <a:spcPts val="85"/>
              </a:spcBef>
              <a:buFont typeface="Arial" panose="020B0604020202020204" pitchFamily="34" charset="0"/>
              <a:buChar char="•"/>
              <a:tabLst>
                <a:tab pos="367030" algn="l"/>
                <a:tab pos="367665" algn="l"/>
              </a:tabLst>
            </a:pPr>
            <a:r>
              <a:rPr lang="en-SG" sz="2400" dirty="0">
                <a:cs typeface="Calibri"/>
              </a:rPr>
              <a:t>For example, an investor wants to earn an extra yield from a corporate bond but he doesn’t have access to the bond due to many reasons.</a:t>
            </a:r>
          </a:p>
          <a:p>
            <a:pPr marL="355600" marR="165735" indent="-342900">
              <a:lnSpc>
                <a:spcPct val="100600"/>
              </a:lnSpc>
              <a:spcBef>
                <a:spcPts val="85"/>
              </a:spcBef>
              <a:buFont typeface="Arial" panose="020B0604020202020204" pitchFamily="34" charset="0"/>
              <a:buChar char="•"/>
              <a:tabLst>
                <a:tab pos="367030" algn="l"/>
                <a:tab pos="367665" algn="l"/>
              </a:tabLst>
            </a:pPr>
            <a:r>
              <a:rPr lang="en-SG" sz="2400" dirty="0">
                <a:cs typeface="Calibri"/>
              </a:rPr>
              <a:t>CLN is a structure such that it facilitates the investment requirement.</a:t>
            </a:r>
          </a:p>
          <a:p>
            <a:pPr marL="355600" marR="165735" indent="-342900">
              <a:lnSpc>
                <a:spcPct val="100600"/>
              </a:lnSpc>
              <a:spcBef>
                <a:spcPts val="85"/>
              </a:spcBef>
              <a:buFont typeface="Arial" panose="020B0604020202020204" pitchFamily="34" charset="0"/>
              <a:buChar char="•"/>
              <a:tabLst>
                <a:tab pos="367030" algn="l"/>
                <a:tab pos="367665" algn="l"/>
              </a:tabLst>
            </a:pPr>
            <a:r>
              <a:rPr lang="en-SG" sz="2400" dirty="0">
                <a:cs typeface="Calibri"/>
              </a:rPr>
              <a:t>Banks usually have wider access to those instruments then investors. CLN allows banks to earn a spread and investors to fulfil their investment requirement. </a:t>
            </a:r>
          </a:p>
          <a:p>
            <a:pPr marL="355600" marR="165735" indent="-342900">
              <a:lnSpc>
                <a:spcPct val="100600"/>
              </a:lnSpc>
              <a:spcBef>
                <a:spcPts val="85"/>
              </a:spcBef>
              <a:buFont typeface="Arial" panose="020B0604020202020204" pitchFamily="34" charset="0"/>
              <a:buChar char="•"/>
              <a:tabLst>
                <a:tab pos="367030" algn="l"/>
                <a:tab pos="367665" algn="l"/>
              </a:tabLst>
            </a:pPr>
            <a:r>
              <a:rPr lang="en-SG" sz="2400" dirty="0">
                <a:cs typeface="Calibri"/>
              </a:rPr>
              <a:t>This is called a fully funded structure. The bank has no credit risk as all the credit risk is taken by the investor.</a:t>
            </a:r>
          </a:p>
        </p:txBody>
      </p:sp>
    </p:spTree>
    <p:extLst>
      <p:ext uri="{BB962C8B-B14F-4D97-AF65-F5344CB8AC3E}">
        <p14:creationId xmlns:p14="http://schemas.microsoft.com/office/powerpoint/2010/main" val="24054815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dt" sz="half" idx="6"/>
          </p:nvPr>
        </p:nvSpPr>
        <p:spPr>
          <a:xfrm>
            <a:off x="1398884" y="6297740"/>
            <a:ext cx="444500" cy="218440"/>
          </a:xfrm>
          <a:prstGeom prst="rect">
            <a:avLst/>
          </a:prstGeom>
        </p:spPr>
        <p:txBody>
          <a:bodyPr vert="horz" wrap="square" lIns="0" tIns="3810" rIns="0" bIns="0" rtlCol="0">
            <a:spAutoFit/>
          </a:bodyPr>
          <a:lstStyle/>
          <a:p>
            <a:pPr marL="12700">
              <a:lnSpc>
                <a:spcPct val="100000"/>
              </a:lnSpc>
              <a:spcBef>
                <a:spcPts val="30"/>
              </a:spcBef>
            </a:pPr>
            <a:r>
              <a:rPr spc="-5" dirty="0"/>
              <a:t>QF602</a:t>
            </a:r>
          </a:p>
        </p:txBody>
      </p:sp>
      <p:sp>
        <p:nvSpPr>
          <p:cNvPr id="6" name="object 6"/>
          <p:cNvSpPr txBox="1">
            <a:spLocks noGrp="1"/>
          </p:cNvSpPr>
          <p:nvPr>
            <p:ph type="sldNum" sz="quarter" idx="7"/>
          </p:nvPr>
        </p:nvSpPr>
        <p:spPr>
          <a:xfrm>
            <a:off x="9559906" y="6297740"/>
            <a:ext cx="210820" cy="218440"/>
          </a:xfrm>
          <a:prstGeom prst="rect">
            <a:avLst/>
          </a:prstGeom>
        </p:spPr>
        <p:txBody>
          <a:bodyPr vert="horz" wrap="square" lIns="0" tIns="3810" rIns="0" bIns="0" rtlCol="0">
            <a:spAutoFit/>
          </a:bodyPr>
          <a:lstStyle/>
          <a:p>
            <a:pPr marL="25400">
              <a:lnSpc>
                <a:spcPct val="100000"/>
              </a:lnSpc>
              <a:spcBef>
                <a:spcPts val="30"/>
              </a:spcBef>
            </a:pPr>
            <a:fld id="{81D60167-4931-47E6-BA6A-407CBD079E47}" type="slidenum">
              <a:rPr spc="-5" dirty="0"/>
              <a:t>12</a:t>
            </a:fld>
            <a:endParaRPr spc="-5" dirty="0"/>
          </a:p>
        </p:txBody>
      </p:sp>
      <p:sp>
        <p:nvSpPr>
          <p:cNvPr id="2" name="object 2"/>
          <p:cNvSpPr txBox="1">
            <a:spLocks noGrp="1"/>
          </p:cNvSpPr>
          <p:nvPr>
            <p:ph type="title"/>
          </p:nvPr>
        </p:nvSpPr>
        <p:spPr>
          <a:xfrm>
            <a:off x="2146300" y="744715"/>
            <a:ext cx="6019800" cy="713657"/>
          </a:xfrm>
          <a:prstGeom prst="rect">
            <a:avLst/>
          </a:prstGeom>
        </p:spPr>
        <p:txBody>
          <a:bodyPr vert="horz" wrap="square" lIns="0" tIns="13335" rIns="0" bIns="0" rtlCol="0">
            <a:spAutoFit/>
          </a:bodyPr>
          <a:lstStyle/>
          <a:p>
            <a:pPr marL="12700" algn="ctr">
              <a:lnSpc>
                <a:spcPct val="100000"/>
              </a:lnSpc>
              <a:spcBef>
                <a:spcPts val="105"/>
              </a:spcBef>
            </a:pPr>
            <a:r>
              <a:rPr lang="en-SG" spc="50" dirty="0"/>
              <a:t>Credit Linked Note</a:t>
            </a:r>
            <a:endParaRPr spc="-20" dirty="0"/>
          </a:p>
        </p:txBody>
      </p:sp>
      <p:sp>
        <p:nvSpPr>
          <p:cNvPr id="3" name="object 3"/>
          <p:cNvSpPr txBox="1"/>
          <p:nvPr/>
        </p:nvSpPr>
        <p:spPr>
          <a:xfrm>
            <a:off x="1170284" y="1682972"/>
            <a:ext cx="8161022" cy="2953309"/>
          </a:xfrm>
          <a:prstGeom prst="rect">
            <a:avLst/>
          </a:prstGeom>
        </p:spPr>
        <p:txBody>
          <a:bodyPr vert="horz" wrap="square" lIns="0" tIns="10795" rIns="0" bIns="0" rtlCol="0">
            <a:spAutoFit/>
          </a:bodyPr>
          <a:lstStyle/>
          <a:p>
            <a:pPr marL="469900" marR="165735" indent="-457200">
              <a:lnSpc>
                <a:spcPct val="100600"/>
              </a:lnSpc>
              <a:spcBef>
                <a:spcPts val="85"/>
              </a:spcBef>
              <a:buFont typeface="+mj-lt"/>
              <a:buAutoNum type="arabicPeriod"/>
              <a:tabLst>
                <a:tab pos="367030" algn="l"/>
                <a:tab pos="367665" algn="l"/>
              </a:tabLst>
            </a:pPr>
            <a:r>
              <a:rPr lang="en-SG" sz="2400" dirty="0">
                <a:cs typeface="Calibri"/>
              </a:rPr>
              <a:t>Investor pays the notional to the Structuring desk to purchase a CLN with maturity T.</a:t>
            </a:r>
          </a:p>
          <a:p>
            <a:pPr marL="469900" marR="165735" indent="-457200">
              <a:lnSpc>
                <a:spcPct val="100600"/>
              </a:lnSpc>
              <a:spcBef>
                <a:spcPts val="85"/>
              </a:spcBef>
              <a:buFont typeface="+mj-lt"/>
              <a:buAutoNum type="arabicPeriod"/>
              <a:tabLst>
                <a:tab pos="367030" algn="l"/>
                <a:tab pos="367665" algn="l"/>
              </a:tabLst>
            </a:pPr>
            <a:r>
              <a:rPr lang="en-SG" sz="2400" dirty="0">
                <a:cs typeface="Calibri"/>
              </a:rPr>
              <a:t>Structuring purchases a bond from the market.</a:t>
            </a:r>
          </a:p>
          <a:p>
            <a:pPr marL="469900" marR="165735" indent="-457200">
              <a:lnSpc>
                <a:spcPct val="100600"/>
              </a:lnSpc>
              <a:spcBef>
                <a:spcPts val="85"/>
              </a:spcBef>
              <a:buFont typeface="+mj-lt"/>
              <a:buAutoNum type="arabicPeriod"/>
              <a:tabLst>
                <a:tab pos="367030" algn="l"/>
                <a:tab pos="367665" algn="l"/>
              </a:tabLst>
            </a:pPr>
            <a:r>
              <a:rPr lang="en-SG" sz="2400" dirty="0">
                <a:cs typeface="Calibri"/>
              </a:rPr>
              <a:t>The bond pays the coupons to Structuring </a:t>
            </a:r>
            <a:r>
              <a:rPr lang="en-SG" sz="2400" dirty="0">
                <a:solidFill>
                  <a:srgbClr val="00B050"/>
                </a:solidFill>
                <a:cs typeface="Calibri"/>
              </a:rPr>
              <a:t>periodically</a:t>
            </a:r>
            <a:r>
              <a:rPr lang="en-SG" sz="2400" dirty="0">
                <a:cs typeface="Calibri"/>
              </a:rPr>
              <a:t> and the notional at the </a:t>
            </a:r>
            <a:r>
              <a:rPr lang="en-SG" sz="2400" dirty="0">
                <a:solidFill>
                  <a:srgbClr val="FF0000"/>
                </a:solidFill>
                <a:cs typeface="Calibri"/>
              </a:rPr>
              <a:t>maturity</a:t>
            </a:r>
            <a:r>
              <a:rPr lang="en-SG" sz="2400" dirty="0">
                <a:cs typeface="Calibri"/>
              </a:rPr>
              <a:t>.</a:t>
            </a:r>
          </a:p>
          <a:p>
            <a:pPr marL="469900" marR="165735" indent="-457200">
              <a:lnSpc>
                <a:spcPct val="100600"/>
              </a:lnSpc>
              <a:spcBef>
                <a:spcPts val="85"/>
              </a:spcBef>
              <a:buFont typeface="+mj-lt"/>
              <a:buAutoNum type="arabicPeriod"/>
              <a:tabLst>
                <a:tab pos="367030" algn="l"/>
                <a:tab pos="367665" algn="l"/>
              </a:tabLst>
            </a:pPr>
            <a:r>
              <a:rPr lang="en-SG" sz="2400" dirty="0">
                <a:cs typeface="Calibri"/>
              </a:rPr>
              <a:t>Structuring pays coupons to the investor </a:t>
            </a:r>
            <a:r>
              <a:rPr lang="en-SG" sz="2400" dirty="0">
                <a:solidFill>
                  <a:srgbClr val="00B050"/>
                </a:solidFill>
                <a:cs typeface="Calibri"/>
              </a:rPr>
              <a:t>periodically</a:t>
            </a:r>
            <a:r>
              <a:rPr lang="en-SG" sz="2400" dirty="0">
                <a:cs typeface="Calibri"/>
              </a:rPr>
              <a:t> and the notional at the </a:t>
            </a:r>
            <a:r>
              <a:rPr lang="en-SG" sz="2400" dirty="0">
                <a:solidFill>
                  <a:srgbClr val="FF0000"/>
                </a:solidFill>
                <a:cs typeface="Calibri"/>
              </a:rPr>
              <a:t>maturity</a:t>
            </a:r>
            <a:r>
              <a:rPr lang="en-SG" sz="2400" dirty="0">
                <a:cs typeface="Calibri"/>
              </a:rPr>
              <a:t>.</a:t>
            </a:r>
          </a:p>
          <a:p>
            <a:pPr marL="367030" marR="165735" indent="-354330">
              <a:lnSpc>
                <a:spcPct val="100600"/>
              </a:lnSpc>
              <a:spcBef>
                <a:spcPts val="85"/>
              </a:spcBef>
              <a:buFont typeface="Arial"/>
              <a:buChar char="•"/>
              <a:tabLst>
                <a:tab pos="367030" algn="l"/>
                <a:tab pos="367665" algn="l"/>
              </a:tabLst>
            </a:pPr>
            <a:endParaRPr lang="en-SG" dirty="0">
              <a:latin typeface="Calibri"/>
              <a:cs typeface="Calibri"/>
            </a:endParaRPr>
          </a:p>
        </p:txBody>
      </p:sp>
      <p:sp>
        <p:nvSpPr>
          <p:cNvPr id="7" name="object 4">
            <a:extLst>
              <a:ext uri="{FF2B5EF4-FFF2-40B4-BE49-F238E27FC236}">
                <a16:creationId xmlns:a16="http://schemas.microsoft.com/office/drawing/2014/main" id="{D755D4D6-10BE-4F7A-A5AB-E1078FE43945}"/>
              </a:ext>
            </a:extLst>
          </p:cNvPr>
          <p:cNvSpPr txBox="1">
            <a:spLocks/>
          </p:cNvSpPr>
          <p:nvPr/>
        </p:nvSpPr>
        <p:spPr>
          <a:xfrm>
            <a:off x="1398884" y="6297740"/>
            <a:ext cx="444500" cy="218440"/>
          </a:xfrm>
          <a:prstGeom prst="rect">
            <a:avLst/>
          </a:prstGeom>
        </p:spPr>
        <p:txBody>
          <a:bodyPr vert="horz" wrap="square" lIns="0" tIns="3810" rIns="0" bIns="0" rtlCol="0">
            <a:spAutoFit/>
          </a:bodyPr>
          <a:lstStyle>
            <a:defPPr>
              <a:defRPr lang="en-US"/>
            </a:defPPr>
            <a:lvl1pPr marL="0" algn="l" defTabSz="914400" rtl="0" eaLnBrk="1" latinLnBrk="0" hangingPunct="1">
              <a:defRPr sz="1250" b="0" i="0" kern="1200">
                <a:solidFill>
                  <a:srgbClr val="898989"/>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30"/>
              </a:spcBef>
            </a:pPr>
            <a:r>
              <a:rPr lang="en-SG" spc="-5"/>
              <a:t>QF602</a:t>
            </a:r>
            <a:endParaRPr lang="en-SG" spc="-5" dirty="0"/>
          </a:p>
        </p:txBody>
      </p:sp>
      <p:sp>
        <p:nvSpPr>
          <p:cNvPr id="8" name="object 6">
            <a:extLst>
              <a:ext uri="{FF2B5EF4-FFF2-40B4-BE49-F238E27FC236}">
                <a16:creationId xmlns:a16="http://schemas.microsoft.com/office/drawing/2014/main" id="{521C50EB-5C81-4F85-947F-32580C4F3DF6}"/>
              </a:ext>
            </a:extLst>
          </p:cNvPr>
          <p:cNvSpPr txBox="1">
            <a:spLocks/>
          </p:cNvSpPr>
          <p:nvPr/>
        </p:nvSpPr>
        <p:spPr>
          <a:xfrm>
            <a:off x="9559906" y="6297740"/>
            <a:ext cx="210820" cy="218440"/>
          </a:xfrm>
          <a:prstGeom prst="rect">
            <a:avLst/>
          </a:prstGeom>
        </p:spPr>
        <p:txBody>
          <a:bodyPr vert="horz" wrap="square" lIns="0" tIns="3810" rIns="0" bIns="0" rtlCol="0">
            <a:spAutoFit/>
          </a:bodyPr>
          <a:lstStyle>
            <a:defPPr>
              <a:defRPr lang="en-US"/>
            </a:defPPr>
            <a:lvl1pPr marL="0" algn="l" defTabSz="914400" rtl="0" eaLnBrk="1" latinLnBrk="0" hangingPunct="1">
              <a:defRPr sz="1250" b="0" i="0" kern="1200">
                <a:solidFill>
                  <a:srgbClr val="898989"/>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5400">
              <a:spcBef>
                <a:spcPts val="30"/>
              </a:spcBef>
            </a:pPr>
            <a:fld id="{81D60167-4931-47E6-BA6A-407CBD079E47}" type="slidenum">
              <a:rPr lang="en-SG" spc="-5" smtClean="0"/>
              <a:pPr marL="25400">
                <a:spcBef>
                  <a:spcPts val="30"/>
                </a:spcBef>
              </a:pPr>
              <a:t>12</a:t>
            </a:fld>
            <a:endParaRPr lang="en-SG" spc="-5" dirty="0"/>
          </a:p>
        </p:txBody>
      </p:sp>
      <p:sp>
        <p:nvSpPr>
          <p:cNvPr id="9" name="Rectangle: Rounded Corners 8">
            <a:extLst>
              <a:ext uri="{FF2B5EF4-FFF2-40B4-BE49-F238E27FC236}">
                <a16:creationId xmlns:a16="http://schemas.microsoft.com/office/drawing/2014/main" id="{B2FCE9C5-D49D-4A67-9B5D-75FE425E8F12}"/>
              </a:ext>
            </a:extLst>
          </p:cNvPr>
          <p:cNvSpPr/>
          <p:nvPr/>
        </p:nvSpPr>
        <p:spPr>
          <a:xfrm>
            <a:off x="4356100" y="5027376"/>
            <a:ext cx="2438400" cy="150379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t>Structuring Desk</a:t>
            </a:r>
          </a:p>
        </p:txBody>
      </p:sp>
      <p:sp>
        <p:nvSpPr>
          <p:cNvPr id="10" name="Rectangle: Rounded Corners 9">
            <a:extLst>
              <a:ext uri="{FF2B5EF4-FFF2-40B4-BE49-F238E27FC236}">
                <a16:creationId xmlns:a16="http://schemas.microsoft.com/office/drawing/2014/main" id="{E8BB7F17-3011-4C6E-82FC-61254A401F3D}"/>
              </a:ext>
            </a:extLst>
          </p:cNvPr>
          <p:cNvSpPr/>
          <p:nvPr/>
        </p:nvSpPr>
        <p:spPr>
          <a:xfrm>
            <a:off x="7785100" y="5027376"/>
            <a:ext cx="2286000" cy="149407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t>Investor</a:t>
            </a:r>
          </a:p>
        </p:txBody>
      </p:sp>
      <p:sp>
        <p:nvSpPr>
          <p:cNvPr id="12" name="Rectangle: Rounded Corners 11">
            <a:extLst>
              <a:ext uri="{FF2B5EF4-FFF2-40B4-BE49-F238E27FC236}">
                <a16:creationId xmlns:a16="http://schemas.microsoft.com/office/drawing/2014/main" id="{5C767E70-33FA-49B9-9202-45A0954C766B}"/>
              </a:ext>
            </a:extLst>
          </p:cNvPr>
          <p:cNvSpPr/>
          <p:nvPr/>
        </p:nvSpPr>
        <p:spPr>
          <a:xfrm>
            <a:off x="927100" y="5017660"/>
            <a:ext cx="2438400" cy="150379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t>Bond</a:t>
            </a:r>
          </a:p>
        </p:txBody>
      </p:sp>
      <p:cxnSp>
        <p:nvCxnSpPr>
          <p:cNvPr id="13" name="Straight Arrow Connector 12">
            <a:extLst>
              <a:ext uri="{FF2B5EF4-FFF2-40B4-BE49-F238E27FC236}">
                <a16:creationId xmlns:a16="http://schemas.microsoft.com/office/drawing/2014/main" id="{10165F6C-E941-4A24-AE26-E97BEC6192D6}"/>
              </a:ext>
            </a:extLst>
          </p:cNvPr>
          <p:cNvCxnSpPr/>
          <p:nvPr/>
        </p:nvCxnSpPr>
        <p:spPr>
          <a:xfrm flipH="1">
            <a:off x="6794500" y="5454650"/>
            <a:ext cx="9906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808194F8-615E-493D-80D6-EFB079C1BA85}"/>
              </a:ext>
            </a:extLst>
          </p:cNvPr>
          <p:cNvCxnSpPr/>
          <p:nvPr/>
        </p:nvCxnSpPr>
        <p:spPr>
          <a:xfrm flipH="1">
            <a:off x="3365500" y="5454650"/>
            <a:ext cx="9906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596EAEBA-8B1C-4112-999D-07DCA181E64A}"/>
              </a:ext>
            </a:extLst>
          </p:cNvPr>
          <p:cNvCxnSpPr/>
          <p:nvPr/>
        </p:nvCxnSpPr>
        <p:spPr>
          <a:xfrm>
            <a:off x="3365500" y="5988050"/>
            <a:ext cx="990600" cy="0"/>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9A73F8EB-9BE8-43F1-88E3-ECADD28BDCF8}"/>
              </a:ext>
            </a:extLst>
          </p:cNvPr>
          <p:cNvCxnSpPr/>
          <p:nvPr/>
        </p:nvCxnSpPr>
        <p:spPr>
          <a:xfrm>
            <a:off x="6794500" y="6163096"/>
            <a:ext cx="990600"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9F0B103D-F734-474A-AE12-ACC157EE8B8B}"/>
              </a:ext>
            </a:extLst>
          </p:cNvPr>
          <p:cNvSpPr/>
          <p:nvPr/>
        </p:nvSpPr>
        <p:spPr>
          <a:xfrm>
            <a:off x="7129442" y="5064405"/>
            <a:ext cx="304800" cy="29294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t>1</a:t>
            </a:r>
          </a:p>
        </p:txBody>
      </p:sp>
      <p:sp>
        <p:nvSpPr>
          <p:cNvPr id="21" name="Oval 20">
            <a:extLst>
              <a:ext uri="{FF2B5EF4-FFF2-40B4-BE49-F238E27FC236}">
                <a16:creationId xmlns:a16="http://schemas.microsoft.com/office/drawing/2014/main" id="{0FFE1D99-813A-4279-8352-8291E944B1EE}"/>
              </a:ext>
            </a:extLst>
          </p:cNvPr>
          <p:cNvSpPr/>
          <p:nvPr/>
        </p:nvSpPr>
        <p:spPr>
          <a:xfrm>
            <a:off x="3686059" y="5072587"/>
            <a:ext cx="304800" cy="29294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t>2</a:t>
            </a:r>
          </a:p>
        </p:txBody>
      </p:sp>
      <p:sp>
        <p:nvSpPr>
          <p:cNvPr id="23" name="Oval 22">
            <a:extLst>
              <a:ext uri="{FF2B5EF4-FFF2-40B4-BE49-F238E27FC236}">
                <a16:creationId xmlns:a16="http://schemas.microsoft.com/office/drawing/2014/main" id="{F598BEAA-16FA-4131-B4BF-38675418B244}"/>
              </a:ext>
            </a:extLst>
          </p:cNvPr>
          <p:cNvSpPr/>
          <p:nvPr/>
        </p:nvSpPr>
        <p:spPr>
          <a:xfrm>
            <a:off x="3686059" y="6370716"/>
            <a:ext cx="304800" cy="29294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t>3</a:t>
            </a:r>
          </a:p>
        </p:txBody>
      </p:sp>
      <p:sp>
        <p:nvSpPr>
          <p:cNvPr id="24" name="Oval 23">
            <a:extLst>
              <a:ext uri="{FF2B5EF4-FFF2-40B4-BE49-F238E27FC236}">
                <a16:creationId xmlns:a16="http://schemas.microsoft.com/office/drawing/2014/main" id="{ED1E7444-AD78-4061-9684-BE189AB45F43}"/>
              </a:ext>
            </a:extLst>
          </p:cNvPr>
          <p:cNvSpPr/>
          <p:nvPr/>
        </p:nvSpPr>
        <p:spPr>
          <a:xfrm>
            <a:off x="7145358" y="6363577"/>
            <a:ext cx="304800" cy="29294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t>4</a:t>
            </a:r>
          </a:p>
        </p:txBody>
      </p:sp>
      <p:sp>
        <p:nvSpPr>
          <p:cNvPr id="25" name="object 4">
            <a:extLst>
              <a:ext uri="{FF2B5EF4-FFF2-40B4-BE49-F238E27FC236}">
                <a16:creationId xmlns:a16="http://schemas.microsoft.com/office/drawing/2014/main" id="{6224E3B0-0146-4597-A739-2EAAD7A739CE}"/>
              </a:ext>
            </a:extLst>
          </p:cNvPr>
          <p:cNvSpPr txBox="1">
            <a:spLocks/>
          </p:cNvSpPr>
          <p:nvPr/>
        </p:nvSpPr>
        <p:spPr>
          <a:xfrm>
            <a:off x="1170284" y="6897559"/>
            <a:ext cx="444500" cy="218440"/>
          </a:xfrm>
          <a:prstGeom prst="rect">
            <a:avLst/>
          </a:prstGeom>
        </p:spPr>
        <p:txBody>
          <a:bodyPr vert="horz" wrap="square" lIns="0" tIns="3810" rIns="0" bIns="0" rtlCol="0">
            <a:spAutoFit/>
          </a:bodyPr>
          <a:lstStyle>
            <a:defPPr>
              <a:defRPr lang="en-US"/>
            </a:defPPr>
            <a:lvl1pPr marL="0" algn="l" defTabSz="914400" rtl="0" eaLnBrk="1" latinLnBrk="0" hangingPunct="1">
              <a:defRPr sz="1250" b="0" i="0" kern="1200">
                <a:solidFill>
                  <a:srgbClr val="898989"/>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30"/>
              </a:spcBef>
            </a:pPr>
            <a:r>
              <a:rPr lang="en-SG" spc="-5"/>
              <a:t>QF602</a:t>
            </a:r>
            <a:endParaRPr lang="en-SG" spc="-5" dirty="0"/>
          </a:p>
        </p:txBody>
      </p:sp>
      <p:sp>
        <p:nvSpPr>
          <p:cNvPr id="26" name="object 6">
            <a:extLst>
              <a:ext uri="{FF2B5EF4-FFF2-40B4-BE49-F238E27FC236}">
                <a16:creationId xmlns:a16="http://schemas.microsoft.com/office/drawing/2014/main" id="{F410BBC2-3BED-4680-8777-20BC329B4D69}"/>
              </a:ext>
            </a:extLst>
          </p:cNvPr>
          <p:cNvSpPr txBox="1">
            <a:spLocks/>
          </p:cNvSpPr>
          <p:nvPr/>
        </p:nvSpPr>
        <p:spPr>
          <a:xfrm>
            <a:off x="9331306" y="6897559"/>
            <a:ext cx="210820" cy="218440"/>
          </a:xfrm>
          <a:prstGeom prst="rect">
            <a:avLst/>
          </a:prstGeom>
        </p:spPr>
        <p:txBody>
          <a:bodyPr vert="horz" wrap="square" lIns="0" tIns="3810" rIns="0" bIns="0" rtlCol="0">
            <a:spAutoFit/>
          </a:bodyPr>
          <a:lstStyle>
            <a:defPPr>
              <a:defRPr lang="en-US"/>
            </a:defPPr>
            <a:lvl1pPr marL="0" algn="l" defTabSz="914400" rtl="0" eaLnBrk="1" latinLnBrk="0" hangingPunct="1">
              <a:defRPr sz="1250" b="0" i="0" kern="1200">
                <a:solidFill>
                  <a:srgbClr val="898989"/>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5400">
              <a:spcBef>
                <a:spcPts val="30"/>
              </a:spcBef>
            </a:pPr>
            <a:fld id="{81D60167-4931-47E6-BA6A-407CBD079E47}" type="slidenum">
              <a:rPr lang="en-SG" spc="-5" smtClean="0"/>
              <a:pPr marL="25400">
                <a:spcBef>
                  <a:spcPts val="30"/>
                </a:spcBef>
              </a:pPr>
              <a:t>12</a:t>
            </a:fld>
            <a:endParaRPr lang="en-SG" spc="-5" dirty="0"/>
          </a:p>
        </p:txBody>
      </p:sp>
      <p:cxnSp>
        <p:nvCxnSpPr>
          <p:cNvPr id="27" name="Straight Arrow Connector 26">
            <a:extLst>
              <a:ext uri="{FF2B5EF4-FFF2-40B4-BE49-F238E27FC236}">
                <a16:creationId xmlns:a16="http://schemas.microsoft.com/office/drawing/2014/main" id="{770417C9-3590-4F3A-B955-63334E357A44}"/>
              </a:ext>
            </a:extLst>
          </p:cNvPr>
          <p:cNvCxnSpPr/>
          <p:nvPr/>
        </p:nvCxnSpPr>
        <p:spPr>
          <a:xfrm>
            <a:off x="3365500" y="6156746"/>
            <a:ext cx="990600"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B8ED8BC9-1BCD-4D5D-AF3D-826A419976DB}"/>
              </a:ext>
            </a:extLst>
          </p:cNvPr>
          <p:cNvCxnSpPr/>
          <p:nvPr/>
        </p:nvCxnSpPr>
        <p:spPr>
          <a:xfrm>
            <a:off x="6786542" y="6015445"/>
            <a:ext cx="990600" cy="0"/>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92444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dt" sz="half" idx="6"/>
          </p:nvPr>
        </p:nvSpPr>
        <p:spPr>
          <a:prstGeom prst="rect">
            <a:avLst/>
          </a:prstGeom>
        </p:spPr>
        <p:txBody>
          <a:bodyPr vert="horz" wrap="square" lIns="0" tIns="3810" rIns="0" bIns="0" rtlCol="0">
            <a:spAutoFit/>
          </a:bodyPr>
          <a:lstStyle/>
          <a:p>
            <a:pPr marL="12700">
              <a:lnSpc>
                <a:spcPct val="100000"/>
              </a:lnSpc>
              <a:spcBef>
                <a:spcPts val="30"/>
              </a:spcBef>
            </a:pPr>
            <a:r>
              <a:rPr spc="-5" dirty="0"/>
              <a:t>QF602</a:t>
            </a:r>
          </a:p>
        </p:txBody>
      </p:sp>
      <p:sp>
        <p:nvSpPr>
          <p:cNvPr id="6" name="object 6"/>
          <p:cNvSpPr txBox="1">
            <a:spLocks noGrp="1"/>
          </p:cNvSpPr>
          <p:nvPr>
            <p:ph type="sldNum" sz="quarter" idx="7"/>
          </p:nvPr>
        </p:nvSpPr>
        <p:spPr>
          <a:prstGeom prst="rect">
            <a:avLst/>
          </a:prstGeom>
        </p:spPr>
        <p:txBody>
          <a:bodyPr vert="horz" wrap="square" lIns="0" tIns="3810" rIns="0" bIns="0" rtlCol="0">
            <a:spAutoFit/>
          </a:bodyPr>
          <a:lstStyle/>
          <a:p>
            <a:pPr marL="25400">
              <a:lnSpc>
                <a:spcPct val="100000"/>
              </a:lnSpc>
              <a:spcBef>
                <a:spcPts val="30"/>
              </a:spcBef>
            </a:pPr>
            <a:fld id="{81D60167-4931-47E6-BA6A-407CBD079E47}" type="slidenum">
              <a:rPr spc="-5" dirty="0"/>
              <a:t>13</a:t>
            </a:fld>
            <a:endParaRPr spc="-5" dirty="0"/>
          </a:p>
        </p:txBody>
      </p:sp>
      <p:sp>
        <p:nvSpPr>
          <p:cNvPr id="2" name="object 2"/>
          <p:cNvSpPr txBox="1">
            <a:spLocks noGrp="1"/>
          </p:cNvSpPr>
          <p:nvPr>
            <p:ph type="title"/>
          </p:nvPr>
        </p:nvSpPr>
        <p:spPr>
          <a:xfrm>
            <a:off x="2146300" y="744715"/>
            <a:ext cx="6019800" cy="713657"/>
          </a:xfrm>
          <a:prstGeom prst="rect">
            <a:avLst/>
          </a:prstGeom>
        </p:spPr>
        <p:txBody>
          <a:bodyPr vert="horz" wrap="square" lIns="0" tIns="13335" rIns="0" bIns="0" rtlCol="0">
            <a:spAutoFit/>
          </a:bodyPr>
          <a:lstStyle/>
          <a:p>
            <a:pPr marL="12700" algn="ctr">
              <a:lnSpc>
                <a:spcPct val="100000"/>
              </a:lnSpc>
              <a:spcBef>
                <a:spcPts val="105"/>
              </a:spcBef>
            </a:pPr>
            <a:r>
              <a:rPr lang="en-SG" spc="50" dirty="0"/>
              <a:t>Unfunded Structure</a:t>
            </a:r>
            <a:endParaRPr spc="-20" dirty="0"/>
          </a:p>
        </p:txBody>
      </p:sp>
      <p:sp>
        <p:nvSpPr>
          <p:cNvPr id="3" name="object 3"/>
          <p:cNvSpPr txBox="1"/>
          <p:nvPr/>
        </p:nvSpPr>
        <p:spPr>
          <a:xfrm>
            <a:off x="1197673" y="1682972"/>
            <a:ext cx="8022590" cy="4165756"/>
          </a:xfrm>
          <a:prstGeom prst="rect">
            <a:avLst/>
          </a:prstGeom>
        </p:spPr>
        <p:txBody>
          <a:bodyPr vert="horz" wrap="square" lIns="0" tIns="10795" rIns="0" bIns="0" rtlCol="0">
            <a:spAutoFit/>
          </a:bodyPr>
          <a:lstStyle/>
          <a:p>
            <a:pPr marL="355600" marR="165735" indent="-342900">
              <a:lnSpc>
                <a:spcPct val="100600"/>
              </a:lnSpc>
              <a:spcBef>
                <a:spcPts val="85"/>
              </a:spcBef>
              <a:buFont typeface="Arial" panose="020B0604020202020204" pitchFamily="34" charset="0"/>
              <a:buChar char="•"/>
              <a:tabLst>
                <a:tab pos="367030" algn="l"/>
                <a:tab pos="367665" algn="l"/>
              </a:tabLst>
            </a:pPr>
            <a:r>
              <a:rPr lang="en-SG" sz="2400" dirty="0">
                <a:cs typeface="Calibri"/>
              </a:rPr>
              <a:t>Consider the case that an investor wants to earn an extra yield by buying a bond. Instead of paying the full notional upfront, the investor borrows the money from the bank.</a:t>
            </a:r>
          </a:p>
          <a:p>
            <a:pPr marL="355600" marR="165735" indent="-342900">
              <a:lnSpc>
                <a:spcPct val="100600"/>
              </a:lnSpc>
              <a:spcBef>
                <a:spcPts val="85"/>
              </a:spcBef>
              <a:buFont typeface="Arial" panose="020B0604020202020204" pitchFamily="34" charset="0"/>
              <a:buChar char="•"/>
              <a:tabLst>
                <a:tab pos="367030" algn="l"/>
                <a:tab pos="367665" algn="l"/>
              </a:tabLst>
            </a:pPr>
            <a:r>
              <a:rPr lang="en-SG" sz="2400" dirty="0">
                <a:cs typeface="Calibri"/>
              </a:rPr>
              <a:t>The investor will only do that if the cost to borrow the money is less than the coupons from the bond.</a:t>
            </a:r>
          </a:p>
          <a:p>
            <a:pPr marL="355600" marR="165735" indent="-342900">
              <a:lnSpc>
                <a:spcPct val="100600"/>
              </a:lnSpc>
              <a:spcBef>
                <a:spcPts val="85"/>
              </a:spcBef>
              <a:buFont typeface="Arial" panose="020B0604020202020204" pitchFamily="34" charset="0"/>
              <a:buChar char="•"/>
              <a:tabLst>
                <a:tab pos="367030" algn="l"/>
                <a:tab pos="367665" algn="l"/>
              </a:tabLst>
            </a:pPr>
            <a:r>
              <a:rPr lang="en-SG" sz="2400" dirty="0">
                <a:cs typeface="Calibri"/>
              </a:rPr>
              <a:t>In other words, the investor and the bank are entered into a swap contract to exchange cashflows.</a:t>
            </a:r>
          </a:p>
          <a:p>
            <a:pPr marL="355600" marR="165735" indent="-342900">
              <a:lnSpc>
                <a:spcPct val="100600"/>
              </a:lnSpc>
              <a:spcBef>
                <a:spcPts val="85"/>
              </a:spcBef>
              <a:buFont typeface="Arial" panose="020B0604020202020204" pitchFamily="34" charset="0"/>
              <a:buChar char="•"/>
              <a:tabLst>
                <a:tab pos="367030" algn="l"/>
                <a:tab pos="367665" algn="l"/>
              </a:tabLst>
            </a:pPr>
            <a:r>
              <a:rPr lang="en-SG" sz="2400" dirty="0">
                <a:cs typeface="Calibri"/>
              </a:rPr>
              <a:t>The investor receives the coupons from the bond and the bank receives the borrow cost from the investor.</a:t>
            </a:r>
          </a:p>
          <a:p>
            <a:pPr marL="355600" marR="165735" indent="-342900">
              <a:lnSpc>
                <a:spcPct val="100600"/>
              </a:lnSpc>
              <a:spcBef>
                <a:spcPts val="85"/>
              </a:spcBef>
              <a:buFont typeface="Arial" panose="020B0604020202020204" pitchFamily="34" charset="0"/>
              <a:buChar char="•"/>
              <a:tabLst>
                <a:tab pos="367030" algn="l"/>
                <a:tab pos="367665" algn="l"/>
              </a:tabLst>
            </a:pPr>
            <a:r>
              <a:rPr lang="en-SG" sz="2400" dirty="0">
                <a:cs typeface="Calibri"/>
              </a:rPr>
              <a:t>However, if the bond defaults then the bank may suffer a loss since the investor has no collateral posted to the bank. </a:t>
            </a:r>
          </a:p>
        </p:txBody>
      </p:sp>
    </p:spTree>
    <p:extLst>
      <p:ext uri="{BB962C8B-B14F-4D97-AF65-F5344CB8AC3E}">
        <p14:creationId xmlns:p14="http://schemas.microsoft.com/office/powerpoint/2010/main" val="6643112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dt" sz="half" idx="6"/>
          </p:nvPr>
        </p:nvSpPr>
        <p:spPr>
          <a:prstGeom prst="rect">
            <a:avLst/>
          </a:prstGeom>
        </p:spPr>
        <p:txBody>
          <a:bodyPr vert="horz" wrap="square" lIns="0" tIns="3810" rIns="0" bIns="0" rtlCol="0">
            <a:spAutoFit/>
          </a:bodyPr>
          <a:lstStyle/>
          <a:p>
            <a:pPr marL="12700">
              <a:lnSpc>
                <a:spcPct val="100000"/>
              </a:lnSpc>
              <a:spcBef>
                <a:spcPts val="30"/>
              </a:spcBef>
            </a:pPr>
            <a:r>
              <a:rPr spc="-5" dirty="0"/>
              <a:t>QF602</a:t>
            </a:r>
          </a:p>
        </p:txBody>
      </p:sp>
      <p:sp>
        <p:nvSpPr>
          <p:cNvPr id="6" name="object 6"/>
          <p:cNvSpPr txBox="1">
            <a:spLocks noGrp="1"/>
          </p:cNvSpPr>
          <p:nvPr>
            <p:ph type="sldNum" sz="quarter" idx="7"/>
          </p:nvPr>
        </p:nvSpPr>
        <p:spPr>
          <a:prstGeom prst="rect">
            <a:avLst/>
          </a:prstGeom>
        </p:spPr>
        <p:txBody>
          <a:bodyPr vert="horz" wrap="square" lIns="0" tIns="3810" rIns="0" bIns="0" rtlCol="0">
            <a:spAutoFit/>
          </a:bodyPr>
          <a:lstStyle/>
          <a:p>
            <a:pPr marL="25400">
              <a:lnSpc>
                <a:spcPct val="100000"/>
              </a:lnSpc>
              <a:spcBef>
                <a:spcPts val="30"/>
              </a:spcBef>
            </a:pPr>
            <a:fld id="{81D60167-4931-47E6-BA6A-407CBD079E47}" type="slidenum">
              <a:rPr spc="-5" dirty="0"/>
              <a:t>14</a:t>
            </a:fld>
            <a:endParaRPr spc="-5" dirty="0"/>
          </a:p>
        </p:txBody>
      </p:sp>
      <p:sp>
        <p:nvSpPr>
          <p:cNvPr id="2" name="object 2"/>
          <p:cNvSpPr txBox="1">
            <a:spLocks noGrp="1"/>
          </p:cNvSpPr>
          <p:nvPr>
            <p:ph type="title"/>
          </p:nvPr>
        </p:nvSpPr>
        <p:spPr>
          <a:xfrm>
            <a:off x="2184400" y="637124"/>
            <a:ext cx="6324600" cy="713657"/>
          </a:xfrm>
          <a:prstGeom prst="rect">
            <a:avLst/>
          </a:prstGeom>
        </p:spPr>
        <p:txBody>
          <a:bodyPr vert="horz" wrap="square" lIns="0" tIns="13335" rIns="0" bIns="0" rtlCol="0">
            <a:spAutoFit/>
          </a:bodyPr>
          <a:lstStyle/>
          <a:p>
            <a:pPr marL="12700" algn="ctr">
              <a:lnSpc>
                <a:spcPct val="100000"/>
              </a:lnSpc>
              <a:spcBef>
                <a:spcPts val="105"/>
              </a:spcBef>
            </a:pPr>
            <a:r>
              <a:rPr lang="en-SG" spc="50" dirty="0"/>
              <a:t>Unfunded Structure</a:t>
            </a:r>
            <a:endParaRPr spc="-20" dirty="0"/>
          </a:p>
        </p:txBody>
      </p:sp>
      <p:sp>
        <p:nvSpPr>
          <p:cNvPr id="3" name="object 3"/>
          <p:cNvSpPr txBox="1"/>
          <p:nvPr/>
        </p:nvSpPr>
        <p:spPr>
          <a:xfrm>
            <a:off x="1170284" y="1639996"/>
            <a:ext cx="8022590" cy="2686120"/>
          </a:xfrm>
          <a:prstGeom prst="rect">
            <a:avLst/>
          </a:prstGeom>
        </p:spPr>
        <p:txBody>
          <a:bodyPr vert="horz" wrap="square" lIns="0" tIns="10795" rIns="0" bIns="0" rtlCol="0">
            <a:spAutoFit/>
          </a:bodyPr>
          <a:lstStyle/>
          <a:p>
            <a:pPr marL="469900" marR="165735" indent="-457200">
              <a:lnSpc>
                <a:spcPct val="100600"/>
              </a:lnSpc>
              <a:spcBef>
                <a:spcPts val="85"/>
              </a:spcBef>
              <a:buFont typeface="+mj-lt"/>
              <a:buAutoNum type="arabicPeriod"/>
              <a:tabLst>
                <a:tab pos="367030" algn="l"/>
                <a:tab pos="367665" algn="l"/>
              </a:tabLst>
            </a:pPr>
            <a:r>
              <a:rPr lang="en-SG" dirty="0">
                <a:latin typeface="Calibri"/>
                <a:cs typeface="Calibri"/>
              </a:rPr>
              <a:t>Investor enters into a swap contract with the bank in which investor pays </a:t>
            </a:r>
            <a:r>
              <a:rPr lang="en-SG" b="1" dirty="0">
                <a:solidFill>
                  <a:schemeClr val="accent4"/>
                </a:solidFill>
                <a:latin typeface="Calibri"/>
                <a:cs typeface="Calibri"/>
              </a:rPr>
              <a:t>borrowing costs </a:t>
            </a:r>
            <a:r>
              <a:rPr lang="en-SG" dirty="0">
                <a:latin typeface="Calibri"/>
                <a:cs typeface="Calibri"/>
              </a:rPr>
              <a:t>and receives </a:t>
            </a:r>
            <a:r>
              <a:rPr lang="en-SG" b="1" dirty="0">
                <a:solidFill>
                  <a:srgbClr val="00B050"/>
                </a:solidFill>
                <a:latin typeface="Calibri"/>
                <a:cs typeface="Calibri"/>
              </a:rPr>
              <a:t>bond coupons </a:t>
            </a:r>
            <a:r>
              <a:rPr lang="en-SG" dirty="0">
                <a:latin typeface="Calibri"/>
                <a:cs typeface="Calibri"/>
              </a:rPr>
              <a:t>periodically</a:t>
            </a:r>
            <a:r>
              <a:rPr lang="en-SG" b="1" dirty="0">
                <a:solidFill>
                  <a:srgbClr val="00B050"/>
                </a:solidFill>
                <a:latin typeface="Calibri"/>
                <a:cs typeface="Calibri"/>
              </a:rPr>
              <a:t>.</a:t>
            </a:r>
            <a:endParaRPr lang="en-SG" dirty="0">
              <a:latin typeface="Calibri"/>
              <a:cs typeface="Calibri"/>
            </a:endParaRPr>
          </a:p>
          <a:p>
            <a:pPr marL="469900" marR="165735" indent="-457200">
              <a:lnSpc>
                <a:spcPct val="100600"/>
              </a:lnSpc>
              <a:spcBef>
                <a:spcPts val="85"/>
              </a:spcBef>
              <a:buFont typeface="+mj-lt"/>
              <a:buAutoNum type="arabicPeriod"/>
              <a:tabLst>
                <a:tab pos="367030" algn="l"/>
                <a:tab pos="367665" algn="l"/>
              </a:tabLst>
            </a:pPr>
            <a:r>
              <a:rPr lang="en-SG" dirty="0">
                <a:latin typeface="Calibri"/>
                <a:cs typeface="Calibri"/>
              </a:rPr>
              <a:t>Structuring </a:t>
            </a:r>
            <a:r>
              <a:rPr lang="en-SG" b="1" dirty="0">
                <a:solidFill>
                  <a:schemeClr val="accent1"/>
                </a:solidFill>
                <a:latin typeface="Calibri"/>
                <a:cs typeface="Calibri"/>
              </a:rPr>
              <a:t>borrows the notional </a:t>
            </a:r>
            <a:r>
              <a:rPr lang="en-SG" dirty="0">
                <a:latin typeface="Calibri"/>
                <a:cs typeface="Calibri"/>
              </a:rPr>
              <a:t>from the funding desk and pays the </a:t>
            </a:r>
            <a:r>
              <a:rPr lang="en-SG" b="1" dirty="0">
                <a:solidFill>
                  <a:schemeClr val="accent4"/>
                </a:solidFill>
                <a:latin typeface="Calibri"/>
                <a:cs typeface="Calibri"/>
              </a:rPr>
              <a:t>borrowing costs </a:t>
            </a:r>
            <a:r>
              <a:rPr lang="en-SG" dirty="0">
                <a:latin typeface="Calibri"/>
                <a:cs typeface="Calibri"/>
              </a:rPr>
              <a:t>periodically.</a:t>
            </a:r>
          </a:p>
          <a:p>
            <a:pPr marL="469900" marR="165735" indent="-457200">
              <a:lnSpc>
                <a:spcPct val="100600"/>
              </a:lnSpc>
              <a:spcBef>
                <a:spcPts val="85"/>
              </a:spcBef>
              <a:buFont typeface="+mj-lt"/>
              <a:buAutoNum type="arabicPeriod"/>
              <a:tabLst>
                <a:tab pos="367030" algn="l"/>
                <a:tab pos="367665" algn="l"/>
              </a:tabLst>
            </a:pPr>
            <a:r>
              <a:rPr lang="en-SG" dirty="0">
                <a:latin typeface="Calibri"/>
                <a:cs typeface="Calibri"/>
              </a:rPr>
              <a:t>Structuring purchases a bond from the market.</a:t>
            </a:r>
          </a:p>
          <a:p>
            <a:pPr marL="469900" marR="165735" indent="-457200">
              <a:lnSpc>
                <a:spcPct val="100600"/>
              </a:lnSpc>
              <a:spcBef>
                <a:spcPts val="85"/>
              </a:spcBef>
              <a:buFont typeface="+mj-lt"/>
              <a:buAutoNum type="arabicPeriod"/>
              <a:tabLst>
                <a:tab pos="367030" algn="l"/>
                <a:tab pos="367665" algn="l"/>
              </a:tabLst>
            </a:pPr>
            <a:r>
              <a:rPr lang="en-SG" dirty="0">
                <a:latin typeface="Calibri"/>
                <a:cs typeface="Calibri"/>
              </a:rPr>
              <a:t>The bond pays </a:t>
            </a:r>
            <a:r>
              <a:rPr lang="en-SG" b="1" dirty="0">
                <a:solidFill>
                  <a:srgbClr val="00B050"/>
                </a:solidFill>
                <a:latin typeface="Calibri"/>
                <a:cs typeface="Calibri"/>
              </a:rPr>
              <a:t>coupon</a:t>
            </a:r>
            <a:r>
              <a:rPr lang="en-SG" dirty="0">
                <a:latin typeface="Calibri"/>
                <a:cs typeface="Calibri"/>
              </a:rPr>
              <a:t> to structuring periodically and the </a:t>
            </a:r>
            <a:r>
              <a:rPr lang="en-SG" b="1" dirty="0">
                <a:solidFill>
                  <a:srgbClr val="FF0000"/>
                </a:solidFill>
                <a:latin typeface="Calibri"/>
                <a:cs typeface="Calibri"/>
              </a:rPr>
              <a:t>notional</a:t>
            </a:r>
            <a:r>
              <a:rPr lang="en-SG" dirty="0">
                <a:latin typeface="Calibri"/>
                <a:cs typeface="Calibri"/>
              </a:rPr>
              <a:t> at the maturity.</a:t>
            </a:r>
          </a:p>
          <a:p>
            <a:pPr marL="469900" marR="165735" indent="-457200">
              <a:lnSpc>
                <a:spcPct val="100600"/>
              </a:lnSpc>
              <a:spcBef>
                <a:spcPts val="85"/>
              </a:spcBef>
              <a:buFont typeface="+mj-lt"/>
              <a:buAutoNum type="arabicPeriod"/>
              <a:tabLst>
                <a:tab pos="367030" algn="l"/>
                <a:tab pos="367665" algn="l"/>
              </a:tabLst>
            </a:pPr>
            <a:r>
              <a:rPr lang="en-SG" dirty="0">
                <a:latin typeface="Calibri"/>
                <a:cs typeface="Calibri"/>
              </a:rPr>
              <a:t>Structuring pays back the notional to funding at the maturity.</a:t>
            </a:r>
          </a:p>
          <a:p>
            <a:pPr marL="469900" marR="165735" indent="-457200">
              <a:lnSpc>
                <a:spcPct val="100600"/>
              </a:lnSpc>
              <a:spcBef>
                <a:spcPts val="85"/>
              </a:spcBef>
              <a:buFont typeface="+mj-lt"/>
              <a:buAutoNum type="arabicPeriod"/>
              <a:tabLst>
                <a:tab pos="367030" algn="l"/>
                <a:tab pos="367665" algn="l"/>
              </a:tabLst>
            </a:pPr>
            <a:endParaRPr lang="en-SG" sz="2400" dirty="0">
              <a:latin typeface="Calibri"/>
              <a:cs typeface="Calibri"/>
            </a:endParaRPr>
          </a:p>
        </p:txBody>
      </p:sp>
      <p:sp>
        <p:nvSpPr>
          <p:cNvPr id="7" name="Rectangle: Rounded Corners 6">
            <a:extLst>
              <a:ext uri="{FF2B5EF4-FFF2-40B4-BE49-F238E27FC236}">
                <a16:creationId xmlns:a16="http://schemas.microsoft.com/office/drawing/2014/main" id="{C19B5D90-EB02-4E71-A731-9679C573D18C}"/>
              </a:ext>
            </a:extLst>
          </p:cNvPr>
          <p:cNvSpPr/>
          <p:nvPr/>
        </p:nvSpPr>
        <p:spPr>
          <a:xfrm>
            <a:off x="4127500" y="5692966"/>
            <a:ext cx="2438400" cy="14380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t>Structuring Desk</a:t>
            </a:r>
          </a:p>
        </p:txBody>
      </p:sp>
      <p:sp>
        <p:nvSpPr>
          <p:cNvPr id="8" name="Rectangle: Rounded Corners 7">
            <a:extLst>
              <a:ext uri="{FF2B5EF4-FFF2-40B4-BE49-F238E27FC236}">
                <a16:creationId xmlns:a16="http://schemas.microsoft.com/office/drawing/2014/main" id="{C2954C1F-0595-47F0-9980-9FCFBF98A820}"/>
              </a:ext>
            </a:extLst>
          </p:cNvPr>
          <p:cNvSpPr/>
          <p:nvPr/>
        </p:nvSpPr>
        <p:spPr>
          <a:xfrm>
            <a:off x="7556500" y="5759453"/>
            <a:ext cx="2286000" cy="13618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t>Investor</a:t>
            </a:r>
          </a:p>
        </p:txBody>
      </p:sp>
      <p:sp>
        <p:nvSpPr>
          <p:cNvPr id="9" name="Rectangle: Rounded Corners 8">
            <a:extLst>
              <a:ext uri="{FF2B5EF4-FFF2-40B4-BE49-F238E27FC236}">
                <a16:creationId xmlns:a16="http://schemas.microsoft.com/office/drawing/2014/main" id="{1994D810-95B4-469D-BB40-2972746D9CA4}"/>
              </a:ext>
            </a:extLst>
          </p:cNvPr>
          <p:cNvSpPr/>
          <p:nvPr/>
        </p:nvSpPr>
        <p:spPr>
          <a:xfrm>
            <a:off x="4127500" y="3971808"/>
            <a:ext cx="2438400" cy="990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t>Funding Desk</a:t>
            </a:r>
          </a:p>
        </p:txBody>
      </p:sp>
      <p:sp>
        <p:nvSpPr>
          <p:cNvPr id="10" name="Rectangle: Rounded Corners 9">
            <a:extLst>
              <a:ext uri="{FF2B5EF4-FFF2-40B4-BE49-F238E27FC236}">
                <a16:creationId xmlns:a16="http://schemas.microsoft.com/office/drawing/2014/main" id="{4AE330A9-EB25-41E3-A08E-13CD3A94BF7F}"/>
              </a:ext>
            </a:extLst>
          </p:cNvPr>
          <p:cNvSpPr/>
          <p:nvPr/>
        </p:nvSpPr>
        <p:spPr>
          <a:xfrm>
            <a:off x="698500" y="5683250"/>
            <a:ext cx="2438400" cy="14380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t>Bond</a:t>
            </a:r>
          </a:p>
        </p:txBody>
      </p:sp>
      <p:cxnSp>
        <p:nvCxnSpPr>
          <p:cNvPr id="14" name="Straight Arrow Connector 13">
            <a:extLst>
              <a:ext uri="{FF2B5EF4-FFF2-40B4-BE49-F238E27FC236}">
                <a16:creationId xmlns:a16="http://schemas.microsoft.com/office/drawing/2014/main" id="{4D9A0D22-4867-4CAC-9CEE-E07CCDF0FCDB}"/>
              </a:ext>
            </a:extLst>
          </p:cNvPr>
          <p:cNvCxnSpPr/>
          <p:nvPr/>
        </p:nvCxnSpPr>
        <p:spPr>
          <a:xfrm flipH="1">
            <a:off x="6565900" y="6292850"/>
            <a:ext cx="990600" cy="0"/>
          </a:xfrm>
          <a:prstGeom prst="straightConnector1">
            <a:avLst/>
          </a:prstGeom>
          <a:ln w="31750">
            <a:solidFill>
              <a:schemeClr val="accent4"/>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8A92DF50-974C-4819-BD71-9A84806C240E}"/>
              </a:ext>
            </a:extLst>
          </p:cNvPr>
          <p:cNvCxnSpPr>
            <a:cxnSpLocks/>
          </p:cNvCxnSpPr>
          <p:nvPr/>
        </p:nvCxnSpPr>
        <p:spPr>
          <a:xfrm flipV="1">
            <a:off x="5727700" y="4952693"/>
            <a:ext cx="0" cy="730557"/>
          </a:xfrm>
          <a:prstGeom prst="straightConnector1">
            <a:avLst/>
          </a:prstGeom>
          <a:ln w="317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30583BEA-EDE1-48F4-ACA2-A6D30ECF751D}"/>
              </a:ext>
            </a:extLst>
          </p:cNvPr>
          <p:cNvCxnSpPr/>
          <p:nvPr/>
        </p:nvCxnSpPr>
        <p:spPr>
          <a:xfrm flipH="1">
            <a:off x="3136900" y="6137110"/>
            <a:ext cx="990600" cy="0"/>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B4123E56-CDB1-46E7-848D-67195BC2DBD1}"/>
              </a:ext>
            </a:extLst>
          </p:cNvPr>
          <p:cNvCxnSpPr/>
          <p:nvPr/>
        </p:nvCxnSpPr>
        <p:spPr>
          <a:xfrm>
            <a:off x="3136900" y="6750050"/>
            <a:ext cx="990600" cy="0"/>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7" name="Oval 26">
            <a:extLst>
              <a:ext uri="{FF2B5EF4-FFF2-40B4-BE49-F238E27FC236}">
                <a16:creationId xmlns:a16="http://schemas.microsoft.com/office/drawing/2014/main" id="{172E42A5-63E5-415E-A48C-60B277D6E0B1}"/>
              </a:ext>
            </a:extLst>
          </p:cNvPr>
          <p:cNvSpPr/>
          <p:nvPr/>
        </p:nvSpPr>
        <p:spPr>
          <a:xfrm>
            <a:off x="6931829" y="5819981"/>
            <a:ext cx="304800" cy="29294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t>1</a:t>
            </a:r>
          </a:p>
        </p:txBody>
      </p:sp>
      <p:sp>
        <p:nvSpPr>
          <p:cNvPr id="28" name="Oval 27">
            <a:extLst>
              <a:ext uri="{FF2B5EF4-FFF2-40B4-BE49-F238E27FC236}">
                <a16:creationId xmlns:a16="http://schemas.microsoft.com/office/drawing/2014/main" id="{F486AB0D-A1C5-4FAC-8304-70F690BE213D}"/>
              </a:ext>
            </a:extLst>
          </p:cNvPr>
          <p:cNvSpPr/>
          <p:nvPr/>
        </p:nvSpPr>
        <p:spPr>
          <a:xfrm>
            <a:off x="6032500" y="5251623"/>
            <a:ext cx="304800" cy="29294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t>2</a:t>
            </a:r>
          </a:p>
        </p:txBody>
      </p:sp>
      <p:sp>
        <p:nvSpPr>
          <p:cNvPr id="29" name="Oval 28">
            <a:extLst>
              <a:ext uri="{FF2B5EF4-FFF2-40B4-BE49-F238E27FC236}">
                <a16:creationId xmlns:a16="http://schemas.microsoft.com/office/drawing/2014/main" id="{26D8332F-19AC-4F93-8C6D-14A1553E7113}"/>
              </a:ext>
            </a:extLst>
          </p:cNvPr>
          <p:cNvSpPr/>
          <p:nvPr/>
        </p:nvSpPr>
        <p:spPr>
          <a:xfrm>
            <a:off x="3457459" y="5698770"/>
            <a:ext cx="304800" cy="29294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t>3</a:t>
            </a:r>
          </a:p>
        </p:txBody>
      </p:sp>
      <p:sp>
        <p:nvSpPr>
          <p:cNvPr id="30" name="Oval 29">
            <a:extLst>
              <a:ext uri="{FF2B5EF4-FFF2-40B4-BE49-F238E27FC236}">
                <a16:creationId xmlns:a16="http://schemas.microsoft.com/office/drawing/2014/main" id="{F9CD52F2-C8B8-4FD9-861A-98003D5DF8A2}"/>
              </a:ext>
            </a:extLst>
          </p:cNvPr>
          <p:cNvSpPr/>
          <p:nvPr/>
        </p:nvSpPr>
        <p:spPr>
          <a:xfrm>
            <a:off x="4446569" y="5239066"/>
            <a:ext cx="304800" cy="29294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t>5</a:t>
            </a:r>
          </a:p>
        </p:txBody>
      </p:sp>
      <p:sp>
        <p:nvSpPr>
          <p:cNvPr id="31" name="Oval 30">
            <a:extLst>
              <a:ext uri="{FF2B5EF4-FFF2-40B4-BE49-F238E27FC236}">
                <a16:creationId xmlns:a16="http://schemas.microsoft.com/office/drawing/2014/main" id="{DBF0EE8C-5C26-45B7-8D85-002FCEFB6612}"/>
              </a:ext>
            </a:extLst>
          </p:cNvPr>
          <p:cNvSpPr/>
          <p:nvPr/>
        </p:nvSpPr>
        <p:spPr>
          <a:xfrm>
            <a:off x="3479800" y="6963396"/>
            <a:ext cx="304800" cy="29294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t>4</a:t>
            </a:r>
          </a:p>
        </p:txBody>
      </p:sp>
      <p:cxnSp>
        <p:nvCxnSpPr>
          <p:cNvPr id="15" name="Straight Arrow Connector 14">
            <a:extLst>
              <a:ext uri="{FF2B5EF4-FFF2-40B4-BE49-F238E27FC236}">
                <a16:creationId xmlns:a16="http://schemas.microsoft.com/office/drawing/2014/main" id="{397558E6-126F-492F-BBD4-2BCB4482EBC1}"/>
              </a:ext>
            </a:extLst>
          </p:cNvPr>
          <p:cNvCxnSpPr/>
          <p:nvPr/>
        </p:nvCxnSpPr>
        <p:spPr>
          <a:xfrm>
            <a:off x="3136900" y="6597650"/>
            <a:ext cx="990600" cy="0"/>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685CF5A0-2E98-4A9F-ADC9-D7B707AF770D}"/>
              </a:ext>
            </a:extLst>
          </p:cNvPr>
          <p:cNvCxnSpPr/>
          <p:nvPr/>
        </p:nvCxnSpPr>
        <p:spPr>
          <a:xfrm>
            <a:off x="6565900" y="6445250"/>
            <a:ext cx="990600" cy="0"/>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94D5FFD9-1136-4512-BFC5-968922DA47C4}"/>
              </a:ext>
            </a:extLst>
          </p:cNvPr>
          <p:cNvCxnSpPr/>
          <p:nvPr/>
        </p:nvCxnSpPr>
        <p:spPr>
          <a:xfrm flipV="1">
            <a:off x="4889500" y="4962408"/>
            <a:ext cx="0" cy="730558"/>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16D3E2C1-C8AC-437F-AE42-8B66C9ADBC94}"/>
              </a:ext>
            </a:extLst>
          </p:cNvPr>
          <p:cNvCxnSpPr/>
          <p:nvPr/>
        </p:nvCxnSpPr>
        <p:spPr>
          <a:xfrm>
            <a:off x="5880100" y="4962408"/>
            <a:ext cx="0" cy="730558"/>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6282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dt" sz="half" idx="6"/>
          </p:nvPr>
        </p:nvSpPr>
        <p:spPr>
          <a:prstGeom prst="rect">
            <a:avLst/>
          </a:prstGeom>
        </p:spPr>
        <p:txBody>
          <a:bodyPr vert="horz" wrap="square" lIns="0" tIns="3810" rIns="0" bIns="0" rtlCol="0">
            <a:spAutoFit/>
          </a:bodyPr>
          <a:lstStyle/>
          <a:p>
            <a:pPr marL="12700">
              <a:lnSpc>
                <a:spcPct val="100000"/>
              </a:lnSpc>
              <a:spcBef>
                <a:spcPts val="30"/>
              </a:spcBef>
            </a:pPr>
            <a:r>
              <a:rPr spc="-5" dirty="0"/>
              <a:t>QF602</a:t>
            </a:r>
          </a:p>
        </p:txBody>
      </p:sp>
      <p:sp>
        <p:nvSpPr>
          <p:cNvPr id="6" name="object 6"/>
          <p:cNvSpPr txBox="1">
            <a:spLocks noGrp="1"/>
          </p:cNvSpPr>
          <p:nvPr>
            <p:ph type="sldNum" sz="quarter" idx="7"/>
          </p:nvPr>
        </p:nvSpPr>
        <p:spPr>
          <a:prstGeom prst="rect">
            <a:avLst/>
          </a:prstGeom>
        </p:spPr>
        <p:txBody>
          <a:bodyPr vert="horz" wrap="square" lIns="0" tIns="3810" rIns="0" bIns="0" rtlCol="0">
            <a:spAutoFit/>
          </a:bodyPr>
          <a:lstStyle/>
          <a:p>
            <a:pPr marL="25400">
              <a:lnSpc>
                <a:spcPct val="100000"/>
              </a:lnSpc>
              <a:spcBef>
                <a:spcPts val="30"/>
              </a:spcBef>
            </a:pPr>
            <a:fld id="{81D60167-4931-47E6-BA6A-407CBD079E47}" type="slidenum">
              <a:rPr spc="-5" dirty="0"/>
              <a:t>15</a:t>
            </a:fld>
            <a:endParaRPr spc="-5" dirty="0"/>
          </a:p>
        </p:txBody>
      </p:sp>
      <p:sp>
        <p:nvSpPr>
          <p:cNvPr id="2" name="object 2"/>
          <p:cNvSpPr txBox="1">
            <a:spLocks noGrp="1"/>
          </p:cNvSpPr>
          <p:nvPr>
            <p:ph type="title"/>
          </p:nvPr>
        </p:nvSpPr>
        <p:spPr>
          <a:xfrm>
            <a:off x="2184400" y="637124"/>
            <a:ext cx="6324600" cy="713657"/>
          </a:xfrm>
          <a:prstGeom prst="rect">
            <a:avLst/>
          </a:prstGeom>
        </p:spPr>
        <p:txBody>
          <a:bodyPr vert="horz" wrap="square" lIns="0" tIns="13335" rIns="0" bIns="0" rtlCol="0">
            <a:spAutoFit/>
          </a:bodyPr>
          <a:lstStyle/>
          <a:p>
            <a:pPr marL="12700" algn="ctr">
              <a:lnSpc>
                <a:spcPct val="100000"/>
              </a:lnSpc>
              <a:spcBef>
                <a:spcPts val="105"/>
              </a:spcBef>
            </a:pPr>
            <a:r>
              <a:rPr lang="en-SG" spc="50" dirty="0"/>
              <a:t>Unfunded Structure</a:t>
            </a:r>
            <a:endParaRPr spc="-20" dirty="0"/>
          </a:p>
        </p:txBody>
      </p:sp>
      <p:sp>
        <p:nvSpPr>
          <p:cNvPr id="3" name="object 3"/>
          <p:cNvSpPr txBox="1"/>
          <p:nvPr/>
        </p:nvSpPr>
        <p:spPr>
          <a:xfrm>
            <a:off x="1170284" y="1639996"/>
            <a:ext cx="8022590" cy="1808380"/>
          </a:xfrm>
          <a:prstGeom prst="rect">
            <a:avLst/>
          </a:prstGeom>
        </p:spPr>
        <p:txBody>
          <a:bodyPr vert="horz" wrap="square" lIns="0" tIns="10795" rIns="0" bIns="0" rtlCol="0">
            <a:spAutoFit/>
          </a:bodyPr>
          <a:lstStyle/>
          <a:p>
            <a:pPr marL="469900" marR="165735" indent="-457200">
              <a:lnSpc>
                <a:spcPct val="100600"/>
              </a:lnSpc>
              <a:spcBef>
                <a:spcPts val="85"/>
              </a:spcBef>
              <a:buFont typeface="Arial" panose="020B0604020202020204" pitchFamily="34" charset="0"/>
              <a:buChar char="•"/>
              <a:tabLst>
                <a:tab pos="367030" algn="l"/>
                <a:tab pos="367665" algn="l"/>
              </a:tabLst>
            </a:pPr>
            <a:r>
              <a:rPr lang="en-SG" dirty="0">
                <a:latin typeface="Calibri"/>
                <a:cs typeface="Calibri"/>
              </a:rPr>
              <a:t>We can see that when the bond defaults, the structuring desk suffers the loss as it has an obligation to pay back the full notional to the funding desk.</a:t>
            </a:r>
          </a:p>
          <a:p>
            <a:pPr marL="469900" marR="165735" indent="-457200">
              <a:lnSpc>
                <a:spcPct val="100600"/>
              </a:lnSpc>
              <a:spcBef>
                <a:spcPts val="85"/>
              </a:spcBef>
              <a:buFont typeface="Arial" panose="020B0604020202020204" pitchFamily="34" charset="0"/>
              <a:buChar char="•"/>
              <a:tabLst>
                <a:tab pos="367030" algn="l"/>
                <a:tab pos="367665" algn="l"/>
              </a:tabLst>
            </a:pPr>
            <a:r>
              <a:rPr lang="en-SG" dirty="0">
                <a:latin typeface="Calibri"/>
                <a:cs typeface="Calibri"/>
              </a:rPr>
              <a:t>To mitigate the credit risk of the bond, the structuring desk may enter into some form of margin requirement to the investor and have a trigger to unwind the structure when the bond is deemed risky.</a:t>
            </a:r>
          </a:p>
          <a:p>
            <a:pPr marL="469900" marR="165735" indent="-457200">
              <a:lnSpc>
                <a:spcPct val="100600"/>
              </a:lnSpc>
              <a:spcBef>
                <a:spcPts val="85"/>
              </a:spcBef>
              <a:buFont typeface="+mj-lt"/>
              <a:buAutoNum type="arabicPeriod"/>
              <a:tabLst>
                <a:tab pos="367030" algn="l"/>
                <a:tab pos="367665" algn="l"/>
              </a:tabLst>
            </a:pPr>
            <a:endParaRPr lang="en-SG" sz="2400" dirty="0">
              <a:latin typeface="Calibri"/>
              <a:cs typeface="Calibri"/>
            </a:endParaRPr>
          </a:p>
        </p:txBody>
      </p:sp>
      <p:sp>
        <p:nvSpPr>
          <p:cNvPr id="7" name="Rectangle: Rounded Corners 6">
            <a:extLst>
              <a:ext uri="{FF2B5EF4-FFF2-40B4-BE49-F238E27FC236}">
                <a16:creationId xmlns:a16="http://schemas.microsoft.com/office/drawing/2014/main" id="{C19B5D90-EB02-4E71-A731-9679C573D18C}"/>
              </a:ext>
            </a:extLst>
          </p:cNvPr>
          <p:cNvSpPr/>
          <p:nvPr/>
        </p:nvSpPr>
        <p:spPr>
          <a:xfrm>
            <a:off x="4127500" y="5692966"/>
            <a:ext cx="2438400" cy="14380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t>Structuring Desk</a:t>
            </a:r>
          </a:p>
        </p:txBody>
      </p:sp>
      <p:sp>
        <p:nvSpPr>
          <p:cNvPr id="8" name="Rectangle: Rounded Corners 7">
            <a:extLst>
              <a:ext uri="{FF2B5EF4-FFF2-40B4-BE49-F238E27FC236}">
                <a16:creationId xmlns:a16="http://schemas.microsoft.com/office/drawing/2014/main" id="{C2954C1F-0595-47F0-9980-9FCFBF98A820}"/>
              </a:ext>
            </a:extLst>
          </p:cNvPr>
          <p:cNvSpPr/>
          <p:nvPr/>
        </p:nvSpPr>
        <p:spPr>
          <a:xfrm>
            <a:off x="7556500" y="5759453"/>
            <a:ext cx="2286000" cy="13618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t>Investor</a:t>
            </a:r>
          </a:p>
        </p:txBody>
      </p:sp>
      <p:sp>
        <p:nvSpPr>
          <p:cNvPr id="9" name="Rectangle: Rounded Corners 8">
            <a:extLst>
              <a:ext uri="{FF2B5EF4-FFF2-40B4-BE49-F238E27FC236}">
                <a16:creationId xmlns:a16="http://schemas.microsoft.com/office/drawing/2014/main" id="{1994D810-95B4-469D-BB40-2972746D9CA4}"/>
              </a:ext>
            </a:extLst>
          </p:cNvPr>
          <p:cNvSpPr/>
          <p:nvPr/>
        </p:nvSpPr>
        <p:spPr>
          <a:xfrm>
            <a:off x="4127500" y="3971808"/>
            <a:ext cx="2438400" cy="990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t>Funding Desk</a:t>
            </a:r>
          </a:p>
        </p:txBody>
      </p:sp>
      <p:sp>
        <p:nvSpPr>
          <p:cNvPr id="10" name="Rectangle: Rounded Corners 9">
            <a:extLst>
              <a:ext uri="{FF2B5EF4-FFF2-40B4-BE49-F238E27FC236}">
                <a16:creationId xmlns:a16="http://schemas.microsoft.com/office/drawing/2014/main" id="{4AE330A9-EB25-41E3-A08E-13CD3A94BF7F}"/>
              </a:ext>
            </a:extLst>
          </p:cNvPr>
          <p:cNvSpPr/>
          <p:nvPr/>
        </p:nvSpPr>
        <p:spPr>
          <a:xfrm>
            <a:off x="698500" y="5683250"/>
            <a:ext cx="2438400" cy="14380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t>Bond</a:t>
            </a:r>
          </a:p>
        </p:txBody>
      </p:sp>
      <p:cxnSp>
        <p:nvCxnSpPr>
          <p:cNvPr id="14" name="Straight Arrow Connector 13">
            <a:extLst>
              <a:ext uri="{FF2B5EF4-FFF2-40B4-BE49-F238E27FC236}">
                <a16:creationId xmlns:a16="http://schemas.microsoft.com/office/drawing/2014/main" id="{4D9A0D22-4867-4CAC-9CEE-E07CCDF0FCDB}"/>
              </a:ext>
            </a:extLst>
          </p:cNvPr>
          <p:cNvCxnSpPr/>
          <p:nvPr/>
        </p:nvCxnSpPr>
        <p:spPr>
          <a:xfrm flipH="1">
            <a:off x="6565900" y="6292850"/>
            <a:ext cx="990600" cy="0"/>
          </a:xfrm>
          <a:prstGeom prst="straightConnector1">
            <a:avLst/>
          </a:prstGeom>
          <a:ln w="31750">
            <a:solidFill>
              <a:schemeClr val="accent4"/>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8A92DF50-974C-4819-BD71-9A84806C240E}"/>
              </a:ext>
            </a:extLst>
          </p:cNvPr>
          <p:cNvCxnSpPr>
            <a:cxnSpLocks/>
          </p:cNvCxnSpPr>
          <p:nvPr/>
        </p:nvCxnSpPr>
        <p:spPr>
          <a:xfrm flipV="1">
            <a:off x="5727700" y="4952693"/>
            <a:ext cx="0" cy="730557"/>
          </a:xfrm>
          <a:prstGeom prst="straightConnector1">
            <a:avLst/>
          </a:prstGeom>
          <a:ln w="317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30583BEA-EDE1-48F4-ACA2-A6D30ECF751D}"/>
              </a:ext>
            </a:extLst>
          </p:cNvPr>
          <p:cNvCxnSpPr/>
          <p:nvPr/>
        </p:nvCxnSpPr>
        <p:spPr>
          <a:xfrm flipH="1">
            <a:off x="3136900" y="6137110"/>
            <a:ext cx="990600" cy="0"/>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B4123E56-CDB1-46E7-848D-67195BC2DBD1}"/>
              </a:ext>
            </a:extLst>
          </p:cNvPr>
          <p:cNvCxnSpPr/>
          <p:nvPr/>
        </p:nvCxnSpPr>
        <p:spPr>
          <a:xfrm>
            <a:off x="3136900" y="6750050"/>
            <a:ext cx="990600" cy="0"/>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7" name="Oval 26">
            <a:extLst>
              <a:ext uri="{FF2B5EF4-FFF2-40B4-BE49-F238E27FC236}">
                <a16:creationId xmlns:a16="http://schemas.microsoft.com/office/drawing/2014/main" id="{172E42A5-63E5-415E-A48C-60B277D6E0B1}"/>
              </a:ext>
            </a:extLst>
          </p:cNvPr>
          <p:cNvSpPr/>
          <p:nvPr/>
        </p:nvSpPr>
        <p:spPr>
          <a:xfrm>
            <a:off x="6931829" y="5819981"/>
            <a:ext cx="304800" cy="29294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t>1</a:t>
            </a:r>
          </a:p>
        </p:txBody>
      </p:sp>
      <p:sp>
        <p:nvSpPr>
          <p:cNvPr id="28" name="Oval 27">
            <a:extLst>
              <a:ext uri="{FF2B5EF4-FFF2-40B4-BE49-F238E27FC236}">
                <a16:creationId xmlns:a16="http://schemas.microsoft.com/office/drawing/2014/main" id="{F486AB0D-A1C5-4FAC-8304-70F690BE213D}"/>
              </a:ext>
            </a:extLst>
          </p:cNvPr>
          <p:cNvSpPr/>
          <p:nvPr/>
        </p:nvSpPr>
        <p:spPr>
          <a:xfrm>
            <a:off x="6032500" y="5251623"/>
            <a:ext cx="304800" cy="29294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t>2</a:t>
            </a:r>
          </a:p>
        </p:txBody>
      </p:sp>
      <p:sp>
        <p:nvSpPr>
          <p:cNvPr id="29" name="Oval 28">
            <a:extLst>
              <a:ext uri="{FF2B5EF4-FFF2-40B4-BE49-F238E27FC236}">
                <a16:creationId xmlns:a16="http://schemas.microsoft.com/office/drawing/2014/main" id="{26D8332F-19AC-4F93-8C6D-14A1553E7113}"/>
              </a:ext>
            </a:extLst>
          </p:cNvPr>
          <p:cNvSpPr/>
          <p:nvPr/>
        </p:nvSpPr>
        <p:spPr>
          <a:xfrm>
            <a:off x="3457459" y="5698770"/>
            <a:ext cx="304800" cy="29294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t>3</a:t>
            </a:r>
          </a:p>
        </p:txBody>
      </p:sp>
      <p:sp>
        <p:nvSpPr>
          <p:cNvPr id="30" name="Oval 29">
            <a:extLst>
              <a:ext uri="{FF2B5EF4-FFF2-40B4-BE49-F238E27FC236}">
                <a16:creationId xmlns:a16="http://schemas.microsoft.com/office/drawing/2014/main" id="{F9CD52F2-C8B8-4FD9-861A-98003D5DF8A2}"/>
              </a:ext>
            </a:extLst>
          </p:cNvPr>
          <p:cNvSpPr/>
          <p:nvPr/>
        </p:nvSpPr>
        <p:spPr>
          <a:xfrm>
            <a:off x="4446569" y="5239066"/>
            <a:ext cx="304800" cy="29294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t>5</a:t>
            </a:r>
          </a:p>
        </p:txBody>
      </p:sp>
      <p:sp>
        <p:nvSpPr>
          <p:cNvPr id="31" name="Oval 30">
            <a:extLst>
              <a:ext uri="{FF2B5EF4-FFF2-40B4-BE49-F238E27FC236}">
                <a16:creationId xmlns:a16="http://schemas.microsoft.com/office/drawing/2014/main" id="{DBF0EE8C-5C26-45B7-8D85-002FCEFB6612}"/>
              </a:ext>
            </a:extLst>
          </p:cNvPr>
          <p:cNvSpPr/>
          <p:nvPr/>
        </p:nvSpPr>
        <p:spPr>
          <a:xfrm>
            <a:off x="3479800" y="6963396"/>
            <a:ext cx="304800" cy="29294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t>4</a:t>
            </a:r>
          </a:p>
        </p:txBody>
      </p:sp>
      <p:cxnSp>
        <p:nvCxnSpPr>
          <p:cNvPr id="15" name="Straight Arrow Connector 14">
            <a:extLst>
              <a:ext uri="{FF2B5EF4-FFF2-40B4-BE49-F238E27FC236}">
                <a16:creationId xmlns:a16="http://schemas.microsoft.com/office/drawing/2014/main" id="{397558E6-126F-492F-BBD4-2BCB4482EBC1}"/>
              </a:ext>
            </a:extLst>
          </p:cNvPr>
          <p:cNvCxnSpPr/>
          <p:nvPr/>
        </p:nvCxnSpPr>
        <p:spPr>
          <a:xfrm>
            <a:off x="3136900" y="6597650"/>
            <a:ext cx="990600" cy="0"/>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685CF5A0-2E98-4A9F-ADC9-D7B707AF770D}"/>
              </a:ext>
            </a:extLst>
          </p:cNvPr>
          <p:cNvCxnSpPr/>
          <p:nvPr/>
        </p:nvCxnSpPr>
        <p:spPr>
          <a:xfrm>
            <a:off x="6565900" y="6445250"/>
            <a:ext cx="990600" cy="0"/>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94D5FFD9-1136-4512-BFC5-968922DA47C4}"/>
              </a:ext>
            </a:extLst>
          </p:cNvPr>
          <p:cNvCxnSpPr/>
          <p:nvPr/>
        </p:nvCxnSpPr>
        <p:spPr>
          <a:xfrm flipV="1">
            <a:off x="4889500" y="4962408"/>
            <a:ext cx="0" cy="730558"/>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16D3E2C1-C8AC-437F-AE42-8B66C9ADBC94}"/>
              </a:ext>
            </a:extLst>
          </p:cNvPr>
          <p:cNvCxnSpPr/>
          <p:nvPr/>
        </p:nvCxnSpPr>
        <p:spPr>
          <a:xfrm>
            <a:off x="5880100" y="4962408"/>
            <a:ext cx="0" cy="730558"/>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5" name="Multiplication Sign 4">
            <a:extLst>
              <a:ext uri="{FF2B5EF4-FFF2-40B4-BE49-F238E27FC236}">
                <a16:creationId xmlns:a16="http://schemas.microsoft.com/office/drawing/2014/main" id="{AE72BAB7-EC74-4FB3-9605-7761A9086FA7}"/>
              </a:ext>
            </a:extLst>
          </p:cNvPr>
          <p:cNvSpPr/>
          <p:nvPr/>
        </p:nvSpPr>
        <p:spPr>
          <a:xfrm>
            <a:off x="3416595" y="6421921"/>
            <a:ext cx="457200" cy="533400"/>
          </a:xfrm>
          <a:prstGeom prst="mathMultiply">
            <a:avLst/>
          </a:prstGeom>
          <a:solidFill>
            <a:schemeClr val="tx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4" name="Multiplication Sign 23">
            <a:extLst>
              <a:ext uri="{FF2B5EF4-FFF2-40B4-BE49-F238E27FC236}">
                <a16:creationId xmlns:a16="http://schemas.microsoft.com/office/drawing/2014/main" id="{07CE2C33-90C1-4C5F-9BF8-20599E1A8F3D}"/>
              </a:ext>
            </a:extLst>
          </p:cNvPr>
          <p:cNvSpPr/>
          <p:nvPr/>
        </p:nvSpPr>
        <p:spPr>
          <a:xfrm>
            <a:off x="4699000" y="5118837"/>
            <a:ext cx="457200" cy="533400"/>
          </a:xfrm>
          <a:prstGeom prst="mathMultiply">
            <a:avLst/>
          </a:prstGeom>
          <a:solidFill>
            <a:schemeClr val="tx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5" name="Multiplication Sign 24">
            <a:extLst>
              <a:ext uri="{FF2B5EF4-FFF2-40B4-BE49-F238E27FC236}">
                <a16:creationId xmlns:a16="http://schemas.microsoft.com/office/drawing/2014/main" id="{4A8801F2-30D0-4BF1-99F8-E293AAD6D16D}"/>
              </a:ext>
            </a:extLst>
          </p:cNvPr>
          <p:cNvSpPr/>
          <p:nvPr/>
        </p:nvSpPr>
        <p:spPr>
          <a:xfrm>
            <a:off x="6832600" y="6216650"/>
            <a:ext cx="457200" cy="533400"/>
          </a:xfrm>
          <a:prstGeom prst="mathMultiply">
            <a:avLst/>
          </a:prstGeom>
          <a:solidFill>
            <a:schemeClr val="tx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26136079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dt" sz="half" idx="6"/>
          </p:nvPr>
        </p:nvSpPr>
        <p:spPr>
          <a:prstGeom prst="rect">
            <a:avLst/>
          </a:prstGeom>
        </p:spPr>
        <p:txBody>
          <a:bodyPr vert="horz" wrap="square" lIns="0" tIns="3810" rIns="0" bIns="0" rtlCol="0">
            <a:spAutoFit/>
          </a:bodyPr>
          <a:lstStyle/>
          <a:p>
            <a:pPr marL="12700">
              <a:lnSpc>
                <a:spcPct val="100000"/>
              </a:lnSpc>
              <a:spcBef>
                <a:spcPts val="30"/>
              </a:spcBef>
            </a:pPr>
            <a:r>
              <a:rPr spc="-5" dirty="0"/>
              <a:t>QF602</a:t>
            </a:r>
          </a:p>
        </p:txBody>
      </p:sp>
      <p:sp>
        <p:nvSpPr>
          <p:cNvPr id="6" name="object 6"/>
          <p:cNvSpPr txBox="1">
            <a:spLocks noGrp="1"/>
          </p:cNvSpPr>
          <p:nvPr>
            <p:ph type="sldNum" sz="quarter" idx="7"/>
          </p:nvPr>
        </p:nvSpPr>
        <p:spPr>
          <a:prstGeom prst="rect">
            <a:avLst/>
          </a:prstGeom>
        </p:spPr>
        <p:txBody>
          <a:bodyPr vert="horz" wrap="square" lIns="0" tIns="3810" rIns="0" bIns="0" rtlCol="0">
            <a:spAutoFit/>
          </a:bodyPr>
          <a:lstStyle/>
          <a:p>
            <a:pPr marL="25400">
              <a:lnSpc>
                <a:spcPct val="100000"/>
              </a:lnSpc>
              <a:spcBef>
                <a:spcPts val="30"/>
              </a:spcBef>
            </a:pPr>
            <a:fld id="{81D60167-4931-47E6-BA6A-407CBD079E47}" type="slidenum">
              <a:rPr spc="-5" dirty="0"/>
              <a:t>16</a:t>
            </a:fld>
            <a:endParaRPr spc="-5" dirty="0"/>
          </a:p>
        </p:txBody>
      </p:sp>
      <p:sp>
        <p:nvSpPr>
          <p:cNvPr id="2" name="object 2"/>
          <p:cNvSpPr txBox="1">
            <a:spLocks noGrp="1"/>
          </p:cNvSpPr>
          <p:nvPr>
            <p:ph type="title"/>
          </p:nvPr>
        </p:nvSpPr>
        <p:spPr>
          <a:xfrm>
            <a:off x="2184400" y="637124"/>
            <a:ext cx="6324600" cy="713657"/>
          </a:xfrm>
          <a:prstGeom prst="rect">
            <a:avLst/>
          </a:prstGeom>
        </p:spPr>
        <p:txBody>
          <a:bodyPr vert="horz" wrap="square" lIns="0" tIns="13335" rIns="0" bIns="0" rtlCol="0">
            <a:spAutoFit/>
          </a:bodyPr>
          <a:lstStyle/>
          <a:p>
            <a:pPr marL="12700" algn="ctr">
              <a:lnSpc>
                <a:spcPct val="100000"/>
              </a:lnSpc>
              <a:spcBef>
                <a:spcPts val="105"/>
              </a:spcBef>
            </a:pPr>
            <a:r>
              <a:rPr lang="en-SG" spc="50" dirty="0"/>
              <a:t>Leveraged Bond Note</a:t>
            </a:r>
            <a:endParaRPr spc="-20" dirty="0"/>
          </a:p>
        </p:txBody>
      </p:sp>
      <p:sp>
        <p:nvSpPr>
          <p:cNvPr id="3" name="object 3"/>
          <p:cNvSpPr txBox="1"/>
          <p:nvPr/>
        </p:nvSpPr>
        <p:spPr>
          <a:xfrm>
            <a:off x="1154524" y="1476396"/>
            <a:ext cx="8022590" cy="3258456"/>
          </a:xfrm>
          <a:prstGeom prst="rect">
            <a:avLst/>
          </a:prstGeom>
        </p:spPr>
        <p:txBody>
          <a:bodyPr vert="horz" wrap="square" lIns="0" tIns="10795" rIns="0" bIns="0" rtlCol="0">
            <a:spAutoFit/>
          </a:bodyPr>
          <a:lstStyle/>
          <a:p>
            <a:pPr marL="469900" marR="165735" indent="-457200">
              <a:lnSpc>
                <a:spcPct val="100600"/>
              </a:lnSpc>
              <a:spcBef>
                <a:spcPts val="85"/>
              </a:spcBef>
              <a:buFont typeface="Arial" panose="020B0604020202020204" pitchFamily="34" charset="0"/>
              <a:buChar char="•"/>
              <a:tabLst>
                <a:tab pos="367030" algn="l"/>
                <a:tab pos="367665" algn="l"/>
              </a:tabLst>
            </a:pPr>
            <a:r>
              <a:rPr lang="en-SG" dirty="0">
                <a:cs typeface="Calibri"/>
              </a:rPr>
              <a:t>This is somewhere between the fully funded and unfunded structure.</a:t>
            </a:r>
          </a:p>
          <a:p>
            <a:pPr marL="469900" marR="165735" indent="-457200">
              <a:lnSpc>
                <a:spcPct val="100600"/>
              </a:lnSpc>
              <a:spcBef>
                <a:spcPts val="85"/>
              </a:spcBef>
              <a:buFont typeface="Arial" panose="020B0604020202020204" pitchFamily="34" charset="0"/>
              <a:buChar char="•"/>
              <a:tabLst>
                <a:tab pos="367030" algn="l"/>
                <a:tab pos="367665" algn="l"/>
              </a:tabLst>
            </a:pPr>
            <a:r>
              <a:rPr lang="en-SG" dirty="0">
                <a:cs typeface="Calibri"/>
              </a:rPr>
              <a:t>For example, the investor gives 100m to the bank and at the same time borrow another 200m from the bank in order to purchase 300m of a bond.</a:t>
            </a:r>
          </a:p>
          <a:p>
            <a:pPr marL="469900" marR="165735" indent="-457200">
              <a:lnSpc>
                <a:spcPct val="100600"/>
              </a:lnSpc>
              <a:spcBef>
                <a:spcPts val="85"/>
              </a:spcBef>
              <a:buFont typeface="Arial" panose="020B0604020202020204" pitchFamily="34" charset="0"/>
              <a:buChar char="•"/>
              <a:tabLst>
                <a:tab pos="367030" algn="l"/>
                <a:tab pos="367665" algn="l"/>
              </a:tabLst>
            </a:pPr>
            <a:r>
              <a:rPr lang="en-SG" dirty="0">
                <a:cs typeface="Calibri"/>
              </a:rPr>
              <a:t>The investor needs to pay </a:t>
            </a:r>
            <a:r>
              <a:rPr lang="en-SG" b="1" dirty="0">
                <a:solidFill>
                  <a:srgbClr val="7030A0"/>
                </a:solidFill>
                <a:cs typeface="Calibri"/>
              </a:rPr>
              <a:t>the borrow cost </a:t>
            </a:r>
            <a:r>
              <a:rPr lang="en-SG" dirty="0">
                <a:cs typeface="Calibri"/>
              </a:rPr>
              <a:t>for the borrowed amount, i.e. 200m, periodically.</a:t>
            </a:r>
          </a:p>
          <a:p>
            <a:pPr marL="469900" marR="165735" indent="-457200">
              <a:lnSpc>
                <a:spcPct val="100600"/>
              </a:lnSpc>
              <a:spcBef>
                <a:spcPts val="85"/>
              </a:spcBef>
              <a:buFont typeface="Arial" panose="020B0604020202020204" pitchFamily="34" charset="0"/>
              <a:buChar char="•"/>
              <a:tabLst>
                <a:tab pos="367030" algn="l"/>
                <a:tab pos="367665" algn="l"/>
              </a:tabLst>
            </a:pPr>
            <a:r>
              <a:rPr lang="en-SG" dirty="0">
                <a:cs typeface="Calibri"/>
              </a:rPr>
              <a:t>The structuring desk receives </a:t>
            </a:r>
            <a:r>
              <a:rPr lang="en-SG" b="1" dirty="0">
                <a:solidFill>
                  <a:srgbClr val="00B050"/>
                </a:solidFill>
                <a:cs typeface="Calibri"/>
              </a:rPr>
              <a:t>coupon from the total 300m </a:t>
            </a:r>
            <a:r>
              <a:rPr lang="en-SG" dirty="0">
                <a:cs typeface="Calibri"/>
              </a:rPr>
              <a:t>and then pass to the investor. In order words, the investor has 2 times leverage.</a:t>
            </a:r>
          </a:p>
          <a:p>
            <a:pPr marL="469900" marR="165735" indent="-457200">
              <a:lnSpc>
                <a:spcPct val="100600"/>
              </a:lnSpc>
              <a:spcBef>
                <a:spcPts val="85"/>
              </a:spcBef>
              <a:buFont typeface="Arial" panose="020B0604020202020204" pitchFamily="34" charset="0"/>
              <a:buChar char="•"/>
              <a:tabLst>
                <a:tab pos="367030" algn="l"/>
                <a:tab pos="367665" algn="l"/>
              </a:tabLst>
            </a:pPr>
            <a:r>
              <a:rPr lang="en-SG" dirty="0">
                <a:cs typeface="Calibri"/>
              </a:rPr>
              <a:t>We can see that if the bond value drops by more than 33% then the bank suffers a loss.</a:t>
            </a:r>
          </a:p>
          <a:p>
            <a:pPr marL="469900" marR="165735" indent="-457200">
              <a:lnSpc>
                <a:spcPct val="100600"/>
              </a:lnSpc>
              <a:spcBef>
                <a:spcPts val="85"/>
              </a:spcBef>
              <a:buFont typeface="Arial" panose="020B0604020202020204" pitchFamily="34" charset="0"/>
              <a:buChar char="•"/>
              <a:tabLst>
                <a:tab pos="367030" algn="l"/>
                <a:tab pos="367665" algn="l"/>
              </a:tabLst>
            </a:pPr>
            <a:endParaRPr lang="en-SG" dirty="0">
              <a:cs typeface="Calibri"/>
            </a:endParaRPr>
          </a:p>
          <a:p>
            <a:pPr marL="469900" marR="165735" indent="-457200">
              <a:lnSpc>
                <a:spcPct val="100600"/>
              </a:lnSpc>
              <a:spcBef>
                <a:spcPts val="85"/>
              </a:spcBef>
              <a:buFont typeface="+mj-lt"/>
              <a:buAutoNum type="arabicPeriod"/>
              <a:tabLst>
                <a:tab pos="367030" algn="l"/>
                <a:tab pos="367665" algn="l"/>
              </a:tabLst>
            </a:pPr>
            <a:endParaRPr lang="en-SG" sz="2400" dirty="0">
              <a:latin typeface="Calibri"/>
              <a:cs typeface="Calibri"/>
            </a:endParaRPr>
          </a:p>
        </p:txBody>
      </p:sp>
      <p:sp>
        <p:nvSpPr>
          <p:cNvPr id="7" name="Rectangle: Rounded Corners 6">
            <a:extLst>
              <a:ext uri="{FF2B5EF4-FFF2-40B4-BE49-F238E27FC236}">
                <a16:creationId xmlns:a16="http://schemas.microsoft.com/office/drawing/2014/main" id="{C19B5D90-EB02-4E71-A731-9679C573D18C}"/>
              </a:ext>
            </a:extLst>
          </p:cNvPr>
          <p:cNvSpPr/>
          <p:nvPr/>
        </p:nvSpPr>
        <p:spPr>
          <a:xfrm>
            <a:off x="4127500" y="5692966"/>
            <a:ext cx="2438400" cy="14380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t>Structuring Desk</a:t>
            </a:r>
          </a:p>
        </p:txBody>
      </p:sp>
      <p:sp>
        <p:nvSpPr>
          <p:cNvPr id="8" name="Rectangle: Rounded Corners 7">
            <a:extLst>
              <a:ext uri="{FF2B5EF4-FFF2-40B4-BE49-F238E27FC236}">
                <a16:creationId xmlns:a16="http://schemas.microsoft.com/office/drawing/2014/main" id="{C2954C1F-0595-47F0-9980-9FCFBF98A820}"/>
              </a:ext>
            </a:extLst>
          </p:cNvPr>
          <p:cNvSpPr/>
          <p:nvPr/>
        </p:nvSpPr>
        <p:spPr>
          <a:xfrm>
            <a:off x="7556500" y="5759453"/>
            <a:ext cx="2286000" cy="13618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t>Investor</a:t>
            </a:r>
          </a:p>
        </p:txBody>
      </p:sp>
      <p:sp>
        <p:nvSpPr>
          <p:cNvPr id="9" name="Rectangle: Rounded Corners 8">
            <a:extLst>
              <a:ext uri="{FF2B5EF4-FFF2-40B4-BE49-F238E27FC236}">
                <a16:creationId xmlns:a16="http://schemas.microsoft.com/office/drawing/2014/main" id="{1994D810-95B4-469D-BB40-2972746D9CA4}"/>
              </a:ext>
            </a:extLst>
          </p:cNvPr>
          <p:cNvSpPr/>
          <p:nvPr/>
        </p:nvSpPr>
        <p:spPr>
          <a:xfrm>
            <a:off x="4127500" y="3971808"/>
            <a:ext cx="2438400" cy="990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t>Funding Desk</a:t>
            </a:r>
          </a:p>
        </p:txBody>
      </p:sp>
      <p:sp>
        <p:nvSpPr>
          <p:cNvPr id="10" name="Rectangle: Rounded Corners 9">
            <a:extLst>
              <a:ext uri="{FF2B5EF4-FFF2-40B4-BE49-F238E27FC236}">
                <a16:creationId xmlns:a16="http://schemas.microsoft.com/office/drawing/2014/main" id="{4AE330A9-EB25-41E3-A08E-13CD3A94BF7F}"/>
              </a:ext>
            </a:extLst>
          </p:cNvPr>
          <p:cNvSpPr/>
          <p:nvPr/>
        </p:nvSpPr>
        <p:spPr>
          <a:xfrm>
            <a:off x="698500" y="5683250"/>
            <a:ext cx="2438400" cy="14380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t>Bond</a:t>
            </a:r>
          </a:p>
        </p:txBody>
      </p:sp>
      <p:cxnSp>
        <p:nvCxnSpPr>
          <p:cNvPr id="14" name="Straight Arrow Connector 13">
            <a:extLst>
              <a:ext uri="{FF2B5EF4-FFF2-40B4-BE49-F238E27FC236}">
                <a16:creationId xmlns:a16="http://schemas.microsoft.com/office/drawing/2014/main" id="{4D9A0D22-4867-4CAC-9CEE-E07CCDF0FCDB}"/>
              </a:ext>
            </a:extLst>
          </p:cNvPr>
          <p:cNvCxnSpPr/>
          <p:nvPr/>
        </p:nvCxnSpPr>
        <p:spPr>
          <a:xfrm flipH="1">
            <a:off x="6565900" y="6292850"/>
            <a:ext cx="990600" cy="0"/>
          </a:xfrm>
          <a:prstGeom prst="straightConnector1">
            <a:avLst/>
          </a:prstGeom>
          <a:ln w="31750">
            <a:solidFill>
              <a:schemeClr val="accent4"/>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8A92DF50-974C-4819-BD71-9A84806C240E}"/>
              </a:ext>
            </a:extLst>
          </p:cNvPr>
          <p:cNvCxnSpPr>
            <a:cxnSpLocks/>
          </p:cNvCxnSpPr>
          <p:nvPr/>
        </p:nvCxnSpPr>
        <p:spPr>
          <a:xfrm flipV="1">
            <a:off x="5727700" y="4952693"/>
            <a:ext cx="0" cy="730557"/>
          </a:xfrm>
          <a:prstGeom prst="straightConnector1">
            <a:avLst/>
          </a:prstGeom>
          <a:ln w="317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30583BEA-EDE1-48F4-ACA2-A6D30ECF751D}"/>
              </a:ext>
            </a:extLst>
          </p:cNvPr>
          <p:cNvCxnSpPr/>
          <p:nvPr/>
        </p:nvCxnSpPr>
        <p:spPr>
          <a:xfrm flipH="1">
            <a:off x="3136900" y="6137110"/>
            <a:ext cx="990600" cy="0"/>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B4123E56-CDB1-46E7-848D-67195BC2DBD1}"/>
              </a:ext>
            </a:extLst>
          </p:cNvPr>
          <p:cNvCxnSpPr/>
          <p:nvPr/>
        </p:nvCxnSpPr>
        <p:spPr>
          <a:xfrm>
            <a:off x="3136900" y="6750050"/>
            <a:ext cx="990600" cy="0"/>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7" name="Oval 26">
            <a:extLst>
              <a:ext uri="{FF2B5EF4-FFF2-40B4-BE49-F238E27FC236}">
                <a16:creationId xmlns:a16="http://schemas.microsoft.com/office/drawing/2014/main" id="{172E42A5-63E5-415E-A48C-60B277D6E0B1}"/>
              </a:ext>
            </a:extLst>
          </p:cNvPr>
          <p:cNvSpPr/>
          <p:nvPr/>
        </p:nvSpPr>
        <p:spPr>
          <a:xfrm>
            <a:off x="6931829" y="5819981"/>
            <a:ext cx="304800" cy="29294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t>1</a:t>
            </a:r>
          </a:p>
        </p:txBody>
      </p:sp>
      <p:sp>
        <p:nvSpPr>
          <p:cNvPr id="28" name="Oval 27">
            <a:extLst>
              <a:ext uri="{FF2B5EF4-FFF2-40B4-BE49-F238E27FC236}">
                <a16:creationId xmlns:a16="http://schemas.microsoft.com/office/drawing/2014/main" id="{F486AB0D-A1C5-4FAC-8304-70F690BE213D}"/>
              </a:ext>
            </a:extLst>
          </p:cNvPr>
          <p:cNvSpPr/>
          <p:nvPr/>
        </p:nvSpPr>
        <p:spPr>
          <a:xfrm>
            <a:off x="6032500" y="5251623"/>
            <a:ext cx="304800" cy="29294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t>2</a:t>
            </a:r>
          </a:p>
        </p:txBody>
      </p:sp>
      <p:sp>
        <p:nvSpPr>
          <p:cNvPr id="29" name="Oval 28">
            <a:extLst>
              <a:ext uri="{FF2B5EF4-FFF2-40B4-BE49-F238E27FC236}">
                <a16:creationId xmlns:a16="http://schemas.microsoft.com/office/drawing/2014/main" id="{26D8332F-19AC-4F93-8C6D-14A1553E7113}"/>
              </a:ext>
            </a:extLst>
          </p:cNvPr>
          <p:cNvSpPr/>
          <p:nvPr/>
        </p:nvSpPr>
        <p:spPr>
          <a:xfrm>
            <a:off x="3457459" y="5698770"/>
            <a:ext cx="304800" cy="29294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t>3</a:t>
            </a:r>
          </a:p>
        </p:txBody>
      </p:sp>
      <p:sp>
        <p:nvSpPr>
          <p:cNvPr id="30" name="Oval 29">
            <a:extLst>
              <a:ext uri="{FF2B5EF4-FFF2-40B4-BE49-F238E27FC236}">
                <a16:creationId xmlns:a16="http://schemas.microsoft.com/office/drawing/2014/main" id="{F9CD52F2-C8B8-4FD9-861A-98003D5DF8A2}"/>
              </a:ext>
            </a:extLst>
          </p:cNvPr>
          <p:cNvSpPr/>
          <p:nvPr/>
        </p:nvSpPr>
        <p:spPr>
          <a:xfrm>
            <a:off x="4446569" y="5239066"/>
            <a:ext cx="304800" cy="29294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t>5</a:t>
            </a:r>
          </a:p>
        </p:txBody>
      </p:sp>
      <p:sp>
        <p:nvSpPr>
          <p:cNvPr id="31" name="Oval 30">
            <a:extLst>
              <a:ext uri="{FF2B5EF4-FFF2-40B4-BE49-F238E27FC236}">
                <a16:creationId xmlns:a16="http://schemas.microsoft.com/office/drawing/2014/main" id="{DBF0EE8C-5C26-45B7-8D85-002FCEFB6612}"/>
              </a:ext>
            </a:extLst>
          </p:cNvPr>
          <p:cNvSpPr/>
          <p:nvPr/>
        </p:nvSpPr>
        <p:spPr>
          <a:xfrm>
            <a:off x="3479800" y="6963396"/>
            <a:ext cx="304800" cy="29294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t>4</a:t>
            </a:r>
          </a:p>
        </p:txBody>
      </p:sp>
      <p:cxnSp>
        <p:nvCxnSpPr>
          <p:cNvPr id="15" name="Straight Arrow Connector 14">
            <a:extLst>
              <a:ext uri="{FF2B5EF4-FFF2-40B4-BE49-F238E27FC236}">
                <a16:creationId xmlns:a16="http://schemas.microsoft.com/office/drawing/2014/main" id="{397558E6-126F-492F-BBD4-2BCB4482EBC1}"/>
              </a:ext>
            </a:extLst>
          </p:cNvPr>
          <p:cNvCxnSpPr/>
          <p:nvPr/>
        </p:nvCxnSpPr>
        <p:spPr>
          <a:xfrm>
            <a:off x="3136900" y="6597650"/>
            <a:ext cx="990600" cy="0"/>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685CF5A0-2E98-4A9F-ADC9-D7B707AF770D}"/>
              </a:ext>
            </a:extLst>
          </p:cNvPr>
          <p:cNvCxnSpPr/>
          <p:nvPr/>
        </p:nvCxnSpPr>
        <p:spPr>
          <a:xfrm>
            <a:off x="6565900" y="6445250"/>
            <a:ext cx="990600" cy="0"/>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94D5FFD9-1136-4512-BFC5-968922DA47C4}"/>
              </a:ext>
            </a:extLst>
          </p:cNvPr>
          <p:cNvCxnSpPr/>
          <p:nvPr/>
        </p:nvCxnSpPr>
        <p:spPr>
          <a:xfrm flipV="1">
            <a:off x="4889500" y="4962408"/>
            <a:ext cx="0" cy="730558"/>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16D3E2C1-C8AC-437F-AE42-8B66C9ADBC94}"/>
              </a:ext>
            </a:extLst>
          </p:cNvPr>
          <p:cNvCxnSpPr/>
          <p:nvPr/>
        </p:nvCxnSpPr>
        <p:spPr>
          <a:xfrm>
            <a:off x="5880100" y="4962408"/>
            <a:ext cx="0" cy="730558"/>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76432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dt" sz="half" idx="6"/>
          </p:nvPr>
        </p:nvSpPr>
        <p:spPr>
          <a:prstGeom prst="rect">
            <a:avLst/>
          </a:prstGeom>
        </p:spPr>
        <p:txBody>
          <a:bodyPr vert="horz" wrap="square" lIns="0" tIns="3810" rIns="0" bIns="0" rtlCol="0">
            <a:spAutoFit/>
          </a:bodyPr>
          <a:lstStyle/>
          <a:p>
            <a:pPr marL="12700">
              <a:lnSpc>
                <a:spcPct val="100000"/>
              </a:lnSpc>
              <a:spcBef>
                <a:spcPts val="30"/>
              </a:spcBef>
            </a:pPr>
            <a:r>
              <a:rPr spc="-5" dirty="0"/>
              <a:t>QF602</a:t>
            </a:r>
          </a:p>
        </p:txBody>
      </p:sp>
      <p:sp>
        <p:nvSpPr>
          <p:cNvPr id="6" name="object 6"/>
          <p:cNvSpPr txBox="1">
            <a:spLocks noGrp="1"/>
          </p:cNvSpPr>
          <p:nvPr>
            <p:ph type="sldNum" sz="quarter" idx="7"/>
          </p:nvPr>
        </p:nvSpPr>
        <p:spPr>
          <a:prstGeom prst="rect">
            <a:avLst/>
          </a:prstGeom>
        </p:spPr>
        <p:txBody>
          <a:bodyPr vert="horz" wrap="square" lIns="0" tIns="3810" rIns="0" bIns="0" rtlCol="0">
            <a:spAutoFit/>
          </a:bodyPr>
          <a:lstStyle/>
          <a:p>
            <a:pPr marL="25400">
              <a:lnSpc>
                <a:spcPct val="100000"/>
              </a:lnSpc>
              <a:spcBef>
                <a:spcPts val="30"/>
              </a:spcBef>
            </a:pPr>
            <a:fld id="{81D60167-4931-47E6-BA6A-407CBD079E47}" type="slidenum">
              <a:rPr spc="-5" dirty="0"/>
              <a:t>17</a:t>
            </a:fld>
            <a:endParaRPr spc="-5" dirty="0"/>
          </a:p>
        </p:txBody>
      </p:sp>
      <p:sp>
        <p:nvSpPr>
          <p:cNvPr id="2" name="object 2"/>
          <p:cNvSpPr txBox="1">
            <a:spLocks noGrp="1"/>
          </p:cNvSpPr>
          <p:nvPr>
            <p:ph type="title"/>
          </p:nvPr>
        </p:nvSpPr>
        <p:spPr>
          <a:xfrm>
            <a:off x="2146300" y="744715"/>
            <a:ext cx="6019800" cy="713657"/>
          </a:xfrm>
          <a:prstGeom prst="rect">
            <a:avLst/>
          </a:prstGeom>
        </p:spPr>
        <p:txBody>
          <a:bodyPr vert="horz" wrap="square" lIns="0" tIns="13335" rIns="0" bIns="0" rtlCol="0">
            <a:spAutoFit/>
          </a:bodyPr>
          <a:lstStyle/>
          <a:p>
            <a:pPr marL="12700" algn="ctr">
              <a:lnSpc>
                <a:spcPct val="100000"/>
              </a:lnSpc>
              <a:spcBef>
                <a:spcPts val="105"/>
              </a:spcBef>
            </a:pPr>
            <a:r>
              <a:rPr lang="en-SG" spc="50" dirty="0"/>
              <a:t>Callable Note</a:t>
            </a:r>
            <a:endParaRPr spc="-20" dirty="0"/>
          </a:p>
        </p:txBody>
      </p:sp>
      <p:sp>
        <p:nvSpPr>
          <p:cNvPr id="3" name="object 3"/>
          <p:cNvSpPr txBox="1"/>
          <p:nvPr/>
        </p:nvSpPr>
        <p:spPr>
          <a:xfrm>
            <a:off x="1197673" y="1682972"/>
            <a:ext cx="8022590" cy="5696431"/>
          </a:xfrm>
          <a:prstGeom prst="rect">
            <a:avLst/>
          </a:prstGeom>
        </p:spPr>
        <p:txBody>
          <a:bodyPr vert="horz" wrap="square" lIns="0" tIns="10795" rIns="0" bIns="0" rtlCol="0">
            <a:spAutoFit/>
          </a:bodyPr>
          <a:lstStyle/>
          <a:p>
            <a:pPr marL="355600" marR="165735" indent="-342900">
              <a:lnSpc>
                <a:spcPct val="100600"/>
              </a:lnSpc>
              <a:spcBef>
                <a:spcPts val="85"/>
              </a:spcBef>
              <a:buFont typeface="Arial" panose="020B0604020202020204" pitchFamily="34" charset="0"/>
              <a:buChar char="•"/>
              <a:tabLst>
                <a:tab pos="367030" algn="l"/>
                <a:tab pos="367665" algn="l"/>
              </a:tabLst>
            </a:pPr>
            <a:r>
              <a:rPr lang="en-SG" sz="2400" dirty="0">
                <a:cs typeface="Calibri"/>
              </a:rPr>
              <a:t>In order to get an extra yield, investors can also sell the right to the issuer (i.e. the bank) to cancel the note at some specific time. In other words, the bank returns the full notional amount to the investor.</a:t>
            </a:r>
          </a:p>
          <a:p>
            <a:pPr marL="355600" marR="165735" indent="-342900">
              <a:lnSpc>
                <a:spcPct val="100600"/>
              </a:lnSpc>
              <a:spcBef>
                <a:spcPts val="85"/>
              </a:spcBef>
              <a:buFont typeface="Arial" panose="020B0604020202020204" pitchFamily="34" charset="0"/>
              <a:buChar char="•"/>
              <a:tabLst>
                <a:tab pos="367030" algn="l"/>
                <a:tab pos="367665" algn="l"/>
              </a:tabLst>
            </a:pPr>
            <a:r>
              <a:rPr lang="en-SG" sz="2400" dirty="0">
                <a:cs typeface="Calibri"/>
              </a:rPr>
              <a:t>Since this is an option own by the bank, the bank must pay high coupon to the investor.</a:t>
            </a:r>
          </a:p>
          <a:p>
            <a:pPr marL="355600" marR="165735" indent="-342900">
              <a:lnSpc>
                <a:spcPct val="100600"/>
              </a:lnSpc>
              <a:spcBef>
                <a:spcPts val="85"/>
              </a:spcBef>
              <a:buFont typeface="Arial" panose="020B0604020202020204" pitchFamily="34" charset="0"/>
              <a:buChar char="•"/>
              <a:tabLst>
                <a:tab pos="367030" algn="l"/>
                <a:tab pos="367665" algn="l"/>
              </a:tabLst>
            </a:pPr>
            <a:r>
              <a:rPr lang="en-SG" sz="2400" dirty="0">
                <a:cs typeface="Calibri"/>
              </a:rPr>
              <a:t>For example:</a:t>
            </a:r>
          </a:p>
          <a:p>
            <a:pPr marL="355600" marR="165735" indent="-342900">
              <a:lnSpc>
                <a:spcPct val="100600"/>
              </a:lnSpc>
              <a:spcBef>
                <a:spcPts val="85"/>
              </a:spcBef>
              <a:buFont typeface="Arial" panose="020B0604020202020204" pitchFamily="34" charset="0"/>
              <a:buChar char="•"/>
              <a:tabLst>
                <a:tab pos="367030" algn="l"/>
                <a:tab pos="367665" algn="l"/>
              </a:tabLst>
            </a:pPr>
            <a:r>
              <a:rPr lang="en-SG" sz="2400" dirty="0">
                <a:cs typeface="Calibri"/>
              </a:rPr>
              <a:t>The current 10y swap rate is 2.5%. </a:t>
            </a:r>
          </a:p>
          <a:p>
            <a:pPr marL="355600" marR="165735" indent="-342900">
              <a:lnSpc>
                <a:spcPct val="100600"/>
              </a:lnSpc>
              <a:spcBef>
                <a:spcPts val="85"/>
              </a:spcBef>
              <a:buFont typeface="Arial" panose="020B0604020202020204" pitchFamily="34" charset="0"/>
              <a:buChar char="•"/>
              <a:tabLst>
                <a:tab pos="367030" algn="l"/>
                <a:tab pos="367665" algn="l"/>
              </a:tabLst>
            </a:pPr>
            <a:r>
              <a:rPr lang="en-SG" sz="2400" dirty="0">
                <a:cs typeface="Calibri"/>
              </a:rPr>
              <a:t>Instead of receiving a floating interest rate, investor can choose to receive 2.5% fixed for the whole maturity.</a:t>
            </a:r>
          </a:p>
          <a:p>
            <a:pPr marL="355600" marR="165735" indent="-342900">
              <a:lnSpc>
                <a:spcPct val="100600"/>
              </a:lnSpc>
              <a:spcBef>
                <a:spcPts val="85"/>
              </a:spcBef>
              <a:buFont typeface="Arial" panose="020B0604020202020204" pitchFamily="34" charset="0"/>
              <a:buChar char="•"/>
              <a:tabLst>
                <a:tab pos="367030" algn="l"/>
                <a:tab pos="367665" algn="l"/>
              </a:tabLst>
            </a:pPr>
            <a:r>
              <a:rPr lang="en-SG" sz="2400" dirty="0">
                <a:cs typeface="Calibri"/>
              </a:rPr>
              <a:t>However, if the investor is willing to give the right of the bank to returns the money at a few specific times in the future, the investor can earn higher interest rate, say, 3%.</a:t>
            </a:r>
          </a:p>
          <a:p>
            <a:pPr marL="355600" marR="165735" indent="-342900">
              <a:lnSpc>
                <a:spcPct val="100600"/>
              </a:lnSpc>
              <a:spcBef>
                <a:spcPts val="85"/>
              </a:spcBef>
              <a:buFont typeface="Arial" panose="020B0604020202020204" pitchFamily="34" charset="0"/>
              <a:buChar char="•"/>
              <a:tabLst>
                <a:tab pos="367030" algn="l"/>
                <a:tab pos="367665" algn="l"/>
              </a:tabLst>
            </a:pPr>
            <a:r>
              <a:rPr lang="en-SG" sz="2400" dirty="0">
                <a:cs typeface="Calibri"/>
              </a:rPr>
              <a:t>In other words, the option to cancel is worth 0.5%.</a:t>
            </a:r>
          </a:p>
          <a:p>
            <a:pPr marL="355600" marR="165735" indent="-342900">
              <a:lnSpc>
                <a:spcPct val="100600"/>
              </a:lnSpc>
              <a:spcBef>
                <a:spcPts val="85"/>
              </a:spcBef>
              <a:buFont typeface="Arial" panose="020B0604020202020204" pitchFamily="34" charset="0"/>
              <a:buChar char="•"/>
              <a:tabLst>
                <a:tab pos="367030" algn="l"/>
                <a:tab pos="367665" algn="l"/>
              </a:tabLst>
            </a:pPr>
            <a:endParaRPr lang="en-SG" sz="2400" dirty="0">
              <a:cs typeface="Calibri"/>
            </a:endParaRPr>
          </a:p>
        </p:txBody>
      </p:sp>
    </p:spTree>
    <p:extLst>
      <p:ext uri="{BB962C8B-B14F-4D97-AF65-F5344CB8AC3E}">
        <p14:creationId xmlns:p14="http://schemas.microsoft.com/office/powerpoint/2010/main" val="6399707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dt" sz="half" idx="6"/>
          </p:nvPr>
        </p:nvSpPr>
        <p:spPr>
          <a:prstGeom prst="rect">
            <a:avLst/>
          </a:prstGeom>
        </p:spPr>
        <p:txBody>
          <a:bodyPr vert="horz" wrap="square" lIns="0" tIns="3810" rIns="0" bIns="0" rtlCol="0">
            <a:spAutoFit/>
          </a:bodyPr>
          <a:lstStyle/>
          <a:p>
            <a:pPr marL="12700">
              <a:lnSpc>
                <a:spcPct val="100000"/>
              </a:lnSpc>
              <a:spcBef>
                <a:spcPts val="30"/>
              </a:spcBef>
            </a:pPr>
            <a:r>
              <a:rPr spc="-5" dirty="0"/>
              <a:t>QF602</a:t>
            </a:r>
          </a:p>
        </p:txBody>
      </p:sp>
      <p:sp>
        <p:nvSpPr>
          <p:cNvPr id="6" name="object 6"/>
          <p:cNvSpPr txBox="1">
            <a:spLocks noGrp="1"/>
          </p:cNvSpPr>
          <p:nvPr>
            <p:ph type="sldNum" sz="quarter" idx="7"/>
          </p:nvPr>
        </p:nvSpPr>
        <p:spPr>
          <a:prstGeom prst="rect">
            <a:avLst/>
          </a:prstGeom>
        </p:spPr>
        <p:txBody>
          <a:bodyPr vert="horz" wrap="square" lIns="0" tIns="3810" rIns="0" bIns="0" rtlCol="0">
            <a:spAutoFit/>
          </a:bodyPr>
          <a:lstStyle/>
          <a:p>
            <a:pPr marL="25400">
              <a:lnSpc>
                <a:spcPct val="100000"/>
              </a:lnSpc>
              <a:spcBef>
                <a:spcPts val="30"/>
              </a:spcBef>
            </a:pPr>
            <a:fld id="{81D60167-4931-47E6-BA6A-407CBD079E47}" type="slidenum">
              <a:rPr spc="-5" dirty="0"/>
              <a:t>18</a:t>
            </a:fld>
            <a:endParaRPr spc="-5" dirty="0"/>
          </a:p>
        </p:txBody>
      </p:sp>
      <p:sp>
        <p:nvSpPr>
          <p:cNvPr id="2" name="object 2"/>
          <p:cNvSpPr txBox="1">
            <a:spLocks noGrp="1"/>
          </p:cNvSpPr>
          <p:nvPr>
            <p:ph type="title"/>
          </p:nvPr>
        </p:nvSpPr>
        <p:spPr>
          <a:xfrm>
            <a:off x="2146300" y="744715"/>
            <a:ext cx="6019800" cy="713657"/>
          </a:xfrm>
          <a:prstGeom prst="rect">
            <a:avLst/>
          </a:prstGeom>
        </p:spPr>
        <p:txBody>
          <a:bodyPr vert="horz" wrap="square" lIns="0" tIns="13335" rIns="0" bIns="0" rtlCol="0">
            <a:spAutoFit/>
          </a:bodyPr>
          <a:lstStyle/>
          <a:p>
            <a:pPr marL="12700" algn="ctr">
              <a:lnSpc>
                <a:spcPct val="100000"/>
              </a:lnSpc>
              <a:spcBef>
                <a:spcPts val="105"/>
              </a:spcBef>
            </a:pPr>
            <a:r>
              <a:rPr lang="en-SG" spc="50" dirty="0"/>
              <a:t>Callable Note</a:t>
            </a:r>
            <a:endParaRPr spc="-20" dirty="0"/>
          </a:p>
        </p:txBody>
      </p:sp>
      <p:sp>
        <p:nvSpPr>
          <p:cNvPr id="3" name="object 3"/>
          <p:cNvSpPr txBox="1"/>
          <p:nvPr/>
        </p:nvSpPr>
        <p:spPr>
          <a:xfrm>
            <a:off x="1197673" y="1682972"/>
            <a:ext cx="8022590" cy="3046603"/>
          </a:xfrm>
          <a:prstGeom prst="rect">
            <a:avLst/>
          </a:prstGeom>
        </p:spPr>
        <p:txBody>
          <a:bodyPr vert="horz" wrap="square" lIns="0" tIns="10795" rIns="0" bIns="0" rtlCol="0">
            <a:spAutoFit/>
          </a:bodyPr>
          <a:lstStyle/>
          <a:p>
            <a:pPr marL="355600" marR="165735" indent="-342900">
              <a:lnSpc>
                <a:spcPct val="100600"/>
              </a:lnSpc>
              <a:spcBef>
                <a:spcPts val="85"/>
              </a:spcBef>
              <a:buFont typeface="Arial" panose="020B0604020202020204" pitchFamily="34" charset="0"/>
              <a:buChar char="•"/>
              <a:tabLst>
                <a:tab pos="367030" algn="l"/>
                <a:tab pos="367665" algn="l"/>
              </a:tabLst>
            </a:pPr>
            <a:r>
              <a:rPr lang="en-SG" sz="2400" dirty="0">
                <a:cs typeface="Calibri"/>
              </a:rPr>
              <a:t>From the bank’s perspective, the option to cancel the note can be viewed as a Bermudan option to get into a pay fixed interest rate swap at 2.5%.</a:t>
            </a:r>
          </a:p>
          <a:p>
            <a:pPr marL="355600" marR="165735" indent="-342900">
              <a:lnSpc>
                <a:spcPct val="100600"/>
              </a:lnSpc>
              <a:spcBef>
                <a:spcPts val="85"/>
              </a:spcBef>
              <a:buFont typeface="Arial" panose="020B0604020202020204" pitchFamily="34" charset="0"/>
              <a:buChar char="•"/>
              <a:tabLst>
                <a:tab pos="367030" algn="l"/>
                <a:tab pos="367665" algn="l"/>
              </a:tabLst>
            </a:pPr>
            <a:r>
              <a:rPr lang="en-SG" sz="2400" dirty="0">
                <a:cs typeface="Calibri"/>
              </a:rPr>
              <a:t>The option is called Bermudan swaption.</a:t>
            </a:r>
          </a:p>
          <a:p>
            <a:pPr marL="355600" marR="165735" indent="-342900">
              <a:lnSpc>
                <a:spcPct val="100600"/>
              </a:lnSpc>
              <a:spcBef>
                <a:spcPts val="85"/>
              </a:spcBef>
              <a:buFont typeface="Arial" panose="020B0604020202020204" pitchFamily="34" charset="0"/>
              <a:buChar char="•"/>
              <a:tabLst>
                <a:tab pos="367030" algn="l"/>
                <a:tab pos="367665" algn="l"/>
              </a:tabLst>
            </a:pPr>
            <a:r>
              <a:rPr lang="en-SG" sz="2400" dirty="0">
                <a:cs typeface="Calibri"/>
              </a:rPr>
              <a:t>For example:</a:t>
            </a:r>
          </a:p>
          <a:p>
            <a:pPr marL="355600" marR="165735" indent="-342900">
              <a:lnSpc>
                <a:spcPct val="100600"/>
              </a:lnSpc>
              <a:spcBef>
                <a:spcPts val="85"/>
              </a:spcBef>
              <a:buFont typeface="Arial" panose="020B0604020202020204" pitchFamily="34" charset="0"/>
              <a:buChar char="•"/>
              <a:tabLst>
                <a:tab pos="367030" algn="l"/>
                <a:tab pos="367665" algn="l"/>
              </a:tabLst>
            </a:pPr>
            <a:r>
              <a:rPr lang="en-SG" sz="2400" dirty="0">
                <a:cs typeface="Calibri"/>
              </a:rPr>
              <a:t>For US interest swap, the floating payment frequency is 3m, the fixed payment frequency is 6m</a:t>
            </a:r>
          </a:p>
          <a:p>
            <a:pPr marL="355600" marR="165735" indent="-342900">
              <a:lnSpc>
                <a:spcPct val="100600"/>
              </a:lnSpc>
              <a:spcBef>
                <a:spcPts val="85"/>
              </a:spcBef>
              <a:buFont typeface="Arial" panose="020B0604020202020204" pitchFamily="34" charset="0"/>
              <a:buChar char="•"/>
              <a:tabLst>
                <a:tab pos="367030" algn="l"/>
                <a:tab pos="367665" algn="l"/>
              </a:tabLst>
            </a:pPr>
            <a:endParaRPr lang="en-SG" sz="2400" dirty="0">
              <a:cs typeface="Calibri"/>
            </a:endParaRPr>
          </a:p>
        </p:txBody>
      </p:sp>
    </p:spTree>
    <p:extLst>
      <p:ext uri="{BB962C8B-B14F-4D97-AF65-F5344CB8AC3E}">
        <p14:creationId xmlns:p14="http://schemas.microsoft.com/office/powerpoint/2010/main" val="2924453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dt" sz="half" idx="6"/>
          </p:nvPr>
        </p:nvSpPr>
        <p:spPr>
          <a:prstGeom prst="rect">
            <a:avLst/>
          </a:prstGeom>
        </p:spPr>
        <p:txBody>
          <a:bodyPr vert="horz" wrap="square" lIns="0" tIns="3810" rIns="0" bIns="0" rtlCol="0">
            <a:spAutoFit/>
          </a:bodyPr>
          <a:lstStyle/>
          <a:p>
            <a:pPr marL="12700">
              <a:lnSpc>
                <a:spcPct val="100000"/>
              </a:lnSpc>
              <a:spcBef>
                <a:spcPts val="30"/>
              </a:spcBef>
            </a:pPr>
            <a:r>
              <a:rPr spc="-5" dirty="0"/>
              <a:t>QF602</a:t>
            </a:r>
          </a:p>
        </p:txBody>
      </p:sp>
      <p:sp>
        <p:nvSpPr>
          <p:cNvPr id="6" name="object 6"/>
          <p:cNvSpPr txBox="1">
            <a:spLocks noGrp="1"/>
          </p:cNvSpPr>
          <p:nvPr>
            <p:ph type="sldNum" sz="quarter" idx="7"/>
          </p:nvPr>
        </p:nvSpPr>
        <p:spPr>
          <a:prstGeom prst="rect">
            <a:avLst/>
          </a:prstGeom>
        </p:spPr>
        <p:txBody>
          <a:bodyPr vert="horz" wrap="square" lIns="0" tIns="3810" rIns="0" bIns="0" rtlCol="0">
            <a:spAutoFit/>
          </a:bodyPr>
          <a:lstStyle/>
          <a:p>
            <a:pPr marL="25400">
              <a:lnSpc>
                <a:spcPct val="100000"/>
              </a:lnSpc>
              <a:spcBef>
                <a:spcPts val="30"/>
              </a:spcBef>
            </a:pPr>
            <a:fld id="{81D60167-4931-47E6-BA6A-407CBD079E47}" type="slidenum">
              <a:rPr spc="-5" dirty="0"/>
              <a:t>2</a:t>
            </a:fld>
            <a:endParaRPr spc="-5" dirty="0"/>
          </a:p>
        </p:txBody>
      </p:sp>
      <p:sp>
        <p:nvSpPr>
          <p:cNvPr id="2" name="object 2"/>
          <p:cNvSpPr txBox="1">
            <a:spLocks noGrp="1"/>
          </p:cNvSpPr>
          <p:nvPr>
            <p:ph type="title"/>
          </p:nvPr>
        </p:nvSpPr>
        <p:spPr>
          <a:xfrm>
            <a:off x="2146300" y="744715"/>
            <a:ext cx="6019800" cy="713657"/>
          </a:xfrm>
          <a:prstGeom prst="rect">
            <a:avLst/>
          </a:prstGeom>
        </p:spPr>
        <p:txBody>
          <a:bodyPr vert="horz" wrap="square" lIns="0" tIns="13335" rIns="0" bIns="0" rtlCol="0">
            <a:spAutoFit/>
          </a:bodyPr>
          <a:lstStyle/>
          <a:p>
            <a:pPr marL="12700" algn="ctr">
              <a:lnSpc>
                <a:spcPct val="100000"/>
              </a:lnSpc>
              <a:spcBef>
                <a:spcPts val="105"/>
              </a:spcBef>
            </a:pPr>
            <a:r>
              <a:rPr lang="en-SG" spc="50" dirty="0"/>
              <a:t>Equity Structured Notes</a:t>
            </a:r>
            <a:endParaRPr spc="-20" dirty="0"/>
          </a:p>
        </p:txBody>
      </p:sp>
      <p:sp>
        <p:nvSpPr>
          <p:cNvPr id="3" name="object 3"/>
          <p:cNvSpPr txBox="1"/>
          <p:nvPr/>
        </p:nvSpPr>
        <p:spPr>
          <a:xfrm>
            <a:off x="1194919" y="1949450"/>
            <a:ext cx="8022590" cy="3818353"/>
          </a:xfrm>
          <a:prstGeom prst="rect">
            <a:avLst/>
          </a:prstGeom>
        </p:spPr>
        <p:txBody>
          <a:bodyPr vert="horz" wrap="square" lIns="0" tIns="10795" rIns="0" bIns="0" rtlCol="0">
            <a:spAutoFit/>
          </a:bodyPr>
          <a:lstStyle/>
          <a:p>
            <a:pPr marL="367030" marR="165735" indent="-354330">
              <a:lnSpc>
                <a:spcPct val="100600"/>
              </a:lnSpc>
              <a:spcBef>
                <a:spcPts val="85"/>
              </a:spcBef>
              <a:buFont typeface="Arial"/>
              <a:buChar char="•"/>
              <a:tabLst>
                <a:tab pos="367030" algn="l"/>
                <a:tab pos="367665" algn="l"/>
              </a:tabLst>
            </a:pPr>
            <a:r>
              <a:rPr lang="en-SG" sz="2400" dirty="0">
                <a:latin typeface="Calibri"/>
                <a:cs typeface="Calibri"/>
              </a:rPr>
              <a:t>Equity structured notes became very popular at the end of the 1990s; they were issued by banks in response to their clients’ investment needs.</a:t>
            </a:r>
          </a:p>
          <a:p>
            <a:pPr marL="367030" marR="165735" indent="-354330">
              <a:lnSpc>
                <a:spcPct val="100600"/>
              </a:lnSpc>
              <a:spcBef>
                <a:spcPts val="85"/>
              </a:spcBef>
              <a:buFont typeface="Arial"/>
              <a:buChar char="•"/>
              <a:tabLst>
                <a:tab pos="367030" algn="l"/>
                <a:tab pos="367665" algn="l"/>
              </a:tabLst>
            </a:pPr>
            <a:r>
              <a:rPr lang="en-SG" sz="2400" dirty="0">
                <a:latin typeface="Calibri"/>
                <a:cs typeface="Calibri"/>
              </a:rPr>
              <a:t>Equity notes are usually </a:t>
            </a:r>
            <a:r>
              <a:rPr lang="en-SG" sz="2400" dirty="0">
                <a:cs typeface="Calibri"/>
              </a:rPr>
              <a:t>not </a:t>
            </a:r>
            <a:r>
              <a:rPr lang="en-SG" sz="2400" dirty="0">
                <a:latin typeface="Calibri"/>
                <a:cs typeface="Calibri"/>
              </a:rPr>
              <a:t>used for hedging purposes.</a:t>
            </a:r>
          </a:p>
          <a:p>
            <a:pPr marL="367030" marR="165735" indent="-354330">
              <a:lnSpc>
                <a:spcPct val="100600"/>
              </a:lnSpc>
              <a:spcBef>
                <a:spcPts val="85"/>
              </a:spcBef>
              <a:buFont typeface="Arial"/>
              <a:buChar char="•"/>
              <a:tabLst>
                <a:tab pos="367030" algn="l"/>
                <a:tab pos="367665" algn="l"/>
              </a:tabLst>
            </a:pPr>
            <a:r>
              <a:rPr lang="en-SG" sz="2400" dirty="0">
                <a:latin typeface="Calibri"/>
                <a:cs typeface="Calibri"/>
              </a:rPr>
              <a:t>They are mainly driven by yield enhancement.</a:t>
            </a:r>
          </a:p>
          <a:p>
            <a:pPr marL="367030" marR="165735" indent="-354330">
              <a:lnSpc>
                <a:spcPct val="100600"/>
              </a:lnSpc>
              <a:spcBef>
                <a:spcPts val="85"/>
              </a:spcBef>
              <a:buFont typeface="Arial"/>
              <a:buChar char="•"/>
              <a:tabLst>
                <a:tab pos="367030" algn="l"/>
                <a:tab pos="367665" algn="l"/>
              </a:tabLst>
            </a:pPr>
            <a:r>
              <a:rPr lang="en-SG" sz="2400" dirty="0">
                <a:latin typeface="Calibri"/>
                <a:cs typeface="Calibri"/>
              </a:rPr>
              <a:t>Typical clients are treasury managers of large corporations and non-bank financial institutions.</a:t>
            </a:r>
          </a:p>
          <a:p>
            <a:pPr marL="367030" marR="165735" indent="-354330">
              <a:lnSpc>
                <a:spcPct val="100600"/>
              </a:lnSpc>
              <a:spcBef>
                <a:spcPts val="85"/>
              </a:spcBef>
              <a:buFont typeface="Arial"/>
              <a:buChar char="•"/>
              <a:tabLst>
                <a:tab pos="367030" algn="l"/>
                <a:tab pos="367665" algn="l"/>
              </a:tabLst>
            </a:pPr>
            <a:endParaRPr lang="en-SG" sz="2400" dirty="0">
              <a:latin typeface="Calibri"/>
              <a:cs typeface="Calibri"/>
            </a:endParaRPr>
          </a:p>
          <a:p>
            <a:pPr marL="367030" marR="165735" indent="-354330">
              <a:lnSpc>
                <a:spcPct val="100600"/>
              </a:lnSpc>
              <a:spcBef>
                <a:spcPts val="85"/>
              </a:spcBef>
              <a:buFont typeface="Arial"/>
              <a:buChar char="•"/>
              <a:tabLst>
                <a:tab pos="367030" algn="l"/>
                <a:tab pos="367665" algn="l"/>
              </a:tabLst>
            </a:pPr>
            <a:endParaRPr lang="en-SG" sz="2400" dirty="0">
              <a:cs typeface="Calibri"/>
            </a:endParaRPr>
          </a:p>
          <a:p>
            <a:pPr marL="367030" marR="165735" indent="-354330">
              <a:lnSpc>
                <a:spcPct val="100600"/>
              </a:lnSpc>
              <a:spcBef>
                <a:spcPts val="85"/>
              </a:spcBef>
              <a:buFont typeface="Arial"/>
              <a:buChar char="•"/>
              <a:tabLst>
                <a:tab pos="367030" algn="l"/>
                <a:tab pos="367665" algn="l"/>
              </a:tabLst>
            </a:pPr>
            <a:endParaRPr sz="2400" dirty="0">
              <a:latin typeface="Calibri"/>
              <a:cs typeface="Calibri"/>
            </a:endParaRPr>
          </a:p>
        </p:txBody>
      </p:sp>
    </p:spTree>
    <p:extLst>
      <p:ext uri="{BB962C8B-B14F-4D97-AF65-F5344CB8AC3E}">
        <p14:creationId xmlns:p14="http://schemas.microsoft.com/office/powerpoint/2010/main" val="3904373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dt" sz="half" idx="6"/>
          </p:nvPr>
        </p:nvSpPr>
        <p:spPr>
          <a:prstGeom prst="rect">
            <a:avLst/>
          </a:prstGeom>
        </p:spPr>
        <p:txBody>
          <a:bodyPr vert="horz" wrap="square" lIns="0" tIns="3810" rIns="0" bIns="0" rtlCol="0">
            <a:spAutoFit/>
          </a:bodyPr>
          <a:lstStyle/>
          <a:p>
            <a:pPr marL="12700">
              <a:lnSpc>
                <a:spcPct val="100000"/>
              </a:lnSpc>
              <a:spcBef>
                <a:spcPts val="30"/>
              </a:spcBef>
            </a:pPr>
            <a:r>
              <a:rPr spc="-5" dirty="0"/>
              <a:t>QF602</a:t>
            </a:r>
          </a:p>
        </p:txBody>
      </p:sp>
      <p:sp>
        <p:nvSpPr>
          <p:cNvPr id="6" name="object 6"/>
          <p:cNvSpPr txBox="1">
            <a:spLocks noGrp="1"/>
          </p:cNvSpPr>
          <p:nvPr>
            <p:ph type="sldNum" sz="quarter" idx="7"/>
          </p:nvPr>
        </p:nvSpPr>
        <p:spPr>
          <a:prstGeom prst="rect">
            <a:avLst/>
          </a:prstGeom>
        </p:spPr>
        <p:txBody>
          <a:bodyPr vert="horz" wrap="square" lIns="0" tIns="3810" rIns="0" bIns="0" rtlCol="0">
            <a:spAutoFit/>
          </a:bodyPr>
          <a:lstStyle/>
          <a:p>
            <a:pPr marL="25400">
              <a:lnSpc>
                <a:spcPct val="100000"/>
              </a:lnSpc>
              <a:spcBef>
                <a:spcPts val="30"/>
              </a:spcBef>
            </a:pPr>
            <a:fld id="{81D60167-4931-47E6-BA6A-407CBD079E47}" type="slidenum">
              <a:rPr spc="-5" dirty="0"/>
              <a:t>3</a:t>
            </a:fld>
            <a:endParaRPr spc="-5" dirty="0"/>
          </a:p>
        </p:txBody>
      </p:sp>
      <p:sp>
        <p:nvSpPr>
          <p:cNvPr id="2" name="object 2"/>
          <p:cNvSpPr txBox="1">
            <a:spLocks noGrp="1"/>
          </p:cNvSpPr>
          <p:nvPr>
            <p:ph type="title"/>
          </p:nvPr>
        </p:nvSpPr>
        <p:spPr>
          <a:xfrm>
            <a:off x="2146300" y="744715"/>
            <a:ext cx="6019800" cy="713657"/>
          </a:xfrm>
          <a:prstGeom prst="rect">
            <a:avLst/>
          </a:prstGeom>
        </p:spPr>
        <p:txBody>
          <a:bodyPr vert="horz" wrap="square" lIns="0" tIns="13335" rIns="0" bIns="0" rtlCol="0">
            <a:spAutoFit/>
          </a:bodyPr>
          <a:lstStyle/>
          <a:p>
            <a:pPr marL="12700" algn="ctr">
              <a:lnSpc>
                <a:spcPct val="100000"/>
              </a:lnSpc>
              <a:spcBef>
                <a:spcPts val="105"/>
              </a:spcBef>
            </a:pPr>
            <a:r>
              <a:rPr lang="en-SG" spc="50" dirty="0"/>
              <a:t>Equity Structured Notes</a:t>
            </a:r>
            <a:endParaRPr spc="-20" dirty="0"/>
          </a:p>
        </p:txBody>
      </p:sp>
      <p:sp>
        <p:nvSpPr>
          <p:cNvPr id="3" name="object 3"/>
          <p:cNvSpPr txBox="1"/>
          <p:nvPr/>
        </p:nvSpPr>
        <p:spPr>
          <a:xfrm>
            <a:off x="1194919" y="1949450"/>
            <a:ext cx="8022590" cy="6107954"/>
          </a:xfrm>
          <a:prstGeom prst="rect">
            <a:avLst/>
          </a:prstGeom>
        </p:spPr>
        <p:txBody>
          <a:bodyPr vert="horz" wrap="square" lIns="0" tIns="10795" rIns="0" bIns="0" rtlCol="0">
            <a:spAutoFit/>
          </a:bodyPr>
          <a:lstStyle/>
          <a:p>
            <a:pPr marL="367030" marR="165735" indent="-354330">
              <a:lnSpc>
                <a:spcPct val="100600"/>
              </a:lnSpc>
              <a:spcBef>
                <a:spcPts val="85"/>
              </a:spcBef>
              <a:buFont typeface="Arial"/>
              <a:buChar char="•"/>
              <a:tabLst>
                <a:tab pos="367030" algn="l"/>
                <a:tab pos="367665" algn="l"/>
              </a:tabLst>
            </a:pPr>
            <a:r>
              <a:rPr lang="en-SG" sz="2400" dirty="0">
                <a:latin typeface="Calibri"/>
                <a:cs typeface="Calibri"/>
              </a:rPr>
              <a:t>Consider the following situation:</a:t>
            </a:r>
          </a:p>
          <a:p>
            <a:pPr marL="824230" marR="165735" lvl="1" indent="-354330">
              <a:lnSpc>
                <a:spcPct val="100600"/>
              </a:lnSpc>
              <a:spcBef>
                <a:spcPts val="85"/>
              </a:spcBef>
              <a:buFont typeface="Arial"/>
              <a:buChar char="•"/>
              <a:tabLst>
                <a:tab pos="367030" algn="l"/>
                <a:tab pos="367665" algn="l"/>
              </a:tabLst>
            </a:pPr>
            <a:r>
              <a:rPr lang="en-SG" sz="2400" dirty="0">
                <a:latin typeface="Calibri"/>
                <a:cs typeface="Calibri"/>
              </a:rPr>
              <a:t>A client has $100 to invest for 1 year.</a:t>
            </a:r>
          </a:p>
          <a:p>
            <a:pPr marL="824230" marR="165735" lvl="1" indent="-354330">
              <a:lnSpc>
                <a:spcPct val="100600"/>
              </a:lnSpc>
              <a:spcBef>
                <a:spcPts val="85"/>
              </a:spcBef>
              <a:buFont typeface="Arial"/>
              <a:buChar char="•"/>
              <a:tabLst>
                <a:tab pos="367030" algn="l"/>
                <a:tab pos="367665" algn="l"/>
              </a:tabLst>
            </a:pPr>
            <a:r>
              <a:rPr lang="en-SG" sz="2400" dirty="0">
                <a:latin typeface="Calibri"/>
                <a:cs typeface="Calibri"/>
              </a:rPr>
              <a:t>The current risk-free rate is 2%.</a:t>
            </a:r>
          </a:p>
          <a:p>
            <a:pPr marL="824230" marR="165735" lvl="1" indent="-354330">
              <a:lnSpc>
                <a:spcPct val="100600"/>
              </a:lnSpc>
              <a:spcBef>
                <a:spcPts val="85"/>
              </a:spcBef>
              <a:buFont typeface="Arial"/>
              <a:buChar char="•"/>
              <a:tabLst>
                <a:tab pos="367030" algn="l"/>
                <a:tab pos="367665" algn="l"/>
              </a:tabLst>
            </a:pPr>
            <a:r>
              <a:rPr lang="en-SG" sz="2400" dirty="0">
                <a:latin typeface="Calibri"/>
                <a:cs typeface="Calibri"/>
              </a:rPr>
              <a:t>The client wants to achieve the </a:t>
            </a:r>
            <a:r>
              <a:rPr lang="en-SG" sz="2400" dirty="0">
                <a:solidFill>
                  <a:srgbClr val="FF0000"/>
                </a:solidFill>
                <a:latin typeface="Calibri"/>
                <a:cs typeface="Calibri"/>
              </a:rPr>
              <a:t>expected</a:t>
            </a:r>
            <a:r>
              <a:rPr lang="en-SG" sz="2400" dirty="0">
                <a:latin typeface="Calibri"/>
                <a:cs typeface="Calibri"/>
              </a:rPr>
              <a:t> return of 5%.</a:t>
            </a:r>
          </a:p>
          <a:p>
            <a:pPr marL="824230" marR="165735" lvl="1" indent="-354330">
              <a:lnSpc>
                <a:spcPct val="100600"/>
              </a:lnSpc>
              <a:spcBef>
                <a:spcPts val="85"/>
              </a:spcBef>
              <a:buFont typeface="Arial"/>
              <a:buChar char="•"/>
              <a:tabLst>
                <a:tab pos="367030" algn="l"/>
                <a:tab pos="367665" algn="l"/>
              </a:tabLst>
            </a:pPr>
            <a:r>
              <a:rPr lang="en-SG" sz="2400" dirty="0">
                <a:latin typeface="Calibri"/>
                <a:cs typeface="Calibri"/>
              </a:rPr>
              <a:t>The client want to have 100% principal guaranteed, in other words, the investment still worth at least $100 at the end of the investment period.</a:t>
            </a:r>
          </a:p>
          <a:p>
            <a:pPr marL="367030" marR="165735" indent="-354330">
              <a:lnSpc>
                <a:spcPct val="100600"/>
              </a:lnSpc>
              <a:spcBef>
                <a:spcPts val="85"/>
              </a:spcBef>
              <a:buFont typeface="Arial"/>
              <a:buChar char="•"/>
              <a:tabLst>
                <a:tab pos="367030" algn="l"/>
                <a:tab pos="367665" algn="l"/>
              </a:tabLst>
            </a:pPr>
            <a:r>
              <a:rPr lang="en-SG" sz="2400" dirty="0">
                <a:latin typeface="Calibri"/>
                <a:cs typeface="Calibri"/>
              </a:rPr>
              <a:t>The client is willing to give up the 2% of interest in order to achieve the expected return of 5%.</a:t>
            </a:r>
          </a:p>
          <a:p>
            <a:pPr marL="367030" marR="165735" indent="-354330">
              <a:lnSpc>
                <a:spcPct val="100600"/>
              </a:lnSpc>
              <a:spcBef>
                <a:spcPts val="85"/>
              </a:spcBef>
              <a:buFont typeface="Arial"/>
              <a:buChar char="•"/>
              <a:tabLst>
                <a:tab pos="367030" algn="l"/>
                <a:tab pos="367665" algn="l"/>
              </a:tabLst>
            </a:pPr>
            <a:r>
              <a:rPr lang="en-SG" sz="2400" dirty="0">
                <a:latin typeface="Calibri"/>
                <a:cs typeface="Calibri"/>
              </a:rPr>
              <a:t>One way to achieve that is to use the 2% of interest to purchase an option which pays 5% </a:t>
            </a:r>
            <a:r>
              <a:rPr lang="en-SG" sz="2400" dirty="0">
                <a:solidFill>
                  <a:srgbClr val="FF0000"/>
                </a:solidFill>
                <a:latin typeface="Calibri"/>
                <a:cs typeface="Calibri"/>
              </a:rPr>
              <a:t>if certain events happen in the future</a:t>
            </a:r>
            <a:r>
              <a:rPr lang="en-SG" sz="2400" dirty="0">
                <a:latin typeface="Calibri"/>
                <a:cs typeface="Calibri"/>
              </a:rPr>
              <a:t>.</a:t>
            </a:r>
          </a:p>
          <a:p>
            <a:pPr marL="824230" marR="165735" lvl="1" indent="-354330">
              <a:lnSpc>
                <a:spcPct val="100600"/>
              </a:lnSpc>
              <a:spcBef>
                <a:spcPts val="85"/>
              </a:spcBef>
              <a:buFont typeface="Arial"/>
              <a:buChar char="•"/>
              <a:tabLst>
                <a:tab pos="367030" algn="l"/>
                <a:tab pos="367665" algn="l"/>
              </a:tabLst>
            </a:pPr>
            <a:endParaRPr lang="en-SG" sz="2400" dirty="0">
              <a:latin typeface="Calibri"/>
              <a:cs typeface="Calibri"/>
            </a:endParaRPr>
          </a:p>
          <a:p>
            <a:pPr marL="367030" marR="165735" indent="-354330">
              <a:lnSpc>
                <a:spcPct val="100600"/>
              </a:lnSpc>
              <a:spcBef>
                <a:spcPts val="85"/>
              </a:spcBef>
              <a:buFont typeface="Arial"/>
              <a:buChar char="•"/>
              <a:tabLst>
                <a:tab pos="367030" algn="l"/>
                <a:tab pos="367665" algn="l"/>
              </a:tabLst>
            </a:pPr>
            <a:endParaRPr lang="en-SG" sz="2400" dirty="0">
              <a:latin typeface="Calibri"/>
              <a:cs typeface="Calibri"/>
            </a:endParaRPr>
          </a:p>
          <a:p>
            <a:pPr marL="367030" marR="165735" indent="-354330">
              <a:lnSpc>
                <a:spcPct val="100600"/>
              </a:lnSpc>
              <a:spcBef>
                <a:spcPts val="85"/>
              </a:spcBef>
              <a:buFont typeface="Arial"/>
              <a:buChar char="•"/>
              <a:tabLst>
                <a:tab pos="367030" algn="l"/>
                <a:tab pos="367665" algn="l"/>
              </a:tabLst>
            </a:pPr>
            <a:endParaRPr lang="en-SG" sz="2400" dirty="0">
              <a:cs typeface="Calibri"/>
            </a:endParaRPr>
          </a:p>
          <a:p>
            <a:pPr marL="367030" marR="165735" indent="-354330">
              <a:lnSpc>
                <a:spcPct val="100600"/>
              </a:lnSpc>
              <a:spcBef>
                <a:spcPts val="85"/>
              </a:spcBef>
              <a:buFont typeface="Arial"/>
              <a:buChar char="•"/>
              <a:tabLst>
                <a:tab pos="367030" algn="l"/>
                <a:tab pos="367665" algn="l"/>
              </a:tabLst>
            </a:pPr>
            <a:endParaRPr sz="2400" dirty="0">
              <a:latin typeface="Calibri"/>
              <a:cs typeface="Calibri"/>
            </a:endParaRPr>
          </a:p>
        </p:txBody>
      </p:sp>
    </p:spTree>
    <p:extLst>
      <p:ext uri="{BB962C8B-B14F-4D97-AF65-F5344CB8AC3E}">
        <p14:creationId xmlns:p14="http://schemas.microsoft.com/office/powerpoint/2010/main" val="38898079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dt" sz="half" idx="6"/>
          </p:nvPr>
        </p:nvSpPr>
        <p:spPr>
          <a:prstGeom prst="rect">
            <a:avLst/>
          </a:prstGeom>
        </p:spPr>
        <p:txBody>
          <a:bodyPr vert="horz" wrap="square" lIns="0" tIns="3810" rIns="0" bIns="0" rtlCol="0">
            <a:spAutoFit/>
          </a:bodyPr>
          <a:lstStyle/>
          <a:p>
            <a:pPr marL="12700">
              <a:lnSpc>
                <a:spcPct val="100000"/>
              </a:lnSpc>
              <a:spcBef>
                <a:spcPts val="30"/>
              </a:spcBef>
            </a:pPr>
            <a:r>
              <a:rPr spc="-5" dirty="0"/>
              <a:t>QF602</a:t>
            </a:r>
          </a:p>
        </p:txBody>
      </p:sp>
      <p:sp>
        <p:nvSpPr>
          <p:cNvPr id="6" name="object 6"/>
          <p:cNvSpPr txBox="1">
            <a:spLocks noGrp="1"/>
          </p:cNvSpPr>
          <p:nvPr>
            <p:ph type="sldNum" sz="quarter" idx="7"/>
          </p:nvPr>
        </p:nvSpPr>
        <p:spPr>
          <a:prstGeom prst="rect">
            <a:avLst/>
          </a:prstGeom>
        </p:spPr>
        <p:txBody>
          <a:bodyPr vert="horz" wrap="square" lIns="0" tIns="3810" rIns="0" bIns="0" rtlCol="0">
            <a:spAutoFit/>
          </a:bodyPr>
          <a:lstStyle/>
          <a:p>
            <a:pPr marL="25400">
              <a:lnSpc>
                <a:spcPct val="100000"/>
              </a:lnSpc>
              <a:spcBef>
                <a:spcPts val="30"/>
              </a:spcBef>
            </a:pPr>
            <a:fld id="{81D60167-4931-47E6-BA6A-407CBD079E47}" type="slidenum">
              <a:rPr spc="-5" dirty="0"/>
              <a:t>4</a:t>
            </a:fld>
            <a:endParaRPr spc="-5" dirty="0"/>
          </a:p>
        </p:txBody>
      </p:sp>
      <p:sp>
        <p:nvSpPr>
          <p:cNvPr id="2" name="object 2"/>
          <p:cNvSpPr txBox="1">
            <a:spLocks noGrp="1"/>
          </p:cNvSpPr>
          <p:nvPr>
            <p:ph type="title"/>
          </p:nvPr>
        </p:nvSpPr>
        <p:spPr>
          <a:xfrm>
            <a:off x="2146300" y="744715"/>
            <a:ext cx="6019800" cy="713657"/>
          </a:xfrm>
          <a:prstGeom prst="rect">
            <a:avLst/>
          </a:prstGeom>
        </p:spPr>
        <p:txBody>
          <a:bodyPr vert="horz" wrap="square" lIns="0" tIns="13335" rIns="0" bIns="0" rtlCol="0">
            <a:spAutoFit/>
          </a:bodyPr>
          <a:lstStyle/>
          <a:p>
            <a:pPr marL="12700" algn="ctr">
              <a:lnSpc>
                <a:spcPct val="100000"/>
              </a:lnSpc>
              <a:spcBef>
                <a:spcPts val="105"/>
              </a:spcBef>
            </a:pPr>
            <a:r>
              <a:rPr lang="en-SG" spc="50" dirty="0"/>
              <a:t>Equity Structured Notes</a:t>
            </a:r>
            <a:endParaRPr spc="-20" dirty="0"/>
          </a:p>
        </p:txBody>
      </p:sp>
      <mc:AlternateContent xmlns:mc="http://schemas.openxmlformats.org/markup-compatibility/2006" xmlns:a14="http://schemas.microsoft.com/office/drawing/2010/main">
        <mc:Choice Requires="a14">
          <p:sp>
            <p:nvSpPr>
              <p:cNvPr id="3" name="object 3"/>
              <p:cNvSpPr txBox="1"/>
              <p:nvPr/>
            </p:nvSpPr>
            <p:spPr>
              <a:xfrm>
                <a:off x="1197673" y="1682972"/>
                <a:ext cx="8022590" cy="3419654"/>
              </a:xfrm>
              <a:prstGeom prst="rect">
                <a:avLst/>
              </a:prstGeom>
            </p:spPr>
            <p:txBody>
              <a:bodyPr vert="horz" wrap="square" lIns="0" tIns="10795" rIns="0" bIns="0" rtlCol="0">
                <a:spAutoFit/>
              </a:bodyPr>
              <a:lstStyle/>
              <a:p>
                <a:pPr marL="367030" marR="165735" indent="-354330">
                  <a:lnSpc>
                    <a:spcPct val="100600"/>
                  </a:lnSpc>
                  <a:spcBef>
                    <a:spcPts val="85"/>
                  </a:spcBef>
                  <a:buFont typeface="Arial"/>
                  <a:buChar char="•"/>
                  <a:tabLst>
                    <a:tab pos="367030" algn="l"/>
                    <a:tab pos="367665" algn="l"/>
                  </a:tabLst>
                </a:pPr>
                <a:r>
                  <a:rPr lang="en-SG" sz="2400" dirty="0">
                    <a:latin typeface="Calibri"/>
                    <a:cs typeface="Calibri"/>
                  </a:rPr>
                  <a:t>Example:</a:t>
                </a:r>
              </a:p>
              <a:p>
                <a:pPr marL="824230" marR="165735" lvl="1" indent="-354330">
                  <a:lnSpc>
                    <a:spcPct val="100600"/>
                  </a:lnSpc>
                  <a:spcBef>
                    <a:spcPts val="85"/>
                  </a:spcBef>
                  <a:buFont typeface="Arial"/>
                  <a:buChar char="•"/>
                  <a:tabLst>
                    <a:tab pos="367030" algn="l"/>
                    <a:tab pos="367665" algn="l"/>
                  </a:tabLst>
                </a:pPr>
                <a:r>
                  <a:rPr lang="en-SG" sz="2400" dirty="0">
                    <a:latin typeface="Calibri"/>
                    <a:cs typeface="Calibri"/>
                  </a:rPr>
                  <a:t>A client pays $100 to a bank (the note issuer).</a:t>
                </a:r>
              </a:p>
              <a:p>
                <a:pPr marL="824230" marR="165735" lvl="1" indent="-354330">
                  <a:lnSpc>
                    <a:spcPct val="100600"/>
                  </a:lnSpc>
                  <a:spcBef>
                    <a:spcPts val="85"/>
                  </a:spcBef>
                  <a:buFont typeface="Arial"/>
                  <a:buChar char="•"/>
                  <a:tabLst>
                    <a:tab pos="367030" algn="l"/>
                    <a:tab pos="367665" algn="l"/>
                  </a:tabLst>
                </a:pPr>
                <a:r>
                  <a:rPr lang="en-SG" sz="2400" dirty="0">
                    <a:latin typeface="Calibri"/>
                    <a:cs typeface="Calibri"/>
                  </a:rPr>
                  <a:t>The maturity of the note is one year.</a:t>
                </a:r>
              </a:p>
              <a:p>
                <a:pPr marL="824230" marR="165735" lvl="1" indent="-354330">
                  <a:lnSpc>
                    <a:spcPct val="100600"/>
                  </a:lnSpc>
                  <a:spcBef>
                    <a:spcPts val="85"/>
                  </a:spcBef>
                  <a:buFont typeface="Arial"/>
                  <a:buChar char="•"/>
                  <a:tabLst>
                    <a:tab pos="367030" algn="l"/>
                    <a:tab pos="367665" algn="l"/>
                  </a:tabLst>
                </a:pPr>
                <a:r>
                  <a:rPr lang="en-SG" sz="2400" dirty="0">
                    <a:latin typeface="Calibri"/>
                    <a:cs typeface="Calibri"/>
                  </a:rPr>
                  <a:t>The payoff of this note occurs at maturity is</a:t>
                </a:r>
              </a:p>
              <a:p>
                <a:pPr marL="469900" marR="165735" lvl="1" algn="ctr">
                  <a:lnSpc>
                    <a:spcPct val="100600"/>
                  </a:lnSpc>
                  <a:spcBef>
                    <a:spcPts val="85"/>
                  </a:spcBef>
                  <a:tabLst>
                    <a:tab pos="367030" algn="l"/>
                    <a:tab pos="367665" algn="l"/>
                  </a:tabLst>
                </a:pPr>
                <a14:m>
                  <m:oMathPara xmlns:m="http://schemas.openxmlformats.org/officeDocument/2006/math">
                    <m:oMathParaPr>
                      <m:jc m:val="centerGroup"/>
                    </m:oMathParaPr>
                    <m:oMath xmlns:m="http://schemas.openxmlformats.org/officeDocument/2006/math">
                      <m:r>
                        <a:rPr lang="en-SG" sz="2400" b="0" i="1" smtClean="0">
                          <a:latin typeface="Cambria Math" panose="02040503050406030204" pitchFamily="18" charset="0"/>
                          <a:cs typeface="Calibri"/>
                        </a:rPr>
                        <m:t>$105 </m:t>
                      </m:r>
                      <m:r>
                        <a:rPr lang="en-SG" sz="2400" b="0" i="1" smtClean="0">
                          <a:latin typeface="Cambria Math" panose="02040503050406030204" pitchFamily="18" charset="0"/>
                          <a:cs typeface="Calibri"/>
                        </a:rPr>
                        <m:t>𝑖𝑓</m:t>
                      </m:r>
                      <m:r>
                        <a:rPr lang="en-SG" sz="2400" b="0" i="1" smtClean="0">
                          <a:latin typeface="Cambria Math" panose="02040503050406030204" pitchFamily="18" charset="0"/>
                          <a:cs typeface="Calibri"/>
                        </a:rPr>
                        <m:t> </m:t>
                      </m:r>
                      <m:r>
                        <a:rPr lang="en-SG" sz="2400" b="0" i="1" smtClean="0">
                          <a:latin typeface="Cambria Math" panose="02040503050406030204" pitchFamily="18" charset="0"/>
                          <a:cs typeface="Calibri"/>
                        </a:rPr>
                        <m:t>𝑃𝑒𝑟𝑓</m:t>
                      </m:r>
                      <m:d>
                        <m:dPr>
                          <m:ctrlPr>
                            <a:rPr lang="en-SG" sz="2400" b="0" i="1" smtClean="0">
                              <a:latin typeface="Cambria Math" panose="02040503050406030204" pitchFamily="18" charset="0"/>
                              <a:cs typeface="Calibri"/>
                            </a:rPr>
                          </m:ctrlPr>
                        </m:dPr>
                        <m:e>
                          <m:r>
                            <a:rPr lang="en-SG" sz="2400" b="0" i="1" smtClean="0">
                              <a:latin typeface="Cambria Math" panose="02040503050406030204" pitchFamily="18" charset="0"/>
                              <a:cs typeface="Calibri"/>
                            </a:rPr>
                            <m:t>𝑇</m:t>
                          </m:r>
                        </m:e>
                      </m:d>
                      <m:r>
                        <a:rPr lang="en-SG" sz="2400" b="0" i="1" smtClean="0">
                          <a:latin typeface="Cambria Math" panose="02040503050406030204" pitchFamily="18" charset="0"/>
                          <a:cs typeface="Calibri"/>
                        </a:rPr>
                        <m:t>&gt;120%</m:t>
                      </m:r>
                    </m:oMath>
                  </m:oMathPara>
                </a14:m>
                <a:endParaRPr lang="en-SG" sz="2400" dirty="0">
                  <a:latin typeface="Calibri"/>
                  <a:cs typeface="Calibri"/>
                </a:endParaRPr>
              </a:p>
              <a:p>
                <a:pPr marL="469900" marR="165735" lvl="1" algn="ctr">
                  <a:lnSpc>
                    <a:spcPct val="100600"/>
                  </a:lnSpc>
                  <a:spcBef>
                    <a:spcPts val="85"/>
                  </a:spcBef>
                  <a:tabLst>
                    <a:tab pos="367030" algn="l"/>
                    <a:tab pos="367665" algn="l"/>
                  </a:tabLst>
                </a:pPr>
                <a14:m>
                  <m:oMathPara xmlns:m="http://schemas.openxmlformats.org/officeDocument/2006/math">
                    <m:oMathParaPr>
                      <m:jc m:val="centerGroup"/>
                    </m:oMathParaPr>
                    <m:oMath xmlns:m="http://schemas.openxmlformats.org/officeDocument/2006/math">
                      <m:r>
                        <a:rPr lang="en-SG" sz="2400" i="1">
                          <a:latin typeface="Cambria Math" panose="02040503050406030204" pitchFamily="18" charset="0"/>
                          <a:cs typeface="Calibri"/>
                        </a:rPr>
                        <m:t>$10</m:t>
                      </m:r>
                      <m:r>
                        <a:rPr lang="en-SG" sz="2400" b="0" i="1" smtClean="0">
                          <a:latin typeface="Cambria Math" panose="02040503050406030204" pitchFamily="18" charset="0"/>
                          <a:cs typeface="Calibri"/>
                        </a:rPr>
                        <m:t>0 </m:t>
                      </m:r>
                      <m:r>
                        <a:rPr lang="en-SG" sz="2400" b="0" i="1" smtClean="0">
                          <a:latin typeface="Cambria Math" panose="02040503050406030204" pitchFamily="18" charset="0"/>
                          <a:cs typeface="Calibri"/>
                        </a:rPr>
                        <m:t>𝑜𝑡h𝑒𝑟𝑤𝑖𝑠𝑒</m:t>
                      </m:r>
                    </m:oMath>
                  </m:oMathPara>
                </a14:m>
                <a:endParaRPr lang="en-SG" sz="2400" dirty="0">
                  <a:cs typeface="Calibri"/>
                </a:endParaRPr>
              </a:p>
              <a:p>
                <a:pPr marL="367030" marR="165735" indent="-354330">
                  <a:lnSpc>
                    <a:spcPct val="100600"/>
                  </a:lnSpc>
                  <a:spcBef>
                    <a:spcPts val="85"/>
                  </a:spcBef>
                  <a:buFont typeface="Arial"/>
                  <a:buChar char="•"/>
                  <a:tabLst>
                    <a:tab pos="367030" algn="l"/>
                    <a:tab pos="367665" algn="l"/>
                  </a:tabLst>
                </a:pPr>
                <a:r>
                  <a:rPr lang="en-SG" sz="2400" dirty="0">
                    <a:latin typeface="Calibri"/>
                    <a:cs typeface="Calibri"/>
                  </a:rPr>
                  <a:t>Where </a:t>
                </a:r>
                <a14:m>
                  <m:oMath xmlns:m="http://schemas.openxmlformats.org/officeDocument/2006/math">
                    <m:r>
                      <a:rPr lang="en-SG" sz="2400" i="1" dirty="0" smtClean="0">
                        <a:latin typeface="Cambria Math" panose="02040503050406030204" pitchFamily="18" charset="0"/>
                        <a:cs typeface="Calibri"/>
                      </a:rPr>
                      <m:t>𝑃𝑒𝑟𝑓</m:t>
                    </m:r>
                    <m:r>
                      <a:rPr lang="en-SG" sz="2400" i="1" dirty="0" smtClean="0">
                        <a:latin typeface="Cambria Math" panose="02040503050406030204" pitchFamily="18" charset="0"/>
                        <a:cs typeface="Calibri"/>
                      </a:rPr>
                      <m:t>(</m:t>
                    </m:r>
                    <m:r>
                      <a:rPr lang="en-SG" sz="2400" i="1" dirty="0" smtClean="0">
                        <a:latin typeface="Cambria Math" panose="02040503050406030204" pitchFamily="18" charset="0"/>
                        <a:cs typeface="Calibri"/>
                      </a:rPr>
                      <m:t>𝑇</m:t>
                    </m:r>
                    <m:r>
                      <a:rPr lang="en-SG" sz="2400" i="1" dirty="0" smtClean="0">
                        <a:latin typeface="Cambria Math" panose="02040503050406030204" pitchFamily="18" charset="0"/>
                        <a:cs typeface="Calibri"/>
                      </a:rPr>
                      <m:t>)=</m:t>
                    </m:r>
                    <m:r>
                      <a:rPr lang="en-SG" sz="2400" i="1" dirty="0" smtClean="0">
                        <a:latin typeface="Cambria Math" panose="02040503050406030204" pitchFamily="18" charset="0"/>
                        <a:cs typeface="Calibri"/>
                      </a:rPr>
                      <m:t>𝑆</m:t>
                    </m:r>
                    <m:r>
                      <a:rPr lang="en-SG" sz="2400" i="1" dirty="0" smtClean="0">
                        <a:latin typeface="Cambria Math" panose="02040503050406030204" pitchFamily="18" charset="0"/>
                        <a:cs typeface="Calibri"/>
                      </a:rPr>
                      <m:t>(</m:t>
                    </m:r>
                    <m:r>
                      <a:rPr lang="en-SG" sz="2400" i="1" dirty="0" smtClean="0">
                        <a:latin typeface="Cambria Math" panose="02040503050406030204" pitchFamily="18" charset="0"/>
                        <a:cs typeface="Calibri"/>
                      </a:rPr>
                      <m:t>𝑇</m:t>
                    </m:r>
                    <m:r>
                      <a:rPr lang="en-SG" sz="2400" i="1" dirty="0" smtClean="0">
                        <a:latin typeface="Cambria Math" panose="02040503050406030204" pitchFamily="18" charset="0"/>
                        <a:cs typeface="Calibri"/>
                      </a:rPr>
                      <m:t>)/</m:t>
                    </m:r>
                    <m:r>
                      <a:rPr lang="en-SG" sz="2400" i="1" dirty="0" smtClean="0">
                        <a:latin typeface="Cambria Math" panose="02040503050406030204" pitchFamily="18" charset="0"/>
                        <a:cs typeface="Calibri"/>
                      </a:rPr>
                      <m:t>𝑆</m:t>
                    </m:r>
                    <m:r>
                      <a:rPr lang="en-SG" sz="2400" i="1" dirty="0" smtClean="0">
                        <a:latin typeface="Cambria Math" panose="02040503050406030204" pitchFamily="18" charset="0"/>
                        <a:cs typeface="Calibri"/>
                      </a:rPr>
                      <m:t>(0) </m:t>
                    </m:r>
                  </m:oMath>
                </a14:m>
                <a:r>
                  <a:rPr lang="en-SG" sz="2400" dirty="0">
                    <a:latin typeface="Calibri"/>
                    <a:cs typeface="Calibri"/>
                  </a:rPr>
                  <a:t>is the performance at maturity of an equity price measured with respect to the initial date.</a:t>
                </a:r>
                <a:endParaRPr sz="2400" dirty="0">
                  <a:latin typeface="Calibri"/>
                  <a:cs typeface="Calibri"/>
                </a:endParaRPr>
              </a:p>
            </p:txBody>
          </p:sp>
        </mc:Choice>
        <mc:Fallback xmlns="">
          <p:sp>
            <p:nvSpPr>
              <p:cNvPr id="3" name="object 3"/>
              <p:cNvSpPr txBox="1">
                <a:spLocks noRot="1" noChangeAspect="1" noMove="1" noResize="1" noEditPoints="1" noAdjustHandles="1" noChangeArrowheads="1" noChangeShapeType="1" noTextEdit="1"/>
              </p:cNvSpPr>
              <p:nvPr/>
            </p:nvSpPr>
            <p:spPr>
              <a:xfrm>
                <a:off x="1197673" y="1682972"/>
                <a:ext cx="8022590" cy="3419654"/>
              </a:xfrm>
              <a:prstGeom prst="rect">
                <a:avLst/>
              </a:prstGeom>
              <a:blipFill>
                <a:blip r:embed="rId2"/>
                <a:stretch>
                  <a:fillRect l="-1974" t="-2852" b="-4100"/>
                </a:stretch>
              </a:blipFill>
            </p:spPr>
            <p:txBody>
              <a:bodyPr/>
              <a:lstStyle/>
              <a:p>
                <a:r>
                  <a:rPr lang="en-SG">
                    <a:noFill/>
                  </a:rPr>
                  <a:t> </a:t>
                </a:r>
              </a:p>
            </p:txBody>
          </p:sp>
        </mc:Fallback>
      </mc:AlternateContent>
    </p:spTree>
    <p:extLst>
      <p:ext uri="{BB962C8B-B14F-4D97-AF65-F5344CB8AC3E}">
        <p14:creationId xmlns:p14="http://schemas.microsoft.com/office/powerpoint/2010/main" val="42779491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dt" sz="half" idx="6"/>
          </p:nvPr>
        </p:nvSpPr>
        <p:spPr>
          <a:prstGeom prst="rect">
            <a:avLst/>
          </a:prstGeom>
        </p:spPr>
        <p:txBody>
          <a:bodyPr vert="horz" wrap="square" lIns="0" tIns="3810" rIns="0" bIns="0" rtlCol="0">
            <a:spAutoFit/>
          </a:bodyPr>
          <a:lstStyle/>
          <a:p>
            <a:pPr marL="12700">
              <a:lnSpc>
                <a:spcPct val="100000"/>
              </a:lnSpc>
              <a:spcBef>
                <a:spcPts val="30"/>
              </a:spcBef>
            </a:pPr>
            <a:r>
              <a:rPr spc="-5" dirty="0"/>
              <a:t>QF602</a:t>
            </a:r>
          </a:p>
        </p:txBody>
      </p:sp>
      <p:sp>
        <p:nvSpPr>
          <p:cNvPr id="6" name="object 6"/>
          <p:cNvSpPr txBox="1">
            <a:spLocks noGrp="1"/>
          </p:cNvSpPr>
          <p:nvPr>
            <p:ph type="sldNum" sz="quarter" idx="7"/>
          </p:nvPr>
        </p:nvSpPr>
        <p:spPr>
          <a:prstGeom prst="rect">
            <a:avLst/>
          </a:prstGeom>
        </p:spPr>
        <p:txBody>
          <a:bodyPr vert="horz" wrap="square" lIns="0" tIns="3810" rIns="0" bIns="0" rtlCol="0">
            <a:spAutoFit/>
          </a:bodyPr>
          <a:lstStyle/>
          <a:p>
            <a:pPr marL="25400">
              <a:lnSpc>
                <a:spcPct val="100000"/>
              </a:lnSpc>
              <a:spcBef>
                <a:spcPts val="30"/>
              </a:spcBef>
            </a:pPr>
            <a:fld id="{81D60167-4931-47E6-BA6A-407CBD079E47}" type="slidenum">
              <a:rPr spc="-5" dirty="0"/>
              <a:t>5</a:t>
            </a:fld>
            <a:endParaRPr spc="-5" dirty="0"/>
          </a:p>
        </p:txBody>
      </p:sp>
      <p:sp>
        <p:nvSpPr>
          <p:cNvPr id="2" name="object 2"/>
          <p:cNvSpPr txBox="1">
            <a:spLocks noGrp="1"/>
          </p:cNvSpPr>
          <p:nvPr>
            <p:ph type="title"/>
          </p:nvPr>
        </p:nvSpPr>
        <p:spPr>
          <a:xfrm>
            <a:off x="2146300" y="744715"/>
            <a:ext cx="6019800" cy="713657"/>
          </a:xfrm>
          <a:prstGeom prst="rect">
            <a:avLst/>
          </a:prstGeom>
        </p:spPr>
        <p:txBody>
          <a:bodyPr vert="horz" wrap="square" lIns="0" tIns="13335" rIns="0" bIns="0" rtlCol="0">
            <a:spAutoFit/>
          </a:bodyPr>
          <a:lstStyle/>
          <a:p>
            <a:pPr marL="12700" algn="ctr">
              <a:lnSpc>
                <a:spcPct val="100000"/>
              </a:lnSpc>
              <a:spcBef>
                <a:spcPts val="105"/>
              </a:spcBef>
            </a:pPr>
            <a:r>
              <a:rPr lang="en-SG" spc="50" dirty="0"/>
              <a:t>Equity Structured Notes</a:t>
            </a:r>
            <a:endParaRPr spc="-20" dirty="0"/>
          </a:p>
        </p:txBody>
      </p:sp>
      <p:sp>
        <p:nvSpPr>
          <p:cNvPr id="3" name="object 3"/>
          <p:cNvSpPr txBox="1"/>
          <p:nvPr/>
        </p:nvSpPr>
        <p:spPr>
          <a:xfrm>
            <a:off x="1197673" y="1682972"/>
            <a:ext cx="8022590" cy="1515928"/>
          </a:xfrm>
          <a:prstGeom prst="rect">
            <a:avLst/>
          </a:prstGeom>
        </p:spPr>
        <p:txBody>
          <a:bodyPr vert="horz" wrap="square" lIns="0" tIns="10795" rIns="0" bIns="0" rtlCol="0">
            <a:spAutoFit/>
          </a:bodyPr>
          <a:lstStyle/>
          <a:p>
            <a:pPr marL="367030" marR="165735" indent="-354330">
              <a:lnSpc>
                <a:spcPct val="100600"/>
              </a:lnSpc>
              <a:spcBef>
                <a:spcPts val="85"/>
              </a:spcBef>
              <a:buFont typeface="Arial"/>
              <a:buChar char="•"/>
              <a:tabLst>
                <a:tab pos="367030" algn="l"/>
                <a:tab pos="367665" algn="l"/>
              </a:tabLst>
            </a:pPr>
            <a:r>
              <a:rPr lang="en-SG" sz="2400" dirty="0">
                <a:latin typeface="Calibri"/>
                <a:cs typeface="Calibri"/>
              </a:rPr>
              <a:t>The diagram below compares the coupons of the equity note and a fixed rate note.</a:t>
            </a:r>
          </a:p>
          <a:p>
            <a:pPr marL="367030" marR="165735" indent="-354330">
              <a:lnSpc>
                <a:spcPct val="100600"/>
              </a:lnSpc>
              <a:spcBef>
                <a:spcPts val="85"/>
              </a:spcBef>
              <a:buFont typeface="Arial"/>
              <a:buChar char="•"/>
              <a:tabLst>
                <a:tab pos="367030" algn="l"/>
                <a:tab pos="367665" algn="l"/>
              </a:tabLst>
            </a:pPr>
            <a:r>
              <a:rPr lang="en-SG" sz="2400" dirty="0">
                <a:latin typeface="Calibri"/>
                <a:cs typeface="Calibri"/>
              </a:rPr>
              <a:t>In order to achieve a higher return, the client is willing to give up the coupon if the performance is less than 120%.</a:t>
            </a:r>
          </a:p>
        </p:txBody>
      </p:sp>
      <p:pic>
        <p:nvPicPr>
          <p:cNvPr id="7" name="Picture 6">
            <a:extLst>
              <a:ext uri="{FF2B5EF4-FFF2-40B4-BE49-F238E27FC236}">
                <a16:creationId xmlns:a16="http://schemas.microsoft.com/office/drawing/2014/main" id="{592B2E5B-628E-4DC7-89DD-FA5DE5AEA6A0}"/>
              </a:ext>
            </a:extLst>
          </p:cNvPr>
          <p:cNvPicPr>
            <a:picLocks noChangeAspect="1"/>
          </p:cNvPicPr>
          <p:nvPr/>
        </p:nvPicPr>
        <p:blipFill>
          <a:blip r:embed="rId2"/>
          <a:stretch>
            <a:fillRect/>
          </a:stretch>
        </p:blipFill>
        <p:spPr>
          <a:xfrm>
            <a:off x="2946400" y="3604778"/>
            <a:ext cx="4800600" cy="3402001"/>
          </a:xfrm>
          <a:prstGeom prst="rect">
            <a:avLst/>
          </a:prstGeom>
        </p:spPr>
      </p:pic>
    </p:spTree>
    <p:extLst>
      <p:ext uri="{BB962C8B-B14F-4D97-AF65-F5344CB8AC3E}">
        <p14:creationId xmlns:p14="http://schemas.microsoft.com/office/powerpoint/2010/main" val="6987358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dt" sz="half" idx="6"/>
          </p:nvPr>
        </p:nvSpPr>
        <p:spPr>
          <a:prstGeom prst="rect">
            <a:avLst/>
          </a:prstGeom>
        </p:spPr>
        <p:txBody>
          <a:bodyPr vert="horz" wrap="square" lIns="0" tIns="3810" rIns="0" bIns="0" rtlCol="0">
            <a:spAutoFit/>
          </a:bodyPr>
          <a:lstStyle/>
          <a:p>
            <a:pPr marL="12700">
              <a:lnSpc>
                <a:spcPct val="100000"/>
              </a:lnSpc>
              <a:spcBef>
                <a:spcPts val="30"/>
              </a:spcBef>
            </a:pPr>
            <a:r>
              <a:rPr spc="-5" dirty="0"/>
              <a:t>QF602</a:t>
            </a:r>
          </a:p>
        </p:txBody>
      </p:sp>
      <p:sp>
        <p:nvSpPr>
          <p:cNvPr id="6" name="object 6"/>
          <p:cNvSpPr txBox="1">
            <a:spLocks noGrp="1"/>
          </p:cNvSpPr>
          <p:nvPr>
            <p:ph type="sldNum" sz="quarter" idx="7"/>
          </p:nvPr>
        </p:nvSpPr>
        <p:spPr>
          <a:prstGeom prst="rect">
            <a:avLst/>
          </a:prstGeom>
        </p:spPr>
        <p:txBody>
          <a:bodyPr vert="horz" wrap="square" lIns="0" tIns="3810" rIns="0" bIns="0" rtlCol="0">
            <a:spAutoFit/>
          </a:bodyPr>
          <a:lstStyle/>
          <a:p>
            <a:pPr marL="25400">
              <a:lnSpc>
                <a:spcPct val="100000"/>
              </a:lnSpc>
              <a:spcBef>
                <a:spcPts val="30"/>
              </a:spcBef>
            </a:pPr>
            <a:fld id="{81D60167-4931-47E6-BA6A-407CBD079E47}" type="slidenum">
              <a:rPr spc="-5" dirty="0"/>
              <a:t>6</a:t>
            </a:fld>
            <a:endParaRPr spc="-5" dirty="0"/>
          </a:p>
        </p:txBody>
      </p:sp>
      <p:sp>
        <p:nvSpPr>
          <p:cNvPr id="2" name="object 2"/>
          <p:cNvSpPr txBox="1">
            <a:spLocks noGrp="1"/>
          </p:cNvSpPr>
          <p:nvPr>
            <p:ph type="title"/>
          </p:nvPr>
        </p:nvSpPr>
        <p:spPr>
          <a:xfrm>
            <a:off x="2146300" y="744715"/>
            <a:ext cx="6019800" cy="713657"/>
          </a:xfrm>
          <a:prstGeom prst="rect">
            <a:avLst/>
          </a:prstGeom>
        </p:spPr>
        <p:txBody>
          <a:bodyPr vert="horz" wrap="square" lIns="0" tIns="13335" rIns="0" bIns="0" rtlCol="0">
            <a:spAutoFit/>
          </a:bodyPr>
          <a:lstStyle/>
          <a:p>
            <a:pPr marL="12700" algn="ctr">
              <a:lnSpc>
                <a:spcPct val="100000"/>
              </a:lnSpc>
              <a:spcBef>
                <a:spcPts val="105"/>
              </a:spcBef>
            </a:pPr>
            <a:r>
              <a:rPr lang="en-SG" spc="50" dirty="0"/>
              <a:t>Equity Structured Notes</a:t>
            </a:r>
            <a:endParaRPr spc="-20" dirty="0"/>
          </a:p>
        </p:txBody>
      </p:sp>
      <p:sp>
        <p:nvSpPr>
          <p:cNvPr id="3" name="object 3"/>
          <p:cNvSpPr txBox="1"/>
          <p:nvPr/>
        </p:nvSpPr>
        <p:spPr>
          <a:xfrm>
            <a:off x="1197673" y="1682972"/>
            <a:ext cx="8022590" cy="4500335"/>
          </a:xfrm>
          <a:prstGeom prst="rect">
            <a:avLst/>
          </a:prstGeom>
        </p:spPr>
        <p:txBody>
          <a:bodyPr vert="horz" wrap="square" lIns="0" tIns="10795" rIns="0" bIns="0" rtlCol="0">
            <a:spAutoFit/>
          </a:bodyPr>
          <a:lstStyle/>
          <a:p>
            <a:pPr marL="367030" marR="165735" indent="-354330">
              <a:lnSpc>
                <a:spcPct val="100600"/>
              </a:lnSpc>
              <a:spcBef>
                <a:spcPts val="85"/>
              </a:spcBef>
              <a:buFont typeface="Arial"/>
              <a:buChar char="•"/>
              <a:tabLst>
                <a:tab pos="367030" algn="l"/>
                <a:tab pos="367665" algn="l"/>
              </a:tabLst>
            </a:pPr>
            <a:r>
              <a:rPr lang="en-SG" sz="2400" dirty="0">
                <a:latin typeface="Calibri"/>
                <a:cs typeface="Calibri"/>
              </a:rPr>
              <a:t>In essence, an equity structured note is most often composed of a fixed-income part that guarantees full or part of the notional, and an option component that gives the holder a variable payoff based on a specific equity underlying.</a:t>
            </a:r>
          </a:p>
          <a:p>
            <a:pPr marL="367030" marR="165735" indent="-354330">
              <a:lnSpc>
                <a:spcPct val="100600"/>
              </a:lnSpc>
              <a:spcBef>
                <a:spcPts val="85"/>
              </a:spcBef>
              <a:buFont typeface="Arial"/>
              <a:buChar char="•"/>
              <a:tabLst>
                <a:tab pos="367030" algn="l"/>
                <a:tab pos="367665" algn="l"/>
              </a:tabLst>
            </a:pPr>
            <a:r>
              <a:rPr lang="en-SG" sz="2400" dirty="0">
                <a:latin typeface="Calibri"/>
                <a:cs typeface="Calibri"/>
              </a:rPr>
              <a:t>In our example, the fixed income part is a zero-coupon bond issued by the bank. It is based on the risk free rate as well as the credit worthiness of the issuer (the bank). The riskier (lower credit worthiness) the bank is, the higher interest rate the bank needs to pay. Say in this example, the bank is not risk free and it needs to pay extra 3% due to its credit worthiness.</a:t>
            </a:r>
          </a:p>
        </p:txBody>
      </p:sp>
    </p:spTree>
    <p:extLst>
      <p:ext uri="{BB962C8B-B14F-4D97-AF65-F5344CB8AC3E}">
        <p14:creationId xmlns:p14="http://schemas.microsoft.com/office/powerpoint/2010/main" val="12890685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dt" sz="half" idx="6"/>
          </p:nvPr>
        </p:nvSpPr>
        <p:spPr>
          <a:prstGeom prst="rect">
            <a:avLst/>
          </a:prstGeom>
        </p:spPr>
        <p:txBody>
          <a:bodyPr vert="horz" wrap="square" lIns="0" tIns="3810" rIns="0" bIns="0" rtlCol="0">
            <a:spAutoFit/>
          </a:bodyPr>
          <a:lstStyle/>
          <a:p>
            <a:pPr marL="12700">
              <a:lnSpc>
                <a:spcPct val="100000"/>
              </a:lnSpc>
              <a:spcBef>
                <a:spcPts val="30"/>
              </a:spcBef>
            </a:pPr>
            <a:r>
              <a:rPr spc="-5" dirty="0"/>
              <a:t>QF602</a:t>
            </a:r>
          </a:p>
        </p:txBody>
      </p:sp>
      <p:sp>
        <p:nvSpPr>
          <p:cNvPr id="6" name="object 6"/>
          <p:cNvSpPr txBox="1">
            <a:spLocks noGrp="1"/>
          </p:cNvSpPr>
          <p:nvPr>
            <p:ph type="sldNum" sz="quarter" idx="7"/>
          </p:nvPr>
        </p:nvSpPr>
        <p:spPr>
          <a:prstGeom prst="rect">
            <a:avLst/>
          </a:prstGeom>
        </p:spPr>
        <p:txBody>
          <a:bodyPr vert="horz" wrap="square" lIns="0" tIns="3810" rIns="0" bIns="0" rtlCol="0">
            <a:spAutoFit/>
          </a:bodyPr>
          <a:lstStyle/>
          <a:p>
            <a:pPr marL="25400">
              <a:lnSpc>
                <a:spcPct val="100000"/>
              </a:lnSpc>
              <a:spcBef>
                <a:spcPts val="30"/>
              </a:spcBef>
            </a:pPr>
            <a:fld id="{81D60167-4931-47E6-BA6A-407CBD079E47}" type="slidenum">
              <a:rPr spc="-5" dirty="0"/>
              <a:t>7</a:t>
            </a:fld>
            <a:endParaRPr spc="-5" dirty="0"/>
          </a:p>
        </p:txBody>
      </p:sp>
      <p:sp>
        <p:nvSpPr>
          <p:cNvPr id="2" name="object 2"/>
          <p:cNvSpPr txBox="1">
            <a:spLocks noGrp="1"/>
          </p:cNvSpPr>
          <p:nvPr>
            <p:ph type="title"/>
          </p:nvPr>
        </p:nvSpPr>
        <p:spPr>
          <a:xfrm>
            <a:off x="2146300" y="744715"/>
            <a:ext cx="6019800" cy="713657"/>
          </a:xfrm>
          <a:prstGeom prst="rect">
            <a:avLst/>
          </a:prstGeom>
        </p:spPr>
        <p:txBody>
          <a:bodyPr vert="horz" wrap="square" lIns="0" tIns="13335" rIns="0" bIns="0" rtlCol="0">
            <a:spAutoFit/>
          </a:bodyPr>
          <a:lstStyle/>
          <a:p>
            <a:pPr marL="12700" algn="ctr">
              <a:lnSpc>
                <a:spcPct val="100000"/>
              </a:lnSpc>
              <a:spcBef>
                <a:spcPts val="105"/>
              </a:spcBef>
            </a:pPr>
            <a:r>
              <a:rPr lang="en-SG" spc="50" dirty="0"/>
              <a:t>Equity Structured Notes</a:t>
            </a:r>
            <a:endParaRPr spc="-20" dirty="0"/>
          </a:p>
        </p:txBody>
      </p:sp>
      <p:sp>
        <p:nvSpPr>
          <p:cNvPr id="3" name="object 3"/>
          <p:cNvSpPr txBox="1"/>
          <p:nvPr/>
        </p:nvSpPr>
        <p:spPr>
          <a:xfrm>
            <a:off x="1197673" y="1682972"/>
            <a:ext cx="8022590" cy="371961"/>
          </a:xfrm>
          <a:prstGeom prst="rect">
            <a:avLst/>
          </a:prstGeom>
        </p:spPr>
        <p:txBody>
          <a:bodyPr vert="horz" wrap="square" lIns="0" tIns="10795" rIns="0" bIns="0" rtlCol="0">
            <a:spAutoFit/>
          </a:bodyPr>
          <a:lstStyle/>
          <a:p>
            <a:pPr marL="367030" marR="165735" indent="-354330">
              <a:lnSpc>
                <a:spcPct val="100600"/>
              </a:lnSpc>
              <a:spcBef>
                <a:spcPts val="85"/>
              </a:spcBef>
              <a:buFont typeface="Arial"/>
              <a:buChar char="•"/>
              <a:tabLst>
                <a:tab pos="367030" algn="l"/>
                <a:tab pos="367665" algn="l"/>
              </a:tabLst>
            </a:pPr>
            <a:r>
              <a:rPr lang="en-SG" sz="2400" dirty="0">
                <a:latin typeface="Calibri"/>
                <a:cs typeface="Calibri"/>
              </a:rPr>
              <a:t>The diagram below shows how the structured note is priced.</a:t>
            </a:r>
          </a:p>
        </p:txBody>
      </p:sp>
      <p:sp>
        <p:nvSpPr>
          <p:cNvPr id="5" name="Rectangle 4">
            <a:extLst>
              <a:ext uri="{FF2B5EF4-FFF2-40B4-BE49-F238E27FC236}">
                <a16:creationId xmlns:a16="http://schemas.microsoft.com/office/drawing/2014/main" id="{F82B1A3F-0799-492E-AEB7-C61567AFD1EF}"/>
              </a:ext>
            </a:extLst>
          </p:cNvPr>
          <p:cNvSpPr/>
          <p:nvPr/>
        </p:nvSpPr>
        <p:spPr>
          <a:xfrm>
            <a:off x="2527300" y="4311650"/>
            <a:ext cx="1600200" cy="2362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t>ZC price</a:t>
            </a:r>
          </a:p>
        </p:txBody>
      </p:sp>
      <p:sp>
        <p:nvSpPr>
          <p:cNvPr id="7" name="Rectangle 6">
            <a:extLst>
              <a:ext uri="{FF2B5EF4-FFF2-40B4-BE49-F238E27FC236}">
                <a16:creationId xmlns:a16="http://schemas.microsoft.com/office/drawing/2014/main" id="{2CF2D052-67BA-445D-A46A-DC6614CFC594}"/>
              </a:ext>
            </a:extLst>
          </p:cNvPr>
          <p:cNvSpPr/>
          <p:nvPr/>
        </p:nvSpPr>
        <p:spPr>
          <a:xfrm>
            <a:off x="6489702" y="3778250"/>
            <a:ext cx="1600200" cy="2895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t>100% Capital</a:t>
            </a:r>
          </a:p>
        </p:txBody>
      </p:sp>
      <p:sp>
        <p:nvSpPr>
          <p:cNvPr id="8" name="Rectangle 7">
            <a:extLst>
              <a:ext uri="{FF2B5EF4-FFF2-40B4-BE49-F238E27FC236}">
                <a16:creationId xmlns:a16="http://schemas.microsoft.com/office/drawing/2014/main" id="{CCBD547B-D716-4760-9546-F9203A3E5E93}"/>
              </a:ext>
            </a:extLst>
          </p:cNvPr>
          <p:cNvSpPr/>
          <p:nvPr/>
        </p:nvSpPr>
        <p:spPr>
          <a:xfrm>
            <a:off x="2527300" y="3760614"/>
            <a:ext cx="1600200" cy="551035"/>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t>Option Premium</a:t>
            </a:r>
          </a:p>
        </p:txBody>
      </p:sp>
      <p:sp>
        <p:nvSpPr>
          <p:cNvPr id="9" name="Rectangle 8">
            <a:extLst>
              <a:ext uri="{FF2B5EF4-FFF2-40B4-BE49-F238E27FC236}">
                <a16:creationId xmlns:a16="http://schemas.microsoft.com/office/drawing/2014/main" id="{4D579707-1139-4627-B474-D082930DCC62}"/>
              </a:ext>
            </a:extLst>
          </p:cNvPr>
          <p:cNvSpPr/>
          <p:nvPr/>
        </p:nvSpPr>
        <p:spPr>
          <a:xfrm>
            <a:off x="6489702" y="2787650"/>
            <a:ext cx="1600200" cy="9906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t>Potential Coupon</a:t>
            </a:r>
          </a:p>
        </p:txBody>
      </p:sp>
    </p:spTree>
    <p:extLst>
      <p:ext uri="{BB962C8B-B14F-4D97-AF65-F5344CB8AC3E}">
        <p14:creationId xmlns:p14="http://schemas.microsoft.com/office/powerpoint/2010/main" val="11530905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dt" sz="half" idx="6"/>
          </p:nvPr>
        </p:nvSpPr>
        <p:spPr>
          <a:prstGeom prst="rect">
            <a:avLst/>
          </a:prstGeom>
        </p:spPr>
        <p:txBody>
          <a:bodyPr vert="horz" wrap="square" lIns="0" tIns="3810" rIns="0" bIns="0" rtlCol="0">
            <a:spAutoFit/>
          </a:bodyPr>
          <a:lstStyle/>
          <a:p>
            <a:pPr marL="12700">
              <a:lnSpc>
                <a:spcPct val="100000"/>
              </a:lnSpc>
              <a:spcBef>
                <a:spcPts val="30"/>
              </a:spcBef>
            </a:pPr>
            <a:r>
              <a:rPr spc="-5" dirty="0"/>
              <a:t>QF602</a:t>
            </a:r>
          </a:p>
        </p:txBody>
      </p:sp>
      <p:sp>
        <p:nvSpPr>
          <p:cNvPr id="6" name="object 6"/>
          <p:cNvSpPr txBox="1">
            <a:spLocks noGrp="1"/>
          </p:cNvSpPr>
          <p:nvPr>
            <p:ph type="sldNum" sz="quarter" idx="7"/>
          </p:nvPr>
        </p:nvSpPr>
        <p:spPr>
          <a:prstGeom prst="rect">
            <a:avLst/>
          </a:prstGeom>
        </p:spPr>
        <p:txBody>
          <a:bodyPr vert="horz" wrap="square" lIns="0" tIns="3810" rIns="0" bIns="0" rtlCol="0">
            <a:spAutoFit/>
          </a:bodyPr>
          <a:lstStyle/>
          <a:p>
            <a:pPr marL="25400">
              <a:lnSpc>
                <a:spcPct val="100000"/>
              </a:lnSpc>
              <a:spcBef>
                <a:spcPts val="30"/>
              </a:spcBef>
            </a:pPr>
            <a:fld id="{81D60167-4931-47E6-BA6A-407CBD079E47}" type="slidenum">
              <a:rPr spc="-5" dirty="0"/>
              <a:t>8</a:t>
            </a:fld>
            <a:endParaRPr spc="-5" dirty="0"/>
          </a:p>
        </p:txBody>
      </p:sp>
      <p:sp>
        <p:nvSpPr>
          <p:cNvPr id="2" name="object 2"/>
          <p:cNvSpPr txBox="1">
            <a:spLocks noGrp="1"/>
          </p:cNvSpPr>
          <p:nvPr>
            <p:ph type="title"/>
          </p:nvPr>
        </p:nvSpPr>
        <p:spPr>
          <a:xfrm>
            <a:off x="2146300" y="744715"/>
            <a:ext cx="6019800" cy="713657"/>
          </a:xfrm>
          <a:prstGeom prst="rect">
            <a:avLst/>
          </a:prstGeom>
        </p:spPr>
        <p:txBody>
          <a:bodyPr vert="horz" wrap="square" lIns="0" tIns="13335" rIns="0" bIns="0" rtlCol="0">
            <a:spAutoFit/>
          </a:bodyPr>
          <a:lstStyle/>
          <a:p>
            <a:pPr marL="12700" algn="ctr">
              <a:lnSpc>
                <a:spcPct val="100000"/>
              </a:lnSpc>
              <a:spcBef>
                <a:spcPts val="105"/>
              </a:spcBef>
            </a:pPr>
            <a:r>
              <a:rPr lang="en-SG" spc="50" dirty="0"/>
              <a:t>Equity Structured Notes</a:t>
            </a:r>
            <a:endParaRPr spc="-20" dirty="0"/>
          </a:p>
        </p:txBody>
      </p:sp>
      <p:sp>
        <p:nvSpPr>
          <p:cNvPr id="3" name="object 3"/>
          <p:cNvSpPr txBox="1"/>
          <p:nvPr/>
        </p:nvSpPr>
        <p:spPr>
          <a:xfrm>
            <a:off x="1197673" y="1682972"/>
            <a:ext cx="8022590" cy="4165756"/>
          </a:xfrm>
          <a:prstGeom prst="rect">
            <a:avLst/>
          </a:prstGeom>
        </p:spPr>
        <p:txBody>
          <a:bodyPr vert="horz" wrap="square" lIns="0" tIns="10795" rIns="0" bIns="0" rtlCol="0">
            <a:spAutoFit/>
          </a:bodyPr>
          <a:lstStyle/>
          <a:p>
            <a:pPr marL="367030" marR="165735" indent="-354330">
              <a:lnSpc>
                <a:spcPct val="100600"/>
              </a:lnSpc>
              <a:spcBef>
                <a:spcPts val="85"/>
              </a:spcBef>
              <a:buFont typeface="Arial"/>
              <a:buChar char="•"/>
              <a:tabLst>
                <a:tab pos="367030" algn="l"/>
                <a:tab pos="367665" algn="l"/>
              </a:tabLst>
            </a:pPr>
            <a:r>
              <a:rPr lang="en-SG" sz="2400" dirty="0">
                <a:latin typeface="Calibri"/>
                <a:cs typeface="Calibri"/>
              </a:rPr>
              <a:t>From the structurer’s point of view, the structure of the note is defined according to the different market parameters on the initial date.</a:t>
            </a:r>
          </a:p>
          <a:p>
            <a:pPr marL="367030" marR="165735" indent="-354330">
              <a:lnSpc>
                <a:spcPct val="100600"/>
              </a:lnSpc>
              <a:spcBef>
                <a:spcPts val="85"/>
              </a:spcBef>
              <a:buFont typeface="Arial"/>
              <a:buChar char="•"/>
              <a:tabLst>
                <a:tab pos="367030" algn="l"/>
                <a:tab pos="367665" algn="l"/>
              </a:tabLst>
            </a:pPr>
            <a:r>
              <a:rPr lang="en-SG" sz="2400" dirty="0">
                <a:latin typeface="Calibri"/>
                <a:cs typeface="Calibri"/>
              </a:rPr>
              <a:t>To guarantee a payment at maturity equal to 100% of the invested capital, the structurer must price a one year zero coupon bond paying 100% based on the 2%+3%=5%.</a:t>
            </a:r>
          </a:p>
          <a:p>
            <a:pPr marL="367030" marR="165735" indent="-354330">
              <a:lnSpc>
                <a:spcPct val="100600"/>
              </a:lnSpc>
              <a:spcBef>
                <a:spcPts val="85"/>
              </a:spcBef>
              <a:buFont typeface="Arial"/>
              <a:buChar char="•"/>
              <a:tabLst>
                <a:tab pos="367030" algn="l"/>
                <a:tab pos="367665" algn="l"/>
              </a:tabLst>
            </a:pPr>
            <a:r>
              <a:rPr lang="en-SG" sz="2400" dirty="0">
                <a:latin typeface="Calibri"/>
                <a:cs typeface="Calibri"/>
              </a:rPr>
              <a:t>It’s price is equal to 100% x </a:t>
            </a:r>
            <a:r>
              <a:rPr lang="en-SG" sz="2400" dirty="0" err="1">
                <a:latin typeface="Calibri"/>
                <a:cs typeface="Calibri"/>
              </a:rPr>
              <a:t>exp</a:t>
            </a:r>
            <a:r>
              <a:rPr lang="en-SG" sz="2400" dirty="0">
                <a:latin typeface="Calibri"/>
                <a:cs typeface="Calibri"/>
              </a:rPr>
              <a:t>(-5%) = 95.12.</a:t>
            </a:r>
          </a:p>
          <a:p>
            <a:pPr marL="367030" marR="165735" indent="-354330">
              <a:lnSpc>
                <a:spcPct val="100600"/>
              </a:lnSpc>
              <a:spcBef>
                <a:spcPts val="85"/>
              </a:spcBef>
              <a:buFont typeface="Arial"/>
              <a:buChar char="•"/>
              <a:tabLst>
                <a:tab pos="367030" algn="l"/>
                <a:tab pos="367665" algn="l"/>
              </a:tabLst>
            </a:pPr>
            <a:r>
              <a:rPr lang="en-SG" sz="2400" dirty="0">
                <a:latin typeface="Calibri"/>
                <a:cs typeface="Calibri"/>
              </a:rPr>
              <a:t>Now the structurer has 100-95.12=4.88 to spend on an equity option.</a:t>
            </a:r>
          </a:p>
          <a:p>
            <a:pPr marL="367030" marR="165735" indent="-354330">
              <a:lnSpc>
                <a:spcPct val="100600"/>
              </a:lnSpc>
              <a:spcBef>
                <a:spcPts val="85"/>
              </a:spcBef>
              <a:buFont typeface="Arial"/>
              <a:buChar char="•"/>
              <a:tabLst>
                <a:tab pos="367030" algn="l"/>
                <a:tab pos="367665" algn="l"/>
              </a:tabLst>
            </a:pPr>
            <a:r>
              <a:rPr lang="en-SG" sz="2400" dirty="0">
                <a:latin typeface="Calibri"/>
                <a:cs typeface="Calibri"/>
              </a:rPr>
              <a:t>Note that the guaranteed capital is only guaranteed per se by the issuer.</a:t>
            </a:r>
          </a:p>
        </p:txBody>
      </p:sp>
    </p:spTree>
    <p:extLst>
      <p:ext uri="{BB962C8B-B14F-4D97-AF65-F5344CB8AC3E}">
        <p14:creationId xmlns:p14="http://schemas.microsoft.com/office/powerpoint/2010/main" val="17941929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dt" sz="half" idx="6"/>
          </p:nvPr>
        </p:nvSpPr>
        <p:spPr>
          <a:prstGeom prst="rect">
            <a:avLst/>
          </a:prstGeom>
        </p:spPr>
        <p:txBody>
          <a:bodyPr vert="horz" wrap="square" lIns="0" tIns="3810" rIns="0" bIns="0" rtlCol="0">
            <a:spAutoFit/>
          </a:bodyPr>
          <a:lstStyle/>
          <a:p>
            <a:pPr marL="12700">
              <a:lnSpc>
                <a:spcPct val="100000"/>
              </a:lnSpc>
              <a:spcBef>
                <a:spcPts val="30"/>
              </a:spcBef>
            </a:pPr>
            <a:r>
              <a:rPr spc="-5" dirty="0"/>
              <a:t>QF602</a:t>
            </a:r>
          </a:p>
        </p:txBody>
      </p:sp>
      <p:sp>
        <p:nvSpPr>
          <p:cNvPr id="6" name="object 6"/>
          <p:cNvSpPr txBox="1">
            <a:spLocks noGrp="1"/>
          </p:cNvSpPr>
          <p:nvPr>
            <p:ph type="sldNum" sz="quarter" idx="7"/>
          </p:nvPr>
        </p:nvSpPr>
        <p:spPr>
          <a:prstGeom prst="rect">
            <a:avLst/>
          </a:prstGeom>
        </p:spPr>
        <p:txBody>
          <a:bodyPr vert="horz" wrap="square" lIns="0" tIns="3810" rIns="0" bIns="0" rtlCol="0">
            <a:spAutoFit/>
          </a:bodyPr>
          <a:lstStyle/>
          <a:p>
            <a:pPr marL="25400">
              <a:lnSpc>
                <a:spcPct val="100000"/>
              </a:lnSpc>
              <a:spcBef>
                <a:spcPts val="30"/>
              </a:spcBef>
            </a:pPr>
            <a:fld id="{81D60167-4931-47E6-BA6A-407CBD079E47}" type="slidenum">
              <a:rPr spc="-5" dirty="0"/>
              <a:t>9</a:t>
            </a:fld>
            <a:endParaRPr spc="-5" dirty="0"/>
          </a:p>
        </p:txBody>
      </p:sp>
      <p:sp>
        <p:nvSpPr>
          <p:cNvPr id="2" name="object 2"/>
          <p:cNvSpPr txBox="1">
            <a:spLocks noGrp="1"/>
          </p:cNvSpPr>
          <p:nvPr>
            <p:ph type="title"/>
          </p:nvPr>
        </p:nvSpPr>
        <p:spPr>
          <a:xfrm>
            <a:off x="2146300" y="744715"/>
            <a:ext cx="6019800" cy="713657"/>
          </a:xfrm>
          <a:prstGeom prst="rect">
            <a:avLst/>
          </a:prstGeom>
        </p:spPr>
        <p:txBody>
          <a:bodyPr vert="horz" wrap="square" lIns="0" tIns="13335" rIns="0" bIns="0" rtlCol="0">
            <a:spAutoFit/>
          </a:bodyPr>
          <a:lstStyle/>
          <a:p>
            <a:pPr marL="12700" algn="ctr">
              <a:lnSpc>
                <a:spcPct val="100000"/>
              </a:lnSpc>
              <a:spcBef>
                <a:spcPts val="105"/>
              </a:spcBef>
            </a:pPr>
            <a:r>
              <a:rPr lang="en-SG" spc="50" dirty="0"/>
              <a:t>Equity Structured Notes</a:t>
            </a:r>
            <a:endParaRPr spc="-20" dirty="0"/>
          </a:p>
        </p:txBody>
      </p:sp>
      <p:sp>
        <p:nvSpPr>
          <p:cNvPr id="3" name="object 3"/>
          <p:cNvSpPr txBox="1"/>
          <p:nvPr/>
        </p:nvSpPr>
        <p:spPr>
          <a:xfrm>
            <a:off x="1197673" y="1682972"/>
            <a:ext cx="8022590" cy="4525983"/>
          </a:xfrm>
          <a:prstGeom prst="rect">
            <a:avLst/>
          </a:prstGeom>
        </p:spPr>
        <p:txBody>
          <a:bodyPr vert="horz" wrap="square" lIns="0" tIns="10795" rIns="0" bIns="0" rtlCol="0">
            <a:spAutoFit/>
          </a:bodyPr>
          <a:lstStyle/>
          <a:p>
            <a:pPr marL="367030" marR="165735" indent="-354330">
              <a:lnSpc>
                <a:spcPct val="100600"/>
              </a:lnSpc>
              <a:spcBef>
                <a:spcPts val="85"/>
              </a:spcBef>
              <a:buFont typeface="Arial"/>
              <a:buChar char="•"/>
              <a:tabLst>
                <a:tab pos="367030" algn="l"/>
                <a:tab pos="367665" algn="l"/>
              </a:tabLst>
            </a:pPr>
            <a:r>
              <a:rPr lang="en-SG" sz="2400" dirty="0">
                <a:latin typeface="Calibri"/>
                <a:cs typeface="Calibri"/>
              </a:rPr>
              <a:t>Also, investing in a note does not mean that the investment is safe all the time up to the maturity date.</a:t>
            </a:r>
          </a:p>
          <a:p>
            <a:pPr marL="367030" marR="165735" indent="-354330">
              <a:lnSpc>
                <a:spcPct val="100600"/>
              </a:lnSpc>
              <a:spcBef>
                <a:spcPts val="85"/>
              </a:spcBef>
              <a:buFont typeface="Arial"/>
              <a:buChar char="•"/>
              <a:tabLst>
                <a:tab pos="367030" algn="l"/>
                <a:tab pos="367665" algn="l"/>
              </a:tabLst>
            </a:pPr>
            <a:r>
              <a:rPr lang="en-SG" sz="2400" dirty="0">
                <a:latin typeface="Calibri"/>
                <a:cs typeface="Calibri"/>
              </a:rPr>
              <a:t>The invested capital is locked during the entire life of the note. If the investor has liquidity issues and wishes to redeem their equity note at any point in time, the issue has to provide them with a bid price – which could be lower than the 100% invest notional.</a:t>
            </a:r>
          </a:p>
          <a:p>
            <a:pPr marL="367030" marR="165735" indent="-354330">
              <a:lnSpc>
                <a:spcPct val="100600"/>
              </a:lnSpc>
              <a:spcBef>
                <a:spcPts val="85"/>
              </a:spcBef>
              <a:buFont typeface="Arial"/>
              <a:buChar char="•"/>
              <a:tabLst>
                <a:tab pos="367030" algn="l"/>
                <a:tab pos="367665" algn="l"/>
              </a:tabLst>
            </a:pPr>
            <a:r>
              <a:rPr lang="en-SG" sz="2400" dirty="0">
                <a:latin typeface="Calibri"/>
                <a:cs typeface="Calibri"/>
              </a:rPr>
              <a:t>Indeed, the price of the note at the time t is equal to the price of the option part plus the price of the fixed-income component.</a:t>
            </a:r>
          </a:p>
          <a:p>
            <a:pPr marL="367030" marR="165735" indent="-354330">
              <a:lnSpc>
                <a:spcPct val="100600"/>
              </a:lnSpc>
              <a:spcBef>
                <a:spcPts val="85"/>
              </a:spcBef>
              <a:buFont typeface="Arial"/>
              <a:buChar char="•"/>
              <a:tabLst>
                <a:tab pos="367030" algn="l"/>
                <a:tab pos="367665" algn="l"/>
              </a:tabLst>
            </a:pPr>
            <a:r>
              <a:rPr lang="en-SG" sz="2400" dirty="0">
                <a:latin typeface="Calibri"/>
                <a:cs typeface="Calibri"/>
              </a:rPr>
              <a:t>These values vary as the different market parameters fluctuate over time.</a:t>
            </a:r>
          </a:p>
        </p:txBody>
      </p:sp>
    </p:spTree>
    <p:extLst>
      <p:ext uri="{BB962C8B-B14F-4D97-AF65-F5344CB8AC3E}">
        <p14:creationId xmlns:p14="http://schemas.microsoft.com/office/powerpoint/2010/main" val="34902747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1900</TotalTime>
  <Words>1617</Words>
  <Application>Microsoft Office PowerPoint</Application>
  <PresentationFormat>Custom</PresentationFormat>
  <Paragraphs>185</Paragraphs>
  <Slides>18</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Arial Black</vt:lpstr>
      <vt:lpstr>Calibri</vt:lpstr>
      <vt:lpstr>Cambria Math</vt:lpstr>
      <vt:lpstr>Office Theme</vt:lpstr>
      <vt:lpstr>QF602: Derivatives</vt:lpstr>
      <vt:lpstr>Equity Structured Notes</vt:lpstr>
      <vt:lpstr>Equity Structured Notes</vt:lpstr>
      <vt:lpstr>Equity Structured Notes</vt:lpstr>
      <vt:lpstr>Equity Structured Notes</vt:lpstr>
      <vt:lpstr>Equity Structured Notes</vt:lpstr>
      <vt:lpstr>Equity Structured Notes</vt:lpstr>
      <vt:lpstr>Equity Structured Notes</vt:lpstr>
      <vt:lpstr>Equity Structured Notes</vt:lpstr>
      <vt:lpstr>Relationship of the desks</vt:lpstr>
      <vt:lpstr>Credit Linked Note</vt:lpstr>
      <vt:lpstr>Credit Linked Note</vt:lpstr>
      <vt:lpstr>Unfunded Structure</vt:lpstr>
      <vt:lpstr>Unfunded Structure</vt:lpstr>
      <vt:lpstr>Unfunded Structure</vt:lpstr>
      <vt:lpstr>Leveraged Bond Note</vt:lpstr>
      <vt:lpstr>Callable Note</vt:lpstr>
      <vt:lpstr>Callable Note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QF602: Derivatives</dc:title>
  <dc:creator>My PC</dc:creator>
  <cp:lastModifiedBy>Harry Lo</cp:lastModifiedBy>
  <cp:revision>111</cp:revision>
  <dcterms:created xsi:type="dcterms:W3CDTF">2017-12-05T09:05:45Z</dcterms:created>
  <dcterms:modified xsi:type="dcterms:W3CDTF">2018-02-18T09:56:19Z</dcterms:modified>
</cp:coreProperties>
</file>