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3"/>
  </p:notesMasterIdLst>
  <p:handoutMasterIdLst>
    <p:handoutMasterId r:id="rId14"/>
  </p:handoutMasterIdLst>
  <p:sldIdLst>
    <p:sldId id="275" r:id="rId2"/>
    <p:sldId id="257" r:id="rId3"/>
    <p:sldId id="265" r:id="rId4"/>
    <p:sldId id="277" r:id="rId5"/>
    <p:sldId id="278" r:id="rId6"/>
    <p:sldId id="282" r:id="rId7"/>
    <p:sldId id="279" r:id="rId8"/>
    <p:sldId id="283" r:id="rId9"/>
    <p:sldId id="284" r:id="rId10"/>
    <p:sldId id="281"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1" d="100"/>
          <a:sy n="91" d="100"/>
        </p:scale>
        <p:origin x="119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3/22/2024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3/22/2024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3/22/2024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3/22/2024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3/22/2024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3/22/2024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3/22/2024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3/22/2024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3/22/2024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83" r:id="rId4"/>
    <p:sldLayoutId id="2147483679" r:id="rId5"/>
    <p:sldLayoutId id="2147483680" r:id="rId6"/>
    <p:sldLayoutId id="2147483681" r:id="rId7"/>
    <p:sldLayoutId id="2147483682" r:id="rId8"/>
    <p:sldLayoutId id="214748367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II. Mục tiêu đồ án</a:t>
            </a:r>
          </a:p>
        </p:txBody>
      </p:sp>
      <p:sp>
        <p:nvSpPr>
          <p:cNvPr id="4" name="TextBox 3">
            <a:extLst>
              <a:ext uri="{FF2B5EF4-FFF2-40B4-BE49-F238E27FC236}">
                <a16:creationId xmlns:a16="http://schemas.microsoft.com/office/drawing/2014/main" id="{E6A16D1A-1551-83BE-0729-3C637AF94F0A}"/>
              </a:ext>
            </a:extLst>
          </p:cNvPr>
          <p:cNvSpPr txBox="1"/>
          <p:nvPr/>
        </p:nvSpPr>
        <p:spPr>
          <a:xfrm>
            <a:off x="235077" y="1057309"/>
            <a:ext cx="8632272" cy="3477875"/>
          </a:xfrm>
          <a:prstGeom prst="rect">
            <a:avLst/>
          </a:prstGeom>
          <a:noFill/>
        </p:spPr>
        <p:txBody>
          <a:bodyPr wrap="square" rtlCol="0">
            <a:spAutoFit/>
          </a:bodyPr>
          <a:lstStyle/>
          <a:p>
            <a:endParaRPr lang="vi-VN" sz="2000">
              <a:latin typeface="Calibri (Body)"/>
            </a:endParaRPr>
          </a:p>
          <a:p>
            <a:r>
              <a:rPr lang="vi-VN" sz="2000">
                <a:latin typeface="Calibri (Body)"/>
              </a:rPr>
              <a:t>Các thuật toán định tuyến trong mạng cảm biến không dây đã đạt được nhiều tiến bộ, tuy nhiên vẫn tồn tại một số hạn chế và thách thức trong thực tế khi triển khai. </a:t>
            </a:r>
            <a:endParaRPr lang="en-US" sz="2000">
              <a:latin typeface="Calibri (Body)"/>
            </a:endParaRPr>
          </a:p>
          <a:p>
            <a:endParaRPr lang="en-US" sz="2000">
              <a:latin typeface="Calibri (Body)"/>
            </a:endParaRPr>
          </a:p>
          <a:p>
            <a:r>
              <a:rPr lang="en-US" sz="2000" b="1" i="1">
                <a:latin typeface="Calibri (Body)"/>
              </a:rPr>
              <a:t>Mục tiêu đồ án:</a:t>
            </a:r>
          </a:p>
          <a:p>
            <a:pPr marL="342900" indent="-342900">
              <a:buFontTx/>
              <a:buChar char="-"/>
            </a:pPr>
            <a:r>
              <a:rPr lang="en-US" sz="2000">
                <a:latin typeface="Calibri (Body)"/>
              </a:rPr>
              <a:t>Đề xuất thuật toán mới hoặc cải tiến thuật toán định tuyến đã có để nâng cao khả năng tiết kiệm năng lượng. </a:t>
            </a:r>
          </a:p>
          <a:p>
            <a:pPr marL="342900" indent="-342900">
              <a:buFontTx/>
              <a:buChar char="-"/>
            </a:pPr>
            <a:r>
              <a:rPr lang="en-US" sz="2000">
                <a:latin typeface="Calibri (Body)"/>
              </a:rPr>
              <a:t>So sánh hiệu suất các thuật toán bằng mô phỏng. </a:t>
            </a:r>
          </a:p>
          <a:p>
            <a:pPr marL="342900" indent="-342900">
              <a:buFontTx/>
              <a:buChar char="-"/>
            </a:pPr>
            <a:r>
              <a:rPr lang="en-US" sz="2000">
                <a:latin typeface="Calibri (Body)"/>
              </a:rPr>
              <a:t>Xây dựng mạng cảm biến không dây thật để so sánh hiệu suất các thuật toán. </a:t>
            </a:r>
          </a:p>
          <a:p>
            <a:pPr marL="342900" indent="-342900">
              <a:buFontTx/>
              <a:buChar char="-"/>
            </a:pPr>
            <a:endParaRPr lang="en-US" sz="2000">
              <a:latin typeface="Calibri (Body)"/>
            </a:endParaRPr>
          </a:p>
        </p:txBody>
      </p:sp>
    </p:spTree>
    <p:extLst>
      <p:ext uri="{BB962C8B-B14F-4D97-AF65-F5344CB8AC3E}">
        <p14:creationId xmlns:p14="http://schemas.microsoft.com/office/powerpoint/2010/main" val="68312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a:t>Báo cáo đồ án tốt nghiệp</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97868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a:t>Tổng quan về định tuyến trong mạng cảm biến không dây</a:t>
            </a:r>
          </a:p>
          <a:p>
            <a:r>
              <a:rPr lang="en-US" sz="2800" b="0"/>
              <a:t>Phạm Công Minh 20200688</a:t>
            </a:r>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I. Tổng quan</a:t>
            </a:r>
          </a:p>
        </p:txBody>
      </p:sp>
      <p:sp>
        <p:nvSpPr>
          <p:cNvPr id="5" name="TextBox 4">
            <a:extLst>
              <a:ext uri="{FF2B5EF4-FFF2-40B4-BE49-F238E27FC236}">
                <a16:creationId xmlns:a16="http://schemas.microsoft.com/office/drawing/2014/main" id="{B63FAE15-3F6E-C386-74AF-445968629355}"/>
              </a:ext>
            </a:extLst>
          </p:cNvPr>
          <p:cNvSpPr txBox="1"/>
          <p:nvPr/>
        </p:nvSpPr>
        <p:spPr>
          <a:xfrm>
            <a:off x="235077" y="1057309"/>
            <a:ext cx="8632272" cy="2246769"/>
          </a:xfrm>
          <a:prstGeom prst="rect">
            <a:avLst/>
          </a:prstGeom>
          <a:noFill/>
        </p:spPr>
        <p:txBody>
          <a:bodyPr wrap="square" rtlCol="0">
            <a:spAutoFit/>
          </a:bodyPr>
          <a:lstStyle/>
          <a:p>
            <a:pPr marL="342900" indent="-342900">
              <a:buAutoNum type="arabicPeriod"/>
            </a:pPr>
            <a:r>
              <a:rPr lang="en-US" sz="2000" b="1">
                <a:latin typeface="Calibri (Body)"/>
              </a:rPr>
              <a:t>Mạng cảm biến không dây là gì?</a:t>
            </a:r>
            <a:endParaRPr lang="vi-VN" sz="2000" b="1">
              <a:latin typeface="Calibri (Body)"/>
            </a:endParaRPr>
          </a:p>
          <a:p>
            <a:r>
              <a:rPr lang="vi-VN" sz="2000">
                <a:latin typeface="Calibri (Body)"/>
              </a:rPr>
              <a:t>Mạng cảm biến không dây (Wireless Sensor Network - WSN) là một loại mạng không dây được hình thành bởi một số lượng lớn các nút cảm biến có khả năng thu thập thông tin từ môi trường xung quanh và truyền dữ liệu đến một trạm cơ sở (base station) hoặc điểm thu thập dữ liệu (sink node). Mục tiêu chính của mạng cảm biến không dây là thu thập dữ liệu môi trường một cách hiệu quả và chính xác.</a:t>
            </a:r>
            <a:endParaRPr lang="en-US" sz="2000">
              <a:latin typeface="Calibri (Body)"/>
            </a:endParaRPr>
          </a:p>
        </p:txBody>
      </p:sp>
      <p:pic>
        <p:nvPicPr>
          <p:cNvPr id="1026" name="Picture 2" descr="Thiết kế hệ thống quản lý môi trường hiện nay tại Việt Nam dựa trên WSN và  IoTs - MVietQ">
            <a:extLst>
              <a:ext uri="{FF2B5EF4-FFF2-40B4-BE49-F238E27FC236}">
                <a16:creationId xmlns:a16="http://schemas.microsoft.com/office/drawing/2014/main" id="{FE0C1FBF-B0B4-9F9E-6B70-8C54DC8B9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705" y="3429000"/>
            <a:ext cx="5750590" cy="255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I. Tổng quan</a:t>
            </a:r>
          </a:p>
        </p:txBody>
      </p:sp>
      <p:sp>
        <p:nvSpPr>
          <p:cNvPr id="4" name="TextBox 3">
            <a:extLst>
              <a:ext uri="{FF2B5EF4-FFF2-40B4-BE49-F238E27FC236}">
                <a16:creationId xmlns:a16="http://schemas.microsoft.com/office/drawing/2014/main" id="{E6A16D1A-1551-83BE-0729-3C637AF94F0A}"/>
              </a:ext>
            </a:extLst>
          </p:cNvPr>
          <p:cNvSpPr txBox="1"/>
          <p:nvPr/>
        </p:nvSpPr>
        <p:spPr>
          <a:xfrm>
            <a:off x="235077" y="1057309"/>
            <a:ext cx="8632272" cy="4708981"/>
          </a:xfrm>
          <a:prstGeom prst="rect">
            <a:avLst/>
          </a:prstGeom>
          <a:noFill/>
        </p:spPr>
        <p:txBody>
          <a:bodyPr wrap="square" rtlCol="0">
            <a:spAutoFit/>
          </a:bodyPr>
          <a:lstStyle/>
          <a:p>
            <a:r>
              <a:rPr lang="en-US" sz="2000" b="1">
                <a:latin typeface="Calibri (Body)"/>
              </a:rPr>
              <a:t>2. Đặc điểm mạng cảm biến không dây</a:t>
            </a:r>
          </a:p>
          <a:p>
            <a:endParaRPr lang="en-US" sz="2000">
              <a:latin typeface="Calibri (Body)"/>
            </a:endParaRPr>
          </a:p>
          <a:p>
            <a:pPr marL="342900" indent="-342900">
              <a:buFontTx/>
              <a:buChar char="-"/>
            </a:pPr>
            <a:r>
              <a:rPr lang="vi-VN" sz="2000">
                <a:latin typeface="Calibri (Body)"/>
              </a:rPr>
              <a:t>Các nút cảm biến trong mạng này thường nhỏ gọn, giá rẻ và có khả năng cảm nhận, xử lý thông tin, và truyền dữ liệu không dây. Mỗi nút cảm biến thường bao gồm một số cảm biến (ví dụ: cảm biến nhiệt độ, cảm biến ánh sáng, cảm biến chuyển động, v.v.), một máy tính nhúng (embedded processor) để xử lý dữ liệu, và một mô-đun truyền thông không dây (wireless communication module) để truyền dữ liệu.</a:t>
            </a:r>
            <a:endParaRPr lang="en-US" sz="2000">
              <a:latin typeface="Calibri (Body)"/>
            </a:endParaRPr>
          </a:p>
          <a:p>
            <a:pPr marL="342900" indent="-342900">
              <a:buFontTx/>
              <a:buChar char="-"/>
            </a:pPr>
            <a:endParaRPr lang="en-US" sz="2000">
              <a:latin typeface="Calibri (Body)"/>
            </a:endParaRPr>
          </a:p>
          <a:p>
            <a:pPr marL="342900" indent="-342900">
              <a:buFontTx/>
              <a:buChar char="-"/>
            </a:pPr>
            <a:r>
              <a:rPr lang="en-US" sz="2000">
                <a:latin typeface="Calibri (Body)"/>
              </a:rPr>
              <a:t>Mạng cảm biến không dây tự tổ chức: Các nút cảm biến có khả năng tự sắp xếp và tự lập mạng một cách tự động mà không cần sự can thiệp từ bên ngoài.</a:t>
            </a:r>
          </a:p>
          <a:p>
            <a:pPr marL="342900" indent="-342900">
              <a:buFontTx/>
              <a:buChar char="-"/>
            </a:pPr>
            <a:endParaRPr lang="en-US" sz="2000">
              <a:latin typeface="Calibri (Body)"/>
            </a:endParaRPr>
          </a:p>
          <a:p>
            <a:pPr marL="342900" indent="-342900">
              <a:buFontTx/>
              <a:buChar char="-"/>
            </a:pPr>
            <a:r>
              <a:rPr lang="en-US" sz="2000">
                <a:latin typeface="Calibri (Body)"/>
              </a:rPr>
              <a:t>Cấu trúc mạng linh hoạt: Các nút có thể tham gia hoặc rời khỏi mạng một cách linh hoạt, giúp tăng khả năng mở rộng và linh hoạt của mạng.</a:t>
            </a:r>
          </a:p>
          <a:p>
            <a:pPr marL="342900" indent="-342900">
              <a:buFontTx/>
              <a:buChar char="-"/>
            </a:pPr>
            <a:endParaRPr lang="en-US" sz="2000">
              <a:latin typeface="Calibri (Body)"/>
            </a:endParaRPr>
          </a:p>
        </p:txBody>
      </p:sp>
    </p:spTree>
    <p:extLst>
      <p:ext uri="{BB962C8B-B14F-4D97-AF65-F5344CB8AC3E}">
        <p14:creationId xmlns:p14="http://schemas.microsoft.com/office/powerpoint/2010/main" val="216788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I. Tổng quan</a:t>
            </a:r>
          </a:p>
        </p:txBody>
      </p:sp>
      <p:sp>
        <p:nvSpPr>
          <p:cNvPr id="4" name="TextBox 3">
            <a:extLst>
              <a:ext uri="{FF2B5EF4-FFF2-40B4-BE49-F238E27FC236}">
                <a16:creationId xmlns:a16="http://schemas.microsoft.com/office/drawing/2014/main" id="{E6A16D1A-1551-83BE-0729-3C637AF94F0A}"/>
              </a:ext>
            </a:extLst>
          </p:cNvPr>
          <p:cNvSpPr txBox="1"/>
          <p:nvPr/>
        </p:nvSpPr>
        <p:spPr>
          <a:xfrm>
            <a:off x="235077" y="945549"/>
            <a:ext cx="8632272" cy="1631216"/>
          </a:xfrm>
          <a:prstGeom prst="rect">
            <a:avLst/>
          </a:prstGeom>
          <a:noFill/>
        </p:spPr>
        <p:txBody>
          <a:bodyPr wrap="square" rtlCol="0">
            <a:spAutoFit/>
          </a:bodyPr>
          <a:lstStyle/>
          <a:p>
            <a:r>
              <a:rPr lang="en-US" sz="2000" b="1">
                <a:latin typeface="Calibri (Body)"/>
              </a:rPr>
              <a:t>3. Tại sao cần định tuyến trong mạng cảm biến không dây</a:t>
            </a:r>
          </a:p>
          <a:p>
            <a:r>
              <a:rPr lang="en-US" sz="2000">
                <a:latin typeface="Calibri (Body)"/>
              </a:rPr>
              <a:t>Trong mạng cảm biến không dây, do các node phân bố trên không gian rộng, dữ liệu không thể truyền trực tiếp từ các node tới base node mà phải thông qua các node trung gian. </a:t>
            </a:r>
          </a:p>
          <a:p>
            <a:endParaRPr lang="en-US" sz="2000"/>
          </a:p>
        </p:txBody>
      </p:sp>
      <p:pic>
        <p:nvPicPr>
          <p:cNvPr id="5122" name="Picture 2" descr="Scalability of Energy Efficient Routing Algorithms in Wireless Sensor  Networks - Computational Modelling Group">
            <a:extLst>
              <a:ext uri="{FF2B5EF4-FFF2-40B4-BE49-F238E27FC236}">
                <a16:creationId xmlns:a16="http://schemas.microsoft.com/office/drawing/2014/main" id="{EAA21A5A-49F9-E788-971B-1CA4F3717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521" y="2688525"/>
            <a:ext cx="4713770" cy="302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84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4DB891-92F1-01D7-2574-55EC52F40803}"/>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93F73C45-CF64-5D5B-E9D3-0E15B72564F4}"/>
              </a:ext>
            </a:extLst>
          </p:cNvPr>
          <p:cNvSpPr>
            <a:spLocks noGrp="1"/>
          </p:cNvSpPr>
          <p:nvPr>
            <p:ph type="title"/>
          </p:nvPr>
        </p:nvSpPr>
        <p:spPr/>
        <p:txBody>
          <a:bodyPr/>
          <a:lstStyle/>
          <a:p>
            <a:r>
              <a:rPr lang="en-US"/>
              <a:t>I. Tổng quan</a:t>
            </a:r>
          </a:p>
        </p:txBody>
      </p:sp>
      <p:sp>
        <p:nvSpPr>
          <p:cNvPr id="6" name="TextBox 5">
            <a:extLst>
              <a:ext uri="{FF2B5EF4-FFF2-40B4-BE49-F238E27FC236}">
                <a16:creationId xmlns:a16="http://schemas.microsoft.com/office/drawing/2014/main" id="{062B87B2-9BF4-27AE-B4AB-11D1F6AADAF5}"/>
              </a:ext>
            </a:extLst>
          </p:cNvPr>
          <p:cNvSpPr txBox="1"/>
          <p:nvPr/>
        </p:nvSpPr>
        <p:spPr>
          <a:xfrm>
            <a:off x="436880" y="1104415"/>
            <a:ext cx="8067040" cy="1631216"/>
          </a:xfrm>
          <a:prstGeom prst="rect">
            <a:avLst/>
          </a:prstGeom>
          <a:noFill/>
        </p:spPr>
        <p:txBody>
          <a:bodyPr wrap="square">
            <a:spAutoFit/>
          </a:bodyPr>
          <a:lstStyle/>
          <a:p>
            <a:r>
              <a:rPr lang="en-US" sz="2000" b="1" i="1">
                <a:latin typeface="Calibri (Body)"/>
              </a:rPr>
              <a:t>Định tuyến</a:t>
            </a:r>
            <a:r>
              <a:rPr lang="vi-VN" sz="2000" b="1" i="1">
                <a:latin typeface="Calibri (Body)"/>
              </a:rPr>
              <a:t>(Routing) </a:t>
            </a:r>
            <a:r>
              <a:rPr lang="vi-VN" sz="2000">
                <a:latin typeface="Calibri (Body)"/>
              </a:rPr>
              <a:t>là quá trình xác định và chọn lựa các đường dẫn tối ưu cho dữ liệu từ các nút cảm biến đến điểm thu thập dữ liệu (sink node) hoặc các nút khác trong mạng. Mục tiêu của định tuyến là tối ưu hóa hiệu suất mạng bằng cách chọn đường dẫn phù hợp, tiết kiệm năng lượng và đảm bảo độ tin cậy khi truyền dữ liệu.</a:t>
            </a:r>
            <a:endParaRPr lang="en-US" sz="2000">
              <a:latin typeface="Calibri (Body)"/>
            </a:endParaRPr>
          </a:p>
        </p:txBody>
      </p:sp>
      <p:pic>
        <p:nvPicPr>
          <p:cNvPr id="9" name="Picture 8">
            <a:extLst>
              <a:ext uri="{FF2B5EF4-FFF2-40B4-BE49-F238E27FC236}">
                <a16:creationId xmlns:a16="http://schemas.microsoft.com/office/drawing/2014/main" id="{E8000768-34AD-28F4-899A-10F6CB3A4F49}"/>
              </a:ext>
            </a:extLst>
          </p:cNvPr>
          <p:cNvPicPr>
            <a:picLocks noChangeAspect="1"/>
          </p:cNvPicPr>
          <p:nvPr/>
        </p:nvPicPr>
        <p:blipFill>
          <a:blip r:embed="rId2"/>
          <a:stretch>
            <a:fillRect/>
          </a:stretch>
        </p:blipFill>
        <p:spPr>
          <a:xfrm>
            <a:off x="1141808" y="2936142"/>
            <a:ext cx="6860383" cy="2817443"/>
          </a:xfrm>
          <a:prstGeom prst="rect">
            <a:avLst/>
          </a:prstGeom>
        </p:spPr>
      </p:pic>
    </p:spTree>
    <p:extLst>
      <p:ext uri="{BB962C8B-B14F-4D97-AF65-F5344CB8AC3E}">
        <p14:creationId xmlns:p14="http://schemas.microsoft.com/office/powerpoint/2010/main" val="288489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I. Tổng quan</a:t>
            </a:r>
          </a:p>
        </p:txBody>
      </p:sp>
      <p:sp>
        <p:nvSpPr>
          <p:cNvPr id="4" name="TextBox 3">
            <a:extLst>
              <a:ext uri="{FF2B5EF4-FFF2-40B4-BE49-F238E27FC236}">
                <a16:creationId xmlns:a16="http://schemas.microsoft.com/office/drawing/2014/main" id="{E6A16D1A-1551-83BE-0729-3C637AF94F0A}"/>
              </a:ext>
            </a:extLst>
          </p:cNvPr>
          <p:cNvSpPr txBox="1"/>
          <p:nvPr/>
        </p:nvSpPr>
        <p:spPr>
          <a:xfrm>
            <a:off x="235077" y="1057309"/>
            <a:ext cx="8632272" cy="5016758"/>
          </a:xfrm>
          <a:prstGeom prst="rect">
            <a:avLst/>
          </a:prstGeom>
          <a:noFill/>
        </p:spPr>
        <p:txBody>
          <a:bodyPr wrap="square" rtlCol="0">
            <a:spAutoFit/>
          </a:bodyPr>
          <a:lstStyle/>
          <a:p>
            <a:r>
              <a:rPr lang="en-US" sz="2000" b="1">
                <a:latin typeface="Calibri (Body)"/>
              </a:rPr>
              <a:t>4. Các thách thức trong định tuyến trong mạng cảm biến không dây</a:t>
            </a:r>
          </a:p>
          <a:p>
            <a:pPr marL="457200" indent="-457200">
              <a:buAutoNum type="alphaLcPeriod"/>
            </a:pPr>
            <a:r>
              <a:rPr lang="en-US" sz="2000" b="1" i="1">
                <a:latin typeface="Calibri (Body)"/>
              </a:rPr>
              <a:t>Tiêu thụ năng lượng: </a:t>
            </a:r>
            <a:r>
              <a:rPr lang="vi-VN" sz="2000">
                <a:latin typeface="Calibri (Body)"/>
              </a:rPr>
              <a:t>Mạng cảm biến không dây thường hoạt động trên nguồn năng lượng hạn chế như pin hoặc năng lượng tái tạo. Định tuyến phải cân nhắc giữa việc tối ưu hóa đường dẫn và tiết kiệm năng lượng cho các nút cảm biến.</a:t>
            </a:r>
            <a:endParaRPr lang="en-US" sz="2000">
              <a:latin typeface="Calibri (Body)"/>
            </a:endParaRPr>
          </a:p>
          <a:p>
            <a:pPr marL="457200" indent="-457200">
              <a:buAutoNum type="alphaLcPeriod"/>
            </a:pPr>
            <a:r>
              <a:rPr lang="en-US" sz="2000" b="1" i="1">
                <a:latin typeface="Calibri (Body)"/>
              </a:rPr>
              <a:t>Độ trễ</a:t>
            </a:r>
            <a:r>
              <a:rPr lang="vi-VN" sz="2000" b="1" i="1">
                <a:latin typeface="Calibri (Body)"/>
              </a:rPr>
              <a:t>: </a:t>
            </a:r>
            <a:r>
              <a:rPr lang="vi-VN" sz="2000">
                <a:latin typeface="Calibri (Body)"/>
              </a:rPr>
              <a:t>: Việc chuyển tiếp dữ liệu qua nhiều nút trên đường dẫn có thể gây ra độ trễ lớn, ảnh hưởng đến thời gian phản hồi và hiệu suất mạng.</a:t>
            </a:r>
            <a:endParaRPr lang="en-US" sz="2000">
              <a:latin typeface="Calibri (Body)"/>
            </a:endParaRPr>
          </a:p>
          <a:p>
            <a:pPr marL="457200" indent="-457200">
              <a:buAutoNum type="alphaLcPeriod"/>
            </a:pPr>
            <a:r>
              <a:rPr lang="vi-VN" sz="2000" b="1" i="1">
                <a:latin typeface="Calibri (Body)"/>
              </a:rPr>
              <a:t>Phân phối tải đều trên mạng</a:t>
            </a:r>
            <a:r>
              <a:rPr lang="vi-VN" sz="2000">
                <a:latin typeface="Calibri (Body)"/>
              </a:rPr>
              <a:t>: Định tuyến có thể giúp phân phối công việc và lưu lượng truy cập đều đặn trên các nút trong mạng, tránh tình trạng quá tải cho một số nút nhất định.</a:t>
            </a:r>
            <a:endParaRPr lang="en-US" sz="2000">
              <a:latin typeface="Calibri (Body)"/>
            </a:endParaRPr>
          </a:p>
          <a:p>
            <a:pPr marL="457200" indent="-457200">
              <a:buAutoNum type="alphaLcPeriod"/>
            </a:pPr>
            <a:r>
              <a:rPr lang="vi-VN" sz="2000" b="1" i="1">
                <a:latin typeface="Calibri (Body)"/>
              </a:rPr>
              <a:t>Mở rộng mạng: </a:t>
            </a:r>
            <a:r>
              <a:rPr lang="vi-VN" sz="2000">
                <a:latin typeface="Calibri (Body)"/>
              </a:rPr>
              <a:t>Mạng cảm biến có thể cần mở rộng kích thước hoặc số lượng nút cảm biến. Định tuyến phải có khả năng mở rộng để hỗ trợ các mạng lớn hơn.</a:t>
            </a:r>
            <a:endParaRPr lang="en-US" sz="2000">
              <a:latin typeface="Calibri (Body)"/>
            </a:endParaRPr>
          </a:p>
          <a:p>
            <a:pPr marL="457200" indent="-457200">
              <a:buAutoNum type="alphaLcPeriod"/>
            </a:pPr>
            <a:r>
              <a:rPr lang="vi-VN" sz="2000" b="1" i="1">
                <a:latin typeface="Calibri (Body)"/>
              </a:rPr>
              <a:t>Bảo mật dữ liệu</a:t>
            </a:r>
            <a:r>
              <a:rPr lang="vi-VN" sz="2000">
                <a:latin typeface="Calibri (Body)"/>
              </a:rPr>
              <a:t>: Bảo mật thông tin truyền đi trong mạng cảm biến không dây là một thách thức quan trọng, đặc biệt khi thông tin có thể bị người ngoài xâm nhập hoặc gian lận.</a:t>
            </a:r>
            <a:endParaRPr lang="en-US" sz="2000">
              <a:latin typeface="Calibri (Body)"/>
            </a:endParaRPr>
          </a:p>
        </p:txBody>
      </p:sp>
    </p:spTree>
    <p:extLst>
      <p:ext uri="{BB962C8B-B14F-4D97-AF65-F5344CB8AC3E}">
        <p14:creationId xmlns:p14="http://schemas.microsoft.com/office/powerpoint/2010/main" val="271270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36F5C7-FC35-18EF-533F-CCC73F693DEE}"/>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34A23983-1C81-A967-74DA-D67D4C7FD280}"/>
              </a:ext>
            </a:extLst>
          </p:cNvPr>
          <p:cNvSpPr>
            <a:spLocks noGrp="1"/>
          </p:cNvSpPr>
          <p:nvPr>
            <p:ph type="title"/>
          </p:nvPr>
        </p:nvSpPr>
        <p:spPr/>
        <p:txBody>
          <a:bodyPr/>
          <a:lstStyle/>
          <a:p>
            <a:r>
              <a:rPr lang="en-US"/>
              <a:t>II. Các thuật toán định tuyến trong WSNs</a:t>
            </a:r>
          </a:p>
        </p:txBody>
      </p:sp>
      <p:sp>
        <p:nvSpPr>
          <p:cNvPr id="4" name="Content Placeholder 3">
            <a:extLst>
              <a:ext uri="{FF2B5EF4-FFF2-40B4-BE49-F238E27FC236}">
                <a16:creationId xmlns:a16="http://schemas.microsoft.com/office/drawing/2014/main" id="{CE71A374-AEC3-9463-E131-C6A1F3C235BC}"/>
              </a:ext>
            </a:extLst>
          </p:cNvPr>
          <p:cNvSpPr>
            <a:spLocks noGrp="1"/>
          </p:cNvSpPr>
          <p:nvPr>
            <p:ph sz="quarter" idx="13"/>
          </p:nvPr>
        </p:nvSpPr>
        <p:spPr/>
        <p:txBody>
          <a:bodyPr/>
          <a:lstStyle/>
          <a:p>
            <a:r>
              <a:rPr lang="en-US">
                <a:latin typeface="Calibri (Body)"/>
              </a:rPr>
              <a:t>RPL</a:t>
            </a:r>
          </a:p>
          <a:p>
            <a:pPr marL="0" indent="0">
              <a:buNone/>
            </a:pPr>
            <a:r>
              <a:rPr lang="vi-VN" sz="2000">
                <a:latin typeface="Calibri (Body)"/>
              </a:rPr>
              <a:t>Thuật toán routing RPL (Routing Protocol for Low-Power and Lossy Networks) được thiết kế đặc biệt cho mạng không dây và mạng cảm biến với các yêu cầu về tiêu tốn năng lượng thấp và khả năng chịu mất mát</a:t>
            </a:r>
            <a:endParaRPr lang="en-US" sz="2000">
              <a:latin typeface="Calibri (Body)"/>
            </a:endParaRPr>
          </a:p>
        </p:txBody>
      </p:sp>
      <p:pic>
        <p:nvPicPr>
          <p:cNvPr id="6" name="Picture 5">
            <a:extLst>
              <a:ext uri="{FF2B5EF4-FFF2-40B4-BE49-F238E27FC236}">
                <a16:creationId xmlns:a16="http://schemas.microsoft.com/office/drawing/2014/main" id="{3E8449FC-D4AB-C3BC-E2C2-8611FDEE7060}"/>
              </a:ext>
            </a:extLst>
          </p:cNvPr>
          <p:cNvPicPr>
            <a:picLocks noChangeAspect="1"/>
          </p:cNvPicPr>
          <p:nvPr/>
        </p:nvPicPr>
        <p:blipFill>
          <a:blip r:embed="rId2"/>
          <a:stretch>
            <a:fillRect/>
          </a:stretch>
        </p:blipFill>
        <p:spPr>
          <a:xfrm>
            <a:off x="4640508" y="2483140"/>
            <a:ext cx="3812270" cy="3261253"/>
          </a:xfrm>
          <a:prstGeom prst="rect">
            <a:avLst/>
          </a:prstGeom>
        </p:spPr>
      </p:pic>
      <p:sp>
        <p:nvSpPr>
          <p:cNvPr id="8" name="TextBox 7">
            <a:extLst>
              <a:ext uri="{FF2B5EF4-FFF2-40B4-BE49-F238E27FC236}">
                <a16:creationId xmlns:a16="http://schemas.microsoft.com/office/drawing/2014/main" id="{266266A1-BE37-593D-E849-DB44926430C9}"/>
              </a:ext>
            </a:extLst>
          </p:cNvPr>
          <p:cNvSpPr txBox="1"/>
          <p:nvPr/>
        </p:nvSpPr>
        <p:spPr>
          <a:xfrm>
            <a:off x="234823" y="2721794"/>
            <a:ext cx="3552737" cy="2246769"/>
          </a:xfrm>
          <a:prstGeom prst="rect">
            <a:avLst/>
          </a:prstGeom>
          <a:noFill/>
        </p:spPr>
        <p:txBody>
          <a:bodyPr wrap="square">
            <a:spAutoFit/>
          </a:bodyPr>
          <a:lstStyle/>
          <a:p>
            <a:r>
              <a:rPr lang="vi-VN" sz="2000">
                <a:latin typeface="Calibri (Body)"/>
                <a:ea typeface="Lato" panose="020F0502020204030203" pitchFamily="34" charset="0"/>
                <a:cs typeface="Lato" panose="020F0502020204030203" pitchFamily="34" charset="0"/>
              </a:rPr>
              <a:t>Giao thức này tạo ra một cấu trúc định tuyến phân cấp cho các </a:t>
            </a:r>
            <a:r>
              <a:rPr lang="en-US" sz="2000">
                <a:latin typeface="Calibri (Body)"/>
                <a:ea typeface="Lato" panose="020F0502020204030203" pitchFamily="34" charset="0"/>
                <a:cs typeface="Lato" panose="020F0502020204030203" pitchFamily="34" charset="0"/>
              </a:rPr>
              <a:t>node</a:t>
            </a:r>
            <a:r>
              <a:rPr lang="vi-VN" sz="2000">
                <a:latin typeface="Calibri (Body)"/>
                <a:ea typeface="Lato" panose="020F0502020204030203" pitchFamily="34" charset="0"/>
                <a:cs typeface="Lato" panose="020F0502020204030203" pitchFamily="34" charset="0"/>
              </a:rPr>
              <a:t>, trong đó mỗi </a:t>
            </a:r>
            <a:r>
              <a:rPr lang="en-US" sz="2000">
                <a:latin typeface="Calibri (Body)"/>
                <a:ea typeface="Lato" panose="020F0502020204030203" pitchFamily="34" charset="0"/>
                <a:cs typeface="Lato" panose="020F0502020204030203" pitchFamily="34" charset="0"/>
              </a:rPr>
              <a:t>node</a:t>
            </a:r>
            <a:r>
              <a:rPr lang="vi-VN" sz="2000">
                <a:latin typeface="Calibri (Body)"/>
                <a:ea typeface="Lato" panose="020F0502020204030203" pitchFamily="34" charset="0"/>
                <a:cs typeface="Lato" panose="020F0502020204030203" pitchFamily="34" charset="0"/>
              </a:rPr>
              <a:t> có thể gửi dữ liệu đến </a:t>
            </a:r>
            <a:r>
              <a:rPr lang="en-US" sz="2000">
                <a:latin typeface="Calibri (Body)"/>
                <a:ea typeface="Lato" panose="020F0502020204030203" pitchFamily="34" charset="0"/>
                <a:cs typeface="Lato" panose="020F0502020204030203" pitchFamily="34" charset="0"/>
              </a:rPr>
              <a:t>parent node </a:t>
            </a:r>
            <a:r>
              <a:rPr lang="vi-VN" sz="2000">
                <a:latin typeface="Calibri (Body)"/>
                <a:ea typeface="Lato" panose="020F0502020204030203" pitchFamily="34" charset="0"/>
                <a:cs typeface="Lato" panose="020F0502020204030203" pitchFamily="34" charset="0"/>
              </a:rPr>
              <a:t>của nó, sau đó </a:t>
            </a:r>
            <a:r>
              <a:rPr lang="en-US" sz="2000">
                <a:latin typeface="Calibri (Body)"/>
                <a:ea typeface="Lato" panose="020F0502020204030203" pitchFamily="34" charset="0"/>
                <a:cs typeface="Lato" panose="020F0502020204030203" pitchFamily="34" charset="0"/>
              </a:rPr>
              <a:t>parent node </a:t>
            </a:r>
            <a:r>
              <a:rPr lang="vi-VN" sz="2000">
                <a:latin typeface="Calibri (Body)"/>
                <a:ea typeface="Lato" panose="020F0502020204030203" pitchFamily="34" charset="0"/>
                <a:cs typeface="Lato" panose="020F0502020204030203" pitchFamily="34" charset="0"/>
              </a:rPr>
              <a:t>sẽ chuyển tiếp dữ liệu lên trên cho đến khi nó đến được </a:t>
            </a:r>
            <a:r>
              <a:rPr lang="en-US" sz="2000">
                <a:latin typeface="Calibri (Body)"/>
                <a:ea typeface="Lato" panose="020F0502020204030203" pitchFamily="34" charset="0"/>
                <a:cs typeface="Lato" panose="020F0502020204030203" pitchFamily="34" charset="0"/>
              </a:rPr>
              <a:t>base node</a:t>
            </a:r>
            <a:r>
              <a:rPr lang="vi-VN" sz="2000">
                <a:latin typeface="Calibri (Body)"/>
                <a:ea typeface="Lato" panose="020F0502020204030203" pitchFamily="34" charset="0"/>
                <a:cs typeface="Lato" panose="020F0502020204030203" pitchFamily="34" charset="0"/>
              </a:rPr>
              <a:t>.</a:t>
            </a:r>
            <a:endParaRPr lang="en-US" sz="2000">
              <a:latin typeface="Calibri (Body)"/>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491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C72FEE-0A70-5F79-6363-05F914DD425A}"/>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13BFD26D-336F-C375-C20B-7620E81425D7}"/>
              </a:ext>
            </a:extLst>
          </p:cNvPr>
          <p:cNvSpPr>
            <a:spLocks noGrp="1"/>
          </p:cNvSpPr>
          <p:nvPr>
            <p:ph type="title"/>
          </p:nvPr>
        </p:nvSpPr>
        <p:spPr/>
        <p:txBody>
          <a:bodyPr/>
          <a:lstStyle/>
          <a:p>
            <a:r>
              <a:rPr lang="en-US"/>
              <a:t>II. Các thuật toán định tuyến trong WSNs</a:t>
            </a:r>
          </a:p>
        </p:txBody>
      </p:sp>
      <p:sp>
        <p:nvSpPr>
          <p:cNvPr id="5" name="TextBox 4">
            <a:extLst>
              <a:ext uri="{FF2B5EF4-FFF2-40B4-BE49-F238E27FC236}">
                <a16:creationId xmlns:a16="http://schemas.microsoft.com/office/drawing/2014/main" id="{6387997A-5594-B9C9-8531-FA247DA202FD}"/>
              </a:ext>
            </a:extLst>
          </p:cNvPr>
          <p:cNvSpPr txBox="1"/>
          <p:nvPr/>
        </p:nvSpPr>
        <p:spPr>
          <a:xfrm>
            <a:off x="427839" y="1107347"/>
            <a:ext cx="8496944" cy="3477875"/>
          </a:xfrm>
          <a:prstGeom prst="rect">
            <a:avLst/>
          </a:prstGeom>
          <a:noFill/>
        </p:spPr>
        <p:txBody>
          <a:bodyPr wrap="square" rtlCol="0">
            <a:spAutoFit/>
          </a:bodyPr>
          <a:lstStyle/>
          <a:p>
            <a:r>
              <a:rPr lang="en-US" sz="2000">
                <a:latin typeface="Calibri (Body)"/>
                <a:ea typeface="Lato" panose="020F0502020204030203" pitchFamily="34" charset="0"/>
                <a:cs typeface="Lato" panose="020F0502020204030203" pitchFamily="34" charset="0"/>
              </a:rPr>
              <a:t>Ưu điểm: </a:t>
            </a:r>
          </a:p>
          <a:p>
            <a:pPr marL="285750" indent="-285750">
              <a:buFontTx/>
              <a:buChar char="-"/>
            </a:pPr>
            <a:r>
              <a:rPr lang="en-US" sz="2000">
                <a:latin typeface="Calibri (Body)"/>
                <a:ea typeface="Lato" panose="020F0502020204030203" pitchFamily="34" charset="0"/>
                <a:cs typeface="Lato" panose="020F0502020204030203" pitchFamily="34" charset="0"/>
              </a:rPr>
              <a:t>Tiết kiệm năng lượng</a:t>
            </a:r>
          </a:p>
          <a:p>
            <a:pPr marL="285750" indent="-285750">
              <a:buFontTx/>
              <a:buChar char="-"/>
            </a:pPr>
            <a:r>
              <a:rPr lang="en-US" sz="2000">
                <a:latin typeface="Calibri (Body)"/>
                <a:ea typeface="Lato" panose="020F0502020204030203" pitchFamily="34" charset="0"/>
                <a:cs typeface="Lato" panose="020F0502020204030203" pitchFamily="34" charset="0"/>
              </a:rPr>
              <a:t>Khả năng mở rộng linh hoạt: </a:t>
            </a:r>
            <a:r>
              <a:rPr lang="vi-VN" sz="2000">
                <a:latin typeface="Calibri (Body)"/>
                <a:ea typeface="Lato" panose="020F0502020204030203" pitchFamily="34" charset="0"/>
                <a:cs typeface="Lato" panose="020F0502020204030203" pitchFamily="34" charset="0"/>
              </a:rPr>
              <a:t>Các nút có thể dễ dàng thêm vào hoặc loại bỏ khỏi mạng mà không ảnh hưởng đến cấu trúc tổ chức của mạn</a:t>
            </a:r>
            <a:endParaRPr lang="en-US" sz="2000">
              <a:latin typeface="Calibri (Body)"/>
              <a:ea typeface="Lato" panose="020F0502020204030203" pitchFamily="34" charset="0"/>
              <a:cs typeface="Lato" panose="020F0502020204030203" pitchFamily="34" charset="0"/>
            </a:endParaRPr>
          </a:p>
          <a:p>
            <a:pPr marL="285750" indent="-285750">
              <a:buFontTx/>
              <a:buChar char="-"/>
            </a:pPr>
            <a:r>
              <a:rPr lang="en-US" sz="2000">
                <a:latin typeface="Calibri (Body)"/>
                <a:ea typeface="Lato" panose="020F0502020204030203" pitchFamily="34" charset="0"/>
                <a:cs typeface="Lato" panose="020F0502020204030203" pitchFamily="34" charset="0"/>
              </a:rPr>
              <a:t>Chịu lỗi tốt: </a:t>
            </a:r>
            <a:r>
              <a:rPr lang="vi-VN" sz="2000">
                <a:latin typeface="Calibri (Body)"/>
                <a:ea typeface="Lato" panose="020F0502020204030203" pitchFamily="34" charset="0"/>
                <a:cs typeface="Lato" panose="020F0502020204030203" pitchFamily="34" charset="0"/>
              </a:rPr>
              <a:t>tự động thích nghi và tìm kiếm đường dẫn thay thế.</a:t>
            </a:r>
            <a:endParaRPr lang="en-US" sz="2000">
              <a:latin typeface="Calibri (Body)"/>
              <a:ea typeface="Lato" panose="020F0502020204030203" pitchFamily="34" charset="0"/>
              <a:cs typeface="Lato" panose="020F0502020204030203" pitchFamily="34" charset="0"/>
            </a:endParaRPr>
          </a:p>
          <a:p>
            <a:endParaRPr lang="en-US" sz="2000">
              <a:latin typeface="Calibri (Body)"/>
              <a:ea typeface="Lato" panose="020F0502020204030203" pitchFamily="34" charset="0"/>
              <a:cs typeface="Lato" panose="020F0502020204030203" pitchFamily="34" charset="0"/>
            </a:endParaRPr>
          </a:p>
          <a:p>
            <a:r>
              <a:rPr lang="en-US" sz="2000">
                <a:latin typeface="Calibri (Body)"/>
                <a:ea typeface="Lato" panose="020F0502020204030203" pitchFamily="34" charset="0"/>
                <a:cs typeface="Lato" panose="020F0502020204030203" pitchFamily="34" charset="0"/>
              </a:rPr>
              <a:t>Nhược điểm:</a:t>
            </a:r>
          </a:p>
          <a:p>
            <a:pPr marL="285750" indent="-285750">
              <a:buFontTx/>
              <a:buChar char="-"/>
            </a:pPr>
            <a:r>
              <a:rPr lang="en-US" sz="2000">
                <a:latin typeface="Calibri (Body)"/>
                <a:ea typeface="Lato" panose="020F0502020204030203" pitchFamily="34" charset="0"/>
                <a:cs typeface="Lato" panose="020F0502020204030203" pitchFamily="34" charset="0"/>
              </a:rPr>
              <a:t>Độ phức tạp: RPL có thể trở nên phức tạp trong các mô hình mạng lớn</a:t>
            </a:r>
          </a:p>
          <a:p>
            <a:pPr marL="285750" indent="-285750">
              <a:buFontTx/>
              <a:buChar char="-"/>
            </a:pPr>
            <a:r>
              <a:rPr lang="en-US" sz="2000">
                <a:latin typeface="Calibri (Body)"/>
                <a:ea typeface="Lato" panose="020F0502020204030203" pitchFamily="34" charset="0"/>
                <a:cs typeface="Lato" panose="020F0502020204030203" pitchFamily="34" charset="0"/>
              </a:rPr>
              <a:t>Hiệu suất không đảm bảo trong môi trường đặc biệt: </a:t>
            </a:r>
            <a:r>
              <a:rPr lang="vi-VN" sz="2000">
                <a:latin typeface="Calibri (Body)"/>
                <a:ea typeface="Lato" panose="020F0502020204030203" pitchFamily="34" charset="0"/>
                <a:cs typeface="Lato" panose="020F0502020204030203" pitchFamily="34" charset="0"/>
              </a:rPr>
              <a:t>Trong môi trường mạng có biến động nhanh, chẳng hạn như môi trường đông đúc hoặc có nhiều sự chuyển động, RPL có thể không hiệu quả như mong đợ</a:t>
            </a:r>
            <a:endParaRPr lang="en-US" sz="2000">
              <a:latin typeface="Calibri (Body)"/>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037417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1002</Words>
  <Application>Microsoft Office PowerPoint</Application>
  <PresentationFormat>On-screen Show (4:3)</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(Body)</vt:lpstr>
      <vt:lpstr>Lato</vt:lpstr>
      <vt:lpstr>Office Theme</vt:lpstr>
      <vt:lpstr>PowerPoint Presentation</vt:lpstr>
      <vt:lpstr>PowerPoint Presentation</vt:lpstr>
      <vt:lpstr>I. Tổng quan</vt:lpstr>
      <vt:lpstr>I. Tổng quan</vt:lpstr>
      <vt:lpstr>I. Tổng quan</vt:lpstr>
      <vt:lpstr>I. Tổng quan</vt:lpstr>
      <vt:lpstr>I. Tổng quan</vt:lpstr>
      <vt:lpstr>II. Các thuật toán định tuyến trong WSNs</vt:lpstr>
      <vt:lpstr>II. Các thuật toán định tuyến trong WSNs</vt:lpstr>
      <vt:lpstr>II. Mục tiêu đồ 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Pham Cong Minh 20200688</cp:lastModifiedBy>
  <cp:revision>40</cp:revision>
  <dcterms:created xsi:type="dcterms:W3CDTF">2021-05-28T04:32:29Z</dcterms:created>
  <dcterms:modified xsi:type="dcterms:W3CDTF">2024-03-22T05:59:23Z</dcterms:modified>
</cp:coreProperties>
</file>