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2"/>
  </p:notesMasterIdLst>
  <p:handoutMasterIdLst>
    <p:handoutMasterId r:id="rId23"/>
  </p:handoutMasterIdLst>
  <p:sldIdLst>
    <p:sldId id="275" r:id="rId2"/>
    <p:sldId id="257" r:id="rId3"/>
    <p:sldId id="291" r:id="rId4"/>
    <p:sldId id="277" r:id="rId5"/>
    <p:sldId id="280" r:id="rId6"/>
    <p:sldId id="265" r:id="rId7"/>
    <p:sldId id="266" r:id="rId8"/>
    <p:sldId id="278" r:id="rId9"/>
    <p:sldId id="282" r:id="rId10"/>
    <p:sldId id="286" r:id="rId11"/>
    <p:sldId id="287" r:id="rId12"/>
    <p:sldId id="283" r:id="rId13"/>
    <p:sldId id="284" r:id="rId14"/>
    <p:sldId id="294" r:id="rId15"/>
    <p:sldId id="295" r:id="rId16"/>
    <p:sldId id="285" r:id="rId17"/>
    <p:sldId id="292" r:id="rId18"/>
    <p:sldId id="288" r:id="rId19"/>
    <p:sldId id="267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1" autoAdjust="0"/>
    <p:restoredTop sz="94660"/>
  </p:normalViewPr>
  <p:slideViewPr>
    <p:cSldViewPr snapToGrid="0">
      <p:cViewPr varScale="1">
        <p:scale>
          <a:sx n="89" d="100"/>
          <a:sy n="89" d="100"/>
        </p:scale>
        <p:origin x="14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6/14/2024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6/14/2024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6/14/2024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6/14/2024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6/14/2024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6/14/2024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6/14/2024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6/14/2024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5" r:id="rId4"/>
    <p:sldLayoutId id="2147483683" r:id="rId5"/>
    <p:sldLayoutId id="2147483676" r:id="rId6"/>
    <p:sldLayoutId id="2147483679" r:id="rId7"/>
    <p:sldLayoutId id="2147483680" r:id="rId8"/>
    <p:sldLayoutId id="2147483681" r:id="rId9"/>
    <p:sldLayoutId id="2147483682" r:id="rId10"/>
    <p:sldLayoutId id="214748367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8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phỏng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CC4DF-AA55-D247-68DB-D86BC51807F1}"/>
              </a:ext>
            </a:extLst>
          </p:cNvPr>
          <p:cNvSpPr txBox="1"/>
          <p:nvPr/>
        </p:nvSpPr>
        <p:spPr>
          <a:xfrm>
            <a:off x="427838" y="1090569"/>
            <a:ext cx="7701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Giả thiết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FE0C2E-B9F9-6DB8-0878-85AC64CFD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534558"/>
              </p:ext>
            </p:extLst>
          </p:nvPr>
        </p:nvGraphicFramePr>
        <p:xfrm>
          <a:off x="897097" y="1803633"/>
          <a:ext cx="7064055" cy="416064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820871">
                  <a:extLst>
                    <a:ext uri="{9D8B030D-6E8A-4147-A177-3AD203B41FA5}">
                      <a16:colId xmlns:a16="http://schemas.microsoft.com/office/drawing/2014/main" val="237633696"/>
                    </a:ext>
                  </a:extLst>
                </a:gridCol>
                <a:gridCol w="4243184">
                  <a:extLst>
                    <a:ext uri="{9D8B030D-6E8A-4147-A177-3AD203B41FA5}">
                      <a16:colId xmlns:a16="http://schemas.microsoft.com/office/drawing/2014/main" val="812773444"/>
                    </a:ext>
                  </a:extLst>
                </a:gridCol>
              </a:tblGrid>
              <a:tr h="4995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Tham số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91104" marB="91104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Giá trị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91104" marB="91104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21106"/>
                  </a:ext>
                </a:extLst>
              </a:tr>
              <a:tr h="4995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Năng lượng ban đầu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91104" marB="91104" anchor="b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10000 mJ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91104" marB="91104" anchor="b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233716"/>
                  </a:ext>
                </a:extLst>
              </a:tr>
              <a:tr h="459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Điện áp pin</a:t>
                      </a:r>
                    </a:p>
                  </a:txBody>
                  <a:tcPr marL="0" marR="0" marT="91104" marB="9110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3 V</a:t>
                      </a:r>
                    </a:p>
                  </a:txBody>
                  <a:tcPr marL="0" marR="0" marT="91104" marB="9110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450642"/>
                  </a:ext>
                </a:extLst>
              </a:tr>
              <a:tr h="781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Dòng điện tiêu thụ chế độ CPU</a:t>
                      </a:r>
                    </a:p>
                  </a:txBody>
                  <a:tcPr marL="0" marR="0" marT="91104" marB="91104" anchor="b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10 mA</a:t>
                      </a:r>
                    </a:p>
                  </a:txBody>
                  <a:tcPr marL="0" marR="0" marT="91104" marB="91104" anchor="b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14312"/>
                  </a:ext>
                </a:extLst>
              </a:tr>
              <a:tr h="459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Dòng điện tiêu thụ chế độ LPM</a:t>
                      </a:r>
                    </a:p>
                  </a:txBody>
                  <a:tcPr marL="0" marR="0" marT="91104" marB="9110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23 uA</a:t>
                      </a:r>
                      <a:endParaRPr lang="nl-NL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91104" marB="9110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305843"/>
                  </a:ext>
                </a:extLst>
              </a:tr>
              <a:tr h="4995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Dòng điện tiêu thụ chế độ Transmit</a:t>
                      </a:r>
                    </a:p>
                  </a:txBody>
                  <a:tcPr marL="0" marR="0" marT="91104" marB="91104" anchor="b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18.8 mA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91104" marB="91104" anchor="b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189868"/>
                  </a:ext>
                </a:extLst>
              </a:tr>
              <a:tr h="459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Dòng điện tiêu thụ chế độ Listen</a:t>
                      </a:r>
                    </a:p>
                  </a:txBody>
                  <a:tcPr marL="0" marR="0" marT="91104" marB="9110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17.4 mA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91104" marB="9110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55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687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phỏng</a:t>
            </a:r>
          </a:p>
        </p:txBody>
      </p:sp>
      <p:pic>
        <p:nvPicPr>
          <p:cNvPr id="5" name="Picture 4" descr="A grid with numbers and dots&#10;&#10;Description automatically generated">
            <a:extLst>
              <a:ext uri="{FF2B5EF4-FFF2-40B4-BE49-F238E27FC236}">
                <a16:creationId xmlns:a16="http://schemas.microsoft.com/office/drawing/2014/main" id="{35EF4ABD-7709-2419-894F-EA978FC4A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594" y="1384854"/>
            <a:ext cx="6144482" cy="46012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E11C64-6A9E-024B-3A38-B865657F063B}"/>
              </a:ext>
            </a:extLst>
          </p:cNvPr>
          <p:cNvSpPr txBox="1"/>
          <p:nvPr/>
        </p:nvSpPr>
        <p:spPr>
          <a:xfrm>
            <a:off x="369116" y="947956"/>
            <a:ext cx="234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Sơ đồ mạng</a:t>
            </a:r>
          </a:p>
        </p:txBody>
      </p:sp>
    </p:spTree>
    <p:extLst>
      <p:ext uri="{BB962C8B-B14F-4D97-AF65-F5344CB8AC3E}">
        <p14:creationId xmlns:p14="http://schemas.microsoft.com/office/powerpoint/2010/main" val="1253881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phỏng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9A60A-6805-FC11-697D-9AE06DB25622}"/>
              </a:ext>
            </a:extLst>
          </p:cNvPr>
          <p:cNvSpPr txBox="1"/>
          <p:nvPr/>
        </p:nvSpPr>
        <p:spPr>
          <a:xfrm>
            <a:off x="235077" y="939567"/>
            <a:ext cx="8245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Kết quả:</a:t>
            </a:r>
          </a:p>
        </p:txBody>
      </p:sp>
      <p:pic>
        <p:nvPicPr>
          <p:cNvPr id="10" name="Picture 9" descr="A graph of blue bars&#10;&#10;Description automatically generated">
            <a:extLst>
              <a:ext uri="{FF2B5EF4-FFF2-40B4-BE49-F238E27FC236}">
                <a16:creationId xmlns:a16="http://schemas.microsoft.com/office/drawing/2014/main" id="{2B696801-8B61-8016-7F55-783C769F7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59" y="1339677"/>
            <a:ext cx="4645324" cy="3483993"/>
          </a:xfrm>
          <a:prstGeom prst="rect">
            <a:avLst/>
          </a:prstGeom>
        </p:spPr>
      </p:pic>
      <p:pic>
        <p:nvPicPr>
          <p:cNvPr id="7" name="Picture 6" descr="A graph of numbers and a number&#10;&#10;Description automatically generated">
            <a:extLst>
              <a:ext uri="{FF2B5EF4-FFF2-40B4-BE49-F238E27FC236}">
                <a16:creationId xmlns:a16="http://schemas.microsoft.com/office/drawing/2014/main" id="{387FE35D-BCF1-74D0-7330-4D82DEEE5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733" y="1391245"/>
            <a:ext cx="4507808" cy="338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28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phỏng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9A60A-6805-FC11-697D-9AE06DB25622}"/>
              </a:ext>
            </a:extLst>
          </p:cNvPr>
          <p:cNvSpPr txBox="1"/>
          <p:nvPr/>
        </p:nvSpPr>
        <p:spPr>
          <a:xfrm>
            <a:off x="235077" y="939567"/>
            <a:ext cx="8245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Kết quả:</a:t>
            </a:r>
          </a:p>
        </p:txBody>
      </p:sp>
      <p:pic>
        <p:nvPicPr>
          <p:cNvPr id="5" name="Picture 4" descr="A graph of numbers and a number&#10;&#10;Description automatically generated">
            <a:extLst>
              <a:ext uri="{FF2B5EF4-FFF2-40B4-BE49-F238E27FC236}">
                <a16:creationId xmlns:a16="http://schemas.microsoft.com/office/drawing/2014/main" id="{AE6A07DD-FC52-EDDE-E6CF-87CEBF595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28" y="1664616"/>
            <a:ext cx="4383772" cy="3287829"/>
          </a:xfrm>
          <a:prstGeom prst="rect">
            <a:avLst/>
          </a:prstGeom>
        </p:spPr>
      </p:pic>
      <p:pic>
        <p:nvPicPr>
          <p:cNvPr id="9" name="Picture 8" descr="A graph of numbers and a number&#10;&#10;Description automatically generated">
            <a:extLst>
              <a:ext uri="{FF2B5EF4-FFF2-40B4-BE49-F238E27FC236}">
                <a16:creationId xmlns:a16="http://schemas.microsoft.com/office/drawing/2014/main" id="{6086ED13-B4DD-0F6F-C139-5D37AD7DC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604" y="1664615"/>
            <a:ext cx="4383772" cy="32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54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phỏng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9A60A-6805-FC11-697D-9AE06DB25622}"/>
              </a:ext>
            </a:extLst>
          </p:cNvPr>
          <p:cNvSpPr txBox="1"/>
          <p:nvPr/>
        </p:nvSpPr>
        <p:spPr>
          <a:xfrm>
            <a:off x="235077" y="939567"/>
            <a:ext cx="8245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Kết quả:</a:t>
            </a:r>
          </a:p>
        </p:txBody>
      </p:sp>
      <p:pic>
        <p:nvPicPr>
          <p:cNvPr id="7" name="Picture 6" descr="A graph of numbers and a bar&#10;&#10;Description automatically generated">
            <a:extLst>
              <a:ext uri="{FF2B5EF4-FFF2-40B4-BE49-F238E27FC236}">
                <a16:creationId xmlns:a16="http://schemas.microsoft.com/office/drawing/2014/main" id="{7F0F7F68-8B16-BF5F-CF40-8A0D002C2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2143"/>
            <a:ext cx="4802423" cy="3601817"/>
          </a:xfrm>
          <a:prstGeom prst="rect">
            <a:avLst/>
          </a:prstGeom>
        </p:spPr>
      </p:pic>
      <p:pic>
        <p:nvPicPr>
          <p:cNvPr id="10" name="Picture 9" descr="A graph of numbers and a number&#10;&#10;Description automatically generated">
            <a:extLst>
              <a:ext uri="{FF2B5EF4-FFF2-40B4-BE49-F238E27FC236}">
                <a16:creationId xmlns:a16="http://schemas.microsoft.com/office/drawing/2014/main" id="{798DAB52-89C4-5328-BD26-9891E861C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77" y="1862143"/>
            <a:ext cx="4802423" cy="360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40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phỏng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BE186-0E51-4725-2D02-F5572E8813BF}"/>
              </a:ext>
            </a:extLst>
          </p:cNvPr>
          <p:cNvSpPr txBox="1"/>
          <p:nvPr/>
        </p:nvSpPr>
        <p:spPr>
          <a:xfrm>
            <a:off x="343948" y="958413"/>
            <a:ext cx="41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Tổng năng lượng còn lại</a:t>
            </a:r>
          </a:p>
        </p:txBody>
      </p:sp>
      <p:pic>
        <p:nvPicPr>
          <p:cNvPr id="6" name="Picture 5" descr="A graph of blue bars&#10;&#10;Description automatically generated">
            <a:extLst>
              <a:ext uri="{FF2B5EF4-FFF2-40B4-BE49-F238E27FC236}">
                <a16:creationId xmlns:a16="http://schemas.microsoft.com/office/drawing/2014/main" id="{0FA9617E-1AEB-F371-4052-8C0051761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95" y="151045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10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phỏng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BE186-0E51-4725-2D02-F5572E8813BF}"/>
              </a:ext>
            </a:extLst>
          </p:cNvPr>
          <p:cNvSpPr txBox="1"/>
          <p:nvPr/>
        </p:nvSpPr>
        <p:spPr>
          <a:xfrm>
            <a:off x="343948" y="958413"/>
            <a:ext cx="41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Tỉ lệ truyền tin thành công:</a:t>
            </a:r>
          </a:p>
        </p:txBody>
      </p:sp>
      <p:pic>
        <p:nvPicPr>
          <p:cNvPr id="7" name="Picture 6" descr="A graph of blue rectangular bars&#10;&#10;Description automatically generated">
            <a:extLst>
              <a:ext uri="{FF2B5EF4-FFF2-40B4-BE49-F238E27FC236}">
                <a16:creationId xmlns:a16="http://schemas.microsoft.com/office/drawing/2014/main" id="{EA062D97-8DE7-6C82-5FF9-F162C6CF8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51045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2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Thực nghiệm</a:t>
            </a:r>
          </a:p>
        </p:txBody>
      </p:sp>
      <p:pic>
        <p:nvPicPr>
          <p:cNvPr id="3076" name="Picture 4" descr="TI CC2650 LaunchPad XL">
            <a:extLst>
              <a:ext uri="{FF2B5EF4-FFF2-40B4-BE49-F238E27FC236}">
                <a16:creationId xmlns:a16="http://schemas.microsoft.com/office/drawing/2014/main" id="{15775D67-1087-F6C4-C3CA-6C2A8FAF7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286" y="1074315"/>
            <a:ext cx="2999811" cy="457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839D92-397B-4D23-E1C4-8E23EA470F25}"/>
              </a:ext>
            </a:extLst>
          </p:cNvPr>
          <p:cNvSpPr txBox="1"/>
          <p:nvPr/>
        </p:nvSpPr>
        <p:spPr>
          <a:xfrm>
            <a:off x="6221038" y="5612127"/>
            <a:ext cx="220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CC2650 LaunchPad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AED01-9F7B-63C1-C310-6A3302F15CBC}"/>
              </a:ext>
            </a:extLst>
          </p:cNvPr>
          <p:cNvSpPr txBox="1"/>
          <p:nvPr/>
        </p:nvSpPr>
        <p:spPr>
          <a:xfrm>
            <a:off x="562062" y="1535185"/>
            <a:ext cx="44126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Phần cứng:</a:t>
            </a:r>
          </a:p>
          <a:p>
            <a:r>
              <a:rPr lang="en-US"/>
              <a:t>CC2650 LaunchPad:</a:t>
            </a:r>
          </a:p>
          <a:p>
            <a:pPr marL="285750" indent="-285750">
              <a:buFontTx/>
              <a:buChar char="-"/>
            </a:pPr>
            <a:r>
              <a:rPr lang="en-US"/>
              <a:t>ARM® Cortex®-M3</a:t>
            </a:r>
          </a:p>
          <a:p>
            <a:pPr marL="285750" indent="-285750">
              <a:buFontTx/>
              <a:buChar char="-"/>
            </a:pPr>
            <a:r>
              <a:rPr lang="en-US"/>
              <a:t>20 kB SRAM + 8kB cache</a:t>
            </a:r>
          </a:p>
          <a:p>
            <a:pPr marL="285750" indent="-285750">
              <a:buFontTx/>
              <a:buChar char="-"/>
            </a:pPr>
            <a:r>
              <a:rPr lang="en-US"/>
              <a:t>128 kB internal flash + 1MB external flash</a:t>
            </a:r>
          </a:p>
          <a:p>
            <a:pPr marL="285750" indent="-285750">
              <a:buFontTx/>
              <a:buChar char="-"/>
            </a:pPr>
            <a:r>
              <a:rPr lang="en-US"/>
              <a:t>2.4-GHz RF Transceiver Compatible With Bluetooth Low Energy (BLE) 4.2 Specification and IEEE 802.15.4 PHY and MAC</a:t>
            </a:r>
          </a:p>
        </p:txBody>
      </p:sp>
    </p:spTree>
    <p:extLst>
      <p:ext uri="{BB962C8B-B14F-4D97-AF65-F5344CB8AC3E}">
        <p14:creationId xmlns:p14="http://schemas.microsoft.com/office/powerpoint/2010/main" val="3833551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Khó khăn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BE186-0E51-4725-2D02-F5572E8813BF}"/>
              </a:ext>
            </a:extLst>
          </p:cNvPr>
          <p:cNvSpPr txBox="1"/>
          <p:nvPr/>
        </p:nvSpPr>
        <p:spPr>
          <a:xfrm>
            <a:off x="360726" y="1142971"/>
            <a:ext cx="80618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Khó khăn:</a:t>
            </a:r>
          </a:p>
          <a:p>
            <a:r>
              <a:rPr lang="en-US"/>
              <a:t>- Thời gian mô phỏng lâu (~40 phút)</a:t>
            </a:r>
          </a:p>
          <a:p>
            <a:r>
              <a:rPr lang="en-US"/>
              <a:t>- Quy mô mạng mô phỏng còn nhỏ ( các nghiên cứu thường mô phỏng mạng từ 20 – 40 nodes)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75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421636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Đồ án tốt nghiệp</a:t>
            </a:r>
          </a:p>
          <a:p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422913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/>
              <a:t>ĐÁNH GIÁ MỘT SỐ THUẬT TOÁN ĐỊNH TUYẾN RPL CHO MẠNG TỔN HAO VÀ NĂNG LƯỢNG THẤP</a:t>
            </a:r>
          </a:p>
          <a:p>
            <a:r>
              <a:rPr lang="en-US" sz="2800" b="0"/>
              <a:t>Evaluation of RPL based routing protocols for low-power and lossy networks</a:t>
            </a:r>
          </a:p>
          <a:p>
            <a:endParaRPr lang="en-US" sz="2800" b="0"/>
          </a:p>
          <a:p>
            <a:r>
              <a:rPr lang="vi-VN" sz="2800" b="0"/>
              <a:t>Phạm Công Minh 20200688</a:t>
            </a:r>
            <a:endParaRPr lang="en-US" sz="2800" b="0"/>
          </a:p>
          <a:p>
            <a:endParaRPr lang="en-US" sz="2800" b="0"/>
          </a:p>
          <a:p>
            <a:endParaRPr lang="en-US" sz="2800" b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Phương án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A17E7-AE9C-78D4-D9E0-750EDE0AB1A8}"/>
              </a:ext>
            </a:extLst>
          </p:cNvPr>
          <p:cNvSpPr txBox="1"/>
          <p:nvPr/>
        </p:nvSpPr>
        <p:spPr>
          <a:xfrm>
            <a:off x="415256" y="1035689"/>
            <a:ext cx="80744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Sử dụng hệ số RDC để ước tính mức độ tiêu thụ năng lượng của node, kết hợp với ETX- phản ánh chất lượng đường truyền để làm Objective Function</a:t>
            </a:r>
          </a:p>
          <a:p>
            <a:endParaRPr lang="en-US" sz="2000"/>
          </a:p>
          <a:p>
            <a:r>
              <a:rPr lang="en-US" sz="2000"/>
              <a:t>Ưu điểm:</a:t>
            </a:r>
          </a:p>
          <a:p>
            <a:r>
              <a:rPr lang="en-US" sz="2000"/>
              <a:t>-    Ước lượng phản ánh mức độ tải của node</a:t>
            </a:r>
          </a:p>
          <a:p>
            <a:pPr marL="285750" indent="-285750">
              <a:buFontTx/>
              <a:buChar char="-"/>
            </a:pPr>
            <a:r>
              <a:rPr lang="en-US" sz="2000"/>
              <a:t>Không phụ thuộc vào loại node</a:t>
            </a:r>
          </a:p>
          <a:p>
            <a:pPr marL="285750" indent="-285750">
              <a:buFontTx/>
              <a:buChar char="-"/>
            </a:pPr>
            <a:r>
              <a:rPr lang="en-US" sz="2000"/>
              <a:t>Module đo thời gian được tích hợp sẵn trong các hệ điều hành cho mạng cảm biến như Contiki OS, TinyOS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3153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Ước tính tiêu thụ năng lượng:</a:t>
            </a:r>
            <a:br>
              <a:rPr lang="en-US"/>
            </a:b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2A17E7-AE9C-78D4-D9E0-750EDE0AB1A8}"/>
                  </a:ext>
                </a:extLst>
              </p:cNvPr>
              <p:cNvSpPr txBox="1"/>
              <p:nvPr/>
            </p:nvSpPr>
            <p:spPr>
              <a:xfrm>
                <a:off x="415256" y="1035689"/>
                <a:ext cx="8074404" cy="4772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/>
                  <a:t>Năng lượng tiêu thụ của mỗi node được ước tính dựa vào năng lượng tiêu thụ trong 4 trạng thái: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CPU( cpu hoạt động khi xử lý thông tin)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LPM( Low power mode, cpu vào chế độ ngủ)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TRANSMIT ( gửi dữ liệu)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LISTEN( nhận dữ liệu)</a:t>
                </a:r>
              </a:p>
              <a:p>
                <a:endParaRPr lang="en-US" sz="2000"/>
              </a:p>
              <a:p>
                <a:r>
                  <a:rPr lang="en-US" sz="2000"/>
                  <a:t>Năng lượng tiêu thụ trong khoảng thời gian t được tính theo công thức:</a:t>
                </a:r>
              </a:p>
              <a:p>
                <a:endParaRPr lang="en-US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𝐸𝑛𝑒𝑟𝑔𝑦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𝐶𝑜𝑛𝑠𝑢𝑚𝑝𝑡𝑖𝑜𝑛</m:t>
                      </m:r>
                    </m:oMath>
                  </m:oMathPara>
                </a14:m>
                <a:endParaRPr lang="en-US" sz="20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𝑐𝑝𝑢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𝑐𝑝𝑢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𝑙𝑝𝑚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𝑙𝑝𝑚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  </m:t>
                      </m:r>
                    </m:oMath>
                  </m:oMathPara>
                </a14:m>
                <a:endParaRPr lang="en-US" sz="2000"/>
              </a:p>
              <a:p>
                <a:endParaRPr lang="en-US" sz="2000"/>
              </a:p>
              <a:p>
                <a:r>
                  <a:rPr lang="en-US" sz="2000"/>
                  <a:t>			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𝑐𝑝𝑢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𝑙𝑝𝑚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</m:oMath>
                </a14:m>
                <a:r>
                  <a:rPr lang="en-US" sz="2000"/>
                  <a:t> là dòng tiêu thụ trong từng chế độ</a:t>
                </a:r>
              </a:p>
              <a:p>
                <a:r>
                  <a:rPr lang="en-US" sz="200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𝑐𝑝𝑢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𝑙𝑝𝑚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</m:oMath>
                </a14:m>
                <a:r>
                  <a:rPr lang="en-US" sz="2000"/>
                  <a:t> là thời gian hoạt động của từng chế độ			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2A17E7-AE9C-78D4-D9E0-750EDE0AB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6" y="1035689"/>
                <a:ext cx="8074404" cy="4772845"/>
              </a:xfrm>
              <a:prstGeom prst="rect">
                <a:avLst/>
              </a:prstGeom>
              <a:blipFill>
                <a:blip r:embed="rId2"/>
                <a:stretch>
                  <a:fillRect l="-755" t="-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92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Ước tính tiêu thụ năng lượng:</a:t>
            </a:r>
            <a:br>
              <a:rPr lang="en-US"/>
            </a:b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2A17E7-AE9C-78D4-D9E0-750EDE0AB1A8}"/>
                  </a:ext>
                </a:extLst>
              </p:cNvPr>
              <p:cNvSpPr txBox="1"/>
              <p:nvPr/>
            </p:nvSpPr>
            <p:spPr>
              <a:xfrm>
                <a:off x="415256" y="1035689"/>
                <a:ext cx="8074404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/>
                  <a:t>Năng lượng còn lại của mỗi node:</a:t>
                </a:r>
              </a:p>
              <a:p>
                <a:endParaRPr lang="en-US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𝑅𝑒𝑚𝑎𝑖𝑛𝑖𝑛𝑔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𝐸𝑛𝑒𝑟𝑔𝑦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𝐸𝑛𝑒𝑟𝑔𝑦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𝐸𝑛𝑒𝑟𝑔𝑦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𝐶𝑜𝑛𝑠𝑢𝑚𝑝𝑡𝑖𝑜𝑛</m:t>
                      </m:r>
                    </m:oMath>
                  </m:oMathPara>
                </a14:m>
                <a:endParaRPr lang="en-US" sz="2000" i="1"/>
              </a:p>
              <a:p>
                <a:endParaRPr lang="en-US" sz="20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2A17E7-AE9C-78D4-D9E0-750EDE0AB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6" y="1035689"/>
                <a:ext cx="8074404" cy="1323439"/>
              </a:xfrm>
              <a:prstGeom prst="rect">
                <a:avLst/>
              </a:prstGeom>
              <a:blipFill>
                <a:blip r:embed="rId2"/>
                <a:stretch>
                  <a:fillRect l="-755" t="-2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297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số RDC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2A17E7-AE9C-78D4-D9E0-750EDE0AB1A8}"/>
                  </a:ext>
                </a:extLst>
              </p:cNvPr>
              <p:cNvSpPr txBox="1"/>
              <p:nvPr/>
            </p:nvSpPr>
            <p:spPr>
              <a:xfrm>
                <a:off x="415256" y="1035689"/>
                <a:ext cx="8074404" cy="3224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/>
                  <a:t>Sử dụng hệ số RDC (Radio duty cycle) để đánh giá mức độ tiêu thụ năng lượng của node</a:t>
                </a:r>
              </a:p>
              <a:p>
                <a:r>
                  <a:rPr lang="en-US" sz="2000"/>
                  <a:t> năng lượng của node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𝑅𝑎𝑑𝑖𝑜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𝐶𝑃𝑈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∗100%=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𝑟𝑥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𝑐𝑝𝑢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𝑙𝑝𝑚</m:t>
                              </m:r>
                            </m:sub>
                          </m:sSub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∗100%</m:t>
                      </m:r>
                    </m:oMath>
                  </m:oMathPara>
                </a14:m>
                <a:endParaRPr lang="en-US" sz="2000"/>
              </a:p>
              <a:p>
                <a:r>
                  <a:rPr lang="en-US" sz="2000"/>
                  <a:t>Ưu điểm: </a:t>
                </a:r>
              </a:p>
              <a:p>
                <a:r>
                  <a:rPr lang="en-US" sz="2000"/>
                  <a:t>-    Ước lượng phản ánh mức độ tải của node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2000"/>
                  <a:t>Không phụ thuộc vào loại node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2000"/>
                  <a:t>Module đo thời gian được tích hợp sẵn trong các hệ điều hành cho mạng cảm biến như Contiki OS, TinyOS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2A17E7-AE9C-78D4-D9E0-750EDE0AB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6" y="1035689"/>
                <a:ext cx="8074404" cy="3224665"/>
              </a:xfrm>
              <a:prstGeom prst="rect">
                <a:avLst/>
              </a:prstGeom>
              <a:blipFill>
                <a:blip r:embed="rId2"/>
                <a:stretch>
                  <a:fillRect l="-830" t="-1134" r="-528" b="-2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graph of blue bars&#10;&#10;Description automatically generated">
            <a:extLst>
              <a:ext uri="{FF2B5EF4-FFF2-40B4-BE49-F238E27FC236}">
                <a16:creationId xmlns:a16="http://schemas.microsoft.com/office/drawing/2014/main" id="{C2119ADC-58E7-8D43-6CA3-780761C3B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723" y="1514146"/>
            <a:ext cx="5106277" cy="382970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số RDC</a:t>
            </a:r>
          </a:p>
        </p:txBody>
      </p:sp>
      <p:pic>
        <p:nvPicPr>
          <p:cNvPr id="6" name="Picture 5" descr="A graph with a green circle and yellow dots&#10;&#10;Description automatically generated">
            <a:extLst>
              <a:ext uri="{FF2B5EF4-FFF2-40B4-BE49-F238E27FC236}">
                <a16:creationId xmlns:a16="http://schemas.microsoft.com/office/drawing/2014/main" id="{4C5200DD-B8FC-A601-42A2-3060820BA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81" y="1805730"/>
            <a:ext cx="3592326" cy="32465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19DCF2-640C-BE70-29F9-7738944EDDF0}"/>
              </a:ext>
            </a:extLst>
          </p:cNvPr>
          <p:cNvSpPr txBox="1"/>
          <p:nvPr/>
        </p:nvSpPr>
        <p:spPr>
          <a:xfrm>
            <a:off x="415256" y="1035689"/>
            <a:ext cx="8074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Mô phỏng so sánh hệ số RDC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3BFDFA-6FE7-930F-F962-36F6EA37FCCC}"/>
              </a:ext>
            </a:extLst>
          </p:cNvPr>
          <p:cNvSpPr txBox="1"/>
          <p:nvPr/>
        </p:nvSpPr>
        <p:spPr>
          <a:xfrm>
            <a:off x="1468073" y="5296892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Vị trí các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448F85-FCE3-A7FB-1486-FF5308F8FE65}"/>
              </a:ext>
            </a:extLst>
          </p:cNvPr>
          <p:cNvSpPr txBox="1"/>
          <p:nvPr/>
        </p:nvSpPr>
        <p:spPr>
          <a:xfrm>
            <a:off x="5491588" y="5296892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Giá trị RDC của mỗi node</a:t>
            </a:r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Phương án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79A60A-6805-FC11-697D-9AE06DB25622}"/>
                  </a:ext>
                </a:extLst>
              </p:cNvPr>
              <p:cNvSpPr txBox="1"/>
              <p:nvPr/>
            </p:nvSpPr>
            <p:spPr>
              <a:xfrm>
                <a:off x="385892" y="1132514"/>
                <a:ext cx="8245275" cy="4492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/>
                  <a:t>Công thức xác định path cost- tổng chi phí đường dẫn tới root theo một parent:</a:t>
                </a:r>
              </a:p>
              <a:p>
                <a:pPr algn="ctr"/>
                <a:r>
                  <a:rPr lang="en-US" sz="200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𝑝𝑎𝑡h𝑐𝑜𝑠𝑡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𝑝𝑎𝑡h𝑐𝑜𝑠𝑡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𝐸𝑇𝑋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sz="2000" b="0"/>
              </a:p>
              <a:p>
                <a:pPr algn="ctr"/>
                <a:endParaRPr lang="en-US" sz="2000"/>
              </a:p>
              <a:p>
                <a:r>
                  <a:rPr lang="en-US" sz="2000"/>
                  <a:t>Lựa chọn parent: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2000"/>
                  <a:t>Node sẽ lựa chọn parent có pathcost thấp nhất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2000"/>
                  <a:t>Để chuyển sang một parent mới thì parent này phải có pathcost thấp hơn parent hiện tại một lượng tối thiểu bằng PARENT_SWITCH_THRESHOLD – giá trị được thiết lập bởi DAG root.</a:t>
                </a:r>
              </a:p>
              <a:p>
                <a:endParaRPr lang="en-US" sz="2000"/>
              </a:p>
              <a:p>
                <a:r>
                  <a:rPr lang="en-US" sz="2000"/>
                  <a:t>Cập nhập RANK: Node sẽ cập nhập rank của mình trong bản tin DIO như sau: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𝑅𝑎𝑛𝑘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𝑅𝑎𝑛𝑘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𝑀𝑖𝑛𝐻𝑜𝑝𝑅𝑎𝑛𝑘𝐼𝑛𝑐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𝑝𝑎𝑡h𝑐𝑜𝑠𝑡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/>
              </a:p>
              <a:p>
                <a:pPr marL="285750" indent="-285750">
                  <a:buFontTx/>
                  <a:buChar char="-"/>
                </a:pPr>
                <a:endParaRPr lang="en-US" sz="2000"/>
              </a:p>
              <a:p>
                <a:endParaRPr lang="en-US" sz="20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79A60A-6805-FC11-697D-9AE06DB25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92" y="1132514"/>
                <a:ext cx="8245275" cy="4492768"/>
              </a:xfrm>
              <a:prstGeom prst="rect">
                <a:avLst/>
              </a:prstGeom>
              <a:blipFill>
                <a:blip r:embed="rId2"/>
                <a:stretch>
                  <a:fillRect l="-813"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04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phỏng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CC4DF-AA55-D247-68DB-D86BC51807F1}"/>
              </a:ext>
            </a:extLst>
          </p:cNvPr>
          <p:cNvSpPr txBox="1"/>
          <p:nvPr/>
        </p:nvSpPr>
        <p:spPr>
          <a:xfrm>
            <a:off x="427838" y="1090569"/>
            <a:ext cx="77010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Tiến hành mô phỏng trên phần mềm cooja, so sánh giữa: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Thuật toán RPL chỉ sử dụng ETX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Thuật toán RPL cải tiến sử dụng kết hợp ETX và chỉ số RDC với các hệ số K khác nhau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FE0C2E-B9F9-6DB8-0878-85AC64CFD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219926"/>
              </p:ext>
            </p:extLst>
          </p:nvPr>
        </p:nvGraphicFramePr>
        <p:xfrm>
          <a:off x="930653" y="2466363"/>
          <a:ext cx="7064055" cy="365768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820871">
                  <a:extLst>
                    <a:ext uri="{9D8B030D-6E8A-4147-A177-3AD203B41FA5}">
                      <a16:colId xmlns:a16="http://schemas.microsoft.com/office/drawing/2014/main" val="237633696"/>
                    </a:ext>
                  </a:extLst>
                </a:gridCol>
                <a:gridCol w="4243184">
                  <a:extLst>
                    <a:ext uri="{9D8B030D-6E8A-4147-A177-3AD203B41FA5}">
                      <a16:colId xmlns:a16="http://schemas.microsoft.com/office/drawing/2014/main" val="812773444"/>
                    </a:ext>
                  </a:extLst>
                </a:gridCol>
              </a:tblGrid>
              <a:tr h="4995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Tham số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91104" marB="91104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Giá trị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91104" marB="91104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21106"/>
                  </a:ext>
                </a:extLst>
              </a:tr>
              <a:tr h="4995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OS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91104" marB="91104" anchor="b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Contiki 3.0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91104" marB="91104" anchor="b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233716"/>
                  </a:ext>
                </a:extLst>
              </a:tr>
              <a:tr h="459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Simulator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91104" marB="9110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Cooja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91104" marB="9110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450642"/>
                  </a:ext>
                </a:extLst>
              </a:tr>
              <a:tr h="781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Giao thức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91104" marB="91104" anchor="b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IEEE 802.15.4, CSMA, ContikiMAC RDC, 6LowPAN, RPL, UDP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91104" marB="91104" anchor="b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14312"/>
                  </a:ext>
                </a:extLst>
              </a:tr>
              <a:tr h="459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Số node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91104" marB="9110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 node gửi, 1 node nhận</a:t>
                      </a:r>
                      <a:endParaRPr lang="nl-NL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91104" marB="9110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305843"/>
                  </a:ext>
                </a:extLst>
              </a:tr>
              <a:tr h="4995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Chu kì gửi 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91104" marB="91104" anchor="b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15s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91104" marB="91104" anchor="b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189868"/>
                  </a:ext>
                </a:extLst>
              </a:tr>
              <a:tr h="459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Thời gian mô phỏng 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91104" marB="9110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35 phút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91104" marB="9110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55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41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4147</TotalTime>
  <Words>780</Words>
  <Application>Microsoft Office PowerPoint</Application>
  <PresentationFormat>On-screen Show (4:3)</PresentationFormat>
  <Paragraphs>130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 Narrow</vt:lpstr>
      <vt:lpstr>Arial</vt:lpstr>
      <vt:lpstr>Calibri</vt:lpstr>
      <vt:lpstr>Cambria Math</vt:lpstr>
      <vt:lpstr>Lato</vt:lpstr>
      <vt:lpstr>Office Theme</vt:lpstr>
      <vt:lpstr>PowerPoint Presentation</vt:lpstr>
      <vt:lpstr>PowerPoint Presentation</vt:lpstr>
      <vt:lpstr>Phương án</vt:lpstr>
      <vt:lpstr>Ước tính tiêu thụ năng lượng: </vt:lpstr>
      <vt:lpstr>Ước tính tiêu thụ năng lượng: </vt:lpstr>
      <vt:lpstr>Hệ số RDC</vt:lpstr>
      <vt:lpstr>Hệ số RDC</vt:lpstr>
      <vt:lpstr>Phương án</vt:lpstr>
      <vt:lpstr>Mô phỏng</vt:lpstr>
      <vt:lpstr>Mô phỏng</vt:lpstr>
      <vt:lpstr>Mô phỏng</vt:lpstr>
      <vt:lpstr>Mô phỏng</vt:lpstr>
      <vt:lpstr>Mô phỏng</vt:lpstr>
      <vt:lpstr>Mô phỏng</vt:lpstr>
      <vt:lpstr>Mô phỏng</vt:lpstr>
      <vt:lpstr>Mô phỏng</vt:lpstr>
      <vt:lpstr>Thực nghiệm</vt:lpstr>
      <vt:lpstr>Khó khăn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Pham Cong Minh 20200688</cp:lastModifiedBy>
  <cp:revision>94</cp:revision>
  <dcterms:created xsi:type="dcterms:W3CDTF">2021-05-28T04:32:29Z</dcterms:created>
  <dcterms:modified xsi:type="dcterms:W3CDTF">2024-06-15T09:33:08Z</dcterms:modified>
</cp:coreProperties>
</file>