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9"/>
  </p:notesMasterIdLst>
  <p:handoutMasterIdLst>
    <p:handoutMasterId r:id="rId20"/>
  </p:handoutMasterIdLst>
  <p:sldIdLst>
    <p:sldId id="275" r:id="rId2"/>
    <p:sldId id="257" r:id="rId3"/>
    <p:sldId id="265" r:id="rId4"/>
    <p:sldId id="266" r:id="rId5"/>
    <p:sldId id="276" r:id="rId6"/>
    <p:sldId id="277" r:id="rId7"/>
    <p:sldId id="278" r:id="rId8"/>
    <p:sldId id="279" r:id="rId9"/>
    <p:sldId id="280" r:id="rId10"/>
    <p:sldId id="282" r:id="rId11"/>
    <p:sldId id="281" r:id="rId12"/>
    <p:sldId id="283" r:id="rId13"/>
    <p:sldId id="284" r:id="rId14"/>
    <p:sldId id="285" r:id="rId15"/>
    <p:sldId id="286" r:id="rId16"/>
    <p:sldId id="287"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91" d="100"/>
          <a:sy n="91" d="100"/>
        </p:scale>
        <p:origin x="12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4/4/2024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5" name="TextBox 4">
            <a:extLst>
              <a:ext uri="{FF2B5EF4-FFF2-40B4-BE49-F238E27FC236}">
                <a16:creationId xmlns:a16="http://schemas.microsoft.com/office/drawing/2014/main" id="{89910F18-6E8A-86A9-37F6-2E2AA0082144}"/>
              </a:ext>
            </a:extLst>
          </p:cNvPr>
          <p:cNvSpPr txBox="1"/>
          <p:nvPr/>
        </p:nvSpPr>
        <p:spPr>
          <a:xfrm>
            <a:off x="235077" y="1015068"/>
            <a:ext cx="3712084" cy="5016758"/>
          </a:xfrm>
          <a:prstGeom prst="rect">
            <a:avLst/>
          </a:prstGeom>
          <a:noFill/>
        </p:spPr>
        <p:txBody>
          <a:bodyPr wrap="square" rtlCol="0">
            <a:spAutoFit/>
          </a:bodyPr>
          <a:lstStyle/>
          <a:p>
            <a:r>
              <a:rPr lang="vi-VN" sz="2000" b="1">
                <a:latin typeface="Calibri (body)"/>
              </a:rPr>
              <a:t>Định tuyến Downward</a:t>
            </a:r>
          </a:p>
          <a:p>
            <a:r>
              <a:rPr lang="vi-VN" sz="2000">
                <a:latin typeface="Calibri (body)"/>
              </a:rPr>
              <a:t>- Chiều down là chiều từ root tới các node lá</a:t>
            </a:r>
          </a:p>
          <a:p>
            <a:endParaRPr lang="vi-VN" sz="2000">
              <a:latin typeface="Calibri (body)"/>
            </a:endParaRPr>
          </a:p>
          <a:p>
            <a:r>
              <a:rPr lang="vi-VN" sz="2000">
                <a:latin typeface="Calibri (body)"/>
              </a:rPr>
              <a:t>- Các node sẽ gửi bản tin DAO chứa thông tin về các children node của mình theo hướng upward. Root node và các node đóng vai trò là router sẽ sử dụng thông tin này để xây dựng bảng định tuyến.</a:t>
            </a:r>
          </a:p>
          <a:p>
            <a:endParaRPr lang="vi-VN" sz="2000">
              <a:latin typeface="Calibri (body)"/>
            </a:endParaRPr>
          </a:p>
          <a:p>
            <a:endParaRPr lang="vi-VN" sz="2000">
              <a:latin typeface="Calibri (body)"/>
            </a:endParaRPr>
          </a:p>
          <a:p>
            <a:endParaRPr lang="vi-VN" sz="2000">
              <a:latin typeface="Calibri (body)"/>
            </a:endParaRPr>
          </a:p>
          <a:p>
            <a:br>
              <a:rPr lang="vi-VN" sz="2000">
                <a:latin typeface="Calibri (body)"/>
              </a:rPr>
            </a:br>
            <a:endParaRPr lang="vi-VN" sz="2000">
              <a:latin typeface="Calibri (body)"/>
            </a:endParaRPr>
          </a:p>
        </p:txBody>
      </p:sp>
      <p:pic>
        <p:nvPicPr>
          <p:cNvPr id="6" name="Picture 5" descr="A diagram of a diagram&#10;&#10;Description automatically generated">
            <a:extLst>
              <a:ext uri="{FF2B5EF4-FFF2-40B4-BE49-F238E27FC236}">
                <a16:creationId xmlns:a16="http://schemas.microsoft.com/office/drawing/2014/main" id="{2EF10A20-36BD-101C-562A-D900A411A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322070"/>
            <a:ext cx="3862170" cy="2602230"/>
          </a:xfrm>
          <a:prstGeom prst="rect">
            <a:avLst/>
          </a:prstGeom>
        </p:spPr>
      </p:pic>
    </p:spTree>
    <p:extLst>
      <p:ext uri="{BB962C8B-B14F-4D97-AF65-F5344CB8AC3E}">
        <p14:creationId xmlns:p14="http://schemas.microsoft.com/office/powerpoint/2010/main" val="178277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5" name="TextBox 4">
            <a:extLst>
              <a:ext uri="{FF2B5EF4-FFF2-40B4-BE49-F238E27FC236}">
                <a16:creationId xmlns:a16="http://schemas.microsoft.com/office/drawing/2014/main" id="{89910F18-6E8A-86A9-37F6-2E2AA0082144}"/>
              </a:ext>
            </a:extLst>
          </p:cNvPr>
          <p:cNvSpPr txBox="1"/>
          <p:nvPr/>
        </p:nvSpPr>
        <p:spPr>
          <a:xfrm>
            <a:off x="235076" y="1015068"/>
            <a:ext cx="8817484" cy="2246769"/>
          </a:xfrm>
          <a:prstGeom prst="rect">
            <a:avLst/>
          </a:prstGeom>
          <a:noFill/>
        </p:spPr>
        <p:txBody>
          <a:bodyPr wrap="square" rtlCol="0">
            <a:spAutoFit/>
          </a:bodyPr>
          <a:lstStyle/>
          <a:p>
            <a:r>
              <a:rPr lang="vi-VN" sz="2000" b="1">
                <a:latin typeface="Calibri (body)"/>
              </a:rPr>
              <a:t>Định tuyến Downward</a:t>
            </a:r>
          </a:p>
          <a:p>
            <a:r>
              <a:rPr lang="vi-VN" sz="2000" u="sng">
                <a:latin typeface="Calibri (body)"/>
              </a:rPr>
              <a:t>Storing mode: </a:t>
            </a:r>
            <a:r>
              <a:rPr lang="vi-VN" sz="2000">
                <a:latin typeface="Calibri (body)"/>
              </a:rPr>
              <a:t> </a:t>
            </a:r>
          </a:p>
          <a:p>
            <a:pPr marL="285750" indent="-285750">
              <a:buFontTx/>
              <a:buChar char="-"/>
            </a:pPr>
            <a:r>
              <a:rPr lang="vi-VN" sz="2000">
                <a:latin typeface="Calibri (body)"/>
              </a:rPr>
              <a:t>Ở chế độ này, các node không phải node lá đều sẽ lưu trữ bảng định tuyến của riêng mình. Khi node nhận được tin nhắn DAO, nó sẽ sử dụng thông tin này để cập nhập bảng định tuyến. </a:t>
            </a:r>
          </a:p>
          <a:p>
            <a:pPr marL="285750" indent="-285750">
              <a:buFontTx/>
              <a:buChar char="-"/>
            </a:pPr>
            <a:r>
              <a:rPr lang="vi-VN" sz="2000">
                <a:latin typeface="Calibri (body)"/>
              </a:rPr>
              <a:t>Khi node nhận được gói tin theo chiều xuống, nó sẽ dựa vào bảng định tuyến của mình để lựa chọn node tiếp theo để chuyển tiếp</a:t>
            </a:r>
          </a:p>
        </p:txBody>
      </p:sp>
      <p:pic>
        <p:nvPicPr>
          <p:cNvPr id="6" name="Picture 5">
            <a:extLst>
              <a:ext uri="{FF2B5EF4-FFF2-40B4-BE49-F238E27FC236}">
                <a16:creationId xmlns:a16="http://schemas.microsoft.com/office/drawing/2014/main" id="{1AEA731E-2536-AAC6-4932-5F8FE9ECDD01}"/>
              </a:ext>
            </a:extLst>
          </p:cNvPr>
          <p:cNvPicPr>
            <a:picLocks noChangeAspect="1"/>
          </p:cNvPicPr>
          <p:nvPr/>
        </p:nvPicPr>
        <p:blipFill>
          <a:blip r:embed="rId2"/>
          <a:stretch>
            <a:fillRect/>
          </a:stretch>
        </p:blipFill>
        <p:spPr>
          <a:xfrm>
            <a:off x="1876632" y="3231952"/>
            <a:ext cx="5173631" cy="3142967"/>
          </a:xfrm>
          <a:prstGeom prst="rect">
            <a:avLst/>
          </a:prstGeom>
        </p:spPr>
      </p:pic>
    </p:spTree>
    <p:extLst>
      <p:ext uri="{BB962C8B-B14F-4D97-AF65-F5344CB8AC3E}">
        <p14:creationId xmlns:p14="http://schemas.microsoft.com/office/powerpoint/2010/main" val="295635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5" name="TextBox 4">
            <a:extLst>
              <a:ext uri="{FF2B5EF4-FFF2-40B4-BE49-F238E27FC236}">
                <a16:creationId xmlns:a16="http://schemas.microsoft.com/office/drawing/2014/main" id="{89910F18-6E8A-86A9-37F6-2E2AA0082144}"/>
              </a:ext>
            </a:extLst>
          </p:cNvPr>
          <p:cNvSpPr txBox="1"/>
          <p:nvPr/>
        </p:nvSpPr>
        <p:spPr>
          <a:xfrm>
            <a:off x="235076" y="1015068"/>
            <a:ext cx="8817484" cy="1938992"/>
          </a:xfrm>
          <a:prstGeom prst="rect">
            <a:avLst/>
          </a:prstGeom>
          <a:noFill/>
        </p:spPr>
        <p:txBody>
          <a:bodyPr wrap="square" rtlCol="0">
            <a:spAutoFit/>
          </a:bodyPr>
          <a:lstStyle/>
          <a:p>
            <a:r>
              <a:rPr lang="vi-VN" sz="2000" b="1">
                <a:latin typeface="Calibri (body)"/>
              </a:rPr>
              <a:t>Định tuyến Downward</a:t>
            </a:r>
          </a:p>
          <a:p>
            <a:r>
              <a:rPr lang="vi-VN" sz="2000" u="sng">
                <a:latin typeface="Calibri (body)"/>
              </a:rPr>
              <a:t>Non-storing mode: </a:t>
            </a:r>
            <a:r>
              <a:rPr lang="vi-VN" sz="2000">
                <a:latin typeface="Calibri (body)"/>
              </a:rPr>
              <a:t> </a:t>
            </a:r>
          </a:p>
          <a:p>
            <a:pPr marL="285750" indent="-285750">
              <a:buFontTx/>
              <a:buChar char="-"/>
            </a:pPr>
            <a:r>
              <a:rPr lang="vi-VN" sz="2000">
                <a:latin typeface="Calibri (body)"/>
              </a:rPr>
              <a:t>Ở chế độ này, chỉ có Root node lưu trữ bảng định tuyến của toàn bộ DODAG.</a:t>
            </a:r>
          </a:p>
          <a:p>
            <a:pPr marL="285750" indent="-285750">
              <a:buFontTx/>
              <a:buChar char="-"/>
            </a:pPr>
            <a:r>
              <a:rPr lang="vi-VN" sz="2000">
                <a:latin typeface="Calibri (body)"/>
              </a:rPr>
              <a:t>Để định tuyến gói tin, root node sử dụng bảng định tuyến, xác định đường đi và thêm thông tin đường đi( danh sách các node cần đi qua) vào trong routing header của gói tin ipv6.</a:t>
            </a:r>
          </a:p>
        </p:txBody>
      </p:sp>
      <p:pic>
        <p:nvPicPr>
          <p:cNvPr id="7" name="Picture 6">
            <a:extLst>
              <a:ext uri="{FF2B5EF4-FFF2-40B4-BE49-F238E27FC236}">
                <a16:creationId xmlns:a16="http://schemas.microsoft.com/office/drawing/2014/main" id="{AD86DA3B-A264-039B-9530-AE2510EFAA72}"/>
              </a:ext>
            </a:extLst>
          </p:cNvPr>
          <p:cNvPicPr>
            <a:picLocks noChangeAspect="1"/>
          </p:cNvPicPr>
          <p:nvPr/>
        </p:nvPicPr>
        <p:blipFill>
          <a:blip r:embed="rId2"/>
          <a:stretch>
            <a:fillRect/>
          </a:stretch>
        </p:blipFill>
        <p:spPr>
          <a:xfrm>
            <a:off x="2033955" y="2977112"/>
            <a:ext cx="4900245" cy="3363350"/>
          </a:xfrm>
          <a:prstGeom prst="rect">
            <a:avLst/>
          </a:prstGeom>
        </p:spPr>
      </p:pic>
    </p:spTree>
    <p:extLst>
      <p:ext uri="{BB962C8B-B14F-4D97-AF65-F5344CB8AC3E}">
        <p14:creationId xmlns:p14="http://schemas.microsoft.com/office/powerpoint/2010/main" val="66509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Phần mềm mô phỏng cooja</a:t>
            </a:r>
            <a:endParaRPr lang="en-US"/>
          </a:p>
        </p:txBody>
      </p:sp>
      <p:sp>
        <p:nvSpPr>
          <p:cNvPr id="4" name="TextBox 3">
            <a:extLst>
              <a:ext uri="{FF2B5EF4-FFF2-40B4-BE49-F238E27FC236}">
                <a16:creationId xmlns:a16="http://schemas.microsoft.com/office/drawing/2014/main" id="{04E2054E-23A5-51AA-F678-B18EF577C74B}"/>
              </a:ext>
            </a:extLst>
          </p:cNvPr>
          <p:cNvSpPr txBox="1"/>
          <p:nvPr/>
        </p:nvSpPr>
        <p:spPr>
          <a:xfrm>
            <a:off x="235076" y="1015068"/>
            <a:ext cx="8817484" cy="2246769"/>
          </a:xfrm>
          <a:prstGeom prst="rect">
            <a:avLst/>
          </a:prstGeom>
          <a:noFill/>
        </p:spPr>
        <p:txBody>
          <a:bodyPr wrap="square" rtlCol="0">
            <a:spAutoFit/>
          </a:bodyPr>
          <a:lstStyle/>
          <a:p>
            <a:r>
              <a:rPr lang="vi-VN" sz="2000" b="1">
                <a:latin typeface="Calibri (body)"/>
              </a:rPr>
              <a:t>Tổng quan:</a:t>
            </a:r>
            <a:endParaRPr lang="vi-VN" sz="2000">
              <a:latin typeface="Calibri (body)"/>
            </a:endParaRPr>
          </a:p>
          <a:p>
            <a:r>
              <a:rPr lang="vi-VN" sz="2000">
                <a:latin typeface="Calibri (body)"/>
              </a:rPr>
              <a:t>Co-simulation of Objects in Java (COOJA) là một phần mềm mô phỏng cho mạng cảm biến không dây. Nó được phát triển như một phần của dự án Contiki OS, một hệ điều hành nhúng phổ biến cho các mạng cảm biến không dây và IoT.</a:t>
            </a:r>
          </a:p>
          <a:p>
            <a:r>
              <a:rPr lang="vi-VN" sz="2000">
                <a:latin typeface="Calibri (body)"/>
              </a:rPr>
              <a:t>COOJA được thiết kế để mô phỏng mạng cảm biến không dây, giúp nhà phát triển và nghiên cứu kiểm tra, hiểu và phát triển ứng dụng cho các mạng như ZigBee, 6LoWPAN, và các mạng khác dựa trên giao thức IEEE 802.15.4.</a:t>
            </a:r>
          </a:p>
        </p:txBody>
      </p:sp>
    </p:spTree>
    <p:extLst>
      <p:ext uri="{BB962C8B-B14F-4D97-AF65-F5344CB8AC3E}">
        <p14:creationId xmlns:p14="http://schemas.microsoft.com/office/powerpoint/2010/main" val="384099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Phần mềm mô phỏng cooja</a:t>
            </a:r>
            <a:endParaRPr lang="en-US"/>
          </a:p>
        </p:txBody>
      </p:sp>
      <p:sp>
        <p:nvSpPr>
          <p:cNvPr id="4" name="TextBox 3">
            <a:extLst>
              <a:ext uri="{FF2B5EF4-FFF2-40B4-BE49-F238E27FC236}">
                <a16:creationId xmlns:a16="http://schemas.microsoft.com/office/drawing/2014/main" id="{04E2054E-23A5-51AA-F678-B18EF577C74B}"/>
              </a:ext>
            </a:extLst>
          </p:cNvPr>
          <p:cNvSpPr txBox="1"/>
          <p:nvPr/>
        </p:nvSpPr>
        <p:spPr>
          <a:xfrm>
            <a:off x="235076" y="1015068"/>
            <a:ext cx="8817484" cy="3785652"/>
          </a:xfrm>
          <a:prstGeom prst="rect">
            <a:avLst/>
          </a:prstGeom>
          <a:noFill/>
        </p:spPr>
        <p:txBody>
          <a:bodyPr wrap="square" rtlCol="0">
            <a:spAutoFit/>
          </a:bodyPr>
          <a:lstStyle/>
          <a:p>
            <a:r>
              <a:rPr lang="vi-VN" sz="2000" b="1">
                <a:latin typeface="Calibri (body)"/>
              </a:rPr>
              <a:t>Ưu điểm:</a:t>
            </a:r>
          </a:p>
          <a:p>
            <a:r>
              <a:rPr lang="vi-VN" sz="2000">
                <a:latin typeface="Calibri (body)"/>
              </a:rPr>
              <a:t>- Hỗ trợ Contiki OS: COOJA được tích hợp sâu vào Contiki OS, giúp cho việc phát triển ứng dụng và thử nghiệm trở nên dễ dàng hơn.</a:t>
            </a:r>
          </a:p>
          <a:p>
            <a:r>
              <a:rPr lang="vi-VN" sz="2000">
                <a:latin typeface="Calibri (body)"/>
              </a:rPr>
              <a:t>- Mô phỏng đa nút: Bạn có thể tạo và chạy một số lượng lớn các nút mạng cảm biến khác nhau trong một mạng mô phỏng, từ đó kiểm tra và đánh giá hiệu suất của các ứng dụng mạng.</a:t>
            </a:r>
          </a:p>
          <a:p>
            <a:r>
              <a:rPr lang="vi-VN" sz="2000">
                <a:latin typeface="Calibri (body)"/>
              </a:rPr>
              <a:t>- Môi trường mô phỏng linh hoạt: COOJA cung cấp các công cụ để mô phỏng môi trường, giúp người dùng tạo ra các điều kiện mô phỏng thực tế như độ trễ, mất mát gói tin, và điều kiện mạng khác.</a:t>
            </a:r>
          </a:p>
          <a:p>
            <a:r>
              <a:rPr lang="vi-VN" sz="2000">
                <a:latin typeface="Calibri (body)"/>
              </a:rPr>
              <a:t>- Giao diện GUI: Giao diện người dùng của COOJA được thiết kế rõ ràng và dễ sử dụng, cho phép người dùng tùy chỉnh và điều khiển mạng mô phỏng một cách dễ dàng.</a:t>
            </a:r>
          </a:p>
        </p:txBody>
      </p:sp>
    </p:spTree>
    <p:extLst>
      <p:ext uri="{BB962C8B-B14F-4D97-AF65-F5344CB8AC3E}">
        <p14:creationId xmlns:p14="http://schemas.microsoft.com/office/powerpoint/2010/main" val="131108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90BC2D-1603-05D8-D4CA-89F11A8B5C95}"/>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F6C0A44B-5087-8E8E-4224-7DB0E0B38E8B}"/>
              </a:ext>
            </a:extLst>
          </p:cNvPr>
          <p:cNvSpPr>
            <a:spLocks noGrp="1"/>
          </p:cNvSpPr>
          <p:nvPr>
            <p:ph type="title"/>
          </p:nvPr>
        </p:nvSpPr>
        <p:spPr/>
        <p:txBody>
          <a:bodyPr/>
          <a:lstStyle/>
          <a:p>
            <a:r>
              <a:rPr lang="vi-VN"/>
              <a:t>Phần mềm mô phỏng cooja</a:t>
            </a:r>
            <a:endParaRPr lang="en-US"/>
          </a:p>
        </p:txBody>
      </p:sp>
      <p:pic>
        <p:nvPicPr>
          <p:cNvPr id="6" name="Picture 5">
            <a:extLst>
              <a:ext uri="{FF2B5EF4-FFF2-40B4-BE49-F238E27FC236}">
                <a16:creationId xmlns:a16="http://schemas.microsoft.com/office/drawing/2014/main" id="{EFED6B82-0119-C840-487A-AD037D7B3679}"/>
              </a:ext>
            </a:extLst>
          </p:cNvPr>
          <p:cNvPicPr>
            <a:picLocks noChangeAspect="1"/>
          </p:cNvPicPr>
          <p:nvPr/>
        </p:nvPicPr>
        <p:blipFill rotWithShape="1">
          <a:blip r:embed="rId2"/>
          <a:srcRect l="1838" t="1470" b="1710"/>
          <a:stretch/>
        </p:blipFill>
        <p:spPr>
          <a:xfrm>
            <a:off x="1426129" y="1661020"/>
            <a:ext cx="6083335" cy="4447816"/>
          </a:xfrm>
          <a:prstGeom prst="rect">
            <a:avLst/>
          </a:prstGeom>
        </p:spPr>
      </p:pic>
      <p:sp>
        <p:nvSpPr>
          <p:cNvPr id="7" name="TextBox 6">
            <a:extLst>
              <a:ext uri="{FF2B5EF4-FFF2-40B4-BE49-F238E27FC236}">
                <a16:creationId xmlns:a16="http://schemas.microsoft.com/office/drawing/2014/main" id="{20D5B90C-84B5-CF60-4B41-5039D6264202}"/>
              </a:ext>
            </a:extLst>
          </p:cNvPr>
          <p:cNvSpPr txBox="1"/>
          <p:nvPr/>
        </p:nvSpPr>
        <p:spPr>
          <a:xfrm>
            <a:off x="503338" y="1107347"/>
            <a:ext cx="4580389" cy="369332"/>
          </a:xfrm>
          <a:prstGeom prst="rect">
            <a:avLst/>
          </a:prstGeom>
          <a:noFill/>
        </p:spPr>
        <p:txBody>
          <a:bodyPr wrap="square" rtlCol="0">
            <a:spAutoFit/>
          </a:bodyPr>
          <a:lstStyle/>
          <a:p>
            <a:r>
              <a:rPr lang="vi-VN"/>
              <a:t>Giao diện trên cooja</a:t>
            </a:r>
            <a:endParaRPr lang="en-US"/>
          </a:p>
        </p:txBody>
      </p:sp>
    </p:spTree>
    <p:extLst>
      <p:ext uri="{BB962C8B-B14F-4D97-AF65-F5344CB8AC3E}">
        <p14:creationId xmlns:p14="http://schemas.microsoft.com/office/powerpoint/2010/main" val="330102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8233DE-5EF6-3F36-2FB6-6B2410030DCE}"/>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830B8582-F938-FFEC-EC7E-19B5E97526D1}"/>
              </a:ext>
            </a:extLst>
          </p:cNvPr>
          <p:cNvSpPr>
            <a:spLocks noGrp="1"/>
          </p:cNvSpPr>
          <p:nvPr>
            <p:ph type="title"/>
          </p:nvPr>
        </p:nvSpPr>
        <p:spPr/>
        <p:txBody>
          <a:bodyPr/>
          <a:lstStyle/>
          <a:p>
            <a:r>
              <a:rPr lang="vi-VN"/>
              <a:t>Phần mềm mô phỏng cooja</a:t>
            </a:r>
            <a:endParaRPr lang="en-US"/>
          </a:p>
        </p:txBody>
      </p:sp>
      <p:pic>
        <p:nvPicPr>
          <p:cNvPr id="6" name="Picture 5">
            <a:extLst>
              <a:ext uri="{FF2B5EF4-FFF2-40B4-BE49-F238E27FC236}">
                <a16:creationId xmlns:a16="http://schemas.microsoft.com/office/drawing/2014/main" id="{96F46DC3-84C1-C0E4-C1F3-50303EBAB826}"/>
              </a:ext>
            </a:extLst>
          </p:cNvPr>
          <p:cNvPicPr>
            <a:picLocks noChangeAspect="1"/>
          </p:cNvPicPr>
          <p:nvPr/>
        </p:nvPicPr>
        <p:blipFill rotWithShape="1">
          <a:blip r:embed="rId2"/>
          <a:srcRect l="17195" t="49343"/>
          <a:stretch/>
        </p:blipFill>
        <p:spPr>
          <a:xfrm>
            <a:off x="1350627" y="1216403"/>
            <a:ext cx="6056852" cy="1075157"/>
          </a:xfrm>
          <a:prstGeom prst="rect">
            <a:avLst/>
          </a:prstGeom>
        </p:spPr>
      </p:pic>
      <p:sp>
        <p:nvSpPr>
          <p:cNvPr id="7" name="TextBox 6">
            <a:extLst>
              <a:ext uri="{FF2B5EF4-FFF2-40B4-BE49-F238E27FC236}">
                <a16:creationId xmlns:a16="http://schemas.microsoft.com/office/drawing/2014/main" id="{766D1E43-4353-7BFD-A038-8CD98564E885}"/>
              </a:ext>
            </a:extLst>
          </p:cNvPr>
          <p:cNvSpPr txBox="1"/>
          <p:nvPr/>
        </p:nvSpPr>
        <p:spPr>
          <a:xfrm>
            <a:off x="3254928" y="2291560"/>
            <a:ext cx="2516698" cy="369332"/>
          </a:xfrm>
          <a:prstGeom prst="rect">
            <a:avLst/>
          </a:prstGeom>
          <a:noFill/>
        </p:spPr>
        <p:txBody>
          <a:bodyPr wrap="square" rtlCol="0">
            <a:spAutoFit/>
          </a:bodyPr>
          <a:lstStyle/>
          <a:p>
            <a:r>
              <a:rPr lang="vi-VN" i="1"/>
              <a:t>Thông số các node</a:t>
            </a:r>
            <a:endParaRPr lang="en-US" i="1"/>
          </a:p>
        </p:txBody>
      </p:sp>
      <p:pic>
        <p:nvPicPr>
          <p:cNvPr id="9" name="Picture 8">
            <a:extLst>
              <a:ext uri="{FF2B5EF4-FFF2-40B4-BE49-F238E27FC236}">
                <a16:creationId xmlns:a16="http://schemas.microsoft.com/office/drawing/2014/main" id="{3B67897A-5DD3-E1C6-4C78-D93E4E69C3D9}"/>
              </a:ext>
            </a:extLst>
          </p:cNvPr>
          <p:cNvPicPr>
            <a:picLocks noChangeAspect="1"/>
          </p:cNvPicPr>
          <p:nvPr/>
        </p:nvPicPr>
        <p:blipFill>
          <a:blip r:embed="rId3"/>
          <a:stretch>
            <a:fillRect/>
          </a:stretch>
        </p:blipFill>
        <p:spPr>
          <a:xfrm>
            <a:off x="2146352" y="2718141"/>
            <a:ext cx="4590007" cy="3094464"/>
          </a:xfrm>
          <a:prstGeom prst="rect">
            <a:avLst/>
          </a:prstGeom>
        </p:spPr>
      </p:pic>
      <p:sp>
        <p:nvSpPr>
          <p:cNvPr id="10" name="TextBox 9">
            <a:extLst>
              <a:ext uri="{FF2B5EF4-FFF2-40B4-BE49-F238E27FC236}">
                <a16:creationId xmlns:a16="http://schemas.microsoft.com/office/drawing/2014/main" id="{0D135E23-2A99-611D-3693-0AFAB42368CB}"/>
              </a:ext>
            </a:extLst>
          </p:cNvPr>
          <p:cNvSpPr txBox="1"/>
          <p:nvPr/>
        </p:nvSpPr>
        <p:spPr>
          <a:xfrm>
            <a:off x="3313651" y="5869854"/>
            <a:ext cx="2516698" cy="369332"/>
          </a:xfrm>
          <a:prstGeom prst="rect">
            <a:avLst/>
          </a:prstGeom>
          <a:noFill/>
        </p:spPr>
        <p:txBody>
          <a:bodyPr wrap="square" rtlCol="0">
            <a:spAutoFit/>
          </a:bodyPr>
          <a:lstStyle/>
          <a:p>
            <a:r>
              <a:rPr lang="vi-VN" i="1"/>
              <a:t>Đồ thị năng lượng</a:t>
            </a:r>
            <a:endParaRPr lang="en-US" i="1"/>
          </a:p>
        </p:txBody>
      </p:sp>
    </p:spTree>
    <p:extLst>
      <p:ext uri="{BB962C8B-B14F-4D97-AF65-F5344CB8AC3E}">
        <p14:creationId xmlns:p14="http://schemas.microsoft.com/office/powerpoint/2010/main" val="193916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a:t>Đồ án tốt nghiệp</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800" b="0"/>
              <a:t>Báo cáo tuần 7	</a:t>
            </a:r>
            <a:endParaRPr lang="en-US" sz="2800" b="0" dirty="0"/>
          </a:p>
          <a:p>
            <a:r>
              <a:rPr lang="vi-VN" sz="2800" b="0"/>
              <a:t>Phạm Công Minh 20200688</a:t>
            </a:r>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a:t>Nội dung báo cáo</a:t>
            </a:r>
            <a:endParaRPr lang="en-US"/>
          </a:p>
        </p:txBody>
      </p:sp>
      <p:sp>
        <p:nvSpPr>
          <p:cNvPr id="5" name="TextBox 4">
            <a:extLst>
              <a:ext uri="{FF2B5EF4-FFF2-40B4-BE49-F238E27FC236}">
                <a16:creationId xmlns:a16="http://schemas.microsoft.com/office/drawing/2014/main" id="{52551362-3AC2-97CE-DBC7-49CA03D594FB}"/>
              </a:ext>
            </a:extLst>
          </p:cNvPr>
          <p:cNvSpPr txBox="1"/>
          <p:nvPr/>
        </p:nvSpPr>
        <p:spPr>
          <a:xfrm>
            <a:off x="419449" y="1048624"/>
            <a:ext cx="7994710" cy="1015663"/>
          </a:xfrm>
          <a:prstGeom prst="rect">
            <a:avLst/>
          </a:prstGeom>
          <a:noFill/>
        </p:spPr>
        <p:txBody>
          <a:bodyPr wrap="square" rtlCol="0">
            <a:spAutoFit/>
          </a:bodyPr>
          <a:lstStyle/>
          <a:p>
            <a:r>
              <a:rPr lang="vi-VN" sz="2000">
                <a:latin typeface="Calibri (body)"/>
              </a:rPr>
              <a:t>Nội dung:</a:t>
            </a:r>
          </a:p>
          <a:p>
            <a:pPr indent="-285750">
              <a:buFontTx/>
              <a:buChar char="-"/>
            </a:pPr>
            <a:r>
              <a:rPr lang="vi-VN" sz="2000">
                <a:latin typeface="Calibri (body)"/>
              </a:rPr>
              <a:t>Tìm hiểu cách hoạt động thuật toán định tuyến RPL</a:t>
            </a:r>
          </a:p>
          <a:p>
            <a:pPr indent="-285750">
              <a:buFontTx/>
              <a:buChar char="-"/>
            </a:pPr>
            <a:r>
              <a:rPr lang="vi-VN" sz="2000">
                <a:latin typeface="Calibri (body)"/>
              </a:rPr>
              <a:t>Tìm hiểu cách mô phỏng mạng cảm biến trên phần mềm Cooja</a:t>
            </a:r>
            <a:endParaRPr lang="en-US" sz="2000">
              <a:latin typeface="Calibri (body)"/>
            </a:endParaRP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5" name="TextBox 4">
            <a:extLst>
              <a:ext uri="{FF2B5EF4-FFF2-40B4-BE49-F238E27FC236}">
                <a16:creationId xmlns:a16="http://schemas.microsoft.com/office/drawing/2014/main" id="{E0DACD44-0C7F-6C67-4C2B-35E8A0390807}"/>
              </a:ext>
            </a:extLst>
          </p:cNvPr>
          <p:cNvSpPr txBox="1"/>
          <p:nvPr/>
        </p:nvSpPr>
        <p:spPr>
          <a:xfrm>
            <a:off x="427838" y="1023457"/>
            <a:ext cx="8288323" cy="3170099"/>
          </a:xfrm>
          <a:prstGeom prst="rect">
            <a:avLst/>
          </a:prstGeom>
          <a:noFill/>
        </p:spPr>
        <p:txBody>
          <a:bodyPr wrap="square" rtlCol="0">
            <a:spAutoFit/>
          </a:bodyPr>
          <a:lstStyle/>
          <a:p>
            <a:r>
              <a:rPr lang="en-US" sz="2000" b="1">
                <a:effectLst/>
                <a:latin typeface="Calibri (body)"/>
                <a:ea typeface="Times New Roman" panose="02020603050405020304" pitchFamily="18" charset="0"/>
              </a:rPr>
              <a:t>RPL</a:t>
            </a:r>
            <a:r>
              <a:rPr lang="en-US" sz="2000">
                <a:effectLst/>
                <a:latin typeface="Calibri (body)"/>
                <a:ea typeface="Times New Roman" panose="02020603050405020304" pitchFamily="18" charset="0"/>
              </a:rPr>
              <a:t> (Routing Protocol for Low-Power and Lossy Networks) là một thuật toán định tuyến được thiết kế đặc biệt cho mạng cảm biến không dây và mạng IoT (Internet of Things) có tài nguyên hạn chế về năng lượng, băng thông và có thể xảy ra mất mát dữ liệu</a:t>
            </a:r>
            <a:r>
              <a:rPr lang="vi-VN" sz="2000">
                <a:effectLst/>
                <a:latin typeface="Calibri (body)"/>
                <a:ea typeface="Times New Roman" panose="02020603050405020304" pitchFamily="18" charset="0"/>
              </a:rPr>
              <a:t>.</a:t>
            </a:r>
          </a:p>
          <a:p>
            <a:endParaRPr lang="vi-VN" sz="2000">
              <a:latin typeface="Calibri (body)"/>
            </a:endParaRPr>
          </a:p>
          <a:p>
            <a:r>
              <a:rPr lang="vi-VN" sz="2000">
                <a:latin typeface="Calibri (body)"/>
              </a:rPr>
              <a:t>Ưu điểm:</a:t>
            </a:r>
          </a:p>
          <a:p>
            <a:pPr marL="342900" indent="-342900">
              <a:buFontTx/>
              <a:buChar char="-"/>
            </a:pPr>
            <a:r>
              <a:rPr lang="vi-VN" sz="2000">
                <a:latin typeface="Calibri (body)"/>
              </a:rPr>
              <a:t>Tiết kiệm năng lượng</a:t>
            </a:r>
          </a:p>
          <a:p>
            <a:pPr marL="342900" indent="-342900">
              <a:buFontTx/>
              <a:buChar char="-"/>
            </a:pPr>
            <a:r>
              <a:rPr lang="vi-VN" sz="2000">
                <a:latin typeface="Calibri (body)"/>
              </a:rPr>
              <a:t>Độ tin cậy cao</a:t>
            </a:r>
          </a:p>
          <a:p>
            <a:pPr marL="342900" indent="-342900">
              <a:buFontTx/>
              <a:buChar char="-"/>
            </a:pPr>
            <a:r>
              <a:rPr lang="vi-VN" sz="2000">
                <a:latin typeface="Calibri (body)"/>
              </a:rPr>
              <a:t>Hỗ trợ mô hình DAG</a:t>
            </a:r>
          </a:p>
          <a:p>
            <a:pPr marL="342900" indent="-342900">
              <a:buFontTx/>
              <a:buChar char="-"/>
            </a:pPr>
            <a:r>
              <a:rPr lang="vi-VN" sz="2000">
                <a:latin typeface="Calibri (body)"/>
              </a:rPr>
              <a:t>Hỗ trợ Ipv6</a:t>
            </a:r>
            <a:endParaRPr lang="en-US" sz="2000">
              <a:latin typeface="Calibri (body)"/>
            </a:endParaRPr>
          </a:p>
        </p:txBody>
      </p:sp>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pic>
        <p:nvPicPr>
          <p:cNvPr id="4" name="Picture 3">
            <a:extLst>
              <a:ext uri="{FF2B5EF4-FFF2-40B4-BE49-F238E27FC236}">
                <a16:creationId xmlns:a16="http://schemas.microsoft.com/office/drawing/2014/main" id="{3EE1119D-2D69-021A-331E-6F7B770CB8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1391" y="1892231"/>
            <a:ext cx="3694421" cy="2751165"/>
          </a:xfrm>
          <a:prstGeom prst="rect">
            <a:avLst/>
          </a:prstGeom>
          <a:noFill/>
          <a:ln>
            <a:noFill/>
          </a:ln>
        </p:spPr>
      </p:pic>
      <p:sp>
        <p:nvSpPr>
          <p:cNvPr id="6" name="TextBox 5">
            <a:extLst>
              <a:ext uri="{FF2B5EF4-FFF2-40B4-BE49-F238E27FC236}">
                <a16:creationId xmlns:a16="http://schemas.microsoft.com/office/drawing/2014/main" id="{5D32D50D-01C0-A423-F43A-C4ADDC6039A2}"/>
              </a:ext>
            </a:extLst>
          </p:cNvPr>
          <p:cNvSpPr txBox="1"/>
          <p:nvPr/>
        </p:nvSpPr>
        <p:spPr>
          <a:xfrm>
            <a:off x="235076" y="1015068"/>
            <a:ext cx="4135587" cy="3477875"/>
          </a:xfrm>
          <a:prstGeom prst="rect">
            <a:avLst/>
          </a:prstGeom>
          <a:noFill/>
        </p:spPr>
        <p:txBody>
          <a:bodyPr wrap="square" rtlCol="0">
            <a:spAutoFit/>
          </a:bodyPr>
          <a:lstStyle/>
          <a:p>
            <a:r>
              <a:rPr lang="vi-VN" sz="2000" b="1">
                <a:latin typeface="Calibri (body)"/>
              </a:rPr>
              <a:t>Hoạt động: </a:t>
            </a:r>
          </a:p>
          <a:p>
            <a:r>
              <a:rPr lang="vi-VN" sz="2000">
                <a:latin typeface="Calibri (body)"/>
              </a:rPr>
              <a:t>Thuật toán RPL xây dựng mạng có cấu trúc DODAG( cấu trúc không có vòng lặp, các cạnh đều nằm trên đường đi về và kết kết thúc tại một gốc. </a:t>
            </a:r>
          </a:p>
          <a:p>
            <a:r>
              <a:rPr lang="vi-VN" sz="2000">
                <a:latin typeface="Calibri (body)"/>
              </a:rPr>
              <a:t>Mỗi node sẽ xác định rank của mình trong DODAG tương ứng vị trí riêng của nút đó so với nút khác. Rank tăng dần theo chiều xuống(xa gốc). Cách tính rank của node phụ thuộc vào hàm mục tiêu (OF) của DAG </a:t>
            </a:r>
            <a:endParaRPr lang="en-US" sz="2000">
              <a:latin typeface="Calibri (body)"/>
            </a:endParaRPr>
          </a:p>
        </p:txBody>
      </p:sp>
    </p:spTree>
    <p:extLst>
      <p:ext uri="{BB962C8B-B14F-4D97-AF65-F5344CB8AC3E}">
        <p14:creationId xmlns:p14="http://schemas.microsoft.com/office/powerpoint/2010/main" val="127556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6" name="TextBox 5">
            <a:extLst>
              <a:ext uri="{FF2B5EF4-FFF2-40B4-BE49-F238E27FC236}">
                <a16:creationId xmlns:a16="http://schemas.microsoft.com/office/drawing/2014/main" id="{5D32D50D-01C0-A423-F43A-C4ADDC6039A2}"/>
              </a:ext>
            </a:extLst>
          </p:cNvPr>
          <p:cNvSpPr txBox="1"/>
          <p:nvPr/>
        </p:nvSpPr>
        <p:spPr>
          <a:xfrm>
            <a:off x="235076" y="1015068"/>
            <a:ext cx="4135587" cy="2246769"/>
          </a:xfrm>
          <a:prstGeom prst="rect">
            <a:avLst/>
          </a:prstGeom>
          <a:noFill/>
        </p:spPr>
        <p:txBody>
          <a:bodyPr wrap="square" rtlCol="0">
            <a:spAutoFit/>
          </a:bodyPr>
          <a:lstStyle/>
          <a:p>
            <a:r>
              <a:rPr lang="vi-VN" sz="2000" b="1">
                <a:latin typeface="Calibri (body)"/>
              </a:rPr>
              <a:t>Hoạt động: </a:t>
            </a:r>
          </a:p>
          <a:p>
            <a:r>
              <a:rPr lang="vi-VN" sz="2000">
                <a:latin typeface="Calibri (body)"/>
              </a:rPr>
              <a:t>Thuật toán RPL sử dụng 3 bản tinđiều khiển chính để xây dựng DODAG và định tuyến:</a:t>
            </a:r>
          </a:p>
          <a:p>
            <a:pPr indent="-285750">
              <a:buFontTx/>
              <a:buChar char="-"/>
            </a:pPr>
            <a:r>
              <a:rPr lang="vi-VN" sz="2000">
                <a:latin typeface="Calibri (body)"/>
              </a:rPr>
              <a:t>DIS</a:t>
            </a:r>
          </a:p>
          <a:p>
            <a:pPr indent="-285750">
              <a:buFontTx/>
              <a:buChar char="-"/>
            </a:pPr>
            <a:r>
              <a:rPr lang="vi-VN" sz="2000">
                <a:latin typeface="Calibri (body)"/>
              </a:rPr>
              <a:t>DIO</a:t>
            </a:r>
          </a:p>
          <a:p>
            <a:pPr indent="-285750">
              <a:buFontTx/>
              <a:buChar char="-"/>
            </a:pPr>
            <a:r>
              <a:rPr lang="vi-VN" sz="2000">
                <a:latin typeface="Calibri (body)"/>
              </a:rPr>
              <a:t>DAO</a:t>
            </a:r>
            <a:endParaRPr lang="en-US" sz="2000">
              <a:latin typeface="Calibri (body)"/>
            </a:endParaRPr>
          </a:p>
        </p:txBody>
      </p:sp>
      <p:pic>
        <p:nvPicPr>
          <p:cNvPr id="5" name="Picture 4">
            <a:extLst>
              <a:ext uri="{FF2B5EF4-FFF2-40B4-BE49-F238E27FC236}">
                <a16:creationId xmlns:a16="http://schemas.microsoft.com/office/drawing/2014/main" id="{4EAD6C81-AE80-8989-8807-06C5D9AFAFD1}"/>
              </a:ext>
            </a:extLst>
          </p:cNvPr>
          <p:cNvPicPr>
            <a:picLocks noChangeAspect="1"/>
          </p:cNvPicPr>
          <p:nvPr/>
        </p:nvPicPr>
        <p:blipFill>
          <a:blip r:embed="rId2"/>
          <a:stretch>
            <a:fillRect/>
          </a:stretch>
        </p:blipFill>
        <p:spPr>
          <a:xfrm>
            <a:off x="4961248" y="1333848"/>
            <a:ext cx="3812270" cy="3261253"/>
          </a:xfrm>
          <a:prstGeom prst="rect">
            <a:avLst/>
          </a:prstGeom>
        </p:spPr>
      </p:pic>
    </p:spTree>
    <p:extLst>
      <p:ext uri="{BB962C8B-B14F-4D97-AF65-F5344CB8AC3E}">
        <p14:creationId xmlns:p14="http://schemas.microsoft.com/office/powerpoint/2010/main" val="39662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4" name="TextBox 3">
            <a:extLst>
              <a:ext uri="{FF2B5EF4-FFF2-40B4-BE49-F238E27FC236}">
                <a16:creationId xmlns:a16="http://schemas.microsoft.com/office/drawing/2014/main" id="{E1001959-8674-06A4-85CA-A0665CCABFC1}"/>
              </a:ext>
            </a:extLst>
          </p:cNvPr>
          <p:cNvSpPr txBox="1"/>
          <p:nvPr/>
        </p:nvSpPr>
        <p:spPr>
          <a:xfrm>
            <a:off x="235076" y="1015068"/>
            <a:ext cx="4445981" cy="5016758"/>
          </a:xfrm>
          <a:prstGeom prst="rect">
            <a:avLst/>
          </a:prstGeom>
          <a:noFill/>
        </p:spPr>
        <p:txBody>
          <a:bodyPr wrap="square" rtlCol="0">
            <a:spAutoFit/>
          </a:bodyPr>
          <a:lstStyle/>
          <a:p>
            <a:r>
              <a:rPr lang="vi-VN" sz="2000" b="1">
                <a:latin typeface="Calibri (body)"/>
              </a:rPr>
              <a:t>Xây dựng DODAG:</a:t>
            </a:r>
          </a:p>
          <a:p>
            <a:r>
              <a:rPr lang="vi-VN" sz="2000" u="sng">
                <a:latin typeface="Calibri (body)"/>
              </a:rPr>
              <a:t>Bản tin DIO</a:t>
            </a:r>
          </a:p>
          <a:p>
            <a:r>
              <a:rPr lang="vi-VN" sz="2000">
                <a:latin typeface="Calibri (body)"/>
              </a:rPr>
              <a:t>- Khi root node muốn xây dựng 1 DODAG, nó multicast bản tin DIO đến các node lân cận của nó.</a:t>
            </a:r>
          </a:p>
          <a:p>
            <a:r>
              <a:rPr lang="vi-VN" sz="2000">
                <a:latin typeface="Calibri (body)"/>
              </a:rPr>
              <a:t>- Bản tin DIO chứa các thông tin về tham số cấu hình của mạng, Rank của nút gửi. </a:t>
            </a:r>
          </a:p>
          <a:p>
            <a:r>
              <a:rPr lang="vi-VN" sz="2000">
                <a:latin typeface="Calibri (body)"/>
              </a:rPr>
              <a:t>- Khi các node nhận được bản tin DIO, nó sẽ tính rank của mình dựa trên hàm mục tiêu OF. Nếu nó muốn gia nhập DODAG, node sẽ gửi lại cho node đã phát bản tin DIO một bản tin DAO và được xác nhận lại bằng bản tin DAO-ACK.</a:t>
            </a:r>
          </a:p>
          <a:p>
            <a:r>
              <a:rPr lang="vi-VN" sz="2000">
                <a:latin typeface="Calibri (body)"/>
              </a:rPr>
              <a:t>- Sau khi nhận được bản tin DIO, mỗi node có thể phát bản tin DIO của chính mình cho các node lân cận</a:t>
            </a:r>
            <a:endParaRPr lang="en-US" sz="2000">
              <a:latin typeface="Calibri (body)"/>
            </a:endParaRPr>
          </a:p>
        </p:txBody>
      </p:sp>
      <p:pic>
        <p:nvPicPr>
          <p:cNvPr id="8" name="Picture 7" descr="A blue circles with a black arrow&#10;&#10;Description automatically generated">
            <a:extLst>
              <a:ext uri="{FF2B5EF4-FFF2-40B4-BE49-F238E27FC236}">
                <a16:creationId xmlns:a16="http://schemas.microsoft.com/office/drawing/2014/main" id="{E28C45FE-384F-CCB7-A5DB-382EBEEF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293" y="1310194"/>
            <a:ext cx="3080527" cy="1399529"/>
          </a:xfrm>
          <a:prstGeom prst="rect">
            <a:avLst/>
          </a:prstGeom>
        </p:spPr>
      </p:pic>
      <p:pic>
        <p:nvPicPr>
          <p:cNvPr id="12" name="Picture 11" descr="A diagram of a diagram&#10;&#10;Description automatically generated">
            <a:extLst>
              <a:ext uri="{FF2B5EF4-FFF2-40B4-BE49-F238E27FC236}">
                <a16:creationId xmlns:a16="http://schemas.microsoft.com/office/drawing/2014/main" id="{145190D6-1615-20BF-E4D2-9CF8BA078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912" y="3229592"/>
            <a:ext cx="3255285" cy="2822665"/>
          </a:xfrm>
          <a:prstGeom prst="rect">
            <a:avLst/>
          </a:prstGeom>
        </p:spPr>
      </p:pic>
    </p:spTree>
    <p:extLst>
      <p:ext uri="{BB962C8B-B14F-4D97-AF65-F5344CB8AC3E}">
        <p14:creationId xmlns:p14="http://schemas.microsoft.com/office/powerpoint/2010/main" val="121666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4" name="TextBox 3">
            <a:extLst>
              <a:ext uri="{FF2B5EF4-FFF2-40B4-BE49-F238E27FC236}">
                <a16:creationId xmlns:a16="http://schemas.microsoft.com/office/drawing/2014/main" id="{E1001959-8674-06A4-85CA-A0665CCABFC1}"/>
              </a:ext>
            </a:extLst>
          </p:cNvPr>
          <p:cNvSpPr txBox="1"/>
          <p:nvPr/>
        </p:nvSpPr>
        <p:spPr>
          <a:xfrm>
            <a:off x="235076" y="1015068"/>
            <a:ext cx="4445981" cy="3477875"/>
          </a:xfrm>
          <a:prstGeom prst="rect">
            <a:avLst/>
          </a:prstGeom>
          <a:noFill/>
        </p:spPr>
        <p:txBody>
          <a:bodyPr wrap="square" rtlCol="0">
            <a:spAutoFit/>
          </a:bodyPr>
          <a:lstStyle/>
          <a:p>
            <a:r>
              <a:rPr lang="vi-VN" sz="2000" b="1">
                <a:latin typeface="Calibri (body)"/>
              </a:rPr>
              <a:t>Xây dựng DODAG:</a:t>
            </a:r>
          </a:p>
          <a:p>
            <a:r>
              <a:rPr lang="vi-VN" sz="2000">
                <a:latin typeface="Calibri (body)"/>
              </a:rPr>
              <a:t>Khi một node nhận được nhiều bản tin DIO, nó sẽ xem xét rank của node gửi để lựa chọn node nào sẽ trở thành parent của nó.</a:t>
            </a:r>
          </a:p>
          <a:p>
            <a:endParaRPr lang="vi-VN" sz="2000">
              <a:latin typeface="Calibri (body)"/>
            </a:endParaRPr>
          </a:p>
          <a:p>
            <a:r>
              <a:rPr lang="vi-VN" sz="2000" u="sng">
                <a:latin typeface="Calibri (body)"/>
              </a:rPr>
              <a:t>Bản tin DIS:</a:t>
            </a:r>
          </a:p>
          <a:p>
            <a:r>
              <a:rPr lang="vi-VN" sz="2000">
                <a:latin typeface="Calibri (body)"/>
              </a:rPr>
              <a:t>Khi một node muốn tìm kiếm 1 DODAG để gia nhập, nó có thể chủ động gửi bản tin DIS đến lân cận để yêu cầu các node khác gửi bản tin DIO.</a:t>
            </a:r>
          </a:p>
        </p:txBody>
      </p:sp>
      <p:pic>
        <p:nvPicPr>
          <p:cNvPr id="9" name="Picture 8" descr="A diagram of a diagram&#10;&#10;Description automatically generated">
            <a:extLst>
              <a:ext uri="{FF2B5EF4-FFF2-40B4-BE49-F238E27FC236}">
                <a16:creationId xmlns:a16="http://schemas.microsoft.com/office/drawing/2014/main" id="{65C3730E-2494-D665-BC7D-601172678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285" y="1416957"/>
            <a:ext cx="3480196" cy="3353797"/>
          </a:xfrm>
          <a:prstGeom prst="rect">
            <a:avLst/>
          </a:prstGeom>
        </p:spPr>
      </p:pic>
    </p:spTree>
    <p:extLst>
      <p:ext uri="{BB962C8B-B14F-4D97-AF65-F5344CB8AC3E}">
        <p14:creationId xmlns:p14="http://schemas.microsoft.com/office/powerpoint/2010/main" val="294938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Thuật toán định tuyến RPL </a:t>
            </a:r>
            <a:endParaRPr lang="en-US"/>
          </a:p>
        </p:txBody>
      </p:sp>
      <p:sp>
        <p:nvSpPr>
          <p:cNvPr id="5" name="TextBox 4">
            <a:extLst>
              <a:ext uri="{FF2B5EF4-FFF2-40B4-BE49-F238E27FC236}">
                <a16:creationId xmlns:a16="http://schemas.microsoft.com/office/drawing/2014/main" id="{89910F18-6E8A-86A9-37F6-2E2AA0082144}"/>
              </a:ext>
            </a:extLst>
          </p:cNvPr>
          <p:cNvSpPr txBox="1"/>
          <p:nvPr/>
        </p:nvSpPr>
        <p:spPr>
          <a:xfrm>
            <a:off x="235077" y="1015068"/>
            <a:ext cx="3712084" cy="2862322"/>
          </a:xfrm>
          <a:prstGeom prst="rect">
            <a:avLst/>
          </a:prstGeom>
          <a:noFill/>
        </p:spPr>
        <p:txBody>
          <a:bodyPr wrap="square" rtlCol="0">
            <a:spAutoFit/>
          </a:bodyPr>
          <a:lstStyle/>
          <a:p>
            <a:r>
              <a:rPr lang="vi-VN" b="1"/>
              <a:t>Định tuyến Upward</a:t>
            </a:r>
            <a:br>
              <a:rPr lang="vi-VN" b="1"/>
            </a:br>
            <a:endParaRPr lang="vi-VN" b="1"/>
          </a:p>
          <a:p>
            <a:pPr marL="285750" indent="-285750">
              <a:buFontTx/>
              <a:buChar char="-"/>
            </a:pPr>
            <a:r>
              <a:rPr lang="vi-VN"/>
              <a:t>Chiều Up là chiều từ các node lá dọc theo cạnh của DODAG để đến được Root node.</a:t>
            </a:r>
          </a:p>
          <a:p>
            <a:pPr marL="285750" indent="-285750">
              <a:buFontTx/>
              <a:buChar char="-"/>
            </a:pPr>
            <a:r>
              <a:rPr lang="vi-VN"/>
              <a:t>Khi một node nhận được 1 bản tin Upward, nó sẽ chuyển tiếp bản tin lên trên parent của mình, cho đến khi đến được root node</a:t>
            </a:r>
            <a:r>
              <a:rPr lang="en-US"/>
              <a:t>.</a:t>
            </a:r>
            <a:endParaRPr lang="vi-VN"/>
          </a:p>
        </p:txBody>
      </p:sp>
      <p:pic>
        <p:nvPicPr>
          <p:cNvPr id="7" name="Picture 6" descr="A diagram of a diagram&#10;&#10;Description automatically generated">
            <a:extLst>
              <a:ext uri="{FF2B5EF4-FFF2-40B4-BE49-F238E27FC236}">
                <a16:creationId xmlns:a16="http://schemas.microsoft.com/office/drawing/2014/main" id="{72E3F10D-DFE6-3B37-AC5C-117A182E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163" y="1454467"/>
            <a:ext cx="3720024" cy="2591753"/>
          </a:xfrm>
          <a:prstGeom prst="rect">
            <a:avLst/>
          </a:prstGeom>
        </p:spPr>
      </p:pic>
    </p:spTree>
    <p:extLst>
      <p:ext uri="{BB962C8B-B14F-4D97-AF65-F5344CB8AC3E}">
        <p14:creationId xmlns:p14="http://schemas.microsoft.com/office/powerpoint/2010/main" val="25389263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1620</TotalTime>
  <Words>1048</Words>
  <Application>Microsoft Office PowerPoint</Application>
  <PresentationFormat>On-screen Show (4:3)</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(body)</vt:lpstr>
      <vt:lpstr>Lato</vt:lpstr>
      <vt:lpstr>Office Theme</vt:lpstr>
      <vt:lpstr>PowerPoint Presentation</vt:lpstr>
      <vt:lpstr>PowerPoint Presentation</vt:lpstr>
      <vt:lpstr>Nội dung báo cáo</vt:lpstr>
      <vt:lpstr>Thuật toán định tuyến RPL </vt:lpstr>
      <vt:lpstr>Thuật toán định tuyến RPL </vt:lpstr>
      <vt:lpstr>Thuật toán định tuyến RPL </vt:lpstr>
      <vt:lpstr>Thuật toán định tuyến RPL </vt:lpstr>
      <vt:lpstr>Thuật toán định tuyến RPL </vt:lpstr>
      <vt:lpstr>Thuật toán định tuyến RPL </vt:lpstr>
      <vt:lpstr>Thuật toán định tuyến RPL </vt:lpstr>
      <vt:lpstr>Thuật toán định tuyến RPL </vt:lpstr>
      <vt:lpstr>Thuật toán định tuyến RPL </vt:lpstr>
      <vt:lpstr>Phần mềm mô phỏng cooja</vt:lpstr>
      <vt:lpstr>Phần mềm mô phỏng cooja</vt:lpstr>
      <vt:lpstr>Phần mềm mô phỏng cooja</vt:lpstr>
      <vt:lpstr>Phần mềm mô phỏng cooja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Pham Cong Minh 20200688</cp:lastModifiedBy>
  <cp:revision>64</cp:revision>
  <dcterms:created xsi:type="dcterms:W3CDTF">2021-05-28T04:32:29Z</dcterms:created>
  <dcterms:modified xsi:type="dcterms:W3CDTF">2024-04-05T06:05:41Z</dcterms:modified>
</cp:coreProperties>
</file>