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275" r:id="rId2"/>
    <p:sldId id="257" r:id="rId3"/>
    <p:sldId id="289" r:id="rId4"/>
    <p:sldId id="290" r:id="rId5"/>
    <p:sldId id="291" r:id="rId6"/>
    <p:sldId id="277" r:id="rId7"/>
    <p:sldId id="280" r:id="rId8"/>
    <p:sldId id="265" r:id="rId9"/>
    <p:sldId id="266" r:id="rId10"/>
    <p:sldId id="278" r:id="rId11"/>
    <p:sldId id="282" r:id="rId12"/>
    <p:sldId id="286" r:id="rId13"/>
    <p:sldId id="287" r:id="rId14"/>
    <p:sldId id="283" r:id="rId15"/>
    <p:sldId id="284" r:id="rId16"/>
    <p:sldId id="294" r:id="rId17"/>
    <p:sldId id="295" r:id="rId18"/>
    <p:sldId id="285" r:id="rId19"/>
    <p:sldId id="292" r:id="rId20"/>
    <p:sldId id="288" r:id="rId21"/>
    <p:sldId id="267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5/21/2024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5/21/2024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5/21/2024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5/21/2024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5/21/2024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5/21/2024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5/21/2024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5/21/2024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5" r:id="rId4"/>
    <p:sldLayoutId id="2147483683" r:id="rId5"/>
    <p:sldLayoutId id="2147483676" r:id="rId6"/>
    <p:sldLayoutId id="2147483679" r:id="rId7"/>
    <p:sldLayoutId id="2147483680" r:id="rId8"/>
    <p:sldLayoutId id="2147483681" r:id="rId9"/>
    <p:sldLayoutId id="2147483682" r:id="rId10"/>
    <p:sldLayoutId id="21474836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án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79A60A-6805-FC11-697D-9AE06DB25622}"/>
                  </a:ext>
                </a:extLst>
              </p:cNvPr>
              <p:cNvSpPr txBox="1"/>
              <p:nvPr/>
            </p:nvSpPr>
            <p:spPr>
              <a:xfrm>
                <a:off x="385892" y="1132514"/>
                <a:ext cx="8245275" cy="4492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/>
                  <a:t>Công thức xác định path cost- tổng chi phí đường dẫn tới root theo một parent:</a:t>
                </a:r>
              </a:p>
              <a:p>
                <a:pPr algn="ctr"/>
                <a:r>
                  <a:rPr lang="en-US" sz="200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𝑝𝑎𝑡h𝑐𝑜𝑠𝑡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𝑝𝑎𝑡h𝑐𝑜𝑠𝑡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𝐸𝑇𝑋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sz="2000" b="0"/>
              </a:p>
              <a:p>
                <a:pPr algn="ctr"/>
                <a:endParaRPr lang="en-US" sz="2000"/>
              </a:p>
              <a:p>
                <a:r>
                  <a:rPr lang="en-US" sz="2000"/>
                  <a:t>Lựa chọn parent: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/>
                  <a:t>Node sẽ lựa chọn parent có pathcost thấp nhất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/>
                  <a:t>Để chuyển sang một parent mới thì parent này phải có pathcost thấp hơn parent hiện tại một lượng tối thiểu bằng PARENT_SWITCH_THRESHOLD – giá trị được thiết lập bởi DAG root.</a:t>
                </a:r>
              </a:p>
              <a:p>
                <a:endParaRPr lang="en-US" sz="2000"/>
              </a:p>
              <a:p>
                <a:r>
                  <a:rPr lang="en-US" sz="2000"/>
                  <a:t>Cập nhập RANK: Node sẽ cập nhập rank của mình trong bản tin DIO như sau: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𝑅𝑎𝑛𝑘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𝑅𝑎𝑛𝑘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𝑀𝑖𝑛𝐻𝑜𝑝𝑅𝑎𝑛𝑘𝐼𝑛𝑐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𝑝𝑎𝑡h𝑐𝑜𝑠𝑡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/>
              </a:p>
              <a:p>
                <a:pPr marL="285750" indent="-285750">
                  <a:buFontTx/>
                  <a:buChar char="-"/>
                </a:pPr>
                <a:endParaRPr lang="en-US" sz="2000"/>
              </a:p>
              <a:p>
                <a:endParaRPr lang="en-US" sz="2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79A60A-6805-FC11-697D-9AE06DB25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2" y="1132514"/>
                <a:ext cx="8245275" cy="4492768"/>
              </a:xfrm>
              <a:prstGeom prst="rect">
                <a:avLst/>
              </a:prstGeom>
              <a:blipFill>
                <a:blip r:embed="rId2"/>
                <a:stretch>
                  <a:fillRect l="-813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04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phỏng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CC4DF-AA55-D247-68DB-D86BC51807F1}"/>
              </a:ext>
            </a:extLst>
          </p:cNvPr>
          <p:cNvSpPr txBox="1"/>
          <p:nvPr/>
        </p:nvSpPr>
        <p:spPr>
          <a:xfrm>
            <a:off x="427838" y="1090569"/>
            <a:ext cx="7701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Tiến hành mô phỏng trên phần mềm cooja, so sánh giữa: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Thuật toán RPL chỉ sử dụng ETX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Thuật toán RPL cải tiến sử dụng kết hợp ETX và chỉ số RDC với các hệ số K khác nhau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FE0C2E-B9F9-6DB8-0878-85AC64CFD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19926"/>
              </p:ext>
            </p:extLst>
          </p:nvPr>
        </p:nvGraphicFramePr>
        <p:xfrm>
          <a:off x="930653" y="2466363"/>
          <a:ext cx="7064055" cy="365768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20871">
                  <a:extLst>
                    <a:ext uri="{9D8B030D-6E8A-4147-A177-3AD203B41FA5}">
                      <a16:colId xmlns:a16="http://schemas.microsoft.com/office/drawing/2014/main" val="237633696"/>
                    </a:ext>
                  </a:extLst>
                </a:gridCol>
                <a:gridCol w="4243184">
                  <a:extLst>
                    <a:ext uri="{9D8B030D-6E8A-4147-A177-3AD203B41FA5}">
                      <a16:colId xmlns:a16="http://schemas.microsoft.com/office/drawing/2014/main" val="812773444"/>
                    </a:ext>
                  </a:extLst>
                </a:gridCol>
              </a:tblGrid>
              <a:tr h="499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Tham số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Giá trị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21106"/>
                  </a:ext>
                </a:extLst>
              </a:tr>
              <a:tr h="499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OS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Contiki 3.0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233716"/>
                  </a:ext>
                </a:extLst>
              </a:tr>
              <a:tr h="459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Simulator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Cooja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450642"/>
                  </a:ext>
                </a:extLst>
              </a:tr>
              <a:tr h="781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Giao thức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IEEE 802.15.4, CSMA, ContikiMAC RDC, 6LowPAN, RPL, UDP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14312"/>
                  </a:ext>
                </a:extLst>
              </a:tr>
              <a:tr h="459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Số node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 node gửi, 1 node nhận</a:t>
                      </a:r>
                      <a:endParaRPr lang="nl-NL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305843"/>
                  </a:ext>
                </a:extLst>
              </a:tr>
              <a:tr h="499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Chu kì gửi 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15s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189868"/>
                  </a:ext>
                </a:extLst>
              </a:tr>
              <a:tr h="459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Thời gian mô phỏng 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35 phút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55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41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phỏng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CC4DF-AA55-D247-68DB-D86BC51807F1}"/>
              </a:ext>
            </a:extLst>
          </p:cNvPr>
          <p:cNvSpPr txBox="1"/>
          <p:nvPr/>
        </p:nvSpPr>
        <p:spPr>
          <a:xfrm>
            <a:off x="427838" y="1090569"/>
            <a:ext cx="7701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Giả thiết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FE0C2E-B9F9-6DB8-0878-85AC64CFD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34558"/>
              </p:ext>
            </p:extLst>
          </p:nvPr>
        </p:nvGraphicFramePr>
        <p:xfrm>
          <a:off x="897097" y="1803633"/>
          <a:ext cx="7064055" cy="416064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20871">
                  <a:extLst>
                    <a:ext uri="{9D8B030D-6E8A-4147-A177-3AD203B41FA5}">
                      <a16:colId xmlns:a16="http://schemas.microsoft.com/office/drawing/2014/main" val="237633696"/>
                    </a:ext>
                  </a:extLst>
                </a:gridCol>
                <a:gridCol w="4243184">
                  <a:extLst>
                    <a:ext uri="{9D8B030D-6E8A-4147-A177-3AD203B41FA5}">
                      <a16:colId xmlns:a16="http://schemas.microsoft.com/office/drawing/2014/main" val="812773444"/>
                    </a:ext>
                  </a:extLst>
                </a:gridCol>
              </a:tblGrid>
              <a:tr h="499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Tham số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Giá trị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21106"/>
                  </a:ext>
                </a:extLst>
              </a:tr>
              <a:tr h="499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Năng lượng ban đầu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10000 mJ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233716"/>
                  </a:ext>
                </a:extLst>
              </a:tr>
              <a:tr h="459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Điện áp pin</a:t>
                      </a: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 V</a:t>
                      </a: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450642"/>
                  </a:ext>
                </a:extLst>
              </a:tr>
              <a:tr h="781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Dòng điện tiêu thụ chế độ CPU</a:t>
                      </a:r>
                    </a:p>
                  </a:txBody>
                  <a:tcPr marL="0" marR="0" marT="91104" marB="9110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10 mA</a:t>
                      </a: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14312"/>
                  </a:ext>
                </a:extLst>
              </a:tr>
              <a:tr h="459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Dòng điện tiêu thụ chế độ LPM</a:t>
                      </a: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23 uA</a:t>
                      </a:r>
                      <a:endParaRPr lang="nl-NL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305843"/>
                  </a:ext>
                </a:extLst>
              </a:tr>
              <a:tr h="499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Dòng điện tiêu thụ chế độ Transmit</a:t>
                      </a:r>
                    </a:p>
                  </a:txBody>
                  <a:tcPr marL="0" marR="0" marT="91104" marB="9110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18.8 mA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189868"/>
                  </a:ext>
                </a:extLst>
              </a:tr>
              <a:tr h="459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Dòng điện tiêu thụ chế độ Listen</a:t>
                      </a: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17.4 mA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91104" marB="9110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55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68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phỏng</a:t>
            </a:r>
          </a:p>
        </p:txBody>
      </p:sp>
      <p:pic>
        <p:nvPicPr>
          <p:cNvPr id="5" name="Picture 4" descr="A grid with numbers and dots&#10;&#10;Description automatically generated">
            <a:extLst>
              <a:ext uri="{FF2B5EF4-FFF2-40B4-BE49-F238E27FC236}">
                <a16:creationId xmlns:a16="http://schemas.microsoft.com/office/drawing/2014/main" id="{35EF4ABD-7709-2419-894F-EA978FC4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94" y="1384854"/>
            <a:ext cx="6144482" cy="4601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E11C64-6A9E-024B-3A38-B865657F063B}"/>
              </a:ext>
            </a:extLst>
          </p:cNvPr>
          <p:cNvSpPr txBox="1"/>
          <p:nvPr/>
        </p:nvSpPr>
        <p:spPr>
          <a:xfrm>
            <a:off x="369116" y="947956"/>
            <a:ext cx="234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Sơ đồ mạng</a:t>
            </a:r>
          </a:p>
        </p:txBody>
      </p:sp>
    </p:spTree>
    <p:extLst>
      <p:ext uri="{BB962C8B-B14F-4D97-AF65-F5344CB8AC3E}">
        <p14:creationId xmlns:p14="http://schemas.microsoft.com/office/powerpoint/2010/main" val="125388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phỏng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9A60A-6805-FC11-697D-9AE06DB25622}"/>
              </a:ext>
            </a:extLst>
          </p:cNvPr>
          <p:cNvSpPr txBox="1"/>
          <p:nvPr/>
        </p:nvSpPr>
        <p:spPr>
          <a:xfrm>
            <a:off x="235077" y="939567"/>
            <a:ext cx="8245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Kết quả:</a:t>
            </a:r>
          </a:p>
        </p:txBody>
      </p:sp>
      <p:pic>
        <p:nvPicPr>
          <p:cNvPr id="10" name="Picture 9" descr="A graph of blue bars&#10;&#10;Description automatically generated">
            <a:extLst>
              <a:ext uri="{FF2B5EF4-FFF2-40B4-BE49-F238E27FC236}">
                <a16:creationId xmlns:a16="http://schemas.microsoft.com/office/drawing/2014/main" id="{2B696801-8B61-8016-7F55-783C769F7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9" y="1339677"/>
            <a:ext cx="4645324" cy="3483993"/>
          </a:xfrm>
          <a:prstGeom prst="rect">
            <a:avLst/>
          </a:prstGeom>
        </p:spPr>
      </p:pic>
      <p:pic>
        <p:nvPicPr>
          <p:cNvPr id="7" name="Picture 6" descr="A graph of numbers and a number&#10;&#10;Description automatically generated">
            <a:extLst>
              <a:ext uri="{FF2B5EF4-FFF2-40B4-BE49-F238E27FC236}">
                <a16:creationId xmlns:a16="http://schemas.microsoft.com/office/drawing/2014/main" id="{387FE35D-BCF1-74D0-7330-4D82DEEE5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33" y="1391245"/>
            <a:ext cx="4507808" cy="338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28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phỏng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9A60A-6805-FC11-697D-9AE06DB25622}"/>
              </a:ext>
            </a:extLst>
          </p:cNvPr>
          <p:cNvSpPr txBox="1"/>
          <p:nvPr/>
        </p:nvSpPr>
        <p:spPr>
          <a:xfrm>
            <a:off x="235077" y="939567"/>
            <a:ext cx="8245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Kết quả:</a:t>
            </a:r>
          </a:p>
        </p:txBody>
      </p:sp>
      <p:pic>
        <p:nvPicPr>
          <p:cNvPr id="5" name="Picture 4" descr="A graph of numbers and a number&#10;&#10;Description automatically generated">
            <a:extLst>
              <a:ext uri="{FF2B5EF4-FFF2-40B4-BE49-F238E27FC236}">
                <a16:creationId xmlns:a16="http://schemas.microsoft.com/office/drawing/2014/main" id="{AE6A07DD-FC52-EDDE-E6CF-87CEBF595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8" y="1664616"/>
            <a:ext cx="4383772" cy="3287829"/>
          </a:xfrm>
          <a:prstGeom prst="rect">
            <a:avLst/>
          </a:prstGeom>
        </p:spPr>
      </p:pic>
      <p:pic>
        <p:nvPicPr>
          <p:cNvPr id="9" name="Picture 8" descr="A graph of numbers and a number&#10;&#10;Description automatically generated">
            <a:extLst>
              <a:ext uri="{FF2B5EF4-FFF2-40B4-BE49-F238E27FC236}">
                <a16:creationId xmlns:a16="http://schemas.microsoft.com/office/drawing/2014/main" id="{6086ED13-B4DD-0F6F-C139-5D37AD7DC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604" y="1664615"/>
            <a:ext cx="4383772" cy="32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54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phỏng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9A60A-6805-FC11-697D-9AE06DB25622}"/>
              </a:ext>
            </a:extLst>
          </p:cNvPr>
          <p:cNvSpPr txBox="1"/>
          <p:nvPr/>
        </p:nvSpPr>
        <p:spPr>
          <a:xfrm>
            <a:off x="235077" y="939567"/>
            <a:ext cx="8245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Kết quả:</a:t>
            </a:r>
          </a:p>
        </p:txBody>
      </p:sp>
      <p:pic>
        <p:nvPicPr>
          <p:cNvPr id="7" name="Picture 6" descr="A graph of numbers and a bar&#10;&#10;Description automatically generated">
            <a:extLst>
              <a:ext uri="{FF2B5EF4-FFF2-40B4-BE49-F238E27FC236}">
                <a16:creationId xmlns:a16="http://schemas.microsoft.com/office/drawing/2014/main" id="{7F0F7F68-8B16-BF5F-CF40-8A0D002C2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2143"/>
            <a:ext cx="4802423" cy="3601817"/>
          </a:xfrm>
          <a:prstGeom prst="rect">
            <a:avLst/>
          </a:prstGeom>
        </p:spPr>
      </p:pic>
      <p:pic>
        <p:nvPicPr>
          <p:cNvPr id="10" name="Picture 9" descr="A graph of numbers and a number&#10;&#10;Description automatically generated">
            <a:extLst>
              <a:ext uri="{FF2B5EF4-FFF2-40B4-BE49-F238E27FC236}">
                <a16:creationId xmlns:a16="http://schemas.microsoft.com/office/drawing/2014/main" id="{798DAB52-89C4-5328-BD26-9891E861C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77" y="1862143"/>
            <a:ext cx="4802423" cy="36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40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phỏng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BE186-0E51-4725-2D02-F5572E8813BF}"/>
              </a:ext>
            </a:extLst>
          </p:cNvPr>
          <p:cNvSpPr txBox="1"/>
          <p:nvPr/>
        </p:nvSpPr>
        <p:spPr>
          <a:xfrm>
            <a:off x="343948" y="958413"/>
            <a:ext cx="41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Tổng năng lượng còn lại</a:t>
            </a:r>
          </a:p>
        </p:txBody>
      </p:sp>
      <p:pic>
        <p:nvPicPr>
          <p:cNvPr id="6" name="Picture 5" descr="A graph of blue bars&#10;&#10;Description automatically generated">
            <a:extLst>
              <a:ext uri="{FF2B5EF4-FFF2-40B4-BE49-F238E27FC236}">
                <a16:creationId xmlns:a16="http://schemas.microsoft.com/office/drawing/2014/main" id="{0FA9617E-1AEB-F371-4052-8C0051761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5" y="151045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10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phỏng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BE186-0E51-4725-2D02-F5572E8813BF}"/>
              </a:ext>
            </a:extLst>
          </p:cNvPr>
          <p:cNvSpPr txBox="1"/>
          <p:nvPr/>
        </p:nvSpPr>
        <p:spPr>
          <a:xfrm>
            <a:off x="343948" y="958413"/>
            <a:ext cx="41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Tỉ lệ truyền tin thành công:</a:t>
            </a:r>
          </a:p>
        </p:txBody>
      </p:sp>
      <p:pic>
        <p:nvPicPr>
          <p:cNvPr id="7" name="Picture 6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EA062D97-8DE7-6C82-5FF9-F162C6CF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51045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nghiệm</a:t>
            </a:r>
          </a:p>
        </p:txBody>
      </p:sp>
      <p:pic>
        <p:nvPicPr>
          <p:cNvPr id="3076" name="Picture 4" descr="TI CC2650 LaunchPad XL">
            <a:extLst>
              <a:ext uri="{FF2B5EF4-FFF2-40B4-BE49-F238E27FC236}">
                <a16:creationId xmlns:a16="http://schemas.microsoft.com/office/drawing/2014/main" id="{15775D67-1087-F6C4-C3CA-6C2A8FAF7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286" y="1074315"/>
            <a:ext cx="2999811" cy="457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839D92-397B-4D23-E1C4-8E23EA470F25}"/>
              </a:ext>
            </a:extLst>
          </p:cNvPr>
          <p:cNvSpPr txBox="1"/>
          <p:nvPr/>
        </p:nvSpPr>
        <p:spPr>
          <a:xfrm>
            <a:off x="6221038" y="5612127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CC2650 LaunchPad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AED01-9F7B-63C1-C310-6A3302F15CBC}"/>
              </a:ext>
            </a:extLst>
          </p:cNvPr>
          <p:cNvSpPr txBox="1"/>
          <p:nvPr/>
        </p:nvSpPr>
        <p:spPr>
          <a:xfrm>
            <a:off x="562062" y="1535185"/>
            <a:ext cx="4412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Phần cứng:</a:t>
            </a:r>
          </a:p>
          <a:p>
            <a:r>
              <a:rPr lang="en-US"/>
              <a:t>CC2650 LaunchPad:</a:t>
            </a:r>
          </a:p>
          <a:p>
            <a:pPr marL="285750" indent="-285750">
              <a:buFontTx/>
              <a:buChar char="-"/>
            </a:pPr>
            <a:r>
              <a:rPr lang="en-US"/>
              <a:t>ARM® Cortex®-M3</a:t>
            </a:r>
          </a:p>
          <a:p>
            <a:pPr marL="285750" indent="-285750">
              <a:buFontTx/>
              <a:buChar char="-"/>
            </a:pPr>
            <a:r>
              <a:rPr lang="en-US"/>
              <a:t>20 kB SRAM + 8kB cache</a:t>
            </a:r>
          </a:p>
          <a:p>
            <a:pPr marL="285750" indent="-285750">
              <a:buFontTx/>
              <a:buChar char="-"/>
            </a:pPr>
            <a:r>
              <a:rPr lang="en-US"/>
              <a:t>128 kB internal flash + 1MB external flash</a:t>
            </a:r>
          </a:p>
          <a:p>
            <a:pPr marL="285750" indent="-285750">
              <a:buFontTx/>
              <a:buChar char="-"/>
            </a:pPr>
            <a:r>
              <a:rPr lang="en-US"/>
              <a:t>2.4-GHz RF Transceiver Compatible With Bluetooth Low Energy (BLE) 4.2 Specification and IEEE 802.15.4 PHY and MAC</a:t>
            </a:r>
          </a:p>
        </p:txBody>
      </p:sp>
    </p:spTree>
    <p:extLst>
      <p:ext uri="{BB962C8B-B14F-4D97-AF65-F5344CB8AC3E}">
        <p14:creationId xmlns:p14="http://schemas.microsoft.com/office/powerpoint/2010/main" val="383355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Đồ án tốt nghiệp</a:t>
            </a:r>
          </a:p>
          <a:p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422913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/>
              <a:t>ĐÁNH GIÁ MỘT SỐ THUẬT TOÁN ĐỊNH TUYẾN CHO MẠNG TỔN HAO VÀ NĂNG LƯỢNG THẤP</a:t>
            </a:r>
          </a:p>
          <a:p>
            <a:r>
              <a:rPr lang="vi-VN" sz="2800" b="0"/>
              <a:t>Phạm Công Minh 20200688</a:t>
            </a:r>
            <a:endParaRPr lang="en-US" sz="2800" b="0"/>
          </a:p>
          <a:p>
            <a:endParaRPr lang="en-US" sz="2800" b="0"/>
          </a:p>
          <a:p>
            <a:endParaRPr lang="en-US" sz="2800" b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Khó khăn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BE186-0E51-4725-2D02-F5572E8813BF}"/>
              </a:ext>
            </a:extLst>
          </p:cNvPr>
          <p:cNvSpPr txBox="1"/>
          <p:nvPr/>
        </p:nvSpPr>
        <p:spPr>
          <a:xfrm>
            <a:off x="360726" y="1142971"/>
            <a:ext cx="8061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Khó khăn:</a:t>
            </a:r>
          </a:p>
          <a:p>
            <a:r>
              <a:rPr lang="en-US"/>
              <a:t>- Thời gian mô phỏng lâu (~40 phút)</a:t>
            </a:r>
          </a:p>
          <a:p>
            <a:r>
              <a:rPr lang="en-US"/>
              <a:t>- Quy mô mạng mô phỏng còn nhỏ ( các nghiên cứu thường mô phỏng mạng từ 20 – 40 nodes)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5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61F1A2-842E-B02B-08FC-D1E466A1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9DC9FC-3891-96C8-C8FA-1DBF7CCC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nghiên cứu cải tiến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7B75A5-5FFC-3C1E-ED44-9FE7ECCE2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6061"/>
              </p:ext>
            </p:extLst>
          </p:nvPr>
        </p:nvGraphicFramePr>
        <p:xfrm>
          <a:off x="0" y="813733"/>
          <a:ext cx="9143999" cy="59097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763">
                  <a:extLst>
                    <a:ext uri="{9D8B030D-6E8A-4147-A177-3AD203B41FA5}">
                      <a16:colId xmlns:a16="http://schemas.microsoft.com/office/drawing/2014/main" val="393412590"/>
                    </a:ext>
                  </a:extLst>
                </a:gridCol>
                <a:gridCol w="1939406">
                  <a:extLst>
                    <a:ext uri="{9D8B030D-6E8A-4147-A177-3AD203B41FA5}">
                      <a16:colId xmlns:a16="http://schemas.microsoft.com/office/drawing/2014/main" val="2955335869"/>
                    </a:ext>
                  </a:extLst>
                </a:gridCol>
                <a:gridCol w="1984861">
                  <a:extLst>
                    <a:ext uri="{9D8B030D-6E8A-4147-A177-3AD203B41FA5}">
                      <a16:colId xmlns:a16="http://schemas.microsoft.com/office/drawing/2014/main" val="2834659977"/>
                    </a:ext>
                  </a:extLst>
                </a:gridCol>
                <a:gridCol w="2145720">
                  <a:extLst>
                    <a:ext uri="{9D8B030D-6E8A-4147-A177-3AD203B41FA5}">
                      <a16:colId xmlns:a16="http://schemas.microsoft.com/office/drawing/2014/main" val="1627236397"/>
                    </a:ext>
                  </a:extLst>
                </a:gridCol>
                <a:gridCol w="813733">
                  <a:extLst>
                    <a:ext uri="{9D8B030D-6E8A-4147-A177-3AD203B41FA5}">
                      <a16:colId xmlns:a16="http://schemas.microsoft.com/office/drawing/2014/main" val="1237311816"/>
                    </a:ext>
                  </a:extLst>
                </a:gridCol>
                <a:gridCol w="760269">
                  <a:extLst>
                    <a:ext uri="{9D8B030D-6E8A-4147-A177-3AD203B41FA5}">
                      <a16:colId xmlns:a16="http://schemas.microsoft.com/office/drawing/2014/main" val="2349209519"/>
                    </a:ext>
                  </a:extLst>
                </a:gridCol>
                <a:gridCol w="674247">
                  <a:extLst>
                    <a:ext uri="{9D8B030D-6E8A-4147-A177-3AD203B41FA5}">
                      <a16:colId xmlns:a16="http://schemas.microsoft.com/office/drawing/2014/main" val="2560228662"/>
                    </a:ext>
                  </a:extLst>
                </a:gridCol>
              </a:tblGrid>
              <a:tr h="1850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highlight>
                            <a:srgbClr val="8ED973"/>
                          </a:highlight>
                        </a:rPr>
                        <a:t>Tên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ED973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vi-VN" sz="1200" u="none" strike="noStrike">
                          <a:effectLst/>
                          <a:highlight>
                            <a:srgbClr val="8ED973"/>
                          </a:highlight>
                        </a:rPr>
                        <a:t>Phương pháp</a:t>
                      </a:r>
                      <a:endParaRPr lang="vi-VN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ED973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vi-VN" sz="1200" u="none" strike="noStrike">
                          <a:effectLst/>
                          <a:highlight>
                            <a:srgbClr val="8ED973"/>
                          </a:highlight>
                        </a:rPr>
                        <a:t>Ưu điểm</a:t>
                      </a:r>
                      <a:endParaRPr lang="vi-VN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ED973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vi-VN" sz="1200" u="none" strike="noStrike">
                          <a:effectLst/>
                          <a:highlight>
                            <a:srgbClr val="8ED973"/>
                          </a:highlight>
                        </a:rPr>
                        <a:t>Nhược điểm</a:t>
                      </a:r>
                      <a:endParaRPr lang="vi-VN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ED973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highlight>
                            <a:srgbClr val="8ED973"/>
                          </a:highlight>
                        </a:rPr>
                        <a:t>Mô phỏng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ED973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highlight>
                            <a:srgbClr val="8ED973"/>
                          </a:highlight>
                        </a:rPr>
                        <a:t>Thử nghiệm thực tế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ED973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highlight>
                            <a:srgbClr val="8ED973"/>
                          </a:highlight>
                        </a:rPr>
                        <a:t>Tên bài báo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ED973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extLst>
                  <a:ext uri="{0D108BD9-81ED-4DB2-BD59-A6C34878D82A}">
                    <a16:rowId xmlns:a16="http://schemas.microsoft.com/office/drawing/2014/main" val="752643207"/>
                  </a:ext>
                </a:extLst>
              </a:tr>
              <a:tr h="351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OF0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Sử dụng Hop-count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Hoạt động tốt hơn môi trường di động</a:t>
                      </a:r>
                      <a:endParaRPr lang="vi-V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Không xem xét chất lượng đường truyền, dễ dẫn tới tắc nghẽn mạng</a:t>
                      </a:r>
                      <a:endParaRPr lang="vi-V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extLst>
                  <a:ext uri="{0D108BD9-81ED-4DB2-BD59-A6C34878D82A}">
                    <a16:rowId xmlns:a16="http://schemas.microsoft.com/office/drawing/2014/main" val="212866792"/>
                  </a:ext>
                </a:extLst>
              </a:tr>
              <a:tr h="5243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MRHOF ETX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Sử dụng ETX-Expected Transmit 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Sử dụng năng lượng hiệu quả và độ tin cậy cao hơn OF0</a:t>
                      </a:r>
                      <a:endParaRPr lang="vi-V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Không xem xét đến năng lượng, các node có số lượng child node lớn nhanh hết năng lượng</a:t>
                      </a:r>
                      <a:endParaRPr lang="vi-V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extLst>
                  <a:ext uri="{0D108BD9-81ED-4DB2-BD59-A6C34878D82A}">
                    <a16:rowId xmlns:a16="http://schemas.microsoft.com/office/drawing/2014/main" val="4059377505"/>
                  </a:ext>
                </a:extLst>
              </a:tr>
              <a:tr h="18507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extLst>
                  <a:ext uri="{0D108BD9-81ED-4DB2-BD59-A6C34878D82A}">
                    <a16:rowId xmlns:a16="http://schemas.microsoft.com/office/drawing/2014/main" val="3774163566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Energy based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Sử dụng ước tính năng lượng còn lại của node để tính OF</a:t>
                      </a:r>
                      <a:endParaRPr lang="vi-V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Cân bằng năng lượng, tăng thời gian sống của mạng( life time)</a:t>
                      </a:r>
                      <a:endParaRPr lang="vi-V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Giảm transmitsion accuracy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Không xem xét các yếu tố khác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Cooja, Contiki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300x300m2; 2D-grid, 20 nodes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Không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Energy-based routing metric for RPL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extLst>
                  <a:ext uri="{0D108BD9-81ED-4DB2-BD59-A6C34878D82A}">
                    <a16:rowId xmlns:a16="http://schemas.microsoft.com/office/drawing/2014/main" val="3821968225"/>
                  </a:ext>
                </a:extLst>
              </a:tr>
              <a:tr h="10877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ETX  + Remain Energy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Sử dụng ETX kêt hợp với Remaining Energy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Dùng hệ số cố định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Tăng lifetime khoảng 12% so với RPL ETX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Sử dụng hệ số cố định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Mô phỏng quy mô nhỏ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Cooja, Contiki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300x300m^2, 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4-6 nodes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Không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Energy-Efficient Oriented Routing Algorithm in Wireless Sensor Networks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extLst>
                  <a:ext uri="{0D108BD9-81ED-4DB2-BD59-A6C34878D82A}">
                    <a16:rowId xmlns:a16="http://schemas.microsoft.com/office/drawing/2014/main" val="2842030903"/>
                  </a:ext>
                </a:extLst>
              </a:tr>
              <a:tr h="114090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Weight Ranking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Sử dụng ETX kêt hợp với Remaining Energy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Dùng hệ số thay đổi theo rank của node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K = curr_rank/max_rank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Lifetime tăng 10.24% so với hệ số cố định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Tác giả không đề cập cách các node lấy thông tin về max rank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MATLAB, 45 nodes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Không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Weight Ranking Mechanism of Energy Balancing Routing Metric for RPL Protocol in Smart Grid Communications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extLst>
                  <a:ext uri="{0D108BD9-81ED-4DB2-BD59-A6C34878D82A}">
                    <a16:rowId xmlns:a16="http://schemas.microsoft.com/office/drawing/2014/main" val="2690566379"/>
                  </a:ext>
                </a:extLst>
              </a:tr>
              <a:tr h="869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RDC based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Sử dụng hệ số Radio duty cycle để đánh giá mức độ tiêu thụ</a:t>
                      </a:r>
                      <a:br>
                        <a:rPr lang="vi-VN" sz="1200" u="none" strike="noStrike">
                          <a:effectLst/>
                        </a:rPr>
                      </a:br>
                      <a:r>
                        <a:rPr lang="vi-VN" sz="1200" u="none" strike="noStrike">
                          <a:effectLst/>
                        </a:rPr>
                        <a:t> năng lượng của node</a:t>
                      </a:r>
                      <a:br>
                        <a:rPr lang="vi-VN" sz="1200" u="none" strike="noStrike">
                          <a:effectLst/>
                        </a:rPr>
                      </a:br>
                      <a:r>
                        <a:rPr lang="vi-VN" sz="1200" u="none" strike="noStrike">
                          <a:effectLst/>
                        </a:rPr>
                        <a:t>EE = Radio time / CPU time</a:t>
                      </a:r>
                      <a:endParaRPr lang="vi-V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Đơn giản</a:t>
                      </a:r>
                      <a:br>
                        <a:rPr lang="vi-VN" sz="1200" u="none" strike="noStrike">
                          <a:effectLst/>
                        </a:rPr>
                      </a:br>
                      <a:r>
                        <a:rPr lang="vi-VN" sz="1200" u="none" strike="noStrike">
                          <a:effectLst/>
                        </a:rPr>
                        <a:t>Phương pháp ước lượng không phụ thuộc vào loại node</a:t>
                      </a:r>
                      <a:br>
                        <a:rPr lang="vi-VN" sz="1200" u="none" strike="noStrike">
                          <a:effectLst/>
                        </a:rPr>
                      </a:br>
                      <a:r>
                        <a:rPr lang="vi-VN" sz="1200" u="none" strike="noStrike">
                          <a:effectLst/>
                        </a:rPr>
                        <a:t>Cải thiện cân bằng tải. </a:t>
                      </a:r>
                      <a:endParaRPr lang="vi-V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Cooja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200x200m,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25 nodes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Không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Energy balancing RPL-based routing for Internet of Things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20" marR="3920" marT="3920" marB="0"/>
                </a:tc>
                <a:extLst>
                  <a:ext uri="{0D108BD9-81ED-4DB2-BD59-A6C34878D82A}">
                    <a16:rowId xmlns:a16="http://schemas.microsoft.com/office/drawing/2014/main" val="218576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30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61F1A2-842E-B02B-08FC-D1E466A1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9DC9FC-3891-96C8-C8FA-1DBF7CCC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nghiên cứu cải tiến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81CBB5-9DC6-87D7-BD84-DAB2A2EFE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3828"/>
              </p:ext>
            </p:extLst>
          </p:nvPr>
        </p:nvGraphicFramePr>
        <p:xfrm>
          <a:off x="58724" y="872454"/>
          <a:ext cx="8992997" cy="5796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127">
                  <a:extLst>
                    <a:ext uri="{9D8B030D-6E8A-4147-A177-3AD203B41FA5}">
                      <a16:colId xmlns:a16="http://schemas.microsoft.com/office/drawing/2014/main" val="2701072814"/>
                    </a:ext>
                  </a:extLst>
                </a:gridCol>
                <a:gridCol w="1907380">
                  <a:extLst>
                    <a:ext uri="{9D8B030D-6E8A-4147-A177-3AD203B41FA5}">
                      <a16:colId xmlns:a16="http://schemas.microsoft.com/office/drawing/2014/main" val="3538031568"/>
                    </a:ext>
                  </a:extLst>
                </a:gridCol>
                <a:gridCol w="2221608">
                  <a:extLst>
                    <a:ext uri="{9D8B030D-6E8A-4147-A177-3AD203B41FA5}">
                      <a16:colId xmlns:a16="http://schemas.microsoft.com/office/drawing/2014/main" val="3894357234"/>
                    </a:ext>
                  </a:extLst>
                </a:gridCol>
                <a:gridCol w="1555897">
                  <a:extLst>
                    <a:ext uri="{9D8B030D-6E8A-4147-A177-3AD203B41FA5}">
                      <a16:colId xmlns:a16="http://schemas.microsoft.com/office/drawing/2014/main" val="1061718604"/>
                    </a:ext>
                  </a:extLst>
                </a:gridCol>
                <a:gridCol w="976042">
                  <a:extLst>
                    <a:ext uri="{9D8B030D-6E8A-4147-A177-3AD203B41FA5}">
                      <a16:colId xmlns:a16="http://schemas.microsoft.com/office/drawing/2014/main" val="386592275"/>
                    </a:ext>
                  </a:extLst>
                </a:gridCol>
                <a:gridCol w="856831">
                  <a:extLst>
                    <a:ext uri="{9D8B030D-6E8A-4147-A177-3AD203B41FA5}">
                      <a16:colId xmlns:a16="http://schemas.microsoft.com/office/drawing/2014/main" val="2578084217"/>
                    </a:ext>
                  </a:extLst>
                </a:gridCol>
                <a:gridCol w="663112">
                  <a:extLst>
                    <a:ext uri="{9D8B030D-6E8A-4147-A177-3AD203B41FA5}">
                      <a16:colId xmlns:a16="http://schemas.microsoft.com/office/drawing/2014/main" val="3993932068"/>
                    </a:ext>
                  </a:extLst>
                </a:gridCol>
              </a:tblGrid>
              <a:tr h="1185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QU_RPL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Đề xuất sử dụng hệ số sử dụng Queue: Q = number of packets in queue/ total queue size để phát hiện tắc nghẽn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Kết hợp hopcount + etx + 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Giảm 84% queue loss( số gọi bị loại bỏ / số gói được đưa vào queue</a:t>
                      </a:r>
                      <a:br>
                        <a:rPr lang="vi-VN" sz="1200" u="none" strike="noStrike">
                          <a:effectLst/>
                        </a:rPr>
                      </a:br>
                      <a:r>
                        <a:rPr lang="vi-VN" sz="1200" u="none" strike="noStrike">
                          <a:effectLst/>
                        </a:rPr>
                        <a:t>Tăng PDR tới 147%</a:t>
                      </a:r>
                      <a:endParaRPr lang="vi-V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Tập trung vào high trafic rate, không sử dụng Duty cycling</a:t>
                      </a:r>
                      <a:br>
                        <a:rPr lang="vi-VN" sz="1200" u="none" strike="noStrike">
                          <a:effectLst/>
                        </a:rPr>
                      </a:br>
                      <a:r>
                        <a:rPr lang="vi-VN" sz="1200" u="none" strike="noStrike">
                          <a:effectLst/>
                        </a:rPr>
                        <a:t>Chưa đánh giá mức độ sử dụng năng lượng</a:t>
                      </a:r>
                      <a:endParaRPr lang="vi-V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TinyOS + MSP430  + CC2420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31-49 nodes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Load Balancing under Heavy Traffic in RPL Routing Protocol for Low Power and Lossy Networks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extLst>
                  <a:ext uri="{0D108BD9-81ED-4DB2-BD59-A6C34878D82A}">
                    <a16:rowId xmlns:a16="http://schemas.microsoft.com/office/drawing/2014/main" val="3210570676"/>
                  </a:ext>
                </a:extLst>
              </a:tr>
              <a:tr h="1197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Multipath routing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Chuyển đổi liên tục giữa 2 parent tốt nhất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Delay thấp hơn, PDR cao hơn một chút</a:t>
                      </a:r>
                      <a:br>
                        <a:rPr lang="vi-VN" sz="1200" u="none" strike="noStrike">
                          <a:effectLst/>
                        </a:rPr>
                      </a:br>
                      <a:r>
                        <a:rPr lang="vi-VN" sz="1200" u="none" strike="noStrike">
                          <a:effectLst/>
                        </a:rPr>
                        <a:t>Thời gian half node dead không đổi nhưng phân bố remain energy tốt hơn</a:t>
                      </a:r>
                      <a:endParaRPr lang="vi-V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Cải hiện energy efficient ít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OMNET++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420x420m,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144 nodes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Không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RPL-based Multipath Routing Protocols for Internet of Things on Wireless Sensor Networks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extLst>
                  <a:ext uri="{0D108BD9-81ED-4DB2-BD59-A6C34878D82A}">
                    <a16:rowId xmlns:a16="http://schemas.microsoft.com/office/drawing/2014/main" val="224000374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OF_FUZZY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Sử dụng fuzzy logic để kết hợp giữa ETX, delay và energy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Cải thiện về độ trễ, mất gói và tuổi thọ mạng so với OF tiêu chuẩn (ETX)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Chỉ so sánh với ETX tiêu chuẩn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Cooja, Contiki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MSP430+CC2420, 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Contiki 2.7,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28 nodes, 14 phòng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On Design and Deployment of Fuzzy-Based Metric for Routing in Low-Power and Lossy Networks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extLst>
                  <a:ext uri="{0D108BD9-81ED-4DB2-BD59-A6C34878D82A}">
                    <a16:rowId xmlns:a16="http://schemas.microsoft.com/office/drawing/2014/main" val="135892640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OF-EC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Sử dụng fuzzy logic để kết hợp ETX và power consumtion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PDR cao hơn một chút so với ETX</a:t>
                      </a:r>
                      <a:br>
                        <a:rPr lang="vi-VN" sz="1200" u="none" strike="noStrike">
                          <a:effectLst/>
                        </a:rPr>
                      </a:br>
                      <a:r>
                        <a:rPr lang="vi-VN" sz="1200" u="none" strike="noStrike">
                          <a:effectLst/>
                        </a:rPr>
                        <a:t>Thời gian sống của mạng được tăng lên so với ETX</a:t>
                      </a:r>
                      <a:endParaRPr lang="vi-V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Cooja, Contiki 2.7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10, 30, 50 nodes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Không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OF-EC: A Novel Energy Consumption Aware Objective Function for RPL based on Fuzzy Logic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extLst>
                  <a:ext uri="{0D108BD9-81ED-4DB2-BD59-A6C34878D82A}">
                    <a16:rowId xmlns:a16="http://schemas.microsoft.com/office/drawing/2014/main" val="1303761562"/>
                  </a:ext>
                </a:extLst>
              </a:tr>
              <a:tr h="932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IRPL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LCI( Life cycle index) (Kết hợp node energy, node hops, throughtput, packet loss, link quality, congesttion detection factor)</a:t>
                      </a:r>
                      <a:br>
                        <a:rPr lang="vi-VN" sz="1200" u="none" strike="noStrike">
                          <a:effectLst/>
                        </a:rPr>
                      </a:br>
                      <a:r>
                        <a:rPr lang="vi-VN" sz="1200" u="none" strike="noStrike">
                          <a:effectLst/>
                        </a:rPr>
                        <a:t>Cơ chế multipath</a:t>
                      </a:r>
                      <a:endParaRPr lang="vi-V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PDR cao hơn một chút so với ETX</a:t>
                      </a:r>
                      <a:br>
                        <a:rPr lang="vi-VN" sz="1200" u="none" strike="noStrike">
                          <a:effectLst/>
                        </a:rPr>
                      </a:br>
                      <a:r>
                        <a:rPr lang="vi-VN" sz="1200" u="none" strike="noStrike">
                          <a:effectLst/>
                        </a:rPr>
                        <a:t>Thời gian sống của mạng được tăng lên so với ETX (khoảng 12%)</a:t>
                      </a:r>
                      <a:endParaRPr lang="vi-V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Phức tạp</a:t>
                      </a:r>
                      <a:br>
                        <a:rPr lang="vi-VN" sz="1200" u="none" strike="noStrike">
                          <a:effectLst/>
                        </a:rPr>
                      </a:br>
                      <a:r>
                        <a:rPr lang="vi-VN" sz="1200" u="none" strike="noStrike">
                          <a:effectLst/>
                        </a:rPr>
                        <a:t>Cải thiện không nhiều so với các phương pháp khác</a:t>
                      </a:r>
                      <a:endParaRPr lang="vi-V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Cooja, Contiki 3.0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500x500m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100 nodes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Energy balancing RPL protocol with multipath for wireless sensor networks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74" marR="3774" marT="3774" marB="0"/>
                </a:tc>
                <a:extLst>
                  <a:ext uri="{0D108BD9-81ED-4DB2-BD59-A6C34878D82A}">
                    <a16:rowId xmlns:a16="http://schemas.microsoft.com/office/drawing/2014/main" val="2093719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86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án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A17E7-AE9C-78D4-D9E0-750EDE0AB1A8}"/>
              </a:ext>
            </a:extLst>
          </p:cNvPr>
          <p:cNvSpPr txBox="1"/>
          <p:nvPr/>
        </p:nvSpPr>
        <p:spPr>
          <a:xfrm>
            <a:off x="415256" y="1035689"/>
            <a:ext cx="80744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Sử dụng hệ số RDC để ước tính mức độ tiêu thụ năng lượng của node, kết hợp với ETX- phản ánh chất lượng đường truyền để làm Objective Function</a:t>
            </a:r>
          </a:p>
          <a:p>
            <a:endParaRPr lang="en-US" sz="2000"/>
          </a:p>
          <a:p>
            <a:r>
              <a:rPr lang="en-US" sz="2000"/>
              <a:t>Ưu điểm:</a:t>
            </a:r>
          </a:p>
          <a:p>
            <a:r>
              <a:rPr lang="en-US" sz="2000"/>
              <a:t>-    Ước lượng phản ánh mức độ tải của node</a:t>
            </a:r>
          </a:p>
          <a:p>
            <a:pPr marL="285750" indent="-285750">
              <a:buFontTx/>
              <a:buChar char="-"/>
            </a:pPr>
            <a:r>
              <a:rPr lang="en-US" sz="2000"/>
              <a:t>Không phụ thuộc vào loại node</a:t>
            </a:r>
          </a:p>
          <a:p>
            <a:pPr marL="285750" indent="-285750">
              <a:buFontTx/>
              <a:buChar char="-"/>
            </a:pPr>
            <a:r>
              <a:rPr lang="en-US" sz="2000"/>
              <a:t>Module đo thời gian được tích hợp sẵn trong các hệ điều hành cho mạng cảm biến như Contiki OS, TinyOS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153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Ước tính tiêu thụ năng lượng:</a:t>
            </a:r>
            <a:br>
              <a:rPr lang="en-US"/>
            </a:b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A17E7-AE9C-78D4-D9E0-750EDE0AB1A8}"/>
                  </a:ext>
                </a:extLst>
              </p:cNvPr>
              <p:cNvSpPr txBox="1"/>
              <p:nvPr/>
            </p:nvSpPr>
            <p:spPr>
              <a:xfrm>
                <a:off x="415256" y="1035689"/>
                <a:ext cx="8074404" cy="4772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/>
                  <a:t>Năng lượng tiêu thụ của mỗi node được ước tính dựa vào năng lượng tiêu thụ trong 4 trạng thái: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CPU( cpu hoạt động khi xử lý thông tin)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LPM( Low power mode, cpu vào chế độ ngủ)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TRANSMIT ( gửi dữ liệu)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LISTEN( nhận dữ liệu)</a:t>
                </a:r>
              </a:p>
              <a:p>
                <a:endParaRPr lang="en-US" sz="2000"/>
              </a:p>
              <a:p>
                <a:r>
                  <a:rPr lang="en-US" sz="2000"/>
                  <a:t>Năng lượng tiêu thụ trong khoảng thời gian t được tính theo công thức:</a:t>
                </a:r>
              </a:p>
              <a:p>
                <a:endParaRPr lang="en-US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𝐶𝑜𝑛𝑠𝑢𝑚𝑝𝑡𝑖𝑜𝑛</m:t>
                      </m:r>
                    </m:oMath>
                  </m:oMathPara>
                </a14:m>
                <a:endParaRPr lang="en-US" sz="2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𝑙𝑝𝑚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𝑙𝑝𝑚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 </m:t>
                      </m:r>
                    </m:oMath>
                  </m:oMathPara>
                </a14:m>
                <a:endParaRPr lang="en-US" sz="2000"/>
              </a:p>
              <a:p>
                <a:endParaRPr lang="en-US" sz="2000"/>
              </a:p>
              <a:p>
                <a:r>
                  <a:rPr lang="en-US" sz="2000"/>
                  <a:t>			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𝑙𝑝𝑚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</m:oMath>
                </a14:m>
                <a:r>
                  <a:rPr lang="en-US" sz="2000"/>
                  <a:t> là dòng tiêu thụ trong từng chế độ</a:t>
                </a:r>
              </a:p>
              <a:p>
                <a:r>
                  <a:rPr lang="en-US" sz="200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𝑙𝑝𝑚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</m:oMath>
                </a14:m>
                <a:r>
                  <a:rPr lang="en-US" sz="2000"/>
                  <a:t> là thời gian hoạt động của từng chế độ			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A17E7-AE9C-78D4-D9E0-750EDE0AB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6" y="1035689"/>
                <a:ext cx="8074404" cy="4772845"/>
              </a:xfrm>
              <a:prstGeom prst="rect">
                <a:avLst/>
              </a:prstGeom>
              <a:blipFill>
                <a:blip r:embed="rId2"/>
                <a:stretch>
                  <a:fillRect l="-755" t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92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Ước tính tiêu thụ năng lượng:</a:t>
            </a:r>
            <a:br>
              <a:rPr lang="en-US"/>
            </a:b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A17E7-AE9C-78D4-D9E0-750EDE0AB1A8}"/>
                  </a:ext>
                </a:extLst>
              </p:cNvPr>
              <p:cNvSpPr txBox="1"/>
              <p:nvPr/>
            </p:nvSpPr>
            <p:spPr>
              <a:xfrm>
                <a:off x="415256" y="1035689"/>
                <a:ext cx="8074404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/>
                  <a:t>Năng lượng còn lại của mỗi node:</a:t>
                </a:r>
              </a:p>
              <a:p>
                <a:endParaRPr lang="en-US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𝑅𝑒𝑚𝑎𝑖𝑛𝑖𝑛𝑔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𝐶𝑜𝑛𝑠𝑢𝑚𝑝𝑡𝑖𝑜𝑛</m:t>
                      </m:r>
                    </m:oMath>
                  </m:oMathPara>
                </a14:m>
                <a:endParaRPr lang="en-US" sz="2000" i="1"/>
              </a:p>
              <a:p>
                <a:endParaRPr lang="en-US" sz="20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A17E7-AE9C-78D4-D9E0-750EDE0AB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6" y="1035689"/>
                <a:ext cx="8074404" cy="1323439"/>
              </a:xfrm>
              <a:prstGeom prst="rect">
                <a:avLst/>
              </a:prstGeom>
              <a:blipFill>
                <a:blip r:embed="rId2"/>
                <a:stretch>
                  <a:fillRect l="-755" t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29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số RDC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A17E7-AE9C-78D4-D9E0-750EDE0AB1A8}"/>
                  </a:ext>
                </a:extLst>
              </p:cNvPr>
              <p:cNvSpPr txBox="1"/>
              <p:nvPr/>
            </p:nvSpPr>
            <p:spPr>
              <a:xfrm>
                <a:off x="415256" y="1035689"/>
                <a:ext cx="8074404" cy="3224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/>
                  <a:t>Sử dụng hệ số RDC (Radio duty cycle) để đánh giá mức độ tiêu thụ năng lượng của node</a:t>
                </a:r>
              </a:p>
              <a:p>
                <a:r>
                  <a:rPr lang="en-US" sz="2000"/>
                  <a:t> năng lượng của node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𝑅𝑎𝑑𝑖𝑜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𝐶𝑃𝑈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∗100%=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𝑐𝑝𝑢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𝑙𝑝𝑚</m:t>
                              </m:r>
                            </m:sub>
                          </m:sSub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∗100%</m:t>
                      </m:r>
                    </m:oMath>
                  </m:oMathPara>
                </a14:m>
                <a:endParaRPr lang="en-US" sz="2000"/>
              </a:p>
              <a:p>
                <a:r>
                  <a:rPr lang="en-US" sz="2000"/>
                  <a:t>Ưu điểm: </a:t>
                </a:r>
              </a:p>
              <a:p>
                <a:r>
                  <a:rPr lang="en-US" sz="2000"/>
                  <a:t>-    Ước lượng phản ánh mức độ tải của node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/>
                  <a:t>Không phụ thuộc vào loại node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/>
                  <a:t>Module đo thời gian được tích hợp sẵn trong các hệ điều hành cho mạng cảm biến như Contiki OS, TinyOS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A17E7-AE9C-78D4-D9E0-750EDE0AB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6" y="1035689"/>
                <a:ext cx="8074404" cy="3224665"/>
              </a:xfrm>
              <a:prstGeom prst="rect">
                <a:avLst/>
              </a:prstGeom>
              <a:blipFill>
                <a:blip r:embed="rId2"/>
                <a:stretch>
                  <a:fillRect l="-830" t="-1134" r="-528" b="-2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graph of blue bars&#10;&#10;Description automatically generated">
            <a:extLst>
              <a:ext uri="{FF2B5EF4-FFF2-40B4-BE49-F238E27FC236}">
                <a16:creationId xmlns:a16="http://schemas.microsoft.com/office/drawing/2014/main" id="{C2119ADC-58E7-8D43-6CA3-780761C3B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723" y="1514146"/>
            <a:ext cx="5106277" cy="38297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số RDC</a:t>
            </a:r>
          </a:p>
        </p:txBody>
      </p:sp>
      <p:pic>
        <p:nvPicPr>
          <p:cNvPr id="6" name="Picture 5" descr="A graph with a green circle and yellow dots&#10;&#10;Description automatically generated">
            <a:extLst>
              <a:ext uri="{FF2B5EF4-FFF2-40B4-BE49-F238E27FC236}">
                <a16:creationId xmlns:a16="http://schemas.microsoft.com/office/drawing/2014/main" id="{4C5200DD-B8FC-A601-42A2-3060820BA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1" y="1805730"/>
            <a:ext cx="3592326" cy="3246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9DCF2-640C-BE70-29F9-7738944EDDF0}"/>
              </a:ext>
            </a:extLst>
          </p:cNvPr>
          <p:cNvSpPr txBox="1"/>
          <p:nvPr/>
        </p:nvSpPr>
        <p:spPr>
          <a:xfrm>
            <a:off x="415256" y="1035689"/>
            <a:ext cx="8074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Mô phỏng so sánh hệ số RDC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BFDFA-6FE7-930F-F962-36F6EA37FCCC}"/>
              </a:ext>
            </a:extLst>
          </p:cNvPr>
          <p:cNvSpPr txBox="1"/>
          <p:nvPr/>
        </p:nvSpPr>
        <p:spPr>
          <a:xfrm>
            <a:off x="1468073" y="5296892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Vị trí các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48F85-FCE3-A7FB-1486-FF5308F8FE65}"/>
              </a:ext>
            </a:extLst>
          </p:cNvPr>
          <p:cNvSpPr txBox="1"/>
          <p:nvPr/>
        </p:nvSpPr>
        <p:spPr>
          <a:xfrm>
            <a:off x="5491588" y="5296892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Giá trị RDC của mỗi node</a:t>
            </a:r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2337</TotalTime>
  <Words>1521</Words>
  <Application>Microsoft Office PowerPoint</Application>
  <PresentationFormat>On-screen Show (4:3)</PresentationFormat>
  <Paragraphs>222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 Narrow</vt:lpstr>
      <vt:lpstr>Arial</vt:lpstr>
      <vt:lpstr>Calibri</vt:lpstr>
      <vt:lpstr>Cambria Math</vt:lpstr>
      <vt:lpstr>Lato</vt:lpstr>
      <vt:lpstr>Office Theme</vt:lpstr>
      <vt:lpstr>PowerPoint Presentation</vt:lpstr>
      <vt:lpstr>PowerPoint Presentation</vt:lpstr>
      <vt:lpstr>Các nghiên cứu cải tiến</vt:lpstr>
      <vt:lpstr>Các nghiên cứu cải tiến</vt:lpstr>
      <vt:lpstr>Phương án</vt:lpstr>
      <vt:lpstr>Ước tính tiêu thụ năng lượng: </vt:lpstr>
      <vt:lpstr>Ước tính tiêu thụ năng lượng: </vt:lpstr>
      <vt:lpstr>Hệ số RDC</vt:lpstr>
      <vt:lpstr>Hệ số RDC</vt:lpstr>
      <vt:lpstr>Phương án</vt:lpstr>
      <vt:lpstr>Mô phỏng</vt:lpstr>
      <vt:lpstr>Mô phỏng</vt:lpstr>
      <vt:lpstr>Mô phỏng</vt:lpstr>
      <vt:lpstr>Mô phỏng</vt:lpstr>
      <vt:lpstr>Mô phỏng</vt:lpstr>
      <vt:lpstr>Mô phỏng</vt:lpstr>
      <vt:lpstr>Mô phỏng</vt:lpstr>
      <vt:lpstr>Mô phỏng</vt:lpstr>
      <vt:lpstr>Thực nghiệm</vt:lpstr>
      <vt:lpstr>Khó khăn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Pham Cong Minh 20200688</cp:lastModifiedBy>
  <cp:revision>92</cp:revision>
  <dcterms:created xsi:type="dcterms:W3CDTF">2021-05-28T04:32:29Z</dcterms:created>
  <dcterms:modified xsi:type="dcterms:W3CDTF">2024-05-21T12:06:16Z</dcterms:modified>
</cp:coreProperties>
</file>