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73"/>
  </p:notesMasterIdLst>
  <p:sldIdLst>
    <p:sldId id="256" r:id="rId5"/>
    <p:sldId id="257" r:id="rId6"/>
    <p:sldId id="285" r:id="rId7"/>
    <p:sldId id="398" r:id="rId8"/>
    <p:sldId id="363" r:id="rId9"/>
    <p:sldId id="364" r:id="rId10"/>
    <p:sldId id="413" r:id="rId11"/>
    <p:sldId id="365" r:id="rId12"/>
    <p:sldId id="415" r:id="rId13"/>
    <p:sldId id="367" r:id="rId14"/>
    <p:sldId id="368" r:id="rId15"/>
    <p:sldId id="369" r:id="rId16"/>
    <p:sldId id="409" r:id="rId17"/>
    <p:sldId id="376" r:id="rId18"/>
    <p:sldId id="378" r:id="rId19"/>
    <p:sldId id="382" r:id="rId20"/>
    <p:sldId id="379" r:id="rId21"/>
    <p:sldId id="381" r:id="rId22"/>
    <p:sldId id="411" r:id="rId23"/>
    <p:sldId id="391" r:id="rId24"/>
    <p:sldId id="392" r:id="rId25"/>
    <p:sldId id="393" r:id="rId26"/>
    <p:sldId id="394" r:id="rId27"/>
    <p:sldId id="414" r:id="rId28"/>
    <p:sldId id="41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16" r:id="rId37"/>
    <p:sldId id="430" r:id="rId38"/>
    <p:sldId id="433" r:id="rId39"/>
    <p:sldId id="434" r:id="rId40"/>
    <p:sldId id="431" r:id="rId41"/>
    <p:sldId id="432" r:id="rId42"/>
    <p:sldId id="417" r:id="rId43"/>
    <p:sldId id="435" r:id="rId44"/>
    <p:sldId id="436" r:id="rId45"/>
    <p:sldId id="437" r:id="rId46"/>
    <p:sldId id="438" r:id="rId47"/>
    <p:sldId id="440" r:id="rId48"/>
    <p:sldId id="418" r:id="rId49"/>
    <p:sldId id="439" r:id="rId50"/>
    <p:sldId id="443" r:id="rId51"/>
    <p:sldId id="441" r:id="rId52"/>
    <p:sldId id="419" r:id="rId53"/>
    <p:sldId id="442" r:id="rId54"/>
    <p:sldId id="444" r:id="rId55"/>
    <p:sldId id="420" r:id="rId56"/>
    <p:sldId id="421" r:id="rId57"/>
    <p:sldId id="422" r:id="rId58"/>
    <p:sldId id="400" r:id="rId59"/>
    <p:sldId id="445" r:id="rId60"/>
    <p:sldId id="446" r:id="rId61"/>
    <p:sldId id="447" r:id="rId62"/>
    <p:sldId id="448" r:id="rId63"/>
    <p:sldId id="399" r:id="rId64"/>
    <p:sldId id="449" r:id="rId65"/>
    <p:sldId id="401" r:id="rId66"/>
    <p:sldId id="402" r:id="rId67"/>
    <p:sldId id="403" r:id="rId68"/>
    <p:sldId id="404" r:id="rId69"/>
    <p:sldId id="405" r:id="rId70"/>
    <p:sldId id="406" r:id="rId71"/>
    <p:sldId id="407" r:id="rId72"/>
  </p:sldIdLst>
  <p:sldSz cx="12192000" cy="6858000"/>
  <p:notesSz cx="6858000" cy="9144000"/>
  <p:embeddedFontLst>
    <p:embeddedFont>
      <p:font typeface="Bebas Neue" panose="020B0606020202050201" pitchFamily="34" charset="0"/>
      <p:regular r:id="rId74"/>
    </p:embeddedFont>
    <p:embeddedFont>
      <p:font typeface="Overpass" panose="020B0604020202020204" charset="0"/>
      <p:regular r:id="rId75"/>
      <p:bold r:id="rId76"/>
      <p:italic r:id="rId77"/>
      <p:boldItalic r:id="rId78"/>
    </p:embeddedFont>
    <p:embeddedFont>
      <p:font typeface="Overpass Light" panose="020B0604020202020204" charset="0"/>
      <p:regular r:id="rId79"/>
      <p:bold r:id="rId80"/>
      <p:italic r:id="rId81"/>
      <p:boldItalic r:id="rId82"/>
    </p:embeddedFont>
    <p:embeddedFont>
      <p:font typeface="Roboto Slab Light" pitchFamily="2" charset="0"/>
      <p:regular r:id="rId83"/>
      <p:bold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681230CC-80B6-4E1E-A6B4-4D806C8B1D83}">
          <p14:sldIdLst>
            <p14:sldId id="256"/>
            <p14:sldId id="257"/>
          </p14:sldIdLst>
        </p14:section>
        <p14:section name="Process" id="{64D99346-E9B5-4E81-BA01-BA61F3DE086E}">
          <p14:sldIdLst>
            <p14:sldId id="285"/>
            <p14:sldId id="398"/>
            <p14:sldId id="363"/>
            <p14:sldId id="364"/>
            <p14:sldId id="413"/>
            <p14:sldId id="365"/>
            <p14:sldId id="415"/>
            <p14:sldId id="367"/>
            <p14:sldId id="368"/>
            <p14:sldId id="369"/>
            <p14:sldId id="409"/>
            <p14:sldId id="376"/>
            <p14:sldId id="378"/>
            <p14:sldId id="382"/>
            <p14:sldId id="379"/>
            <p14:sldId id="381"/>
            <p14:sldId id="411"/>
            <p14:sldId id="391"/>
            <p14:sldId id="392"/>
            <p14:sldId id="393"/>
            <p14:sldId id="394"/>
            <p14:sldId id="414"/>
            <p14:sldId id="412"/>
            <p14:sldId id="423"/>
            <p14:sldId id="424"/>
            <p14:sldId id="425"/>
            <p14:sldId id="426"/>
            <p14:sldId id="427"/>
            <p14:sldId id="428"/>
            <p14:sldId id="429"/>
            <p14:sldId id="416"/>
            <p14:sldId id="430"/>
            <p14:sldId id="433"/>
            <p14:sldId id="434"/>
            <p14:sldId id="431"/>
            <p14:sldId id="432"/>
            <p14:sldId id="417"/>
            <p14:sldId id="435"/>
            <p14:sldId id="436"/>
            <p14:sldId id="437"/>
            <p14:sldId id="438"/>
            <p14:sldId id="440"/>
            <p14:sldId id="418"/>
            <p14:sldId id="439"/>
            <p14:sldId id="443"/>
            <p14:sldId id="441"/>
            <p14:sldId id="419"/>
            <p14:sldId id="442"/>
            <p14:sldId id="444"/>
            <p14:sldId id="420"/>
            <p14:sldId id="421"/>
            <p14:sldId id="422"/>
          </p14:sldIdLst>
        </p14:section>
        <p14:section name="Threads" id="{58427978-66CB-4B34-98E0-33BB45C36BDA}">
          <p14:sldIdLst>
            <p14:sldId id="400"/>
            <p14:sldId id="445"/>
            <p14:sldId id="446"/>
            <p14:sldId id="447"/>
            <p14:sldId id="448"/>
          </p14:sldIdLst>
        </p14:section>
        <p14:section name="Signals" id="{36B0E799-FD8F-4AEC-AB9D-0F6084F196D5}">
          <p14:sldIdLst>
            <p14:sldId id="399"/>
            <p14:sldId id="449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17" roundtripDataSignature="AMtx7mgUxRd3sot9UPDi6Z6ZsyMrnKL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AB11C1-C57C-4336-AF9B-BD13F94AF17F}">
  <a:tblStyle styleId="{F7AB11C1-C57C-4336-AF9B-BD13F94AF1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-22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customschemas.google.com/relationships/presentationmetadata" Target="metadata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1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4.fntdata"/><Relationship Id="rId11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7.fntdata"/><Relationship Id="rId12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19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3.fntdata"/><Relationship Id="rId120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font" Target="fonts/font9.fntdata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20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643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571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52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515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925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051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671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172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55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829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53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885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437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374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453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303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92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2607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351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034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617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598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8275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982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857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558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071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840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276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17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350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396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479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57976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14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765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21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38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04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358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-125933" y="3429000"/>
            <a:ext cx="12410800" cy="3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5"/>
          <p:cNvGrpSpPr/>
          <p:nvPr/>
        </p:nvGrpSpPr>
        <p:grpSpPr>
          <a:xfrm>
            <a:off x="137633" y="3429000"/>
            <a:ext cx="11921200" cy="3308800"/>
            <a:chOff x="103225" y="2571750"/>
            <a:chExt cx="8940900" cy="2481600"/>
          </a:xfrm>
        </p:grpSpPr>
        <p:cxnSp>
          <p:nvCxnSpPr>
            <p:cNvPr id="16" name="Google Shape;16;p25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5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25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" name="Google Shape;19;p25"/>
          <p:cNvSpPr txBox="1"/>
          <p:nvPr/>
        </p:nvSpPr>
        <p:spPr>
          <a:xfrm>
            <a:off x="7882433" y="3970400"/>
            <a:ext cx="3202800" cy="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0" name="Google Shape;20;p25"/>
          <p:cNvSpPr txBox="1">
            <a:spLocks noGrp="1"/>
          </p:cNvSpPr>
          <p:nvPr>
            <p:ph type="ctrTitle"/>
          </p:nvPr>
        </p:nvSpPr>
        <p:spPr>
          <a:xfrm>
            <a:off x="2926367" y="1943000"/>
            <a:ext cx="6339200" cy="2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ubTitle" idx="1"/>
          </p:nvPr>
        </p:nvSpPr>
        <p:spPr>
          <a:xfrm>
            <a:off x="3153033" y="4908800"/>
            <a:ext cx="58904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2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0943" y="354174"/>
            <a:ext cx="1995055" cy="68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6"/>
          <p:cNvSpPr/>
          <p:nvPr/>
        </p:nvSpPr>
        <p:spPr>
          <a:xfrm>
            <a:off x="4223933" y="2001512"/>
            <a:ext cx="751631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720800" y="2531200"/>
            <a:ext cx="2892400" cy="1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5158652" y="3112647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2"/>
          </p:nvPr>
        </p:nvSpPr>
        <p:spPr>
          <a:xfrm>
            <a:off x="5158652" y="3609559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ubTitle" idx="3"/>
          </p:nvPr>
        </p:nvSpPr>
        <p:spPr>
          <a:xfrm>
            <a:off x="8100967" y="3112647"/>
            <a:ext cx="24992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ubTitle" idx="4"/>
          </p:nvPr>
        </p:nvSpPr>
        <p:spPr>
          <a:xfrm>
            <a:off x="8100967" y="3609559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2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3407" y="5881815"/>
            <a:ext cx="1995055" cy="68969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6"/>
          <p:cNvSpPr txBox="1"/>
          <p:nvPr/>
        </p:nvSpPr>
        <p:spPr>
          <a:xfrm>
            <a:off x="135400" y="6347068"/>
            <a:ext cx="468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>
            <a:off x="5092039" y="2400567"/>
            <a:ext cx="6826388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2736267" y="2668567"/>
            <a:ext cx="2217600" cy="1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pic>
        <p:nvPicPr>
          <p:cNvPr id="54" name="Google Shape;54;p30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3372" y="5922911"/>
            <a:ext cx="1995055" cy="68969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0"/>
          <p:cNvSpPr txBox="1"/>
          <p:nvPr/>
        </p:nvSpPr>
        <p:spPr>
          <a:xfrm>
            <a:off x="135400" y="6347068"/>
            <a:ext cx="468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1"/>
          <p:cNvSpPr/>
          <p:nvPr/>
        </p:nvSpPr>
        <p:spPr>
          <a:xfrm>
            <a:off x="4252764" y="986721"/>
            <a:ext cx="7087430" cy="52997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311800" y="2392400"/>
            <a:ext cx="3710400" cy="2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ubTitle" idx="1"/>
          </p:nvPr>
        </p:nvSpPr>
        <p:spPr>
          <a:xfrm>
            <a:off x="5143424" y="4465600"/>
            <a:ext cx="2779600" cy="1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ubTitle" idx="2"/>
          </p:nvPr>
        </p:nvSpPr>
        <p:spPr>
          <a:xfrm>
            <a:off x="8498985" y="1177955"/>
            <a:ext cx="2776400" cy="1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pic>
        <p:nvPicPr>
          <p:cNvPr id="62" name="Google Shape;62;p31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58914" y="297024"/>
            <a:ext cx="1995055" cy="68969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1"/>
          <p:cNvSpPr txBox="1"/>
          <p:nvPr/>
        </p:nvSpPr>
        <p:spPr>
          <a:xfrm>
            <a:off x="135400" y="6347068"/>
            <a:ext cx="468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/>
          <p:nvPr/>
        </p:nvSpPr>
        <p:spPr>
          <a:xfrm>
            <a:off x="135700" y="125389"/>
            <a:ext cx="119209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2"/>
          <p:cNvSpPr/>
          <p:nvPr/>
        </p:nvSpPr>
        <p:spPr>
          <a:xfrm>
            <a:off x="475535" y="3558293"/>
            <a:ext cx="5835458" cy="28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2"/>
          <p:cNvSpPr txBox="1">
            <a:spLocks noGrp="1"/>
          </p:cNvSpPr>
          <p:nvPr>
            <p:ph type="subTitle" idx="1"/>
          </p:nvPr>
        </p:nvSpPr>
        <p:spPr>
          <a:xfrm>
            <a:off x="950967" y="3978932"/>
            <a:ext cx="5041619" cy="1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33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8" name="Google Shape;68;p32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4229" y="5892088"/>
            <a:ext cx="1995055" cy="6896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2"/>
          <p:cNvSpPr txBox="1"/>
          <p:nvPr/>
        </p:nvSpPr>
        <p:spPr>
          <a:xfrm>
            <a:off x="135400" y="6347068"/>
            <a:ext cx="468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4"/>
          <p:cNvSpPr/>
          <p:nvPr/>
        </p:nvSpPr>
        <p:spPr>
          <a:xfrm>
            <a:off x="693964" y="2001512"/>
            <a:ext cx="7228604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4"/>
          <p:cNvSpPr txBox="1">
            <a:spLocks noGrp="1"/>
          </p:cNvSpPr>
          <p:nvPr>
            <p:ph type="subTitle" idx="1"/>
          </p:nvPr>
        </p:nvSpPr>
        <p:spPr>
          <a:xfrm>
            <a:off x="1247019" y="3607579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ubTitle" idx="2"/>
          </p:nvPr>
        </p:nvSpPr>
        <p:spPr>
          <a:xfrm>
            <a:off x="4524957" y="3607579"/>
            <a:ext cx="2499200" cy="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2" name="Google Shape;82;p3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64778" y="5922911"/>
            <a:ext cx="1995055" cy="68969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/>
        </p:nvSpPr>
        <p:spPr>
          <a:xfrm>
            <a:off x="135400" y="6347068"/>
            <a:ext cx="468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5"/>
          <p:cNvSpPr/>
          <p:nvPr/>
        </p:nvSpPr>
        <p:spPr>
          <a:xfrm>
            <a:off x="135400" y="141598"/>
            <a:ext cx="11921200" cy="6574801"/>
          </a:xfrm>
          <a:prstGeom prst="rect">
            <a:avLst/>
          </a:prstGeom>
          <a:solidFill>
            <a:srgbClr val="FF0000">
              <a:alpha val="64705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5"/>
          <p:cNvSpPr/>
          <p:nvPr/>
        </p:nvSpPr>
        <p:spPr>
          <a:xfrm>
            <a:off x="3632200" y="0"/>
            <a:ext cx="492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35"/>
          <p:cNvCxnSpPr/>
          <p:nvPr/>
        </p:nvCxnSpPr>
        <p:spPr>
          <a:xfrm>
            <a:off x="3604864" y="1416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35"/>
          <p:cNvCxnSpPr/>
          <p:nvPr/>
        </p:nvCxnSpPr>
        <p:spPr>
          <a:xfrm>
            <a:off x="3604864" y="67164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35"/>
          <p:cNvSpPr txBox="1">
            <a:spLocks noGrp="1"/>
          </p:cNvSpPr>
          <p:nvPr>
            <p:ph type="title"/>
          </p:nvPr>
        </p:nvSpPr>
        <p:spPr>
          <a:xfrm>
            <a:off x="3632200" y="472112"/>
            <a:ext cx="4927600" cy="10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/>
          <p:nvPr/>
        </p:nvSpPr>
        <p:spPr>
          <a:xfrm>
            <a:off x="135400" y="6347068"/>
            <a:ext cx="468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1_Thank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/>
          <p:nvPr/>
        </p:nvSpPr>
        <p:spPr>
          <a:xfrm>
            <a:off x="4096000" y="5021059"/>
            <a:ext cx="4000000" cy="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endParaRPr sz="1467" b="1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12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sz="1867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sz="1867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sz="1867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sz="1867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sz="1867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sz="1867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sz="1867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 sz="1867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132041" y="1257200"/>
            <a:ext cx="9932383" cy="2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8800"/>
              <a:t>Linux fundamental</a:t>
            </a:r>
            <a:endParaRPr sz="880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2952734" y="4394994"/>
            <a:ext cx="58904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000"/>
              <a:t>Presenter: Trinh Cao Cuong</a:t>
            </a:r>
            <a:endParaRPr sz="2000"/>
          </a:p>
        </p:txBody>
      </p:sp>
      <p:sp>
        <p:nvSpPr>
          <p:cNvPr id="4" name="Google Shape;106;p1"/>
          <p:cNvSpPr txBox="1">
            <a:spLocks/>
          </p:cNvSpPr>
          <p:nvPr/>
        </p:nvSpPr>
        <p:spPr>
          <a:xfrm>
            <a:off x="2952734" y="6080103"/>
            <a:ext cx="58904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None/>
              <a:defRPr sz="18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3733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3733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3733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3733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3733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3733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3733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3733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en-US" sz="1600"/>
              <a:t>4/2024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command line argument – argc, argv, env</a:t>
            </a:r>
            <a:endParaRPr lang="en-US" sz="120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D9C0733-190E-9F88-1778-AE582186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95" y="4555428"/>
            <a:ext cx="7692803" cy="131621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985CAC68-9BFF-13AE-A4B8-46A1811CD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364" y="882025"/>
            <a:ext cx="5472117" cy="3504187"/>
          </a:xfrm>
          <a:prstGeom prst="rect">
            <a:avLst/>
          </a:prstGeom>
        </p:spPr>
      </p:pic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02393F8-4283-EFD5-C6F8-6B1EBBE9FA25}"/>
              </a:ext>
            </a:extLst>
          </p:cNvPr>
          <p:cNvSpPr/>
          <p:nvPr/>
        </p:nvSpPr>
        <p:spPr>
          <a:xfrm>
            <a:off x="593526" y="6315931"/>
            <a:ext cx="502023" cy="31091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16FCA5C-6F6C-ACE0-2F0E-CB57339CF6F4}"/>
              </a:ext>
            </a:extLst>
          </p:cNvPr>
          <p:cNvSpPr/>
          <p:nvPr/>
        </p:nvSpPr>
        <p:spPr>
          <a:xfrm>
            <a:off x="1513853" y="6309846"/>
            <a:ext cx="726142" cy="31091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proc/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19C0882-D036-C6EC-5B8A-DFD025B258C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095549" y="6465304"/>
            <a:ext cx="418304" cy="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7C4E135E-26F5-2E46-E96C-2D936240FB3E}"/>
              </a:ext>
            </a:extLst>
          </p:cNvPr>
          <p:cNvSpPr/>
          <p:nvPr/>
        </p:nvSpPr>
        <p:spPr>
          <a:xfrm>
            <a:off x="2658300" y="6309846"/>
            <a:ext cx="726142" cy="31091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[pid]/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B8B5253-E80C-6965-9DBF-80A27FF37A93}"/>
              </a:ext>
            </a:extLst>
          </p:cNvPr>
          <p:cNvSpPr txBox="1"/>
          <p:nvPr/>
        </p:nvSpPr>
        <p:spPr>
          <a:xfrm>
            <a:off x="4726534" y="6309846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:command argument of process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E6B65A8B-213A-F800-B631-97B66FFDD89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239995" y="6465304"/>
            <a:ext cx="418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B6B6CDE1-6B6A-E7ED-7B55-52B11146980B}"/>
              </a:ext>
            </a:extLst>
          </p:cNvPr>
          <p:cNvSpPr/>
          <p:nvPr/>
        </p:nvSpPr>
        <p:spPr>
          <a:xfrm>
            <a:off x="3802746" y="6315931"/>
            <a:ext cx="870853" cy="31091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cmdline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0E6389D1-7F9F-CCCE-B796-EFFDE5A5279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384442" y="6465304"/>
            <a:ext cx="418304" cy="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environment</a:t>
            </a:r>
            <a:endParaRPr lang="en-US" sz="12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02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process has list of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environment variable.</a:t>
            </a: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process created, it inherits a copy of its parent’s environment.</a:t>
            </a: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environment: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Set/Unset env: 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02393F8-4283-EFD5-C6F8-6B1EBBE9FA25}"/>
              </a:ext>
            </a:extLst>
          </p:cNvPr>
          <p:cNvSpPr/>
          <p:nvPr/>
        </p:nvSpPr>
        <p:spPr>
          <a:xfrm>
            <a:off x="593526" y="6315931"/>
            <a:ext cx="502023" cy="31091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16FCA5C-6F6C-ACE0-2F0E-CB57339CF6F4}"/>
              </a:ext>
            </a:extLst>
          </p:cNvPr>
          <p:cNvSpPr/>
          <p:nvPr/>
        </p:nvSpPr>
        <p:spPr>
          <a:xfrm>
            <a:off x="1513853" y="6309846"/>
            <a:ext cx="726142" cy="31091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proc/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19C0882-D036-C6EC-5B8A-DFD025B258C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095549" y="6465304"/>
            <a:ext cx="418304" cy="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7C4E135E-26F5-2E46-E96C-2D936240FB3E}"/>
              </a:ext>
            </a:extLst>
          </p:cNvPr>
          <p:cNvSpPr/>
          <p:nvPr/>
        </p:nvSpPr>
        <p:spPr>
          <a:xfrm>
            <a:off x="2658300" y="6309846"/>
            <a:ext cx="726142" cy="31091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[pid]/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B8B5253-E80C-6965-9DBF-80A27FF37A93}"/>
              </a:ext>
            </a:extLst>
          </p:cNvPr>
          <p:cNvSpPr txBox="1"/>
          <p:nvPr/>
        </p:nvSpPr>
        <p:spPr>
          <a:xfrm>
            <a:off x="4726534" y="6309846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:command argument of process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E6B65A8B-213A-F800-B631-97B66FFDD89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239995" y="6465304"/>
            <a:ext cx="418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B6B6CDE1-6B6A-E7ED-7B55-52B11146980B}"/>
              </a:ext>
            </a:extLst>
          </p:cNvPr>
          <p:cNvSpPr/>
          <p:nvPr/>
        </p:nvSpPr>
        <p:spPr>
          <a:xfrm>
            <a:off x="3802746" y="6315931"/>
            <a:ext cx="870853" cy="31091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cmdline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0E6389D1-7F9F-CCCE-B796-EFFDE5A5279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384442" y="6465304"/>
            <a:ext cx="418304" cy="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D66B9E2-5DEB-25A7-7753-6F7A6A56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24" y="2249928"/>
            <a:ext cx="952819" cy="377157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79C44A-4D64-067B-4AB9-7F6C47EF1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90" y="1839919"/>
            <a:ext cx="6163535" cy="140037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5A16B21B-8604-1CBB-5555-E06032AC3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300" y="3505533"/>
            <a:ext cx="3655414" cy="394717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82B89B6E-D3E5-B494-CEDF-2EB109E9B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300" y="4749722"/>
            <a:ext cx="2348561" cy="394717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901E311D-7083-5E0E-8732-F2B5A9FCB5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702" y="3429000"/>
            <a:ext cx="2753109" cy="876422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6F132585-598D-6143-9E81-54AC95DCC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2702" y="4688208"/>
            <a:ext cx="3724795" cy="695422"/>
          </a:xfrm>
          <a:prstGeom prst="rect">
            <a:avLst/>
          </a:prstGeom>
        </p:spPr>
      </p:pic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EBF3FB8C-6D61-038A-914B-E7334B07AD1F}"/>
              </a:ext>
            </a:extLst>
          </p:cNvPr>
          <p:cNvCxnSpPr/>
          <p:nvPr/>
        </p:nvCxnSpPr>
        <p:spPr>
          <a:xfrm>
            <a:off x="4238172" y="2438506"/>
            <a:ext cx="1272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C8752FB0-E0C7-9555-B619-3C52B3A4B3F1}"/>
              </a:ext>
            </a:extLst>
          </p:cNvPr>
          <p:cNvCxnSpPr>
            <a:cxnSpLocks/>
          </p:cNvCxnSpPr>
          <p:nvPr/>
        </p:nvCxnSpPr>
        <p:spPr>
          <a:xfrm>
            <a:off x="6376443" y="3710254"/>
            <a:ext cx="488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CA90A4FA-B13E-CD59-4773-21BC2E4C7E25}"/>
              </a:ext>
            </a:extLst>
          </p:cNvPr>
          <p:cNvCxnSpPr>
            <a:cxnSpLocks/>
          </p:cNvCxnSpPr>
          <p:nvPr/>
        </p:nvCxnSpPr>
        <p:spPr>
          <a:xfrm>
            <a:off x="5266283" y="4947080"/>
            <a:ext cx="1598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4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command line argument – argc, argv, env</a:t>
            </a:r>
            <a:endParaRPr lang="en-US" sz="120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59C78DD-D91C-70CA-1E7E-A063A6A3E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45" y="2866857"/>
            <a:ext cx="5911088" cy="1859499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6478C305-C3B3-EBF1-94FD-48E6652E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4" y="895739"/>
            <a:ext cx="5226951" cy="58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>
                <a:solidFill>
                  <a:schemeClr val="bg1"/>
                </a:solidFill>
              </a:rPr>
              <a:t>PROCESS credential</a:t>
            </a:r>
          </a:p>
        </p:txBody>
      </p:sp>
    </p:spTree>
    <p:extLst>
      <p:ext uri="{BB962C8B-B14F-4D97-AF65-F5344CB8AC3E}">
        <p14:creationId xmlns:p14="http://schemas.microsoft.com/office/powerpoint/2010/main" val="367233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credentials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0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process has a set of UIDs and GIDs (maybe refer to process credentials):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user ID and group ID</a:t>
            </a:r>
          </a:p>
          <a:p>
            <a:pPr marL="457200" indent="-457200">
              <a:buFontTx/>
              <a:buChar char="-"/>
            </a:pPr>
            <a:r>
              <a:rPr lang="en-US" sz="2800" i="1">
                <a:solidFill>
                  <a:schemeClr val="accent3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 user ID and group ID (UNIX common but Linux)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File-system user ID and group ID (Linux-specific) 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(same as effective)</a:t>
            </a:r>
            <a:endParaRPr lang="en-US" sz="2800" i="1">
              <a:solidFill>
                <a:schemeClr val="accent3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Saved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set-user-ID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saved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set-group-ID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Supplementary group IDs </a:t>
            </a:r>
          </a:p>
        </p:txBody>
      </p:sp>
    </p:spTree>
    <p:extLst>
      <p:ext uri="{BB962C8B-B14F-4D97-AF65-F5344CB8AC3E}">
        <p14:creationId xmlns:p14="http://schemas.microsoft.com/office/powerpoint/2010/main" val="330750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credentials: Real User ID and Real Group ID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0" y="876574"/>
            <a:ext cx="7640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real user ID and group ID identify the user and group to which the process belongs.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login, login shell gets its real user and group IDs.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new process is created 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(e.g., when the shell executes a program),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inherits these identifiers from its parent.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7ED6914-2B6D-B79A-5511-D9CA7A322A60}"/>
              </a:ext>
            </a:extLst>
          </p:cNvPr>
          <p:cNvSpPr/>
          <p:nvPr/>
        </p:nvSpPr>
        <p:spPr>
          <a:xfrm>
            <a:off x="8516149" y="2590098"/>
            <a:ext cx="962025" cy="628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694440BE-1867-F4E8-F4E2-7527898EC7A5}"/>
              </a:ext>
            </a:extLst>
          </p:cNvPr>
          <p:cNvSpPr/>
          <p:nvPr/>
        </p:nvSpPr>
        <p:spPr>
          <a:xfrm>
            <a:off x="10171119" y="2590098"/>
            <a:ext cx="1905000" cy="628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Real user</a:t>
            </a:r>
          </a:p>
          <a:p>
            <a:pPr algn="ctr"/>
            <a:r>
              <a:rPr lang="en-US"/>
              <a:t>/etc/passwd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3DA6BB3-8333-B9A7-37C0-DFBA640329CF}"/>
              </a:ext>
            </a:extLst>
          </p:cNvPr>
          <p:cNvSpPr/>
          <p:nvPr/>
        </p:nvSpPr>
        <p:spPr>
          <a:xfrm>
            <a:off x="7932743" y="3928574"/>
            <a:ext cx="2128836" cy="628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New process created</a:t>
            </a: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E072D9D9-972C-4902-35B8-7830F2D92BF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478174" y="2904423"/>
            <a:ext cx="692945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55BB2081-A394-113C-B568-1BC45D8A18EB}"/>
              </a:ext>
            </a:extLst>
          </p:cNvPr>
          <p:cNvSpPr/>
          <p:nvPr/>
        </p:nvSpPr>
        <p:spPr>
          <a:xfrm>
            <a:off x="8568536" y="5293351"/>
            <a:ext cx="857250" cy="628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…….</a:t>
            </a: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02AD97A1-5DD4-F835-1C1B-CA13D0CE3D63}"/>
              </a:ext>
            </a:extLst>
          </p:cNvPr>
          <p:cNvSpPr/>
          <p:nvPr/>
        </p:nvSpPr>
        <p:spPr>
          <a:xfrm>
            <a:off x="8237542" y="1490663"/>
            <a:ext cx="1519240" cy="628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Init process</a:t>
            </a:r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D3C8EE90-AD1F-62F7-1593-08B59C9FC9CB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>
            <a:off x="8997162" y="2119313"/>
            <a:ext cx="0" cy="47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E1981970-AB3E-4BBD-1B9F-FD12C3BA14D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8997161" y="3218748"/>
            <a:ext cx="1" cy="70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ờng kết nối: Cong 35">
            <a:extLst>
              <a:ext uri="{FF2B5EF4-FFF2-40B4-BE49-F238E27FC236}">
                <a16:creationId xmlns:a16="http://schemas.microsoft.com/office/drawing/2014/main" id="{7A218F50-A3F7-C297-CB3B-BA82D9F7EBD0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10080524" y="3199803"/>
            <a:ext cx="1024151" cy="10620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9DD6FEC-095F-EAB3-4179-29F729E82C20}"/>
              </a:ext>
            </a:extLst>
          </p:cNvPr>
          <p:cNvSpPr txBox="1"/>
          <p:nvPr/>
        </p:nvSpPr>
        <p:spPr>
          <a:xfrm>
            <a:off x="10787629" y="385090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inherit</a:t>
            </a:r>
          </a:p>
        </p:txBody>
      </p: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90A63131-3F42-2D8C-FF6B-C1E6307C7DEF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8997161" y="4557224"/>
            <a:ext cx="0" cy="73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1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credentials: File-system user ID and group ID 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0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Linux, it is </a:t>
            </a:r>
            <a:r>
              <a:rPr lang="en-US" sz="28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file-system user and group IDs determine permissions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performing file-system operations such as: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Opening files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file ownership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Modifying file permissions</a:t>
            </a:r>
          </a:p>
        </p:txBody>
      </p:sp>
    </p:spTree>
    <p:extLst>
      <p:ext uri="{BB962C8B-B14F-4D97-AF65-F5344CB8AC3E}">
        <p14:creationId xmlns:p14="http://schemas.microsoft.com/office/powerpoint/2010/main" val="3816099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credentials: Saved Set-User-ID and Saved Set-Group-ID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0" y="876574"/>
            <a:ext cx="804704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program is executed: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set-user-ID (set-group-ID) permission bit is enabled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the executable, then the effective user (group) ID of the process is made the same as the owner of the executable.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set-user-ID (set-group-ID) bit is not set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no change is made to the effective user (group) ID of the process.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values for </a:t>
            </a:r>
            <a:r>
              <a:rPr lang="en-US" sz="2800" b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8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saved set-user-ID and saved set-group-ID are copied from the corresponding effective IDs</a:t>
            </a:r>
            <a:r>
              <a:rPr lang="en-US" sz="28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copying occurs regardless of whether the set-user-ID or set-group-ID bit is       set on the file being executed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C7699F8-58A9-958F-7013-9F5450A8E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696178"/>
            <a:ext cx="5446719" cy="25659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BC5433A-0C9A-633D-5235-183117BCE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99" y="4031415"/>
            <a:ext cx="5446719" cy="205537"/>
          </a:xfrm>
          <a:prstGeom prst="rect">
            <a:avLst/>
          </a:prstGeom>
        </p:spPr>
      </p:pic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FB5883D-98A6-C3DD-ED93-7A841FAB6DA3}"/>
              </a:ext>
            </a:extLst>
          </p:cNvPr>
          <p:cNvSpPr/>
          <p:nvPr/>
        </p:nvSpPr>
        <p:spPr>
          <a:xfrm>
            <a:off x="7543801" y="2696178"/>
            <a:ext cx="266700" cy="25659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638DABE8-B5A0-A855-C73E-FE42D0BA66AC}"/>
              </a:ext>
            </a:extLst>
          </p:cNvPr>
          <p:cNvSpPr/>
          <p:nvPr/>
        </p:nvSpPr>
        <p:spPr>
          <a:xfrm>
            <a:off x="7543801" y="4031415"/>
            <a:ext cx="266700" cy="25659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42893455-3A1E-2E67-43FF-F80B5921C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899" y="6162722"/>
            <a:ext cx="4001058" cy="190527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4E594BBA-5E61-EC4D-E61E-F7DCF726F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899" y="6335876"/>
            <a:ext cx="6230219" cy="400106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59557CB8-1015-7537-6F89-994A2C2AE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322" y="5818803"/>
            <a:ext cx="4439270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7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credentials Interface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8366E96-9D49-7AB6-A7AB-44EE2E9A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779" y="1413999"/>
            <a:ext cx="6249708" cy="4496263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B966BFA-4E50-F326-11C4-F23872180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2" y="1113962"/>
            <a:ext cx="5732087" cy="50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3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>
                <a:solidFill>
                  <a:schemeClr val="bg1"/>
                </a:solidFill>
              </a:rPr>
              <a:t>PROCESS infomation</a:t>
            </a:r>
          </a:p>
        </p:txBody>
      </p:sp>
    </p:spTree>
    <p:extLst>
      <p:ext uri="{BB962C8B-B14F-4D97-AF65-F5344CB8AC3E}">
        <p14:creationId xmlns:p14="http://schemas.microsoft.com/office/powerpoint/2010/main" val="28267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438150" y="2531200"/>
            <a:ext cx="3175050" cy="1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ubTitle" idx="1"/>
          </p:nvPr>
        </p:nvSpPr>
        <p:spPr>
          <a:xfrm>
            <a:off x="4291380" y="2049483"/>
            <a:ext cx="7353774" cy="2759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spc="180"/>
              <a:t>1. process</a:t>
            </a:r>
          </a:p>
          <a:p>
            <a:pPr algn="l"/>
            <a:r>
              <a:rPr lang="en-US" sz="3200" spc="180"/>
              <a:t>2. Threads</a:t>
            </a:r>
          </a:p>
          <a:p>
            <a:pPr algn="l"/>
            <a:r>
              <a:rPr lang="en-US" sz="3200" spc="180"/>
              <a:t>3. Signals</a:t>
            </a:r>
          </a:p>
          <a:p>
            <a:pPr algn="l"/>
            <a:r>
              <a:rPr lang="en-US" sz="3200" spc="180"/>
              <a:t>4. Virtual memory</a:t>
            </a:r>
          </a:p>
          <a:p>
            <a:pPr algn="l"/>
            <a:r>
              <a:rPr lang="en-US" sz="3200" spc="180"/>
              <a:t>5. ipc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information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0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information provide in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/proc/PID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7614C9-07D1-02CA-32AC-26DFF57A2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63" y="1624291"/>
            <a:ext cx="7789072" cy="3957759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9BBBA215-452A-C2FB-18F1-68BB9377C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794" y="5981425"/>
            <a:ext cx="9892412" cy="5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7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information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0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 of each process information provide in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/proc/PID/task/TID</a:t>
            </a: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(TID: Thread ID)</a:t>
            </a: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B85984B-0D27-ED26-8936-8941CDA5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00" y="2518743"/>
            <a:ext cx="8969600" cy="34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8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information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0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 files and subdirectories under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/proc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access to system-wide information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059F54F-2F7D-9B9D-B9A9-E4741AE4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140" y="2261569"/>
            <a:ext cx="7159718" cy="33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information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397B148-A541-E157-8ECA-0684A777B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334" y="803700"/>
            <a:ext cx="4219331" cy="60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7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state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6491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 –all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print all process info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080FD2A-BE3B-BDDE-6ADB-15D3DD139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51"/>
          <a:stretch/>
        </p:blipFill>
        <p:spPr>
          <a:xfrm>
            <a:off x="6096001" y="876574"/>
            <a:ext cx="5980118" cy="350928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828BC520-9ACD-CF7A-7298-25BCD1E7C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811" y="4600852"/>
            <a:ext cx="3644958" cy="2137236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9EA4C50C-9F99-8856-8D82-CA19D4B2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81" y="1720922"/>
            <a:ext cx="5435792" cy="48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>
                <a:solidFill>
                  <a:schemeClr val="bg1"/>
                </a:solidFill>
              </a:rPr>
              <a:t>PROCESS creation</a:t>
            </a:r>
          </a:p>
        </p:txBody>
      </p:sp>
    </p:spTree>
    <p:extLst>
      <p:ext uri="{BB962C8B-B14F-4D97-AF65-F5344CB8AC3E}">
        <p14:creationId xmlns:p14="http://schemas.microsoft.com/office/powerpoint/2010/main" val="293121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Overview of fork(), exit(), wait(), and execve()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2" y="876574"/>
            <a:ext cx="75680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folk()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allow parent process to create new child process 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(almost exact duplicate of the parent)</a:t>
            </a:r>
          </a:p>
          <a:p>
            <a:endParaRPr lang="en-US" sz="28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exit(status)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terminate a process, free all resource and return status to parent 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(using wait)</a:t>
            </a:r>
          </a:p>
          <a:p>
            <a:endParaRPr lang="en-US" sz="28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wait(&amp;status)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suspend current process until its child process return status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execve(pathname, argv, envp)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execute new program (load new program to process’s memory, the existing program is discarded)</a:t>
            </a: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62155B1-52FF-AF21-45EA-5372C786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15" y="876574"/>
            <a:ext cx="4507303" cy="58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0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Create new process : fork()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3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fork()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create new child process, which is an almost exact duplicate of the calling process (parent process)</a:t>
            </a:r>
          </a:p>
          <a:p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Notice: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each process, execution continues from the point where 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fork()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D872D8B-3764-76FF-6008-19D3FAC6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20" y="3546988"/>
            <a:ext cx="8224959" cy="16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Create new process : fork()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F3F05ADA-89F4-1374-AD4E-7B9B4115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13" y="865576"/>
            <a:ext cx="6315172" cy="4715203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E75DB21-DF34-B82D-E5AB-464812946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811" y="5657462"/>
            <a:ext cx="610637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96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Create new process : file sharing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7431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 of an open file are shared between the parent and child. 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if the child updates the file offset, this change is visible through the corresponding descriptor in the parent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911AA34-CC65-3450-00AA-A0E9AA7A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606" y="43009"/>
            <a:ext cx="4412513" cy="677198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90AC5C95-CCF1-702D-8D0C-BFA357DA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35" y="5652870"/>
            <a:ext cx="7139137" cy="65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3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7AEC7-642C-153B-071E-4506E7E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>
                <a:solidFill>
                  <a:schemeClr val="bg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284749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Create new process : file sharing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0" y="876574"/>
            <a:ext cx="11918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file sharing is not required, after a fork(), the parent and child should use different file descriptors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FDB0E05-9994-4D54-1836-D5BFCEAF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0" y="3623658"/>
            <a:ext cx="3277057" cy="221963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1033F21B-7BA2-8CEE-2BA6-3EAD055CB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91"/>
          <a:stretch/>
        </p:blipFill>
        <p:spPr>
          <a:xfrm>
            <a:off x="4792171" y="3623658"/>
            <a:ext cx="3409364" cy="203863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00A936F-9B42-C1FB-CDE0-B1A97D480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800" y="3623658"/>
            <a:ext cx="3191320" cy="1991003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DF3B54F9-81FB-143E-87F7-CC5FC95BA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117" y="4433395"/>
            <a:ext cx="743054" cy="600159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BAA4B114-6029-B129-6E08-2AFEB0FA1A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0" y="2817669"/>
            <a:ext cx="1714739" cy="62873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DE2CE89-732C-86FE-D2AF-2E56979A0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7267" y="2692514"/>
            <a:ext cx="1714739" cy="724001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398A0321-7ECB-A38E-683A-73BB0DABB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1872" y="2811213"/>
            <a:ext cx="1676634" cy="685896"/>
          </a:xfrm>
          <a:prstGeom prst="rect">
            <a:avLst/>
          </a:prstGeom>
        </p:spPr>
      </p:pic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B275AFA0-90C6-FB12-7589-449B56688D9A}"/>
              </a:ext>
            </a:extLst>
          </p:cNvPr>
          <p:cNvCxnSpPr/>
          <p:nvPr/>
        </p:nvCxnSpPr>
        <p:spPr>
          <a:xfrm>
            <a:off x="3598606" y="4619159"/>
            <a:ext cx="26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8E1D9575-D099-E087-9A5E-EC7B6C8C1D4C}"/>
              </a:ext>
            </a:extLst>
          </p:cNvPr>
          <p:cNvCxnSpPr/>
          <p:nvPr/>
        </p:nvCxnSpPr>
        <p:spPr>
          <a:xfrm>
            <a:off x="8323006" y="4597492"/>
            <a:ext cx="26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08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Create new process : memory semantics of fork()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54295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fork() use two techniques to avoid such wasteful copying: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Marks the text segment of each process as read-only,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parent and child can share the same text segment</a:t>
            </a:r>
          </a:p>
          <a:p>
            <a:pPr marL="457200" indent="-457200">
              <a:buFontTx/>
              <a:buChar char="-"/>
            </a:pP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pages in the data, heap, and stack segments of the parent process, the kernel use </a:t>
            </a:r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copy-on-write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(make a copy when modify variable)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E780DAE-E655-DFFF-9788-05756E7A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85" y="1694859"/>
            <a:ext cx="6117000" cy="42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96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Create new process : Race conditions after fork()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created process, 99.7% parent process will running first but 0.03% child process will running first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(Race condition)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17AD9926-E809-4931-4510-7B4AAC82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50" y="3157682"/>
            <a:ext cx="6049219" cy="2219635"/>
          </a:xfrm>
          <a:prstGeom prst="rect">
            <a:avLst/>
          </a:prstGeom>
        </p:spPr>
      </p:pic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B0AE133E-31F3-8C60-6659-84733E958098}"/>
              </a:ext>
            </a:extLst>
          </p:cNvPr>
          <p:cNvCxnSpPr/>
          <p:nvPr/>
        </p:nvCxnSpPr>
        <p:spPr>
          <a:xfrm flipH="1" flipV="1">
            <a:off x="6518787" y="4267499"/>
            <a:ext cx="2256503" cy="204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D929E2D-FB88-FA85-30A8-F867369AF92C}"/>
              </a:ext>
            </a:extLst>
          </p:cNvPr>
          <p:cNvSpPr txBox="1"/>
          <p:nvPr/>
        </p:nvSpPr>
        <p:spPr>
          <a:xfrm>
            <a:off x="4978850" y="6225524"/>
            <a:ext cx="654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know which process is running first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7516AA7-4AF4-9C7B-A9F8-2904B0E7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57" y="1923572"/>
            <a:ext cx="3672898" cy="48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99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>
                <a:solidFill>
                  <a:schemeClr val="bg1"/>
                </a:solidFill>
              </a:rPr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85438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Termination process : exit()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3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process may terminate in two general ways:</a:t>
            </a:r>
          </a:p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Abnormal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by a signal whose default action is to terminate the process (with or without a core dump)</a:t>
            </a:r>
          </a:p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Normally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using the 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_exit()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call.</a:t>
            </a: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4ED6968B-7AE3-049A-2604-DA05CFD7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6" y="2998198"/>
            <a:ext cx="3743847" cy="2629267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F1FB1C3A-A6EB-2066-1BFC-0F0401D4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87" y="6033045"/>
            <a:ext cx="3515216" cy="543001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67C169CD-13B8-19C5-C86B-758950AB1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426" y="4162697"/>
            <a:ext cx="6058746" cy="400106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ED6A968E-34D2-F56A-5AF0-4A0467982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426" y="6033044"/>
            <a:ext cx="6030167" cy="409632"/>
          </a:xfrm>
          <a:prstGeom prst="rect">
            <a:avLst/>
          </a:prstGeom>
        </p:spPr>
      </p:pic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203004C6-2672-D1AD-3F29-894DB2CE76DB}"/>
              </a:ext>
            </a:extLst>
          </p:cNvPr>
          <p:cNvCxnSpPr>
            <a:cxnSpLocks/>
          </p:cNvCxnSpPr>
          <p:nvPr/>
        </p:nvCxnSpPr>
        <p:spPr>
          <a:xfrm flipV="1">
            <a:off x="4424254" y="4362749"/>
            <a:ext cx="626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4B8C843E-8EF2-93E9-4FA7-D9493CD52F6E}"/>
              </a:ext>
            </a:extLst>
          </p:cNvPr>
          <p:cNvCxnSpPr>
            <a:cxnSpLocks/>
          </p:cNvCxnSpPr>
          <p:nvPr/>
        </p:nvCxnSpPr>
        <p:spPr>
          <a:xfrm flipV="1">
            <a:off x="4424254" y="6237859"/>
            <a:ext cx="626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C72A41A2-AAD1-0926-BB38-6DADCE684A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540" y="1974024"/>
            <a:ext cx="5384110" cy="7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96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Termination process : exit handlers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3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Registering exit handlers to perform some actions before terminate process.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atexit()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register handler, the handler called in reverse order of registration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C928B2C-5EFC-0051-4CC1-760B975B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38" y="3180032"/>
            <a:ext cx="6685368" cy="1184618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787CE24A-7494-39D6-0268-1C35F5CB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47" y="3180032"/>
            <a:ext cx="4410691" cy="347711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51D115C-94A9-B3E2-65E1-78A947C7C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023" y="5257758"/>
            <a:ext cx="607779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49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Termination process : exit handlers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3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Registering exit handlers to perform some actions before terminate process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on_exit()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nonstandard method but can register handler with arguments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165A336-3985-EBB1-E112-66F100E8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39" y="2753087"/>
            <a:ext cx="6163535" cy="1276528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19E6188-1DA8-F933-53C9-241BABF68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26" y="2753087"/>
            <a:ext cx="4382112" cy="368668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E97BA1F-F94C-F1DC-4721-A51821A93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244" y="5377248"/>
            <a:ext cx="590632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Termination process : flow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30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 process occur (1):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file descriptors, directory streams, message catalog descriptors, and conversion descriptors are closed.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consequence of closing file descriptors, any file locks held by this process are released.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attached System V shared memory segments are detached, and the shm_nattch counter corresponding to each segment is decremented by one.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System V semaphore for which a semadj value has been set by the process, that semadj value is added to the semaphore value.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this is the controlling process for a controlling terminal, then the SIGHUP signal is sent to each process in the controlling terminal’s foreground process group, and the terminal is disassociated from the session.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3116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Termination process : flow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30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 process occur (2):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POSIX named semaphores that are open in the calling process are closed as though sem_close() were called.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POSIX message queues that are open in the calling process are closed as though mq_close() were called.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If, as a consequence of this process exiting, a process group becomes orphaned and there are any stopped processes in that group, then all processes in the group are sent a SIGHUP signal followed by a SIGCONT signal.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memory locks established by this process using mlock() or mlockall() are removed. 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memory mappings established by this process using mmap() are unmapped.</a:t>
            </a:r>
          </a:p>
        </p:txBody>
      </p:sp>
    </p:spTree>
    <p:extLst>
      <p:ext uri="{BB962C8B-B14F-4D97-AF65-F5344CB8AC3E}">
        <p14:creationId xmlns:p14="http://schemas.microsoft.com/office/powerpoint/2010/main" val="3283109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>
                <a:solidFill>
                  <a:schemeClr val="bg1"/>
                </a:solidFill>
              </a:rPr>
              <a:t>Monitor child process</a:t>
            </a:r>
          </a:p>
        </p:txBody>
      </p:sp>
    </p:spTree>
    <p:extLst>
      <p:ext uri="{BB962C8B-B14F-4D97-AF65-F5344CB8AC3E}">
        <p14:creationId xmlns:p14="http://schemas.microsoft.com/office/powerpoint/2010/main" val="224488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What’s process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906881"/>
            <a:ext cx="1196023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process is an instance of an executing program.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kernel’s point of view, a process consists of: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User-space memory containing 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code and variables used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that code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range of kernel data structures that maintain information about the state of the process includes:</a:t>
            </a:r>
          </a:p>
          <a:p>
            <a:pPr lvl="4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+ Various identifier numbers (IDs) associated with the process</a:t>
            </a:r>
          </a:p>
          <a:p>
            <a:pPr lvl="4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+ Virtual memory tables </a:t>
            </a:r>
          </a:p>
          <a:p>
            <a:pPr lvl="4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+ The table of open file descriptors</a:t>
            </a:r>
          </a:p>
          <a:p>
            <a:pPr lvl="4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+ Information relating to signal delivery and handling</a:t>
            </a:r>
          </a:p>
          <a:p>
            <a:pPr lvl="4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+ Process resource usages and limits </a:t>
            </a:r>
          </a:p>
          <a:p>
            <a:pPr lvl="4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+ The current working directory</a:t>
            </a:r>
          </a:p>
          <a:p>
            <a:pPr lvl="4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+ A host of other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62044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Monitor child process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 parent creates child processes, it is useful for the parent to be able to monitor the children to find out when and how they terminate.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261C0B8-56E9-FA44-10F3-7552FFB6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73" y="2176462"/>
            <a:ext cx="6781053" cy="120091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CBE46840-10BE-C297-BFDB-F7762DC9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257" y="3807950"/>
            <a:ext cx="632548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50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Monitor child process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ED39847-8108-6DC2-A88F-AEE88CC5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17" y="788894"/>
            <a:ext cx="5582429" cy="391532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1B1639B1-59F2-87A1-D26F-A8ACE095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351" y="0"/>
            <a:ext cx="5084649" cy="68580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4B138E88-FC4D-31F0-A379-84CC2B94F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47498"/>
            <a:ext cx="660174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43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Monitor child process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 parent creates child processes, it is useful for the parent to be able to monitor the children to find out when and how they terminate.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C101CA5-2BB1-C0B8-A924-535C44F5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88" y="2123463"/>
            <a:ext cx="8635023" cy="1602512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9D07505-6005-136D-CE40-472D98A6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36" y="4018757"/>
            <a:ext cx="6268325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61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Monitor child process : Orphan and zombie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3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Lifetimes of parent and child processes are usually not the same: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parent die before child, child process become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orphan process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child die before parent wait(), child become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zombie process </a:t>
            </a:r>
          </a:p>
          <a:p>
            <a:pPr marL="457200" indent="-457200">
              <a:buFontTx/>
              <a:buChar char="-"/>
            </a:pP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Orphan process: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/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orphaned child is adopted by init process (PID is 1).</a:t>
            </a:r>
          </a:p>
        </p:txBody>
      </p:sp>
    </p:spTree>
    <p:extLst>
      <p:ext uri="{BB962C8B-B14F-4D97-AF65-F5344CB8AC3E}">
        <p14:creationId xmlns:p14="http://schemas.microsoft.com/office/powerpoint/2010/main" val="2691113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Monitor child process : Orphan and zombie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0" y="876574"/>
            <a:ext cx="5724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Zombie process: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 process has finished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work, 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parent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still be permitted to 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a wait() to determine how the child terminated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some later time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A9650EB-CB87-B865-4DEF-4E017F7D1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895" y="832734"/>
            <a:ext cx="6078225" cy="3548164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59BA71D-1F04-BCB4-EEAF-4A4BB88648B0}"/>
              </a:ext>
            </a:extLst>
          </p:cNvPr>
          <p:cNvSpPr txBox="1"/>
          <p:nvPr/>
        </p:nvSpPr>
        <p:spPr>
          <a:xfrm>
            <a:off x="115880" y="4424738"/>
            <a:ext cx="11963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the kernel turn child into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Zombie state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resources held by the child are released back to the system to be reused by other processes</a:t>
            </a:r>
          </a:p>
          <a:p>
            <a:pPr marL="457200" marR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only part is  is an entry in the kernel’s process table recording : the child’s process ID, termination status, and resource usage statistics</a:t>
            </a:r>
          </a:p>
        </p:txBody>
      </p:sp>
    </p:spTree>
    <p:extLst>
      <p:ext uri="{BB962C8B-B14F-4D97-AF65-F5344CB8AC3E}">
        <p14:creationId xmlns:p14="http://schemas.microsoft.com/office/powerpoint/2010/main" val="418584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>
                <a:solidFill>
                  <a:schemeClr val="bg1"/>
                </a:solidFill>
              </a:rPr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1944063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Program execution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59BA71D-1F04-BCB4-EEAF-4A4BB88648B0}"/>
              </a:ext>
            </a:extLst>
          </p:cNvPr>
          <p:cNvSpPr txBox="1"/>
          <p:nvPr/>
        </p:nvSpPr>
        <p:spPr>
          <a:xfrm>
            <a:off x="114476" y="900906"/>
            <a:ext cx="11920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process can use the </a:t>
            </a:r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execve()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call to replace the program that it is running by a completely new program.</a:t>
            </a:r>
            <a:endParaRPr lang="en-US" sz="2800" b="1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Diagram&#10;&#10;Description automatically generated">
            <a:extLst>
              <a:ext uri="{FF2B5EF4-FFF2-40B4-BE49-F238E27FC236}">
                <a16:creationId xmlns:a16="http://schemas.microsoft.com/office/drawing/2014/main" id="{CA1D96B1-6E36-6CCB-3258-F4D064288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2347119"/>
            <a:ext cx="89630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99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Program execution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59BA71D-1F04-BCB4-EEAF-4A4BB88648B0}"/>
              </a:ext>
            </a:extLst>
          </p:cNvPr>
          <p:cNvSpPr txBox="1"/>
          <p:nvPr/>
        </p:nvSpPr>
        <p:spPr>
          <a:xfrm>
            <a:off x="114476" y="900906"/>
            <a:ext cx="1192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Method:					Error code: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A681396-977E-CF59-3530-50F8C8A6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6" y="1536138"/>
            <a:ext cx="5386673" cy="971233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59C2BD46-AABD-8B35-F227-BA3B990F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987" y="1520742"/>
            <a:ext cx="5974502" cy="1299203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DD0BC04E-D2FE-DCB0-974A-605906486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986" y="2819945"/>
            <a:ext cx="5974502" cy="2639265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674AFF6A-A1D5-0E48-DE25-A56159922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43" y="2511562"/>
            <a:ext cx="5253937" cy="200957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1AAAF7E-D145-7E59-0950-991DE73B7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26" y="4552308"/>
            <a:ext cx="3961169" cy="18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Executing a Shell Command: system()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59BA71D-1F04-BCB4-EEAF-4A4BB88648B0}"/>
              </a:ext>
            </a:extLst>
          </p:cNvPr>
          <p:cNvSpPr txBox="1"/>
          <p:nvPr/>
        </p:nvSpPr>
        <p:spPr>
          <a:xfrm>
            <a:off x="114476" y="900906"/>
            <a:ext cx="11920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system()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function:</a:t>
            </a:r>
          </a:p>
          <a:p>
            <a:pPr marL="457200" marR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the calling program to execute an arbitrary shell command by creates a child process that invokes a shell to execute command.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5B1755B-685D-2663-6C91-4A13E991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606" y="2736502"/>
            <a:ext cx="7966787" cy="138499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6F6E3CBC-4BA4-5DFD-E6C2-C899F5ED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127" y="4350614"/>
            <a:ext cx="442974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9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>
                <a:solidFill>
                  <a:schemeClr val="bg1"/>
                </a:solidFill>
              </a:rPr>
              <a:t>group, session, job control</a:t>
            </a:r>
          </a:p>
        </p:txBody>
      </p:sp>
    </p:spTree>
    <p:extLst>
      <p:ext uri="{BB962C8B-B14F-4D97-AF65-F5344CB8AC3E}">
        <p14:creationId xmlns:p14="http://schemas.microsoft.com/office/powerpoint/2010/main" val="72845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 Identify</a:t>
            </a:r>
            <a:endParaRPr lang="en-US" sz="12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02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Process ID - a positive integer that uniquely identifies the process on the system</a:t>
            </a:r>
          </a:p>
          <a:p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 process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(PID = 1) : can not be kill</a:t>
            </a:r>
          </a:p>
          <a:p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Limits process ID &lt; 32768 (can adjust in /proc/sys/kernel/pid_max)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134CDEB-6F3D-02D8-469F-8FCC59E3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5" y="3034263"/>
            <a:ext cx="5268060" cy="1933845"/>
          </a:xfrm>
          <a:prstGeom prst="rect">
            <a:avLst/>
          </a:prstGeom>
        </p:spPr>
      </p:pic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E5A6C0A8-0DBB-6C26-E1D0-B21ADB477209}"/>
              </a:ext>
            </a:extLst>
          </p:cNvPr>
          <p:cNvSpPr/>
          <p:nvPr/>
        </p:nvSpPr>
        <p:spPr>
          <a:xfrm>
            <a:off x="5523563" y="3034263"/>
            <a:ext cx="376500" cy="53094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D3C4024-ABFC-6065-EF2F-A0124CB31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236" y="3735421"/>
            <a:ext cx="6049219" cy="2876951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8AB0997-38A9-1D67-8208-FFD7B9DCF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130" y="3075870"/>
            <a:ext cx="612543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3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group, session, job control : overview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59BA71D-1F04-BCB4-EEAF-4A4BB88648B0}"/>
              </a:ext>
            </a:extLst>
          </p:cNvPr>
          <p:cNvSpPr txBox="1"/>
          <p:nvPr/>
        </p:nvSpPr>
        <p:spPr>
          <a:xfrm>
            <a:off x="114476" y="900906"/>
            <a:ext cx="11920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groups and sessions 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a two-level hierarchical relationship between processes: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marR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process group is a collection of related processes</a:t>
            </a:r>
          </a:p>
          <a:p>
            <a:pPr marL="457200" marR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session is a collection of related process groups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D9F8E2E-020F-FFA7-3100-17476F1C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903" y="2643207"/>
            <a:ext cx="5088193" cy="41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64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group, session, job control : process group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59BA71D-1F04-BCB4-EEAF-4A4BB88648B0}"/>
              </a:ext>
            </a:extLst>
          </p:cNvPr>
          <p:cNvSpPr txBox="1"/>
          <p:nvPr/>
        </p:nvSpPr>
        <p:spPr>
          <a:xfrm>
            <a:off x="114476" y="900906"/>
            <a:ext cx="119202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process group is a set of one or more processes sharing the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process group identifier (PGID)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process group has a </a:t>
            </a:r>
            <a:r>
              <a:rPr lang="en-US" sz="28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group leader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(Which create the group and its PID become PGID)</a:t>
            </a:r>
          </a:p>
          <a:p>
            <a:pPr marL="457200" marR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process inherits its parent’s process group ID.</a:t>
            </a:r>
          </a:p>
          <a:p>
            <a:pPr marL="457200" marR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group has a lifetime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leader create group to last process leave</a:t>
            </a:r>
          </a:p>
          <a:p>
            <a:pPr marL="457200" marR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process may leave a process group either by terminating or by joining other group</a:t>
            </a:r>
          </a:p>
          <a:p>
            <a:pPr marL="457200" marR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group leader need not be a last member of group</a:t>
            </a:r>
          </a:p>
        </p:txBody>
      </p:sp>
    </p:spTree>
    <p:extLst>
      <p:ext uri="{BB962C8B-B14F-4D97-AF65-F5344CB8AC3E}">
        <p14:creationId xmlns:p14="http://schemas.microsoft.com/office/powerpoint/2010/main" val="1057167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>
                <a:solidFill>
                  <a:schemeClr val="bg1"/>
                </a:solidFill>
              </a:rPr>
              <a:t>PRIORITIES AND SCHEDULING</a:t>
            </a:r>
          </a:p>
        </p:txBody>
      </p:sp>
    </p:spTree>
    <p:extLst>
      <p:ext uri="{BB962C8B-B14F-4D97-AF65-F5344CB8AC3E}">
        <p14:creationId xmlns:p14="http://schemas.microsoft.com/office/powerpoint/2010/main" val="2280910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>
                <a:solidFill>
                  <a:schemeClr val="bg1"/>
                </a:solidFill>
              </a:rPr>
              <a:t>Process resources</a:t>
            </a:r>
          </a:p>
        </p:txBody>
      </p:sp>
    </p:spTree>
    <p:extLst>
      <p:ext uri="{BB962C8B-B14F-4D97-AF65-F5344CB8AC3E}">
        <p14:creationId xmlns:p14="http://schemas.microsoft.com/office/powerpoint/2010/main" val="723553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>
                <a:solidFill>
                  <a:schemeClr val="bg1"/>
                </a:solidFill>
              </a:rPr>
              <a:t>Daemon Process</a:t>
            </a:r>
          </a:p>
        </p:txBody>
      </p:sp>
    </p:spTree>
    <p:extLst>
      <p:ext uri="{BB962C8B-B14F-4D97-AF65-F5344CB8AC3E}">
        <p14:creationId xmlns:p14="http://schemas.microsoft.com/office/powerpoint/2010/main" val="1165469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7AEC7-642C-153B-071E-4506E7E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>
                <a:solidFill>
                  <a:schemeClr val="bg1"/>
                </a:solidFill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4519332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>
                <a:solidFill>
                  <a:schemeClr val="bg1"/>
                </a:solidFill>
              </a:rPr>
              <a:t>Thread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6056241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>
                <a:solidFill>
                  <a:schemeClr val="bg1"/>
                </a:solidFill>
              </a:rPr>
              <a:t>Thread Safety</a:t>
            </a:r>
          </a:p>
          <a:p>
            <a:r>
              <a:rPr lang="en-US" sz="4400">
                <a:solidFill>
                  <a:schemeClr val="bg1"/>
                </a:solidFill>
              </a:rPr>
              <a:t>Thread local storage</a:t>
            </a:r>
          </a:p>
        </p:txBody>
      </p:sp>
    </p:spTree>
    <p:extLst>
      <p:ext uri="{BB962C8B-B14F-4D97-AF65-F5344CB8AC3E}">
        <p14:creationId xmlns:p14="http://schemas.microsoft.com/office/powerpoint/2010/main" val="2637970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>
                <a:solidFill>
                  <a:schemeClr val="bg1"/>
                </a:solidFill>
              </a:rPr>
              <a:t>Thread cancel</a:t>
            </a:r>
          </a:p>
        </p:txBody>
      </p:sp>
    </p:spTree>
    <p:extLst>
      <p:ext uri="{BB962C8B-B14F-4D97-AF65-F5344CB8AC3E}">
        <p14:creationId xmlns:p14="http://schemas.microsoft.com/office/powerpoint/2010/main" val="19097106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>
                <a:solidFill>
                  <a:schemeClr val="bg1"/>
                </a:solidFill>
              </a:rPr>
              <a:t>Posix Thread</a:t>
            </a:r>
          </a:p>
        </p:txBody>
      </p:sp>
    </p:spTree>
    <p:extLst>
      <p:ext uri="{BB962C8B-B14F-4D97-AF65-F5344CB8AC3E}">
        <p14:creationId xmlns:p14="http://schemas.microsoft.com/office/powerpoint/2010/main" val="296642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Parent Process identify</a:t>
            </a:r>
            <a:endParaRPr lang="en-US" sz="12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11960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process has a parent—the process that created it. </a:t>
            </a: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process can find out the process ID of its parent using the </a:t>
            </a: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getppid()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call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B64F734-2565-5CB7-04E6-4E5CCE05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549" y="2408692"/>
            <a:ext cx="5582429" cy="238158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63F66207-9047-6402-CE44-0C6958FB4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916" y="5500367"/>
            <a:ext cx="6039693" cy="590632"/>
          </a:xfrm>
          <a:prstGeom prst="rect">
            <a:avLst/>
          </a:prstGeom>
        </p:spPr>
      </p:pic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60FA6D8D-A7D9-4EE8-0557-09AD4F237FD8}"/>
              </a:ext>
            </a:extLst>
          </p:cNvPr>
          <p:cNvSpPr/>
          <p:nvPr/>
        </p:nvSpPr>
        <p:spPr>
          <a:xfrm>
            <a:off x="2125940" y="5560051"/>
            <a:ext cx="376500" cy="53094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52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7AEC7-642C-153B-071E-4506E7E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>
                <a:solidFill>
                  <a:schemeClr val="bg1"/>
                </a:solidFill>
              </a:rPr>
              <a:t>Signals</a:t>
            </a:r>
          </a:p>
        </p:txBody>
      </p:sp>
    </p:spTree>
    <p:extLst>
      <p:ext uri="{BB962C8B-B14F-4D97-AF65-F5344CB8AC3E}">
        <p14:creationId xmlns:p14="http://schemas.microsoft.com/office/powerpoint/2010/main" val="1990965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>
                <a:solidFill>
                  <a:schemeClr val="bg1"/>
                </a:solidFill>
              </a:rPr>
              <a:t>Posix Thread</a:t>
            </a:r>
          </a:p>
        </p:txBody>
      </p:sp>
    </p:spTree>
    <p:extLst>
      <p:ext uri="{BB962C8B-B14F-4D97-AF65-F5344CB8AC3E}">
        <p14:creationId xmlns:p14="http://schemas.microsoft.com/office/powerpoint/2010/main" val="13469957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7AEC7-642C-153B-071E-4506E7E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>
                <a:solidFill>
                  <a:schemeClr val="bg1"/>
                </a:solidFill>
              </a:rPr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4053717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7AEC7-642C-153B-071E-4506E7E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>
                <a:solidFill>
                  <a:schemeClr val="bg1"/>
                </a:solidFill>
              </a:rPr>
              <a:t>IPC</a:t>
            </a:r>
          </a:p>
        </p:txBody>
      </p:sp>
    </p:spTree>
    <p:extLst>
      <p:ext uri="{BB962C8B-B14F-4D97-AF65-F5344CB8AC3E}">
        <p14:creationId xmlns:p14="http://schemas.microsoft.com/office/powerpoint/2010/main" val="2420557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7AEC7-642C-153B-071E-4506E7E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>
                <a:solidFill>
                  <a:schemeClr val="bg1"/>
                </a:solidFill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21660363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7AEC7-642C-153B-071E-4506E7E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>
                <a:solidFill>
                  <a:schemeClr val="bg1"/>
                </a:solidFill>
              </a:rPr>
              <a:t>Pipes and fifo</a:t>
            </a:r>
          </a:p>
        </p:txBody>
      </p:sp>
    </p:spTree>
    <p:extLst>
      <p:ext uri="{BB962C8B-B14F-4D97-AF65-F5344CB8AC3E}">
        <p14:creationId xmlns:p14="http://schemas.microsoft.com/office/powerpoint/2010/main" val="223261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7AEC7-642C-153B-071E-4506E7E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>
                <a:solidFill>
                  <a:schemeClr val="bg1"/>
                </a:solidFill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61971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7AEC7-642C-153B-071E-4506E7E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>
                <a:solidFill>
                  <a:schemeClr val="bg1"/>
                </a:solidFill>
              </a:rPr>
              <a:t>File system</a:t>
            </a:r>
          </a:p>
        </p:txBody>
      </p:sp>
    </p:spTree>
    <p:extLst>
      <p:ext uri="{BB962C8B-B14F-4D97-AF65-F5344CB8AC3E}">
        <p14:creationId xmlns:p14="http://schemas.microsoft.com/office/powerpoint/2010/main" val="1802658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7AEC7-642C-153B-071E-4506E7E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21334938-267D-086E-12B8-9B8B450ACAD5}"/>
              </a:ext>
            </a:extLst>
          </p:cNvPr>
          <p:cNvSpPr txBox="1">
            <a:spLocks/>
          </p:cNvSpPr>
          <p:nvPr/>
        </p:nvSpPr>
        <p:spPr>
          <a:xfrm>
            <a:off x="5504329" y="2668567"/>
            <a:ext cx="6060142" cy="9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ebas Neue"/>
              <a:buNone/>
              <a:defRPr sz="13333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>
                <a:solidFill>
                  <a:schemeClr val="bg1"/>
                </a:solidFill>
              </a:rPr>
              <a:t>Device driver</a:t>
            </a:r>
          </a:p>
        </p:txBody>
      </p:sp>
    </p:spTree>
    <p:extLst>
      <p:ext uri="{BB962C8B-B14F-4D97-AF65-F5344CB8AC3E}">
        <p14:creationId xmlns:p14="http://schemas.microsoft.com/office/powerpoint/2010/main" val="295367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Parent Process vs process</a:t>
            </a:r>
            <a:endParaRPr lang="en-US" sz="12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1" y="876574"/>
            <a:ext cx="5980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process has only one parent and many child.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 process has PID = 1 and PPID = 0</a:t>
            </a:r>
          </a:p>
          <a:p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pstree</a:t>
            </a: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print process tree command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B817995-677C-8A29-B042-7B6BF60C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26" y="876574"/>
            <a:ext cx="5600892" cy="57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3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87C0DB18-27FA-0F44-ADF8-807F46135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4" r="5081"/>
          <a:stretch/>
        </p:blipFill>
        <p:spPr>
          <a:xfrm>
            <a:off x="7395882" y="1059371"/>
            <a:ext cx="4733365" cy="5496692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Processes: MEMory layout</a:t>
            </a:r>
            <a:endParaRPr lang="en-US" sz="12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2" y="876574"/>
            <a:ext cx="7351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memory allocated to each process is composed of a number of parts, usually referred to as segments:</a:t>
            </a:r>
          </a:p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segment: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Read-only, Shared between process</a:t>
            </a:r>
          </a:p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Initialized data segment: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Global and static variable that are explicitly initialized</a:t>
            </a: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Uninitialized data segment (BSS):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initialized data</a:t>
            </a: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Stack: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Dynamically growing and shrinking segment containing stack frames</a:t>
            </a: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Heap: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Dynamically memory allocated at run time</a:t>
            </a: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3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AE03858C-46A6-3210-5495-2C48B0F9DC12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bg1"/>
                </a:solidFill>
                <a:latin typeface="Bebas Neue"/>
                <a:sym typeface="Bebas Neue"/>
              </a:rPr>
              <a:t>Processes: MEMory layout</a:t>
            </a:r>
            <a:endParaRPr lang="en-US" sz="12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482E78F-9562-F918-CD8A-F0F84BFF7177}"/>
              </a:ext>
            </a:extLst>
          </p:cNvPr>
          <p:cNvSpPr txBox="1"/>
          <p:nvPr/>
        </p:nvSpPr>
        <p:spPr>
          <a:xfrm>
            <a:off x="115882" y="876574"/>
            <a:ext cx="119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process has it own virtual memory space, pointer, register and stack</a:t>
            </a:r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BD1AB0-8838-4E97-CAA2-CE7F9B8B0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30" y="1823576"/>
            <a:ext cx="5485940" cy="461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61473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D82727"/>
      </a:dk1>
      <a:lt1>
        <a:srgbClr val="FFFFFF"/>
      </a:lt1>
      <a:dk2>
        <a:srgbClr val="FFFFFF"/>
      </a:dk2>
      <a:lt2>
        <a:srgbClr val="FFFFFF"/>
      </a:lt2>
      <a:accent1>
        <a:srgbClr val="D82727"/>
      </a:accent1>
      <a:accent2>
        <a:srgbClr val="D82727"/>
      </a:accent2>
      <a:accent3>
        <a:srgbClr val="FFFFFF"/>
      </a:accent3>
      <a:accent4>
        <a:srgbClr val="D82727"/>
      </a:accent4>
      <a:accent5>
        <a:srgbClr val="FFFFFF"/>
      </a:accent5>
      <a:accent6>
        <a:srgbClr val="D82727"/>
      </a:accent6>
      <a:hlink>
        <a:srgbClr val="D8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5467026497424AAFC3CB24DF04293C" ma:contentTypeVersion="16" ma:contentTypeDescription="Create a new document." ma:contentTypeScope="" ma:versionID="6cec2adc8f938025a0720c94d28b1a8d">
  <xsd:schema xmlns:xsd="http://www.w3.org/2001/XMLSchema" xmlns:xs="http://www.w3.org/2001/XMLSchema" xmlns:p="http://schemas.microsoft.com/office/2006/metadata/properties" xmlns:ns3="dddbb9b4-8455-4809-8d44-91554a7083e2" xmlns:ns4="e98b9928-0781-460d-b37e-f64b2fc2cd06" targetNamespace="http://schemas.microsoft.com/office/2006/metadata/properties" ma:root="true" ma:fieldsID="45b4518d9891ecabb4de0725659c070a" ns3:_="" ns4:_="">
    <xsd:import namespace="dddbb9b4-8455-4809-8d44-91554a7083e2"/>
    <xsd:import namespace="e98b9928-0781-460d-b37e-f64b2fc2cd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DateTaken" minOccurs="0"/>
                <xsd:element ref="ns4:MediaServiceObjectDetectorVersions" minOccurs="0"/>
                <xsd:element ref="ns4:MediaServiceAutoTags" minOccurs="0"/>
                <xsd:element ref="ns4:MediaLengthInSecond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SearchProperties" minOccurs="0"/>
                <xsd:element ref="ns4:MediaServiceSystem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bb9b4-8455-4809-8d44-91554a7083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8b9928-0781-460d-b37e-f64b2fc2c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8b9928-0781-460d-b37e-f64b2fc2cd06" xsi:nil="true"/>
  </documentManagement>
</p:properties>
</file>

<file path=customXml/itemProps1.xml><?xml version="1.0" encoding="utf-8"?>
<ds:datastoreItem xmlns:ds="http://schemas.openxmlformats.org/officeDocument/2006/customXml" ds:itemID="{D940DB7B-B0A0-4026-A052-6D0087B90D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bb9b4-8455-4809-8d44-91554a7083e2"/>
    <ds:schemaRef ds:uri="e98b9928-0781-460d-b37e-f64b2fc2cd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AB6B80-59D7-451A-A99F-FFE154360B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CD5BA9-C805-403E-B543-F44A077CE3AE}">
  <ds:schemaRefs>
    <ds:schemaRef ds:uri="http://purl.org/dc/elements/1.1/"/>
    <ds:schemaRef ds:uri="dddbb9b4-8455-4809-8d44-91554a7083e2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e98b9928-0781-460d-b37e-f64b2fc2cd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41150</TotalTime>
  <Words>1985</Words>
  <Application>Microsoft Office PowerPoint</Application>
  <PresentationFormat>Màn hình rộng</PresentationFormat>
  <Paragraphs>275</Paragraphs>
  <Slides>68</Slides>
  <Notes>43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68</vt:i4>
      </vt:variant>
    </vt:vector>
  </HeadingPairs>
  <TitlesOfParts>
    <vt:vector size="75" baseType="lpstr">
      <vt:lpstr>Calibri</vt:lpstr>
      <vt:lpstr>Arial</vt:lpstr>
      <vt:lpstr>Bebas Neue</vt:lpstr>
      <vt:lpstr>Overpass</vt:lpstr>
      <vt:lpstr>Roboto Slab Light</vt:lpstr>
      <vt:lpstr>Overpass Light</vt:lpstr>
      <vt:lpstr>Minimal Marketing by Slidesgo</vt:lpstr>
      <vt:lpstr>Linux fundamental</vt:lpstr>
      <vt:lpstr>Table of contents</vt:lpstr>
      <vt:lpstr>1.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2.</vt:lpstr>
      <vt:lpstr>Bản trình bày PowerPoint</vt:lpstr>
      <vt:lpstr>Bản trình bày PowerPoint</vt:lpstr>
      <vt:lpstr>Bản trình bày PowerPoint</vt:lpstr>
      <vt:lpstr>Bản trình bày PowerPoint</vt:lpstr>
      <vt:lpstr>3.</vt:lpstr>
      <vt:lpstr>Bản trình bày PowerPoint</vt:lpstr>
      <vt:lpstr>4.</vt:lpstr>
      <vt:lpstr>5.</vt:lpstr>
      <vt:lpstr>6.</vt:lpstr>
      <vt:lpstr>7.</vt:lpstr>
      <vt:lpstr>8.</vt:lpstr>
      <vt:lpstr>9.</vt:lpstr>
      <vt:lpstr>10.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Netconf and yang model</dc:title>
  <dc:creator>trangtth20</dc:creator>
  <cp:lastModifiedBy>Trinh Cao Cuong 20212714</cp:lastModifiedBy>
  <cp:revision>92</cp:revision>
  <dcterms:created xsi:type="dcterms:W3CDTF">2022-05-05T04:27:40Z</dcterms:created>
  <dcterms:modified xsi:type="dcterms:W3CDTF">2024-07-12T05:09:56Z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0x0101003B5467026497424AAFC3CB24DF04293C</vt:lpwstr>
  </property>
</Properties>
</file>