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57" r:id="rId4"/>
    <p:sldId id="262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FA39E-E3C0-42E5-855E-A6CD5AC29D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515DE-10CC-488E-A10D-46C356A1B87E}">
      <dgm:prSet/>
      <dgm:spPr/>
      <dgm:t>
        <a:bodyPr/>
        <a:lstStyle/>
        <a:p>
          <a:r>
            <a:rPr lang="en-US" b="0" i="0"/>
            <a:t>Objective </a:t>
          </a:r>
          <a:endParaRPr lang="en-US"/>
        </a:p>
      </dgm:t>
    </dgm:pt>
    <dgm:pt modelId="{7FFE4B83-613F-4515-914C-68396B7F19D6}" type="parTrans" cxnId="{62EB2C7A-B972-4DA0-8948-EA7D01F313C9}">
      <dgm:prSet/>
      <dgm:spPr/>
      <dgm:t>
        <a:bodyPr/>
        <a:lstStyle/>
        <a:p>
          <a:endParaRPr lang="en-US"/>
        </a:p>
      </dgm:t>
    </dgm:pt>
    <dgm:pt modelId="{754C9DDA-EF51-4AC5-8C04-0C00E4BA32B0}" type="sibTrans" cxnId="{62EB2C7A-B972-4DA0-8948-EA7D01F313C9}">
      <dgm:prSet/>
      <dgm:spPr/>
      <dgm:t>
        <a:bodyPr/>
        <a:lstStyle/>
        <a:p>
          <a:endParaRPr lang="en-US"/>
        </a:p>
      </dgm:t>
    </dgm:pt>
    <dgm:pt modelId="{A1E79A31-FCC9-471D-89B2-774C19E41409}">
      <dgm:prSet/>
      <dgm:spPr/>
      <dgm:t>
        <a:bodyPr/>
        <a:lstStyle/>
        <a:p>
          <a:r>
            <a:rPr lang="en-US" b="0" i="0"/>
            <a:t>To stay competitive with streaming services by using its existing movie licenses to launch an online video rental service. </a:t>
          </a:r>
          <a:endParaRPr lang="en-US"/>
        </a:p>
      </dgm:t>
    </dgm:pt>
    <dgm:pt modelId="{7A9A606A-9529-444E-8B04-7A719C4B25E0}" type="parTrans" cxnId="{1482A212-FDE3-4DD3-BB55-81BEDA787DD7}">
      <dgm:prSet/>
      <dgm:spPr/>
      <dgm:t>
        <a:bodyPr/>
        <a:lstStyle/>
        <a:p>
          <a:endParaRPr lang="en-US"/>
        </a:p>
      </dgm:t>
    </dgm:pt>
    <dgm:pt modelId="{59AB0399-5331-41FF-A06C-6E61BFEFE253}" type="sibTrans" cxnId="{1482A212-FDE3-4DD3-BB55-81BEDA787DD7}">
      <dgm:prSet/>
      <dgm:spPr/>
      <dgm:t>
        <a:bodyPr/>
        <a:lstStyle/>
        <a:p>
          <a:endParaRPr lang="en-US"/>
        </a:p>
      </dgm:t>
    </dgm:pt>
    <dgm:pt modelId="{8F8834AD-A464-4559-B28D-0CB1448B0DE8}" type="pres">
      <dgm:prSet presAssocID="{34CFA39E-E3C0-42E5-855E-A6CD5AC29D67}" presName="linear" presStyleCnt="0">
        <dgm:presLayoutVars>
          <dgm:animLvl val="lvl"/>
          <dgm:resizeHandles val="exact"/>
        </dgm:presLayoutVars>
      </dgm:prSet>
      <dgm:spPr/>
    </dgm:pt>
    <dgm:pt modelId="{41BCE6B9-FEF5-4AB5-B7A8-B9BE0D2A42A4}" type="pres">
      <dgm:prSet presAssocID="{1AA515DE-10CC-488E-A10D-46C356A1B87E}" presName="parentText" presStyleLbl="node1" presStyleIdx="0" presStyleCnt="2" custScaleY="40173">
        <dgm:presLayoutVars>
          <dgm:chMax val="0"/>
          <dgm:bulletEnabled val="1"/>
        </dgm:presLayoutVars>
      </dgm:prSet>
      <dgm:spPr/>
    </dgm:pt>
    <dgm:pt modelId="{622FCBA2-9C8F-4A0E-A688-A33167BBC8BF}" type="pres">
      <dgm:prSet presAssocID="{754C9DDA-EF51-4AC5-8C04-0C00E4BA32B0}" presName="spacer" presStyleCnt="0"/>
      <dgm:spPr/>
    </dgm:pt>
    <dgm:pt modelId="{430B3C14-84BD-437E-A8BF-49FB223E2700}" type="pres">
      <dgm:prSet presAssocID="{A1E79A31-FCC9-471D-89B2-774C19E4140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482A212-FDE3-4DD3-BB55-81BEDA787DD7}" srcId="{34CFA39E-E3C0-42E5-855E-A6CD5AC29D67}" destId="{A1E79A31-FCC9-471D-89B2-774C19E41409}" srcOrd="1" destOrd="0" parTransId="{7A9A606A-9529-444E-8B04-7A719C4B25E0}" sibTransId="{59AB0399-5331-41FF-A06C-6E61BFEFE253}"/>
    <dgm:cxn modelId="{F8FD754A-9CD7-43CC-ABC5-4F0DC368EBE5}" type="presOf" srcId="{A1E79A31-FCC9-471D-89B2-774C19E41409}" destId="{430B3C14-84BD-437E-A8BF-49FB223E2700}" srcOrd="0" destOrd="0" presId="urn:microsoft.com/office/officeart/2005/8/layout/vList2"/>
    <dgm:cxn modelId="{62EB2C7A-B972-4DA0-8948-EA7D01F313C9}" srcId="{34CFA39E-E3C0-42E5-855E-A6CD5AC29D67}" destId="{1AA515DE-10CC-488E-A10D-46C356A1B87E}" srcOrd="0" destOrd="0" parTransId="{7FFE4B83-613F-4515-914C-68396B7F19D6}" sibTransId="{754C9DDA-EF51-4AC5-8C04-0C00E4BA32B0}"/>
    <dgm:cxn modelId="{4E2C3F7E-3D07-4BCE-AC87-37BCF459C653}" type="presOf" srcId="{1AA515DE-10CC-488E-A10D-46C356A1B87E}" destId="{41BCE6B9-FEF5-4AB5-B7A8-B9BE0D2A42A4}" srcOrd="0" destOrd="0" presId="urn:microsoft.com/office/officeart/2005/8/layout/vList2"/>
    <dgm:cxn modelId="{327DE0B7-AD0A-457D-89F0-29E94FEAA370}" type="presOf" srcId="{34CFA39E-E3C0-42E5-855E-A6CD5AC29D67}" destId="{8F8834AD-A464-4559-B28D-0CB1448B0DE8}" srcOrd="0" destOrd="0" presId="urn:microsoft.com/office/officeart/2005/8/layout/vList2"/>
    <dgm:cxn modelId="{4D980B81-3EAC-4E3E-80FE-CE049DDC51A2}" type="presParOf" srcId="{8F8834AD-A464-4559-B28D-0CB1448B0DE8}" destId="{41BCE6B9-FEF5-4AB5-B7A8-B9BE0D2A42A4}" srcOrd="0" destOrd="0" presId="urn:microsoft.com/office/officeart/2005/8/layout/vList2"/>
    <dgm:cxn modelId="{EC414861-58C4-47AD-BFB6-CFA9B9ED356B}" type="presParOf" srcId="{8F8834AD-A464-4559-B28D-0CB1448B0DE8}" destId="{622FCBA2-9C8F-4A0E-A688-A33167BBC8BF}" srcOrd="1" destOrd="0" presId="urn:microsoft.com/office/officeart/2005/8/layout/vList2"/>
    <dgm:cxn modelId="{4722B6DF-4619-4622-B19D-BB1A0828942A}" type="presParOf" srcId="{8F8834AD-A464-4559-B28D-0CB1448B0DE8}" destId="{430B3C14-84BD-437E-A8BF-49FB223E270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ED0-A364-4B55-A5A6-64C05132EA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C90B1A-62C5-4ABB-B2DB-1C89B082931B}">
      <dgm:prSet/>
      <dgm:spPr/>
      <dgm:t>
        <a:bodyPr/>
        <a:lstStyle/>
        <a:p>
          <a:r>
            <a:rPr lang="en-US" b="0" i="0"/>
            <a:t>Key Questions </a:t>
          </a:r>
          <a:endParaRPr lang="en-US"/>
        </a:p>
      </dgm:t>
    </dgm:pt>
    <dgm:pt modelId="{7C9FB3AE-8FE1-44F6-BFC9-C5A019D85211}" type="parTrans" cxnId="{D64FE33E-90CA-4FC7-B49C-B5A607988EBA}">
      <dgm:prSet/>
      <dgm:spPr/>
      <dgm:t>
        <a:bodyPr/>
        <a:lstStyle/>
        <a:p>
          <a:endParaRPr lang="en-US"/>
        </a:p>
      </dgm:t>
    </dgm:pt>
    <dgm:pt modelId="{57C0BDC7-B789-4CFA-BC4D-B77EBA48054D}" type="sibTrans" cxnId="{D64FE33E-90CA-4FC7-B49C-B5A607988EBA}">
      <dgm:prSet/>
      <dgm:spPr/>
      <dgm:t>
        <a:bodyPr/>
        <a:lstStyle/>
        <a:p>
          <a:endParaRPr lang="en-US"/>
        </a:p>
      </dgm:t>
    </dgm:pt>
    <dgm:pt modelId="{DAB5231F-C656-412C-BD94-2375B686462C}">
      <dgm:prSet/>
      <dgm:spPr/>
      <dgm:t>
        <a:bodyPr/>
        <a:lstStyle/>
        <a:p>
          <a:r>
            <a:rPr lang="en-US" b="0" i="0"/>
            <a:t>Which movies contributed to the most/least to revenue gain?</a:t>
          </a:r>
          <a:endParaRPr lang="en-US"/>
        </a:p>
      </dgm:t>
    </dgm:pt>
    <dgm:pt modelId="{20699BB5-E106-4AB3-9B3F-4002017D407E}" type="parTrans" cxnId="{583CEC3B-3F56-4E9E-88B0-1173C93BC513}">
      <dgm:prSet/>
      <dgm:spPr/>
      <dgm:t>
        <a:bodyPr/>
        <a:lstStyle/>
        <a:p>
          <a:endParaRPr lang="en-US"/>
        </a:p>
      </dgm:t>
    </dgm:pt>
    <dgm:pt modelId="{4A3469D1-2582-47F2-95BD-FB207094FAF6}" type="sibTrans" cxnId="{583CEC3B-3F56-4E9E-88B0-1173C93BC513}">
      <dgm:prSet/>
      <dgm:spPr/>
      <dgm:t>
        <a:bodyPr/>
        <a:lstStyle/>
        <a:p>
          <a:endParaRPr lang="en-US"/>
        </a:p>
      </dgm:t>
    </dgm:pt>
    <dgm:pt modelId="{F2CDC785-28BA-4489-8C97-66ADAF26886E}">
      <dgm:prSet/>
      <dgm:spPr/>
      <dgm:t>
        <a:bodyPr/>
        <a:lstStyle/>
        <a:p>
          <a:r>
            <a:rPr lang="en-US" b="0" i="0"/>
            <a:t>What was the average rental duration?</a:t>
          </a:r>
          <a:endParaRPr lang="en-US"/>
        </a:p>
      </dgm:t>
    </dgm:pt>
    <dgm:pt modelId="{1A85D925-9E91-43DD-9DB9-2393EBAC8E92}" type="parTrans" cxnId="{F9B58A1C-56E2-40F0-A4CF-609CA874D38B}">
      <dgm:prSet/>
      <dgm:spPr/>
      <dgm:t>
        <a:bodyPr/>
        <a:lstStyle/>
        <a:p>
          <a:endParaRPr lang="en-US"/>
        </a:p>
      </dgm:t>
    </dgm:pt>
    <dgm:pt modelId="{80331A00-057D-45C9-811E-121A68B71D26}" type="sibTrans" cxnId="{F9B58A1C-56E2-40F0-A4CF-609CA874D38B}">
      <dgm:prSet/>
      <dgm:spPr/>
      <dgm:t>
        <a:bodyPr/>
        <a:lstStyle/>
        <a:p>
          <a:endParaRPr lang="en-US"/>
        </a:p>
      </dgm:t>
    </dgm:pt>
    <dgm:pt modelId="{88732A16-3D28-43DE-BF61-217DE3A4B766}">
      <dgm:prSet/>
      <dgm:spPr/>
      <dgm:t>
        <a:bodyPr/>
        <a:lstStyle/>
        <a:p>
          <a:r>
            <a:rPr lang="en-US" b="0" i="0" dirty="0"/>
            <a:t>Which countries are customers based in?</a:t>
          </a:r>
          <a:endParaRPr lang="en-US" dirty="0"/>
        </a:p>
      </dgm:t>
    </dgm:pt>
    <dgm:pt modelId="{CA9E0286-AF0F-4E4C-9112-0331E12B4A71}" type="parTrans" cxnId="{F05E46AA-2B11-44EC-A1D4-AE4C169B8262}">
      <dgm:prSet/>
      <dgm:spPr/>
      <dgm:t>
        <a:bodyPr/>
        <a:lstStyle/>
        <a:p>
          <a:endParaRPr lang="en-US"/>
        </a:p>
      </dgm:t>
    </dgm:pt>
    <dgm:pt modelId="{50D4DA41-79B8-4DFA-841D-2AC02F9B911D}" type="sibTrans" cxnId="{F05E46AA-2B11-44EC-A1D4-AE4C169B8262}">
      <dgm:prSet/>
      <dgm:spPr/>
      <dgm:t>
        <a:bodyPr/>
        <a:lstStyle/>
        <a:p>
          <a:endParaRPr lang="en-US"/>
        </a:p>
      </dgm:t>
    </dgm:pt>
    <dgm:pt modelId="{976B57AF-8D11-417D-A405-AD45B2BEF1DA}">
      <dgm:prSet/>
      <dgm:spPr/>
      <dgm:t>
        <a:bodyPr/>
        <a:lstStyle/>
        <a:p>
          <a:r>
            <a:rPr lang="en-US" b="0" i="0"/>
            <a:t>Where are customers with high lifetime value based?</a:t>
          </a:r>
          <a:endParaRPr lang="en-US"/>
        </a:p>
      </dgm:t>
    </dgm:pt>
    <dgm:pt modelId="{A53581FE-65FE-4C92-9BD2-561E8A01BF50}" type="parTrans" cxnId="{61AD3748-AEB6-4EB5-B73F-2272CAA212A9}">
      <dgm:prSet/>
      <dgm:spPr/>
      <dgm:t>
        <a:bodyPr/>
        <a:lstStyle/>
        <a:p>
          <a:endParaRPr lang="en-US"/>
        </a:p>
      </dgm:t>
    </dgm:pt>
    <dgm:pt modelId="{7D87BEF2-B026-4A16-8F4C-389AE7D3FB43}" type="sibTrans" cxnId="{61AD3748-AEB6-4EB5-B73F-2272CAA212A9}">
      <dgm:prSet/>
      <dgm:spPr/>
      <dgm:t>
        <a:bodyPr/>
        <a:lstStyle/>
        <a:p>
          <a:endParaRPr lang="en-US"/>
        </a:p>
      </dgm:t>
    </dgm:pt>
    <dgm:pt modelId="{0DF1076E-3BA5-483F-A767-50D5CCE1B580}">
      <dgm:prSet/>
      <dgm:spPr/>
      <dgm:t>
        <a:bodyPr/>
        <a:lstStyle/>
        <a:p>
          <a:r>
            <a:rPr lang="en-US" b="0" i="0"/>
            <a:t>Do sales figures vary between geographic regions?  </a:t>
          </a:r>
          <a:endParaRPr lang="en-US"/>
        </a:p>
      </dgm:t>
    </dgm:pt>
    <dgm:pt modelId="{161EF2B3-187C-4FFD-9DF8-96A03BDEFB13}" type="parTrans" cxnId="{5476AFA8-0699-40CA-8A7F-C9CF68234F4D}">
      <dgm:prSet/>
      <dgm:spPr/>
      <dgm:t>
        <a:bodyPr/>
        <a:lstStyle/>
        <a:p>
          <a:endParaRPr lang="en-US"/>
        </a:p>
      </dgm:t>
    </dgm:pt>
    <dgm:pt modelId="{3CA7EB90-D5B1-49AC-93DD-2463A17C625C}" type="sibTrans" cxnId="{5476AFA8-0699-40CA-8A7F-C9CF68234F4D}">
      <dgm:prSet/>
      <dgm:spPr/>
      <dgm:t>
        <a:bodyPr/>
        <a:lstStyle/>
        <a:p>
          <a:endParaRPr lang="en-US"/>
        </a:p>
      </dgm:t>
    </dgm:pt>
    <dgm:pt modelId="{41AD0EB9-5F6C-4DA8-8422-1DA4C4F9F996}" type="pres">
      <dgm:prSet presAssocID="{B805AED0-A364-4B55-A5A6-64C05132EA0B}" presName="Name0" presStyleCnt="0">
        <dgm:presLayoutVars>
          <dgm:dir/>
          <dgm:animLvl val="lvl"/>
          <dgm:resizeHandles val="exact"/>
        </dgm:presLayoutVars>
      </dgm:prSet>
      <dgm:spPr/>
    </dgm:pt>
    <dgm:pt modelId="{F393DA59-9031-48D8-9AF0-089690082D4D}" type="pres">
      <dgm:prSet presAssocID="{0BC90B1A-62C5-4ABB-B2DB-1C89B082931B}" presName="linNode" presStyleCnt="0"/>
      <dgm:spPr/>
    </dgm:pt>
    <dgm:pt modelId="{E685EA01-99FF-4005-8F9E-F969ED045150}" type="pres">
      <dgm:prSet presAssocID="{0BC90B1A-62C5-4ABB-B2DB-1C89B082931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F4E3262-12B5-491A-9099-7F8C9EB673E7}" type="pres">
      <dgm:prSet presAssocID="{0BC90B1A-62C5-4ABB-B2DB-1C89B082931B}" presName="descendantText" presStyleLbl="alignAccFollowNode1" presStyleIdx="0" presStyleCnt="1" custLinFactNeighborY="9524">
        <dgm:presLayoutVars>
          <dgm:bulletEnabled val="1"/>
        </dgm:presLayoutVars>
      </dgm:prSet>
      <dgm:spPr/>
    </dgm:pt>
  </dgm:ptLst>
  <dgm:cxnLst>
    <dgm:cxn modelId="{73BE6A01-6EB9-48FA-B1A4-D49BAA0ECD87}" type="presOf" srcId="{F2CDC785-28BA-4489-8C97-66ADAF26886E}" destId="{9F4E3262-12B5-491A-9099-7F8C9EB673E7}" srcOrd="0" destOrd="1" presId="urn:microsoft.com/office/officeart/2005/8/layout/vList5"/>
    <dgm:cxn modelId="{F9B58A1C-56E2-40F0-A4CF-609CA874D38B}" srcId="{0BC90B1A-62C5-4ABB-B2DB-1C89B082931B}" destId="{F2CDC785-28BA-4489-8C97-66ADAF26886E}" srcOrd="1" destOrd="0" parTransId="{1A85D925-9E91-43DD-9DB9-2393EBAC8E92}" sibTransId="{80331A00-057D-45C9-811E-121A68B71D26}"/>
    <dgm:cxn modelId="{A7BD1726-B491-447D-980B-97B228EA20A4}" type="presOf" srcId="{976B57AF-8D11-417D-A405-AD45B2BEF1DA}" destId="{9F4E3262-12B5-491A-9099-7F8C9EB673E7}" srcOrd="0" destOrd="3" presId="urn:microsoft.com/office/officeart/2005/8/layout/vList5"/>
    <dgm:cxn modelId="{C3E30238-4CA2-4D5E-8454-F4CC0D613627}" type="presOf" srcId="{B805AED0-A364-4B55-A5A6-64C05132EA0B}" destId="{41AD0EB9-5F6C-4DA8-8422-1DA4C4F9F996}" srcOrd="0" destOrd="0" presId="urn:microsoft.com/office/officeart/2005/8/layout/vList5"/>
    <dgm:cxn modelId="{583CEC3B-3F56-4E9E-88B0-1173C93BC513}" srcId="{0BC90B1A-62C5-4ABB-B2DB-1C89B082931B}" destId="{DAB5231F-C656-412C-BD94-2375B686462C}" srcOrd="0" destOrd="0" parTransId="{20699BB5-E106-4AB3-9B3F-4002017D407E}" sibTransId="{4A3469D1-2582-47F2-95BD-FB207094FAF6}"/>
    <dgm:cxn modelId="{D64FE33E-90CA-4FC7-B49C-B5A607988EBA}" srcId="{B805AED0-A364-4B55-A5A6-64C05132EA0B}" destId="{0BC90B1A-62C5-4ABB-B2DB-1C89B082931B}" srcOrd="0" destOrd="0" parTransId="{7C9FB3AE-8FE1-44F6-BFC9-C5A019D85211}" sibTransId="{57C0BDC7-B789-4CFA-BC4D-B77EBA48054D}"/>
    <dgm:cxn modelId="{AB110A44-C5FC-47F1-AA04-152F631BC3BE}" type="presOf" srcId="{DAB5231F-C656-412C-BD94-2375B686462C}" destId="{9F4E3262-12B5-491A-9099-7F8C9EB673E7}" srcOrd="0" destOrd="0" presId="urn:microsoft.com/office/officeart/2005/8/layout/vList5"/>
    <dgm:cxn modelId="{7F1AC847-7778-4E78-8827-ECA0D5B9B47F}" type="presOf" srcId="{0BC90B1A-62C5-4ABB-B2DB-1C89B082931B}" destId="{E685EA01-99FF-4005-8F9E-F969ED045150}" srcOrd="0" destOrd="0" presId="urn:microsoft.com/office/officeart/2005/8/layout/vList5"/>
    <dgm:cxn modelId="{61AD3748-AEB6-4EB5-B73F-2272CAA212A9}" srcId="{0BC90B1A-62C5-4ABB-B2DB-1C89B082931B}" destId="{976B57AF-8D11-417D-A405-AD45B2BEF1DA}" srcOrd="3" destOrd="0" parTransId="{A53581FE-65FE-4C92-9BD2-561E8A01BF50}" sibTransId="{7D87BEF2-B026-4A16-8F4C-389AE7D3FB43}"/>
    <dgm:cxn modelId="{5476AFA8-0699-40CA-8A7F-C9CF68234F4D}" srcId="{0BC90B1A-62C5-4ABB-B2DB-1C89B082931B}" destId="{0DF1076E-3BA5-483F-A767-50D5CCE1B580}" srcOrd="4" destOrd="0" parTransId="{161EF2B3-187C-4FFD-9DF8-96A03BDEFB13}" sibTransId="{3CA7EB90-D5B1-49AC-93DD-2463A17C625C}"/>
    <dgm:cxn modelId="{F05E46AA-2B11-44EC-A1D4-AE4C169B8262}" srcId="{0BC90B1A-62C5-4ABB-B2DB-1C89B082931B}" destId="{88732A16-3D28-43DE-BF61-217DE3A4B766}" srcOrd="2" destOrd="0" parTransId="{CA9E0286-AF0F-4E4C-9112-0331E12B4A71}" sibTransId="{50D4DA41-79B8-4DFA-841D-2AC02F9B911D}"/>
    <dgm:cxn modelId="{7F2C56DD-FADB-429D-9DEB-D9C966B422AC}" type="presOf" srcId="{0DF1076E-3BA5-483F-A767-50D5CCE1B580}" destId="{9F4E3262-12B5-491A-9099-7F8C9EB673E7}" srcOrd="0" destOrd="4" presId="urn:microsoft.com/office/officeart/2005/8/layout/vList5"/>
    <dgm:cxn modelId="{24133BE3-AFE0-4EA7-B39C-F79E28F0BCB3}" type="presOf" srcId="{88732A16-3D28-43DE-BF61-217DE3A4B766}" destId="{9F4E3262-12B5-491A-9099-7F8C9EB673E7}" srcOrd="0" destOrd="2" presId="urn:microsoft.com/office/officeart/2005/8/layout/vList5"/>
    <dgm:cxn modelId="{1989ED60-38E3-46D4-9074-2860D7ABE7B6}" type="presParOf" srcId="{41AD0EB9-5F6C-4DA8-8422-1DA4C4F9F996}" destId="{F393DA59-9031-48D8-9AF0-089690082D4D}" srcOrd="0" destOrd="0" presId="urn:microsoft.com/office/officeart/2005/8/layout/vList5"/>
    <dgm:cxn modelId="{19F28063-0182-4713-A519-C8F22D85ADFB}" type="presParOf" srcId="{F393DA59-9031-48D8-9AF0-089690082D4D}" destId="{E685EA01-99FF-4005-8F9E-F969ED045150}" srcOrd="0" destOrd="0" presId="urn:microsoft.com/office/officeart/2005/8/layout/vList5"/>
    <dgm:cxn modelId="{BB82EEDA-7C53-42D1-9624-E5A3D61EC38B}" type="presParOf" srcId="{F393DA59-9031-48D8-9AF0-089690082D4D}" destId="{9F4E3262-12B5-491A-9099-7F8C9EB673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8490F2-36FD-4022-B4D5-D76113F63D5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BB231FE-F51A-4887-B763-5D3AAA84A80F}">
      <dgm:prSet/>
      <dgm:spPr/>
      <dgm:t>
        <a:bodyPr/>
        <a:lstStyle/>
        <a:p>
          <a:r>
            <a:rPr lang="en-US"/>
            <a:t>1.Revenue appears to be spread out amongst different film genres. </a:t>
          </a:r>
        </a:p>
      </dgm:t>
    </dgm:pt>
    <dgm:pt modelId="{CFBB956B-7C7A-4025-B39D-F193FE8F16A2}" type="parTrans" cxnId="{4EFF1484-98EC-42F3-81C3-3EEE9E7E100B}">
      <dgm:prSet/>
      <dgm:spPr/>
      <dgm:t>
        <a:bodyPr/>
        <a:lstStyle/>
        <a:p>
          <a:endParaRPr lang="en-US"/>
        </a:p>
      </dgm:t>
    </dgm:pt>
    <dgm:pt modelId="{5DD97527-EDF7-4C56-B6E1-60326FC5BD4D}" type="sibTrans" cxnId="{4EFF1484-98EC-42F3-81C3-3EEE9E7E100B}">
      <dgm:prSet/>
      <dgm:spPr/>
      <dgm:t>
        <a:bodyPr/>
        <a:lstStyle/>
        <a:p>
          <a:endParaRPr lang="en-US"/>
        </a:p>
      </dgm:t>
    </dgm:pt>
    <dgm:pt modelId="{51DD9E40-B570-4A25-85A3-28A87639C5FA}">
      <dgm:prSet/>
      <dgm:spPr/>
      <dgm:t>
        <a:bodyPr/>
        <a:lstStyle/>
        <a:p>
          <a:r>
            <a:rPr lang="en-US"/>
            <a:t>2. Customers are renting movies from all parental rating groups. </a:t>
          </a:r>
        </a:p>
      </dgm:t>
    </dgm:pt>
    <dgm:pt modelId="{78F18EF1-BB13-4802-9F7F-AD054817D7B1}" type="parTrans" cxnId="{209FA5BE-0427-4138-81DB-6CB04EFF6BCD}">
      <dgm:prSet/>
      <dgm:spPr/>
      <dgm:t>
        <a:bodyPr/>
        <a:lstStyle/>
        <a:p>
          <a:endParaRPr lang="en-US"/>
        </a:p>
      </dgm:t>
    </dgm:pt>
    <dgm:pt modelId="{73C7FDFD-5BE0-4336-A9FC-F8B0F5E0A2E9}" type="sibTrans" cxnId="{209FA5BE-0427-4138-81DB-6CB04EFF6BCD}">
      <dgm:prSet/>
      <dgm:spPr/>
      <dgm:t>
        <a:bodyPr/>
        <a:lstStyle/>
        <a:p>
          <a:endParaRPr lang="en-US"/>
        </a:p>
      </dgm:t>
    </dgm:pt>
    <dgm:pt modelId="{3F0FFDEA-B10D-4788-A41D-19E5953414E3}" type="pres">
      <dgm:prSet presAssocID="{748490F2-36FD-4022-B4D5-D76113F63D55}" presName="linear" presStyleCnt="0">
        <dgm:presLayoutVars>
          <dgm:animLvl val="lvl"/>
          <dgm:resizeHandles val="exact"/>
        </dgm:presLayoutVars>
      </dgm:prSet>
      <dgm:spPr/>
    </dgm:pt>
    <dgm:pt modelId="{C2C1EF3B-6EB9-447E-A607-86908763D1E7}" type="pres">
      <dgm:prSet presAssocID="{BBB231FE-F51A-4887-B763-5D3AAA84A8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EC8C6A-4098-4745-92D2-26A937E45B71}" type="pres">
      <dgm:prSet presAssocID="{5DD97527-EDF7-4C56-B6E1-60326FC5BD4D}" presName="spacer" presStyleCnt="0"/>
      <dgm:spPr/>
    </dgm:pt>
    <dgm:pt modelId="{282F8140-9EE6-4F3D-9A66-CF9141D3A9A8}" type="pres">
      <dgm:prSet presAssocID="{51DD9E40-B570-4A25-85A3-28A87639C5F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2E42D82-77BA-4B0C-9234-D39F5189C1E4}" type="presOf" srcId="{51DD9E40-B570-4A25-85A3-28A87639C5FA}" destId="{282F8140-9EE6-4F3D-9A66-CF9141D3A9A8}" srcOrd="0" destOrd="0" presId="urn:microsoft.com/office/officeart/2005/8/layout/vList2"/>
    <dgm:cxn modelId="{4EFF1484-98EC-42F3-81C3-3EEE9E7E100B}" srcId="{748490F2-36FD-4022-B4D5-D76113F63D55}" destId="{BBB231FE-F51A-4887-B763-5D3AAA84A80F}" srcOrd="0" destOrd="0" parTransId="{CFBB956B-7C7A-4025-B39D-F193FE8F16A2}" sibTransId="{5DD97527-EDF7-4C56-B6E1-60326FC5BD4D}"/>
    <dgm:cxn modelId="{5931E6A2-C3E9-4371-BFDC-DD1B308299C4}" type="presOf" srcId="{BBB231FE-F51A-4887-B763-5D3AAA84A80F}" destId="{C2C1EF3B-6EB9-447E-A607-86908763D1E7}" srcOrd="0" destOrd="0" presId="urn:microsoft.com/office/officeart/2005/8/layout/vList2"/>
    <dgm:cxn modelId="{9A7108AA-ED35-44AC-84C3-D6C793C2FF66}" type="presOf" srcId="{748490F2-36FD-4022-B4D5-D76113F63D55}" destId="{3F0FFDEA-B10D-4788-A41D-19E5953414E3}" srcOrd="0" destOrd="0" presId="urn:microsoft.com/office/officeart/2005/8/layout/vList2"/>
    <dgm:cxn modelId="{209FA5BE-0427-4138-81DB-6CB04EFF6BCD}" srcId="{748490F2-36FD-4022-B4D5-D76113F63D55}" destId="{51DD9E40-B570-4A25-85A3-28A87639C5FA}" srcOrd="1" destOrd="0" parTransId="{78F18EF1-BB13-4802-9F7F-AD054817D7B1}" sibTransId="{73C7FDFD-5BE0-4336-A9FC-F8B0F5E0A2E9}"/>
    <dgm:cxn modelId="{4A090D54-A422-4F35-B127-0E2693585D6C}" type="presParOf" srcId="{3F0FFDEA-B10D-4788-A41D-19E5953414E3}" destId="{C2C1EF3B-6EB9-447E-A607-86908763D1E7}" srcOrd="0" destOrd="0" presId="urn:microsoft.com/office/officeart/2005/8/layout/vList2"/>
    <dgm:cxn modelId="{E132A414-5B27-44F4-9F60-9CF32C8D4BD7}" type="presParOf" srcId="{3F0FFDEA-B10D-4788-A41D-19E5953414E3}" destId="{22EC8C6A-4098-4745-92D2-26A937E45B71}" srcOrd="1" destOrd="0" presId="urn:microsoft.com/office/officeart/2005/8/layout/vList2"/>
    <dgm:cxn modelId="{09B5DD60-2C73-4E40-BD85-3AC01B77BCF8}" type="presParOf" srcId="{3F0FFDEA-B10D-4788-A41D-19E5953414E3}" destId="{282F8140-9EE6-4F3D-9A66-CF9141D3A9A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CE6B9-FEF5-4AB5-B7A8-B9BE0D2A42A4}">
      <dsp:nvSpPr>
        <dsp:cNvPr id="0" name=""/>
        <dsp:cNvSpPr/>
      </dsp:nvSpPr>
      <dsp:spPr>
        <a:xfrm>
          <a:off x="0" y="35639"/>
          <a:ext cx="5181600" cy="1686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Objective </a:t>
          </a:r>
          <a:endParaRPr lang="en-US" sz="3500" kern="1200"/>
        </a:p>
      </dsp:txBody>
      <dsp:txXfrm>
        <a:off x="82314" y="117953"/>
        <a:ext cx="5016972" cy="1521583"/>
      </dsp:txXfrm>
    </dsp:sp>
    <dsp:sp modelId="{430B3C14-84BD-437E-A8BF-49FB223E2700}">
      <dsp:nvSpPr>
        <dsp:cNvPr id="0" name=""/>
        <dsp:cNvSpPr/>
      </dsp:nvSpPr>
      <dsp:spPr>
        <a:xfrm>
          <a:off x="0" y="1822650"/>
          <a:ext cx="5181600" cy="4197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To stay competitive with streaming services by using its existing movie licenses to launch an online video rental service. </a:t>
          </a:r>
          <a:endParaRPr lang="en-US" sz="3500" kern="1200"/>
        </a:p>
      </dsp:txBody>
      <dsp:txXfrm>
        <a:off x="204899" y="2027549"/>
        <a:ext cx="4771802" cy="3787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E3262-12B5-491A-9099-7F8C9EB673E7}">
      <dsp:nvSpPr>
        <dsp:cNvPr id="0" name=""/>
        <dsp:cNvSpPr/>
      </dsp:nvSpPr>
      <dsp:spPr>
        <a:xfrm rot="5400000">
          <a:off x="1101222" y="1831113"/>
          <a:ext cx="4844532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Which movies contributed to the most/least to revenue gain?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What was the average rental duration?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Which countries are customers based in?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Where are customers with high lifetime value based?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Do sales figures vary between geographic regions?  </a:t>
          </a:r>
          <a:endParaRPr lang="en-US" sz="2000" kern="1200"/>
        </a:p>
      </dsp:txBody>
      <dsp:txXfrm rot="-5400000">
        <a:off x="1865376" y="1228845"/>
        <a:ext cx="3154339" cy="4520762"/>
      </dsp:txXfrm>
    </dsp:sp>
    <dsp:sp modelId="{E685EA01-99FF-4005-8F9E-F969ED045150}">
      <dsp:nvSpPr>
        <dsp:cNvPr id="0" name=""/>
        <dsp:cNvSpPr/>
      </dsp:nvSpPr>
      <dsp:spPr>
        <a:xfrm>
          <a:off x="0" y="0"/>
          <a:ext cx="1865376" cy="6055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Key Questions </a:t>
          </a:r>
          <a:endParaRPr lang="en-US" sz="2400" kern="1200"/>
        </a:p>
      </dsp:txBody>
      <dsp:txXfrm>
        <a:off x="91060" y="91060"/>
        <a:ext cx="1683256" cy="5873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1EF3B-6EB9-447E-A607-86908763D1E7}">
      <dsp:nvSpPr>
        <dsp:cNvPr id="0" name=""/>
        <dsp:cNvSpPr/>
      </dsp:nvSpPr>
      <dsp:spPr>
        <a:xfrm>
          <a:off x="0" y="23084"/>
          <a:ext cx="3946849" cy="556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1.Revenue appears to be spread out amongst different film genres. </a:t>
          </a:r>
        </a:p>
      </dsp:txBody>
      <dsp:txXfrm>
        <a:off x="27187" y="50271"/>
        <a:ext cx="3892475" cy="502546"/>
      </dsp:txXfrm>
    </dsp:sp>
    <dsp:sp modelId="{282F8140-9EE6-4F3D-9A66-CF9141D3A9A8}">
      <dsp:nvSpPr>
        <dsp:cNvPr id="0" name=""/>
        <dsp:cNvSpPr/>
      </dsp:nvSpPr>
      <dsp:spPr>
        <a:xfrm>
          <a:off x="0" y="620324"/>
          <a:ext cx="3946849" cy="556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Customers are renting movies from all parental rating groups. </a:t>
          </a:r>
        </a:p>
      </dsp:txBody>
      <dsp:txXfrm>
        <a:off x="27187" y="647511"/>
        <a:ext cx="3892475" cy="502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677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3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4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4E3F64-1F96-4BAF-80A9-C56FDF0B17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3969-CBB8-4C91-93CA-2CCF9E7A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0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9E980EED-5047-1A00-1BF4-D8E2A2D5C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C36D82-0918-4382-F184-E9EE10345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u="sng">
                <a:solidFill>
                  <a:schemeClr val="tx1"/>
                </a:solidFill>
              </a:rPr>
              <a:t>Rockbuster Stealth Data Analysis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A8A948-31DC-7D0E-0C35-4B56CCFAF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 Harry Maione </a:t>
            </a:r>
          </a:p>
          <a:p>
            <a:r>
              <a:rPr lang="en-US">
                <a:solidFill>
                  <a:schemeClr val="tx1"/>
                </a:solidFill>
              </a:rPr>
              <a:t>07/15/2022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119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272004-ACBF-A0C1-EE3E-AB5A803DB6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9080757"/>
              </p:ext>
            </p:extLst>
          </p:nvPr>
        </p:nvGraphicFramePr>
        <p:xfrm>
          <a:off x="838200" y="121298"/>
          <a:ext cx="5181600" cy="605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C44DF8D-8E9D-B6FF-141F-73855B9E5C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4315519"/>
              </p:ext>
            </p:extLst>
          </p:nvPr>
        </p:nvGraphicFramePr>
        <p:xfrm>
          <a:off x="6172200" y="121298"/>
          <a:ext cx="5181600" cy="605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199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BC162-DF79-8976-87D8-FE6525D0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6743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39FE24A-EB97-49C7-980B-58E27F919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589992"/>
              </p:ext>
            </p:extLst>
          </p:nvPr>
        </p:nvGraphicFramePr>
        <p:xfrm>
          <a:off x="7156580" y="4236097"/>
          <a:ext cx="394684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870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1D138-2B28-2349-21B5-A10C7AA6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" y="154079"/>
            <a:ext cx="10320812" cy="6549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F2596-6EF5-1AA8-E2BC-49FB588619ED}"/>
              </a:ext>
            </a:extLst>
          </p:cNvPr>
          <p:cNvSpPr txBox="1"/>
          <p:nvPr/>
        </p:nvSpPr>
        <p:spPr>
          <a:xfrm>
            <a:off x="10461770" y="4169328"/>
            <a:ext cx="1730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United States, India and China lead the way in amount of customers and total revenue. </a:t>
            </a:r>
          </a:p>
        </p:txBody>
      </p:sp>
    </p:spTree>
    <p:extLst>
      <p:ext uri="{BB962C8B-B14F-4D97-AF65-F5344CB8AC3E}">
        <p14:creationId xmlns:p14="http://schemas.microsoft.com/office/powerpoint/2010/main" val="10833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1099F-C836-B8B2-3328-9D6ED783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5" y="0"/>
            <a:ext cx="89573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E1AA44-AD40-1E11-404C-9283FACAB37B}"/>
              </a:ext>
            </a:extLst>
          </p:cNvPr>
          <p:cNvSpPr txBox="1"/>
          <p:nvPr/>
        </p:nvSpPr>
        <p:spPr>
          <a:xfrm>
            <a:off x="9479559" y="1728132"/>
            <a:ext cx="289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loyal customers come from different countries around the world. </a:t>
            </a:r>
          </a:p>
        </p:txBody>
      </p:sp>
    </p:spTree>
    <p:extLst>
      <p:ext uri="{BB962C8B-B14F-4D97-AF65-F5344CB8AC3E}">
        <p14:creationId xmlns:p14="http://schemas.microsoft.com/office/powerpoint/2010/main" val="135294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97915-2696-8CF3-F96C-F24817773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9725"/>
            <a:ext cx="5157787" cy="864066"/>
          </a:xfrm>
        </p:spPr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F32FE-9B1A-8310-C699-C399F2D09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57681"/>
            <a:ext cx="5157787" cy="5031982"/>
          </a:xfrm>
        </p:spPr>
        <p:txBody>
          <a:bodyPr>
            <a:normAutofit/>
          </a:bodyPr>
          <a:lstStyle/>
          <a:p>
            <a:r>
              <a:rPr lang="en-US" dirty="0"/>
              <a:t>1. While genres such as Sports and Sci-fi and parental rating groups like PG-13 and NC-17 are most popular; revenue appears to be distributed amongst all sectors. </a:t>
            </a:r>
          </a:p>
          <a:p>
            <a:r>
              <a:rPr lang="en-US" dirty="0"/>
              <a:t>2. We are most popular in China, the United States and India. </a:t>
            </a:r>
          </a:p>
          <a:p>
            <a:r>
              <a:rPr lang="en-US" dirty="0"/>
              <a:t>3. </a:t>
            </a:r>
            <a:r>
              <a:rPr lang="en-US"/>
              <a:t>Our </a:t>
            </a:r>
            <a:r>
              <a:rPr lang="en-US" dirty="0"/>
              <a:t>loyal customers are located all around the world.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C7BBE7-E57B-8EE9-EF5B-D67E7886E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9725"/>
            <a:ext cx="5183188" cy="864066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323C2-32BE-FDFB-C206-AB03F7708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157681"/>
            <a:ext cx="5183188" cy="5031982"/>
          </a:xfrm>
        </p:spPr>
        <p:txBody>
          <a:bodyPr>
            <a:normAutofit/>
          </a:bodyPr>
          <a:lstStyle/>
          <a:p>
            <a:r>
              <a:rPr lang="en-US" dirty="0"/>
              <a:t>Continue to leverage licensing agreements while seeking exclusivity. </a:t>
            </a:r>
          </a:p>
          <a:p>
            <a:r>
              <a:rPr lang="en-US" dirty="0"/>
              <a:t>Consider creating original content only available on Rockbuster Stealth. </a:t>
            </a:r>
          </a:p>
          <a:p>
            <a:r>
              <a:rPr lang="en-US" dirty="0"/>
              <a:t>Continue to market in locations that produce the best results. </a:t>
            </a:r>
          </a:p>
          <a:p>
            <a:r>
              <a:rPr lang="en-US" dirty="0"/>
              <a:t>Consider creating a Rewards programs for loyal customers.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5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Yellow question mark">
            <a:extLst>
              <a:ext uri="{FF2B5EF4-FFF2-40B4-BE49-F238E27FC236}">
                <a16:creationId xmlns:a16="http://schemas.microsoft.com/office/drawing/2014/main" id="{3C473841-95FD-1165-7747-3146E2AF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9A4AAA3-E307-B9DE-9314-D24665EC8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Further Questions?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5FC84B-6818-3E80-F930-DD70EDF7D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Email harry.maione@rockbuster.com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2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</TotalTime>
  <Words>238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Rockbuster Stealth Data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Maione</dc:creator>
  <cp:lastModifiedBy>Harry Maione</cp:lastModifiedBy>
  <cp:revision>6</cp:revision>
  <dcterms:created xsi:type="dcterms:W3CDTF">2022-07-15T21:14:20Z</dcterms:created>
  <dcterms:modified xsi:type="dcterms:W3CDTF">2022-07-18T16:23:48Z</dcterms:modified>
</cp:coreProperties>
</file>