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27A4E4-F2F4-44BC-AB86-C1FE6AA0ADE5}"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6D88FCE3-CB3B-4A77-84EE-55BE1E5870CC}">
      <dgm:prSet phldrT="[Text]" custT="1"/>
      <dgm:spPr/>
      <dgm:t>
        <a:bodyPr/>
        <a:lstStyle/>
        <a:p>
          <a:r>
            <a:rPr lang="en-US" sz="1600" dirty="0" smtClean="0"/>
            <a:t>Read/Write Reviews</a:t>
          </a:r>
          <a:endParaRPr lang="en-US" sz="1600" dirty="0"/>
        </a:p>
      </dgm:t>
    </dgm:pt>
    <dgm:pt modelId="{596A0776-A004-4870-B6C1-00B5C6B84714}" type="parTrans" cxnId="{FAB361EC-2BDF-4500-9A07-1BD8CF8331FD}">
      <dgm:prSet/>
      <dgm:spPr/>
      <dgm:t>
        <a:bodyPr/>
        <a:lstStyle/>
        <a:p>
          <a:endParaRPr lang="en-US"/>
        </a:p>
      </dgm:t>
    </dgm:pt>
    <dgm:pt modelId="{4B8FDF62-4ECA-4B70-BCE0-93290C1D2651}" type="sibTrans" cxnId="{FAB361EC-2BDF-4500-9A07-1BD8CF8331FD}">
      <dgm:prSet/>
      <dgm:spPr/>
      <dgm:t>
        <a:bodyPr/>
        <a:lstStyle/>
        <a:p>
          <a:endParaRPr lang="en-US"/>
        </a:p>
      </dgm:t>
    </dgm:pt>
    <dgm:pt modelId="{DBCC91C3-E7D5-4DE4-B512-15461458243B}">
      <dgm:prSet phldrT="[Text]"/>
      <dgm:spPr/>
      <dgm:t>
        <a:bodyPr/>
        <a:lstStyle/>
        <a:p>
          <a:r>
            <a:rPr lang="en-US" dirty="0" smtClean="0"/>
            <a:t>Over 448K reviews written to date</a:t>
          </a:r>
          <a:endParaRPr lang="en-US" dirty="0"/>
        </a:p>
      </dgm:t>
    </dgm:pt>
    <dgm:pt modelId="{F2F301F0-BDDE-4603-9CF9-8DA44ECF5F8C}" type="parTrans" cxnId="{5658DE0D-CD98-4C54-B5B0-7A9403123FF2}">
      <dgm:prSet/>
      <dgm:spPr/>
      <dgm:t>
        <a:bodyPr/>
        <a:lstStyle/>
        <a:p>
          <a:endParaRPr lang="en-US"/>
        </a:p>
      </dgm:t>
    </dgm:pt>
    <dgm:pt modelId="{3DD6F8D0-0530-423B-86B9-AE2943A6817B}" type="sibTrans" cxnId="{5658DE0D-CD98-4C54-B5B0-7A9403123FF2}">
      <dgm:prSet/>
      <dgm:spPr/>
      <dgm:t>
        <a:bodyPr/>
        <a:lstStyle/>
        <a:p>
          <a:endParaRPr lang="en-US"/>
        </a:p>
      </dgm:t>
    </dgm:pt>
    <dgm:pt modelId="{C76C0DDE-86DD-405F-BB17-E7F563AF8CD3}">
      <dgm:prSet phldrT="[Text]" custT="1"/>
      <dgm:spPr/>
      <dgm:t>
        <a:bodyPr/>
        <a:lstStyle/>
        <a:p>
          <a:r>
            <a:rPr lang="en-US" sz="1600" dirty="0" smtClean="0"/>
            <a:t>Post Discussion Topics</a:t>
          </a:r>
          <a:endParaRPr lang="en-US" sz="1600" dirty="0"/>
        </a:p>
      </dgm:t>
    </dgm:pt>
    <dgm:pt modelId="{4E127E45-A2B8-48A8-8E75-8A9C87349CAF}" type="parTrans" cxnId="{524A2483-5AE8-4C76-BAC1-016123265F9F}">
      <dgm:prSet/>
      <dgm:spPr/>
      <dgm:t>
        <a:bodyPr/>
        <a:lstStyle/>
        <a:p>
          <a:endParaRPr lang="en-US"/>
        </a:p>
      </dgm:t>
    </dgm:pt>
    <dgm:pt modelId="{5E2D8F0D-77DD-479C-A898-86BCB324AFE6}" type="sibTrans" cxnId="{524A2483-5AE8-4C76-BAC1-016123265F9F}">
      <dgm:prSet/>
      <dgm:spPr/>
      <dgm:t>
        <a:bodyPr/>
        <a:lstStyle/>
        <a:p>
          <a:endParaRPr lang="en-US"/>
        </a:p>
      </dgm:t>
    </dgm:pt>
    <dgm:pt modelId="{4F0A0754-081D-4E75-8C7C-AB4ADDD48457}">
      <dgm:prSet phldrT="[Text]"/>
      <dgm:spPr/>
      <dgm:t>
        <a:bodyPr/>
        <a:lstStyle/>
        <a:p>
          <a:r>
            <a:rPr lang="en-US" dirty="0" smtClean="0"/>
            <a:t>Forums account for 10% of </a:t>
          </a:r>
          <a:r>
            <a:rPr lang="en-US" dirty="0" err="1" smtClean="0"/>
            <a:t>pageviews</a:t>
          </a:r>
          <a:r>
            <a:rPr lang="en-US" dirty="0" smtClean="0"/>
            <a:t> on the community (over 750K to date)</a:t>
          </a:r>
          <a:endParaRPr lang="en-US" dirty="0"/>
        </a:p>
      </dgm:t>
    </dgm:pt>
    <dgm:pt modelId="{4E66B195-69B0-4F95-9556-420821DEC71D}" type="parTrans" cxnId="{9B191EEF-404C-4DA7-B45A-EBC8DC088938}">
      <dgm:prSet/>
      <dgm:spPr/>
      <dgm:t>
        <a:bodyPr/>
        <a:lstStyle/>
        <a:p>
          <a:endParaRPr lang="en-US"/>
        </a:p>
      </dgm:t>
    </dgm:pt>
    <dgm:pt modelId="{B1D177CE-DDD2-41F1-B2F9-BB2EC11CAE95}" type="sibTrans" cxnId="{9B191EEF-404C-4DA7-B45A-EBC8DC088938}">
      <dgm:prSet/>
      <dgm:spPr/>
      <dgm:t>
        <a:bodyPr/>
        <a:lstStyle/>
        <a:p>
          <a:endParaRPr lang="en-US"/>
        </a:p>
      </dgm:t>
    </dgm:pt>
    <dgm:pt modelId="{0E5CE6BC-EE2E-4624-9E92-972C5FC5DE50}">
      <dgm:prSet phldrT="[Text]"/>
      <dgm:spPr/>
      <dgm:t>
        <a:bodyPr/>
        <a:lstStyle/>
        <a:p>
          <a:r>
            <a:rPr lang="en-US" dirty="0" smtClean="0"/>
            <a:t>On average 18% of topics posted are customer service related; 32% are product &amp; service; 50% are misc.</a:t>
          </a:r>
          <a:endParaRPr lang="en-US" dirty="0"/>
        </a:p>
      </dgm:t>
    </dgm:pt>
    <dgm:pt modelId="{ED0E16C9-FEDB-4EA7-89F6-083C0D4781D6}" type="parTrans" cxnId="{97D1B60D-06DE-4209-ACAE-8A2B137CF2F8}">
      <dgm:prSet/>
      <dgm:spPr/>
      <dgm:t>
        <a:bodyPr/>
        <a:lstStyle/>
        <a:p>
          <a:endParaRPr lang="en-US"/>
        </a:p>
      </dgm:t>
    </dgm:pt>
    <dgm:pt modelId="{B51D4970-3957-4D89-A653-E1B2F4A01FDE}" type="sibTrans" cxnId="{97D1B60D-06DE-4209-ACAE-8A2B137CF2F8}">
      <dgm:prSet/>
      <dgm:spPr/>
      <dgm:t>
        <a:bodyPr/>
        <a:lstStyle/>
        <a:p>
          <a:endParaRPr lang="en-US"/>
        </a:p>
      </dgm:t>
    </dgm:pt>
    <dgm:pt modelId="{58D4DCDF-8B3B-44AF-9DAC-5583808234B5}">
      <dgm:prSet phldrT="[Text]" custT="1"/>
      <dgm:spPr/>
      <dgm:t>
        <a:bodyPr/>
        <a:lstStyle/>
        <a:p>
          <a:r>
            <a:rPr lang="en-US" sz="1600" dirty="0" smtClean="0"/>
            <a:t>Reputation Program &amp; Campaigns</a:t>
          </a:r>
          <a:endParaRPr lang="en-US" sz="1600" dirty="0"/>
        </a:p>
      </dgm:t>
    </dgm:pt>
    <dgm:pt modelId="{BBF0DF3B-D3D1-418D-81A4-E6C951D5A856}" type="parTrans" cxnId="{9E8C5913-46D6-4BC8-94C9-F9A2E0DB304F}">
      <dgm:prSet/>
      <dgm:spPr/>
      <dgm:t>
        <a:bodyPr/>
        <a:lstStyle/>
        <a:p>
          <a:endParaRPr lang="en-US"/>
        </a:p>
      </dgm:t>
    </dgm:pt>
    <dgm:pt modelId="{4AFD8EAA-9DD5-4B62-9EE8-37CFA8BF1B70}" type="sibTrans" cxnId="{9E8C5913-46D6-4BC8-94C9-F9A2E0DB304F}">
      <dgm:prSet/>
      <dgm:spPr/>
      <dgm:t>
        <a:bodyPr/>
        <a:lstStyle/>
        <a:p>
          <a:endParaRPr lang="en-US"/>
        </a:p>
      </dgm:t>
    </dgm:pt>
    <dgm:pt modelId="{C219449E-F122-420A-A93B-12F6C0882904}">
      <dgm:prSet phldrT="[Text]"/>
      <dgm:spPr/>
      <dgm:t>
        <a:bodyPr/>
        <a:lstStyle/>
        <a:p>
          <a:r>
            <a:rPr lang="en-US" dirty="0" smtClean="0"/>
            <a:t>Program participation is up 1571% </a:t>
          </a:r>
          <a:r>
            <a:rPr lang="en-US" dirty="0" err="1" smtClean="0"/>
            <a:t>YoY</a:t>
          </a:r>
          <a:r>
            <a:rPr lang="en-US" dirty="0" smtClean="0"/>
            <a:t> (8206 badges earned to date compared to 491 in 2011); to date 16 chairman circle badges earned compared to 2 last year</a:t>
          </a:r>
          <a:endParaRPr lang="en-US" dirty="0"/>
        </a:p>
      </dgm:t>
    </dgm:pt>
    <dgm:pt modelId="{648B4DF8-6945-43F9-9083-BB948E2BDFB1}" type="parTrans" cxnId="{0172E9BD-4A34-4C9F-86E0-59346A7198D0}">
      <dgm:prSet/>
      <dgm:spPr/>
      <dgm:t>
        <a:bodyPr/>
        <a:lstStyle/>
        <a:p>
          <a:endParaRPr lang="en-US"/>
        </a:p>
      </dgm:t>
    </dgm:pt>
    <dgm:pt modelId="{82650748-93C9-4E20-95F9-5243655B179C}" type="sibTrans" cxnId="{0172E9BD-4A34-4C9F-86E0-59346A7198D0}">
      <dgm:prSet/>
      <dgm:spPr/>
      <dgm:t>
        <a:bodyPr/>
        <a:lstStyle/>
        <a:p>
          <a:endParaRPr lang="en-US"/>
        </a:p>
      </dgm:t>
    </dgm:pt>
    <dgm:pt modelId="{B64EDCB9-4818-40C5-8A6D-10CECF265613}">
      <dgm:prSet phldrT="[Text]"/>
      <dgm:spPr/>
      <dgm:t>
        <a:bodyPr/>
        <a:lstStyle/>
        <a:p>
          <a:r>
            <a:rPr lang="en-US" dirty="0" smtClean="0"/>
            <a:t>Product pages (reviews) account for 27% of </a:t>
          </a:r>
          <a:r>
            <a:rPr lang="en-US" dirty="0" err="1" smtClean="0"/>
            <a:t>pageviews</a:t>
          </a:r>
          <a:r>
            <a:rPr lang="en-US" dirty="0" smtClean="0"/>
            <a:t> (over 2M to date)</a:t>
          </a:r>
          <a:endParaRPr lang="en-US" dirty="0"/>
        </a:p>
      </dgm:t>
    </dgm:pt>
    <dgm:pt modelId="{E3B3AAF9-CD1A-4105-A2DB-2EC88899C477}" type="parTrans" cxnId="{79E2356E-AD2D-4473-9B1E-92C0AB376063}">
      <dgm:prSet/>
      <dgm:spPr/>
      <dgm:t>
        <a:bodyPr/>
        <a:lstStyle/>
        <a:p>
          <a:endParaRPr lang="en-US"/>
        </a:p>
      </dgm:t>
    </dgm:pt>
    <dgm:pt modelId="{A41E50F6-C860-4B3E-8507-BAA24848432F}" type="sibTrans" cxnId="{79E2356E-AD2D-4473-9B1E-92C0AB376063}">
      <dgm:prSet/>
      <dgm:spPr/>
      <dgm:t>
        <a:bodyPr/>
        <a:lstStyle/>
        <a:p>
          <a:endParaRPr lang="en-US"/>
        </a:p>
      </dgm:t>
    </dgm:pt>
    <dgm:pt modelId="{CF5B4FD2-792B-47B4-98DE-936D176F5785}">
      <dgm:prSet phldrT="[Text]"/>
      <dgm:spPr/>
      <dgm:t>
        <a:bodyPr/>
        <a:lstStyle/>
        <a:p>
          <a:r>
            <a:rPr lang="en-US" dirty="0" smtClean="0"/>
            <a:t>Community Reviews Campaigns drive significant reviews growth - over 5K reviews in 1 day; Engagement campaigns have driven 5K comments on a blog in 1 day</a:t>
          </a:r>
          <a:endParaRPr lang="en-US" dirty="0"/>
        </a:p>
      </dgm:t>
    </dgm:pt>
    <dgm:pt modelId="{5AF35AB1-1CFB-46C9-9CEC-5CF6D539F90E}" type="parTrans" cxnId="{70AA183D-1A11-462B-AC10-8EDA47B2ECE4}">
      <dgm:prSet/>
      <dgm:spPr/>
      <dgm:t>
        <a:bodyPr/>
        <a:lstStyle/>
        <a:p>
          <a:endParaRPr lang="en-US"/>
        </a:p>
      </dgm:t>
    </dgm:pt>
    <dgm:pt modelId="{0E828B51-25AB-46E3-AA8D-4798784F756A}" type="sibTrans" cxnId="{70AA183D-1A11-462B-AC10-8EDA47B2ECE4}">
      <dgm:prSet/>
      <dgm:spPr/>
      <dgm:t>
        <a:bodyPr/>
        <a:lstStyle/>
        <a:p>
          <a:endParaRPr lang="en-US"/>
        </a:p>
      </dgm:t>
    </dgm:pt>
    <dgm:pt modelId="{2CA6152C-8CAD-456E-BB6F-9C1D94249868}" type="pres">
      <dgm:prSet presAssocID="{9727A4E4-F2F4-44BC-AB86-C1FE6AA0ADE5}" presName="Name0" presStyleCnt="0">
        <dgm:presLayoutVars>
          <dgm:dir/>
          <dgm:animLvl val="lvl"/>
          <dgm:resizeHandles val="exact"/>
        </dgm:presLayoutVars>
      </dgm:prSet>
      <dgm:spPr/>
      <dgm:t>
        <a:bodyPr/>
        <a:lstStyle/>
        <a:p>
          <a:endParaRPr lang="en-US"/>
        </a:p>
      </dgm:t>
    </dgm:pt>
    <dgm:pt modelId="{292C9AAD-88FB-4C77-AA44-FB133E8566E7}" type="pres">
      <dgm:prSet presAssocID="{6D88FCE3-CB3B-4A77-84EE-55BE1E5870CC}" presName="linNode" presStyleCnt="0"/>
      <dgm:spPr/>
    </dgm:pt>
    <dgm:pt modelId="{EFD73178-2012-4DB7-93D2-91D7515C92FD}" type="pres">
      <dgm:prSet presAssocID="{6D88FCE3-CB3B-4A77-84EE-55BE1E5870CC}" presName="parentText" presStyleLbl="node1" presStyleIdx="0" presStyleCnt="3">
        <dgm:presLayoutVars>
          <dgm:chMax val="1"/>
          <dgm:bulletEnabled val="1"/>
        </dgm:presLayoutVars>
      </dgm:prSet>
      <dgm:spPr/>
      <dgm:t>
        <a:bodyPr/>
        <a:lstStyle/>
        <a:p>
          <a:endParaRPr lang="en-US"/>
        </a:p>
      </dgm:t>
    </dgm:pt>
    <dgm:pt modelId="{D957B229-F814-4D83-9686-D8D72C871260}" type="pres">
      <dgm:prSet presAssocID="{6D88FCE3-CB3B-4A77-84EE-55BE1E5870CC}" presName="descendantText" presStyleLbl="alignAccFollowNode1" presStyleIdx="0" presStyleCnt="3">
        <dgm:presLayoutVars>
          <dgm:bulletEnabled val="1"/>
        </dgm:presLayoutVars>
      </dgm:prSet>
      <dgm:spPr/>
      <dgm:t>
        <a:bodyPr/>
        <a:lstStyle/>
        <a:p>
          <a:endParaRPr lang="en-US"/>
        </a:p>
      </dgm:t>
    </dgm:pt>
    <dgm:pt modelId="{16A2CA4B-CE56-45E4-B045-4161D0D8B7AE}" type="pres">
      <dgm:prSet presAssocID="{4B8FDF62-4ECA-4B70-BCE0-93290C1D2651}" presName="sp" presStyleCnt="0"/>
      <dgm:spPr/>
    </dgm:pt>
    <dgm:pt modelId="{5F31D86A-F8EE-40E1-9E99-DD7022CD5B01}" type="pres">
      <dgm:prSet presAssocID="{C76C0DDE-86DD-405F-BB17-E7F563AF8CD3}" presName="linNode" presStyleCnt="0"/>
      <dgm:spPr/>
    </dgm:pt>
    <dgm:pt modelId="{ABF25E8C-384A-47E6-AF3A-5331AC9BD785}" type="pres">
      <dgm:prSet presAssocID="{C76C0DDE-86DD-405F-BB17-E7F563AF8CD3}" presName="parentText" presStyleLbl="node1" presStyleIdx="1" presStyleCnt="3">
        <dgm:presLayoutVars>
          <dgm:chMax val="1"/>
          <dgm:bulletEnabled val="1"/>
        </dgm:presLayoutVars>
      </dgm:prSet>
      <dgm:spPr/>
      <dgm:t>
        <a:bodyPr/>
        <a:lstStyle/>
        <a:p>
          <a:endParaRPr lang="en-US"/>
        </a:p>
      </dgm:t>
    </dgm:pt>
    <dgm:pt modelId="{D6444CE1-2858-4FAC-860E-29C2548535C4}" type="pres">
      <dgm:prSet presAssocID="{C76C0DDE-86DD-405F-BB17-E7F563AF8CD3}" presName="descendantText" presStyleLbl="alignAccFollowNode1" presStyleIdx="1" presStyleCnt="3">
        <dgm:presLayoutVars>
          <dgm:bulletEnabled val="1"/>
        </dgm:presLayoutVars>
      </dgm:prSet>
      <dgm:spPr/>
      <dgm:t>
        <a:bodyPr/>
        <a:lstStyle/>
        <a:p>
          <a:endParaRPr lang="en-US"/>
        </a:p>
      </dgm:t>
    </dgm:pt>
    <dgm:pt modelId="{F5738C1D-F003-49D6-94F1-A4EF7682655E}" type="pres">
      <dgm:prSet presAssocID="{5E2D8F0D-77DD-479C-A898-86BCB324AFE6}" presName="sp" presStyleCnt="0"/>
      <dgm:spPr/>
    </dgm:pt>
    <dgm:pt modelId="{DC4704CE-9247-443C-9F8A-27E3541D5561}" type="pres">
      <dgm:prSet presAssocID="{58D4DCDF-8B3B-44AF-9DAC-5583808234B5}" presName="linNode" presStyleCnt="0"/>
      <dgm:spPr/>
    </dgm:pt>
    <dgm:pt modelId="{9F41F201-A619-4812-8B15-261A964CCA3D}" type="pres">
      <dgm:prSet presAssocID="{58D4DCDF-8B3B-44AF-9DAC-5583808234B5}" presName="parentText" presStyleLbl="node1" presStyleIdx="2" presStyleCnt="3">
        <dgm:presLayoutVars>
          <dgm:chMax val="1"/>
          <dgm:bulletEnabled val="1"/>
        </dgm:presLayoutVars>
      </dgm:prSet>
      <dgm:spPr/>
      <dgm:t>
        <a:bodyPr/>
        <a:lstStyle/>
        <a:p>
          <a:endParaRPr lang="en-US"/>
        </a:p>
      </dgm:t>
    </dgm:pt>
    <dgm:pt modelId="{648CFBE5-798B-4214-81F0-7B309DF7F0E2}" type="pres">
      <dgm:prSet presAssocID="{58D4DCDF-8B3B-44AF-9DAC-5583808234B5}" presName="descendantText" presStyleLbl="alignAccFollowNode1" presStyleIdx="2" presStyleCnt="3">
        <dgm:presLayoutVars>
          <dgm:bulletEnabled val="1"/>
        </dgm:presLayoutVars>
      </dgm:prSet>
      <dgm:spPr/>
      <dgm:t>
        <a:bodyPr/>
        <a:lstStyle/>
        <a:p>
          <a:endParaRPr lang="en-US"/>
        </a:p>
      </dgm:t>
    </dgm:pt>
  </dgm:ptLst>
  <dgm:cxnLst>
    <dgm:cxn modelId="{DCB20855-EF5D-44D2-AC10-931F57A9BF6B}" type="presOf" srcId="{CF5B4FD2-792B-47B4-98DE-936D176F5785}" destId="{648CFBE5-798B-4214-81F0-7B309DF7F0E2}" srcOrd="0" destOrd="1" presId="urn:microsoft.com/office/officeart/2005/8/layout/vList5"/>
    <dgm:cxn modelId="{79E2356E-AD2D-4473-9B1E-92C0AB376063}" srcId="{6D88FCE3-CB3B-4A77-84EE-55BE1E5870CC}" destId="{B64EDCB9-4818-40C5-8A6D-10CECF265613}" srcOrd="1" destOrd="0" parTransId="{E3B3AAF9-CD1A-4105-A2DB-2EC88899C477}" sibTransId="{A41E50F6-C860-4B3E-8507-BAA24848432F}"/>
    <dgm:cxn modelId="{715547B6-2060-478D-A2C8-D86311CC025E}" type="presOf" srcId="{B64EDCB9-4818-40C5-8A6D-10CECF265613}" destId="{D957B229-F814-4D83-9686-D8D72C871260}" srcOrd="0" destOrd="1" presId="urn:microsoft.com/office/officeart/2005/8/layout/vList5"/>
    <dgm:cxn modelId="{9E8C5913-46D6-4BC8-94C9-F9A2E0DB304F}" srcId="{9727A4E4-F2F4-44BC-AB86-C1FE6AA0ADE5}" destId="{58D4DCDF-8B3B-44AF-9DAC-5583808234B5}" srcOrd="2" destOrd="0" parTransId="{BBF0DF3B-D3D1-418D-81A4-E6C951D5A856}" sibTransId="{4AFD8EAA-9DD5-4B62-9EE8-37CFA8BF1B70}"/>
    <dgm:cxn modelId="{7CAF6C48-1084-43A2-A9E7-7155F8DF7F9E}" type="presOf" srcId="{6D88FCE3-CB3B-4A77-84EE-55BE1E5870CC}" destId="{EFD73178-2012-4DB7-93D2-91D7515C92FD}" srcOrd="0" destOrd="0" presId="urn:microsoft.com/office/officeart/2005/8/layout/vList5"/>
    <dgm:cxn modelId="{0139E621-9728-4B30-8A96-117D11EDE38D}" type="presOf" srcId="{9727A4E4-F2F4-44BC-AB86-C1FE6AA0ADE5}" destId="{2CA6152C-8CAD-456E-BB6F-9C1D94249868}" srcOrd="0" destOrd="0" presId="urn:microsoft.com/office/officeart/2005/8/layout/vList5"/>
    <dgm:cxn modelId="{97D1B60D-06DE-4209-ACAE-8A2B137CF2F8}" srcId="{C76C0DDE-86DD-405F-BB17-E7F563AF8CD3}" destId="{0E5CE6BC-EE2E-4624-9E92-972C5FC5DE50}" srcOrd="1" destOrd="0" parTransId="{ED0E16C9-FEDB-4EA7-89F6-083C0D4781D6}" sibTransId="{B51D4970-3957-4D89-A653-E1B2F4A01FDE}"/>
    <dgm:cxn modelId="{524A2483-5AE8-4C76-BAC1-016123265F9F}" srcId="{9727A4E4-F2F4-44BC-AB86-C1FE6AA0ADE5}" destId="{C76C0DDE-86DD-405F-BB17-E7F563AF8CD3}" srcOrd="1" destOrd="0" parTransId="{4E127E45-A2B8-48A8-8E75-8A9C87349CAF}" sibTransId="{5E2D8F0D-77DD-479C-A898-86BCB324AFE6}"/>
    <dgm:cxn modelId="{3D7058D0-99B3-4285-A10D-1317CEB0F4C9}" type="presOf" srcId="{C219449E-F122-420A-A93B-12F6C0882904}" destId="{648CFBE5-798B-4214-81F0-7B309DF7F0E2}" srcOrd="0" destOrd="0" presId="urn:microsoft.com/office/officeart/2005/8/layout/vList5"/>
    <dgm:cxn modelId="{9BD91CF4-3034-467E-9B03-71500F4B9085}" type="presOf" srcId="{4F0A0754-081D-4E75-8C7C-AB4ADDD48457}" destId="{D6444CE1-2858-4FAC-860E-29C2548535C4}" srcOrd="0" destOrd="0" presId="urn:microsoft.com/office/officeart/2005/8/layout/vList5"/>
    <dgm:cxn modelId="{FAB361EC-2BDF-4500-9A07-1BD8CF8331FD}" srcId="{9727A4E4-F2F4-44BC-AB86-C1FE6AA0ADE5}" destId="{6D88FCE3-CB3B-4A77-84EE-55BE1E5870CC}" srcOrd="0" destOrd="0" parTransId="{596A0776-A004-4870-B6C1-00B5C6B84714}" sibTransId="{4B8FDF62-4ECA-4B70-BCE0-93290C1D2651}"/>
    <dgm:cxn modelId="{8B132FBA-1DD3-4588-9B19-064FF05C4723}" type="presOf" srcId="{0E5CE6BC-EE2E-4624-9E92-972C5FC5DE50}" destId="{D6444CE1-2858-4FAC-860E-29C2548535C4}" srcOrd="0" destOrd="1" presId="urn:microsoft.com/office/officeart/2005/8/layout/vList5"/>
    <dgm:cxn modelId="{9B191EEF-404C-4DA7-B45A-EBC8DC088938}" srcId="{C76C0DDE-86DD-405F-BB17-E7F563AF8CD3}" destId="{4F0A0754-081D-4E75-8C7C-AB4ADDD48457}" srcOrd="0" destOrd="0" parTransId="{4E66B195-69B0-4F95-9556-420821DEC71D}" sibTransId="{B1D177CE-DDD2-41F1-B2F9-BB2EC11CAE95}"/>
    <dgm:cxn modelId="{C212D369-9FD4-44CE-9076-B797505A62ED}" type="presOf" srcId="{DBCC91C3-E7D5-4DE4-B512-15461458243B}" destId="{D957B229-F814-4D83-9686-D8D72C871260}" srcOrd="0" destOrd="0" presId="urn:microsoft.com/office/officeart/2005/8/layout/vList5"/>
    <dgm:cxn modelId="{5658DE0D-CD98-4C54-B5B0-7A9403123FF2}" srcId="{6D88FCE3-CB3B-4A77-84EE-55BE1E5870CC}" destId="{DBCC91C3-E7D5-4DE4-B512-15461458243B}" srcOrd="0" destOrd="0" parTransId="{F2F301F0-BDDE-4603-9CF9-8DA44ECF5F8C}" sibTransId="{3DD6F8D0-0530-423B-86B9-AE2943A6817B}"/>
    <dgm:cxn modelId="{70AA183D-1A11-462B-AC10-8EDA47B2ECE4}" srcId="{58D4DCDF-8B3B-44AF-9DAC-5583808234B5}" destId="{CF5B4FD2-792B-47B4-98DE-936D176F5785}" srcOrd="1" destOrd="0" parTransId="{5AF35AB1-1CFB-46C9-9CEC-5CF6D539F90E}" sibTransId="{0E828B51-25AB-46E3-AA8D-4798784F756A}"/>
    <dgm:cxn modelId="{0172E9BD-4A34-4C9F-86E0-59346A7198D0}" srcId="{58D4DCDF-8B3B-44AF-9DAC-5583808234B5}" destId="{C219449E-F122-420A-A93B-12F6C0882904}" srcOrd="0" destOrd="0" parTransId="{648B4DF8-6945-43F9-9083-BB948E2BDFB1}" sibTransId="{82650748-93C9-4E20-95F9-5243655B179C}"/>
    <dgm:cxn modelId="{C468BC28-C193-4910-9137-87058EBDCB2F}" type="presOf" srcId="{58D4DCDF-8B3B-44AF-9DAC-5583808234B5}" destId="{9F41F201-A619-4812-8B15-261A964CCA3D}" srcOrd="0" destOrd="0" presId="urn:microsoft.com/office/officeart/2005/8/layout/vList5"/>
    <dgm:cxn modelId="{6C524C5E-57E0-43F9-9C27-4DA3767D606C}" type="presOf" srcId="{C76C0DDE-86DD-405F-BB17-E7F563AF8CD3}" destId="{ABF25E8C-384A-47E6-AF3A-5331AC9BD785}" srcOrd="0" destOrd="0" presId="urn:microsoft.com/office/officeart/2005/8/layout/vList5"/>
    <dgm:cxn modelId="{13F17B35-2BAE-4A17-B357-7409EE408F6B}" type="presParOf" srcId="{2CA6152C-8CAD-456E-BB6F-9C1D94249868}" destId="{292C9AAD-88FB-4C77-AA44-FB133E8566E7}" srcOrd="0" destOrd="0" presId="urn:microsoft.com/office/officeart/2005/8/layout/vList5"/>
    <dgm:cxn modelId="{EBA29522-4AE3-440A-83A0-5F8B9F978FCD}" type="presParOf" srcId="{292C9AAD-88FB-4C77-AA44-FB133E8566E7}" destId="{EFD73178-2012-4DB7-93D2-91D7515C92FD}" srcOrd="0" destOrd="0" presId="urn:microsoft.com/office/officeart/2005/8/layout/vList5"/>
    <dgm:cxn modelId="{99B68C89-2698-46AD-9B90-D3DFD556261A}" type="presParOf" srcId="{292C9AAD-88FB-4C77-AA44-FB133E8566E7}" destId="{D957B229-F814-4D83-9686-D8D72C871260}" srcOrd="1" destOrd="0" presId="urn:microsoft.com/office/officeart/2005/8/layout/vList5"/>
    <dgm:cxn modelId="{B869D919-3FEC-416B-8EC2-765E5C029AC6}" type="presParOf" srcId="{2CA6152C-8CAD-456E-BB6F-9C1D94249868}" destId="{16A2CA4B-CE56-45E4-B045-4161D0D8B7AE}" srcOrd="1" destOrd="0" presId="urn:microsoft.com/office/officeart/2005/8/layout/vList5"/>
    <dgm:cxn modelId="{93D0CCAE-A56F-4168-93D0-85CFA391BB25}" type="presParOf" srcId="{2CA6152C-8CAD-456E-BB6F-9C1D94249868}" destId="{5F31D86A-F8EE-40E1-9E99-DD7022CD5B01}" srcOrd="2" destOrd="0" presId="urn:microsoft.com/office/officeart/2005/8/layout/vList5"/>
    <dgm:cxn modelId="{5F569741-7E7C-44DF-A2FD-298FA9D0AFB1}" type="presParOf" srcId="{5F31D86A-F8EE-40E1-9E99-DD7022CD5B01}" destId="{ABF25E8C-384A-47E6-AF3A-5331AC9BD785}" srcOrd="0" destOrd="0" presId="urn:microsoft.com/office/officeart/2005/8/layout/vList5"/>
    <dgm:cxn modelId="{6626268A-0F57-4A81-9952-FD76A0CEF395}" type="presParOf" srcId="{5F31D86A-F8EE-40E1-9E99-DD7022CD5B01}" destId="{D6444CE1-2858-4FAC-860E-29C2548535C4}" srcOrd="1" destOrd="0" presId="urn:microsoft.com/office/officeart/2005/8/layout/vList5"/>
    <dgm:cxn modelId="{A5D983A0-69D7-4ABA-8A17-4D4344BB4627}" type="presParOf" srcId="{2CA6152C-8CAD-456E-BB6F-9C1D94249868}" destId="{F5738C1D-F003-49D6-94F1-A4EF7682655E}" srcOrd="3" destOrd="0" presId="urn:microsoft.com/office/officeart/2005/8/layout/vList5"/>
    <dgm:cxn modelId="{A0CEBE57-26D2-4D62-ACE5-ADCC89BC5B78}" type="presParOf" srcId="{2CA6152C-8CAD-456E-BB6F-9C1D94249868}" destId="{DC4704CE-9247-443C-9F8A-27E3541D5561}" srcOrd="4" destOrd="0" presId="urn:microsoft.com/office/officeart/2005/8/layout/vList5"/>
    <dgm:cxn modelId="{5D2BED72-F52C-4A66-B426-E1849AC673E5}" type="presParOf" srcId="{DC4704CE-9247-443C-9F8A-27E3541D5561}" destId="{9F41F201-A619-4812-8B15-261A964CCA3D}" srcOrd="0" destOrd="0" presId="urn:microsoft.com/office/officeart/2005/8/layout/vList5"/>
    <dgm:cxn modelId="{43BC6F16-E40D-48AD-AD5F-C88EF3472D89}" type="presParOf" srcId="{DC4704CE-9247-443C-9F8A-27E3541D5561}" destId="{648CFBE5-798B-4214-81F0-7B309DF7F0E2}"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957B229-F814-4D83-9686-D8D72C871260}">
      <dsp:nvSpPr>
        <dsp:cNvPr id="0" name=""/>
        <dsp:cNvSpPr/>
      </dsp:nvSpPr>
      <dsp:spPr>
        <a:xfrm rot="5400000">
          <a:off x="4287893" y="-1561374"/>
          <a:ext cx="1165621" cy="458419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Over 448K reviews written to date</a:t>
          </a:r>
          <a:endParaRPr lang="en-US" sz="1100" kern="1200" dirty="0"/>
        </a:p>
        <a:p>
          <a:pPr marL="57150" lvl="1" indent="-57150" algn="l" defTabSz="488950">
            <a:lnSpc>
              <a:spcPct val="90000"/>
            </a:lnSpc>
            <a:spcBef>
              <a:spcPct val="0"/>
            </a:spcBef>
            <a:spcAft>
              <a:spcPct val="15000"/>
            </a:spcAft>
            <a:buChar char="••"/>
          </a:pPr>
          <a:r>
            <a:rPr lang="en-US" sz="1100" kern="1200" dirty="0" smtClean="0"/>
            <a:t>Product pages (reviews) account for 27% of </a:t>
          </a:r>
          <a:r>
            <a:rPr lang="en-US" sz="1100" kern="1200" dirty="0" err="1" smtClean="0"/>
            <a:t>pageviews</a:t>
          </a:r>
          <a:r>
            <a:rPr lang="en-US" sz="1100" kern="1200" dirty="0" smtClean="0"/>
            <a:t> (over 2M to date)</a:t>
          </a:r>
          <a:endParaRPr lang="en-US" sz="1100" kern="1200" dirty="0"/>
        </a:p>
      </dsp:txBody>
      <dsp:txXfrm rot="5400000">
        <a:off x="4287893" y="-1561374"/>
        <a:ext cx="1165621" cy="4584192"/>
      </dsp:txXfrm>
    </dsp:sp>
    <dsp:sp modelId="{EFD73178-2012-4DB7-93D2-91D7515C92FD}">
      <dsp:nvSpPr>
        <dsp:cNvPr id="0" name=""/>
        <dsp:cNvSpPr/>
      </dsp:nvSpPr>
      <dsp:spPr>
        <a:xfrm>
          <a:off x="0" y="2207"/>
          <a:ext cx="2578608" cy="145702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t>Read/Write Reviews</a:t>
          </a:r>
          <a:endParaRPr lang="en-US" sz="1600" kern="1200" dirty="0"/>
        </a:p>
      </dsp:txBody>
      <dsp:txXfrm>
        <a:off x="0" y="2207"/>
        <a:ext cx="2578608" cy="1457027"/>
      </dsp:txXfrm>
    </dsp:sp>
    <dsp:sp modelId="{D6444CE1-2858-4FAC-860E-29C2548535C4}">
      <dsp:nvSpPr>
        <dsp:cNvPr id="0" name=""/>
        <dsp:cNvSpPr/>
      </dsp:nvSpPr>
      <dsp:spPr>
        <a:xfrm rot="5400000">
          <a:off x="4287893" y="-31496"/>
          <a:ext cx="1165621" cy="458419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Forums account for 10% of </a:t>
          </a:r>
          <a:r>
            <a:rPr lang="en-US" sz="1100" kern="1200" dirty="0" err="1" smtClean="0"/>
            <a:t>pageviews</a:t>
          </a:r>
          <a:r>
            <a:rPr lang="en-US" sz="1100" kern="1200" dirty="0" smtClean="0"/>
            <a:t> on the community (over 750K to date)</a:t>
          </a:r>
          <a:endParaRPr lang="en-US" sz="1100" kern="1200" dirty="0"/>
        </a:p>
        <a:p>
          <a:pPr marL="57150" lvl="1" indent="-57150" algn="l" defTabSz="488950">
            <a:lnSpc>
              <a:spcPct val="90000"/>
            </a:lnSpc>
            <a:spcBef>
              <a:spcPct val="0"/>
            </a:spcBef>
            <a:spcAft>
              <a:spcPct val="15000"/>
            </a:spcAft>
            <a:buChar char="••"/>
          </a:pPr>
          <a:r>
            <a:rPr lang="en-US" sz="1100" kern="1200" dirty="0" smtClean="0"/>
            <a:t>On average 18% of topics posted are customer service related; 32% are product &amp; service; 50% are misc.</a:t>
          </a:r>
          <a:endParaRPr lang="en-US" sz="1100" kern="1200" dirty="0"/>
        </a:p>
      </dsp:txBody>
      <dsp:txXfrm rot="5400000">
        <a:off x="4287893" y="-31496"/>
        <a:ext cx="1165621" cy="4584192"/>
      </dsp:txXfrm>
    </dsp:sp>
    <dsp:sp modelId="{ABF25E8C-384A-47E6-AF3A-5331AC9BD785}">
      <dsp:nvSpPr>
        <dsp:cNvPr id="0" name=""/>
        <dsp:cNvSpPr/>
      </dsp:nvSpPr>
      <dsp:spPr>
        <a:xfrm>
          <a:off x="0" y="1532086"/>
          <a:ext cx="2578608" cy="145702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t>Post Discussion Topics</a:t>
          </a:r>
          <a:endParaRPr lang="en-US" sz="1600" kern="1200" dirty="0"/>
        </a:p>
      </dsp:txBody>
      <dsp:txXfrm>
        <a:off x="0" y="1532086"/>
        <a:ext cx="2578608" cy="1457027"/>
      </dsp:txXfrm>
    </dsp:sp>
    <dsp:sp modelId="{648CFBE5-798B-4214-81F0-7B309DF7F0E2}">
      <dsp:nvSpPr>
        <dsp:cNvPr id="0" name=""/>
        <dsp:cNvSpPr/>
      </dsp:nvSpPr>
      <dsp:spPr>
        <a:xfrm rot="5400000">
          <a:off x="4287893" y="1498382"/>
          <a:ext cx="1165621" cy="458419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Program participation is up 1571% </a:t>
          </a:r>
          <a:r>
            <a:rPr lang="en-US" sz="1100" kern="1200" dirty="0" err="1" smtClean="0"/>
            <a:t>YoY</a:t>
          </a:r>
          <a:r>
            <a:rPr lang="en-US" sz="1100" kern="1200" dirty="0" smtClean="0"/>
            <a:t> (8206 badges earned to date compared to 491 in 2011); to date 16 chairman circle badges earned compared to 2 last year</a:t>
          </a:r>
          <a:endParaRPr lang="en-US" sz="1100" kern="1200" dirty="0"/>
        </a:p>
        <a:p>
          <a:pPr marL="57150" lvl="1" indent="-57150" algn="l" defTabSz="488950">
            <a:lnSpc>
              <a:spcPct val="90000"/>
            </a:lnSpc>
            <a:spcBef>
              <a:spcPct val="0"/>
            </a:spcBef>
            <a:spcAft>
              <a:spcPct val="15000"/>
            </a:spcAft>
            <a:buChar char="••"/>
          </a:pPr>
          <a:r>
            <a:rPr lang="en-US" sz="1100" kern="1200" dirty="0" smtClean="0"/>
            <a:t>Community Reviews Campaigns drive significant reviews growth - over 5K reviews in 1 day; Engagement campaigns have driven 5K comments on a blog in 1 day</a:t>
          </a:r>
          <a:endParaRPr lang="en-US" sz="1100" kern="1200" dirty="0"/>
        </a:p>
      </dsp:txBody>
      <dsp:txXfrm rot="5400000">
        <a:off x="4287893" y="1498382"/>
        <a:ext cx="1165621" cy="4584192"/>
      </dsp:txXfrm>
    </dsp:sp>
    <dsp:sp modelId="{9F41F201-A619-4812-8B15-261A964CCA3D}">
      <dsp:nvSpPr>
        <dsp:cNvPr id="0" name=""/>
        <dsp:cNvSpPr/>
      </dsp:nvSpPr>
      <dsp:spPr>
        <a:xfrm>
          <a:off x="0" y="3061965"/>
          <a:ext cx="2578608" cy="145702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t>Reputation Program &amp; Campaigns</a:t>
          </a:r>
          <a:endParaRPr lang="en-US" sz="1600" kern="1200" dirty="0"/>
        </a:p>
      </dsp:txBody>
      <dsp:txXfrm>
        <a:off x="0" y="3061965"/>
        <a:ext cx="2578608" cy="145702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79C545-4C60-4C03-8B83-4E91CBEA800A}" type="datetimeFigureOut">
              <a:rPr lang="en-US" smtClean="0"/>
              <a:pPr/>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FBB3F-7EA9-43C7-A2BE-1E8047D32A3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79C545-4C60-4C03-8B83-4E91CBEA800A}" type="datetimeFigureOut">
              <a:rPr lang="en-US" smtClean="0"/>
              <a:pPr/>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FBB3F-7EA9-43C7-A2BE-1E8047D32A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79C545-4C60-4C03-8B83-4E91CBEA800A}" type="datetimeFigureOut">
              <a:rPr lang="en-US" smtClean="0"/>
              <a:pPr/>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FBB3F-7EA9-43C7-A2BE-1E8047D32A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79C545-4C60-4C03-8B83-4E91CBEA800A}" type="datetimeFigureOut">
              <a:rPr lang="en-US" smtClean="0"/>
              <a:pPr/>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FBB3F-7EA9-43C7-A2BE-1E8047D32A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79C545-4C60-4C03-8B83-4E91CBEA800A}" type="datetimeFigureOut">
              <a:rPr lang="en-US" smtClean="0"/>
              <a:pPr/>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FBB3F-7EA9-43C7-A2BE-1E8047D32A3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79C545-4C60-4C03-8B83-4E91CBEA800A}" type="datetimeFigureOut">
              <a:rPr lang="en-US" smtClean="0"/>
              <a:pPr/>
              <a:t>5/1/2012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9FBB3F-7EA9-43C7-A2BE-1E8047D32A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79C545-4C60-4C03-8B83-4E91CBEA800A}" type="datetimeFigureOut">
              <a:rPr lang="en-US" smtClean="0"/>
              <a:pPr/>
              <a:t>5/1/2012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9FBB3F-7EA9-43C7-A2BE-1E8047D32A3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79C545-4C60-4C03-8B83-4E91CBEA800A}" type="datetimeFigureOut">
              <a:rPr lang="en-US" smtClean="0"/>
              <a:pPr/>
              <a:t>5/1/2012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9FBB3F-7EA9-43C7-A2BE-1E8047D32A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79C545-4C60-4C03-8B83-4E91CBEA800A}" type="datetimeFigureOut">
              <a:rPr lang="en-US" smtClean="0"/>
              <a:pPr/>
              <a:t>5/1/2012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9FBB3F-7EA9-43C7-A2BE-1E8047D32A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79C545-4C60-4C03-8B83-4E91CBEA800A}" type="datetimeFigureOut">
              <a:rPr lang="en-US" smtClean="0"/>
              <a:pPr/>
              <a:t>5/1/2012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9FBB3F-7EA9-43C7-A2BE-1E8047D32A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79C545-4C60-4C03-8B83-4E91CBEA800A}" type="datetimeFigureOut">
              <a:rPr lang="en-US" smtClean="0"/>
              <a:pPr/>
              <a:t>5/1/2012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9FBB3F-7EA9-43C7-A2BE-1E8047D32A3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9C545-4C60-4C03-8B83-4E91CBEA800A}" type="datetimeFigureOut">
              <a:rPr lang="en-US" smtClean="0"/>
              <a:pPr/>
              <a:t>5/1/2012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9FBB3F-7EA9-43C7-A2BE-1E8047D32A3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300" y="2130425"/>
            <a:ext cx="7772400" cy="1470025"/>
          </a:xfrm>
        </p:spPr>
        <p:txBody>
          <a:bodyPr/>
          <a:lstStyle/>
          <a:p>
            <a:r>
              <a:rPr lang="en-US" dirty="0" smtClean="0"/>
              <a:t>MySears &amp; MyKmart Community Migration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Then &amp; Now*</a:t>
            </a:r>
            <a:endParaRPr lang="en-US" dirty="0"/>
          </a:p>
        </p:txBody>
      </p:sp>
      <p:sp>
        <p:nvSpPr>
          <p:cNvPr id="6" name="TextBox 5"/>
          <p:cNvSpPr txBox="1"/>
          <p:nvPr/>
        </p:nvSpPr>
        <p:spPr>
          <a:xfrm>
            <a:off x="609600" y="1447800"/>
            <a:ext cx="8001000" cy="2031325"/>
          </a:xfrm>
          <a:prstGeom prst="rect">
            <a:avLst/>
          </a:prstGeom>
          <a:noFill/>
        </p:spPr>
        <p:txBody>
          <a:bodyPr wrap="square" rtlCol="0">
            <a:spAutoFit/>
          </a:bodyPr>
          <a:lstStyle/>
          <a:p>
            <a:r>
              <a:rPr lang="en-US" sz="1400" dirty="0" smtClean="0"/>
              <a:t>The MySears Community launched in March of 2009 with a primary focus on providing product reviews. While it has remained focused on growing reviews, members have also found the community a valuable place to connect with Sears and get answers, support and advice from Sears. </a:t>
            </a:r>
          </a:p>
          <a:p>
            <a:endParaRPr lang="en-US" sz="1400" dirty="0"/>
          </a:p>
          <a:p>
            <a:r>
              <a:rPr lang="en-US" sz="1400" dirty="0" smtClean="0"/>
              <a:t>As we continue to expand on our internal capabilities, product reviews will become part of core providing a better integration with the commerce experience.  This will allow us to focus community on it’s growing role to provide our customers with answers, support and advice to enhance their shopping experience.  Tightly integrated with our CRM systems, community will serve as a primary support destination.  All interactions being crawlable in an effort to provide answers and reduce contacts. </a:t>
            </a:r>
          </a:p>
        </p:txBody>
      </p:sp>
      <p:sp>
        <p:nvSpPr>
          <p:cNvPr id="8" name="Rounded Rectangle 7"/>
          <p:cNvSpPr/>
          <p:nvPr/>
        </p:nvSpPr>
        <p:spPr>
          <a:xfrm>
            <a:off x="2016617" y="3951668"/>
            <a:ext cx="1752600" cy="838200"/>
          </a:xfrm>
          <a:prstGeom prst="roundRect">
            <a:avLst/>
          </a:prstGeom>
          <a:effectLst>
            <a:outerShdw blurRad="40000" dist="23000" dir="5400000" rotWithShape="0">
              <a:srgbClr val="000000">
                <a:alpha val="35000"/>
              </a:srgbClr>
            </a:outerShdw>
            <a:reflection blurRad="6350" stA="52000" endA="300" endPos="35000" dir="5400000" sy="-100000" algn="bl" rotWithShape="0"/>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smtClean="0"/>
              <a:t>MySears Community</a:t>
            </a:r>
            <a:endParaRPr lang="en-US" b="1" dirty="0"/>
          </a:p>
        </p:txBody>
      </p:sp>
      <p:sp>
        <p:nvSpPr>
          <p:cNvPr id="9" name="Rounded Rectangle 8"/>
          <p:cNvSpPr/>
          <p:nvPr/>
        </p:nvSpPr>
        <p:spPr>
          <a:xfrm>
            <a:off x="5257800" y="3951668"/>
            <a:ext cx="1752600" cy="838200"/>
          </a:xfrm>
          <a:prstGeom prst="roundRect">
            <a:avLst/>
          </a:prstGeom>
          <a:effectLst>
            <a:outerShdw blurRad="40000" dist="23000" dir="5400000" rotWithShape="0">
              <a:srgbClr val="000000">
                <a:alpha val="35000"/>
              </a:srgbClr>
            </a:outerShdw>
            <a:reflection blurRad="6350" stA="52000" endA="300" endPos="35000" dir="5400000" sy="-100000" algn="bl" rotWithShape="0"/>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smtClean="0"/>
              <a:t>Product Reviews</a:t>
            </a:r>
            <a:endParaRPr lang="en-US" b="1" dirty="0"/>
          </a:p>
        </p:txBody>
      </p:sp>
      <p:sp>
        <p:nvSpPr>
          <p:cNvPr id="10" name="Equal 9"/>
          <p:cNvSpPr/>
          <p:nvPr/>
        </p:nvSpPr>
        <p:spPr>
          <a:xfrm>
            <a:off x="4160413" y="4104068"/>
            <a:ext cx="706191" cy="533400"/>
          </a:xfrm>
          <a:prstGeom prst="mathEqual">
            <a:avLst/>
          </a:prstGeom>
          <a:effectLst>
            <a:outerShdw blurRad="40000" dist="23000" dir="5400000" rotWithShape="0">
              <a:srgbClr val="000000">
                <a:alpha val="35000"/>
              </a:srgbClr>
            </a:outerShdw>
            <a:reflection blurRad="6350" stA="52000" endA="300" endPos="35000" dir="5400000" sy="-100000" algn="bl" rotWithShape="0"/>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ounded Rectangle 10"/>
          <p:cNvSpPr/>
          <p:nvPr/>
        </p:nvSpPr>
        <p:spPr>
          <a:xfrm>
            <a:off x="2016617" y="5334000"/>
            <a:ext cx="1752600" cy="838200"/>
          </a:xfrm>
          <a:prstGeom prst="roundRect">
            <a:avLst/>
          </a:prstGeom>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t>MySears Community</a:t>
            </a:r>
            <a:endParaRPr lang="en-US" b="1" dirty="0"/>
          </a:p>
        </p:txBody>
      </p:sp>
      <p:sp>
        <p:nvSpPr>
          <p:cNvPr id="12" name="Rounded Rectangle 11"/>
          <p:cNvSpPr/>
          <p:nvPr/>
        </p:nvSpPr>
        <p:spPr>
          <a:xfrm>
            <a:off x="5257800" y="5334000"/>
            <a:ext cx="1752600" cy="838200"/>
          </a:xfrm>
          <a:prstGeom prst="roundRect">
            <a:avLst/>
          </a:prstGeom>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t>Social Support</a:t>
            </a:r>
            <a:endParaRPr lang="en-US" b="1" dirty="0"/>
          </a:p>
        </p:txBody>
      </p:sp>
      <p:sp>
        <p:nvSpPr>
          <p:cNvPr id="13" name="Equal 12"/>
          <p:cNvSpPr/>
          <p:nvPr/>
        </p:nvSpPr>
        <p:spPr>
          <a:xfrm>
            <a:off x="4160413" y="5486400"/>
            <a:ext cx="706191" cy="533400"/>
          </a:xfrm>
          <a:prstGeom prst="mathEqual">
            <a:avLst/>
          </a:prstGeom>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TextBox 13"/>
          <p:cNvSpPr txBox="1"/>
          <p:nvPr/>
        </p:nvSpPr>
        <p:spPr>
          <a:xfrm>
            <a:off x="533400" y="4186102"/>
            <a:ext cx="1143000" cy="369332"/>
          </a:xfrm>
          <a:prstGeom prst="rect">
            <a:avLst/>
          </a:prstGeom>
          <a:noFill/>
        </p:spPr>
        <p:txBody>
          <a:bodyPr wrap="square" rtlCol="0">
            <a:spAutoFit/>
          </a:bodyPr>
          <a:lstStyle/>
          <a:p>
            <a:r>
              <a:rPr lang="en-US" dirty="0" smtClean="0"/>
              <a:t>THEN</a:t>
            </a:r>
            <a:endParaRPr lang="en-US" dirty="0"/>
          </a:p>
        </p:txBody>
      </p:sp>
      <p:sp>
        <p:nvSpPr>
          <p:cNvPr id="15" name="TextBox 14"/>
          <p:cNvSpPr txBox="1"/>
          <p:nvPr/>
        </p:nvSpPr>
        <p:spPr>
          <a:xfrm>
            <a:off x="533400" y="5568434"/>
            <a:ext cx="1143000" cy="369332"/>
          </a:xfrm>
          <a:prstGeom prst="rect">
            <a:avLst/>
          </a:prstGeom>
          <a:noFill/>
        </p:spPr>
        <p:txBody>
          <a:bodyPr wrap="square" rtlCol="0">
            <a:spAutoFit/>
          </a:bodyPr>
          <a:lstStyle/>
          <a:p>
            <a:r>
              <a:rPr lang="en-US" dirty="0" smtClean="0"/>
              <a:t>NOW</a:t>
            </a:r>
            <a:endParaRPr lang="en-US" dirty="0"/>
          </a:p>
        </p:txBody>
      </p:sp>
      <p:sp>
        <p:nvSpPr>
          <p:cNvPr id="16" name="TextBox 15"/>
          <p:cNvSpPr txBox="1"/>
          <p:nvPr/>
        </p:nvSpPr>
        <p:spPr>
          <a:xfrm>
            <a:off x="1524000" y="914400"/>
            <a:ext cx="5941050" cy="246221"/>
          </a:xfrm>
          <a:prstGeom prst="rect">
            <a:avLst/>
          </a:prstGeom>
          <a:noFill/>
        </p:spPr>
        <p:txBody>
          <a:bodyPr wrap="none" rtlCol="0">
            <a:spAutoFit/>
          </a:bodyPr>
          <a:lstStyle/>
          <a:p>
            <a:r>
              <a:rPr lang="en-US" sz="1000" dirty="0" smtClean="0"/>
              <a:t>*</a:t>
            </a:r>
            <a:r>
              <a:rPr lang="en-US" sz="1000" b="1" dirty="0" smtClean="0"/>
              <a:t>Then</a:t>
            </a:r>
            <a:r>
              <a:rPr lang="en-US" sz="1000" dirty="0" smtClean="0"/>
              <a:t> refers to the current state of communities on Viewpoints platform; </a:t>
            </a:r>
            <a:r>
              <a:rPr lang="en-US" sz="1000" b="1" dirty="0" smtClean="0"/>
              <a:t>Now</a:t>
            </a:r>
            <a:r>
              <a:rPr lang="en-US" sz="1000" dirty="0" smtClean="0"/>
              <a:t> refers to the internal solution.</a:t>
            </a:r>
            <a:endParaRPr 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Current Key Behaviors</a:t>
            </a:r>
            <a:endParaRPr lang="en-US" dirty="0"/>
          </a:p>
        </p:txBody>
      </p:sp>
      <p:graphicFrame>
        <p:nvGraphicFramePr>
          <p:cNvPr id="4" name="Diagram 3"/>
          <p:cNvGraphicFramePr/>
          <p:nvPr/>
        </p:nvGraphicFramePr>
        <p:xfrm>
          <a:off x="990600" y="1574800"/>
          <a:ext cx="7162800" cy="452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Features: Then &amp; Now</a:t>
            </a:r>
            <a:endParaRPr lang="en-US" dirty="0"/>
          </a:p>
        </p:txBody>
      </p:sp>
      <p:graphicFrame>
        <p:nvGraphicFramePr>
          <p:cNvPr id="4" name="Table 3"/>
          <p:cNvGraphicFramePr>
            <a:graphicFrameLocks noGrp="1"/>
          </p:cNvGraphicFramePr>
          <p:nvPr/>
        </p:nvGraphicFramePr>
        <p:xfrm>
          <a:off x="228600" y="1000760"/>
          <a:ext cx="8763000" cy="5400040"/>
        </p:xfrm>
        <a:graphic>
          <a:graphicData uri="http://schemas.openxmlformats.org/drawingml/2006/table">
            <a:tbl>
              <a:tblPr firstRow="1" bandRow="1">
                <a:tableStyleId>{5C22544A-7EE6-4342-B048-85BDC9FD1C3A}</a:tableStyleId>
              </a:tblPr>
              <a:tblGrid>
                <a:gridCol w="1371600"/>
                <a:gridCol w="3009900"/>
                <a:gridCol w="1714500"/>
                <a:gridCol w="2667000"/>
              </a:tblGrid>
              <a:tr h="127000">
                <a:tc>
                  <a:txBody>
                    <a:bodyPr/>
                    <a:lstStyle/>
                    <a:p>
                      <a:r>
                        <a:rPr lang="en-US" sz="1000" b="0" dirty="0" smtClean="0"/>
                        <a:t>Feature</a:t>
                      </a:r>
                      <a:endParaRPr lang="en-US" sz="1000" b="0" dirty="0"/>
                    </a:p>
                  </a:txBody>
                  <a:tcPr/>
                </a:tc>
                <a:tc>
                  <a:txBody>
                    <a:bodyPr/>
                    <a:lstStyle/>
                    <a:p>
                      <a:r>
                        <a:rPr lang="en-US" sz="1000" b="0" dirty="0" smtClean="0"/>
                        <a:t>Description</a:t>
                      </a:r>
                      <a:endParaRPr lang="en-US" sz="1000" b="0" dirty="0"/>
                    </a:p>
                  </a:txBody>
                  <a:tcPr/>
                </a:tc>
                <a:tc>
                  <a:txBody>
                    <a:bodyPr/>
                    <a:lstStyle/>
                    <a:p>
                      <a:r>
                        <a:rPr lang="en-US" sz="1000" b="0" dirty="0" smtClean="0"/>
                        <a:t>Proposed</a:t>
                      </a:r>
                      <a:endParaRPr lang="en-US" sz="1000" b="0" dirty="0"/>
                    </a:p>
                  </a:txBody>
                  <a:tcPr/>
                </a:tc>
                <a:tc>
                  <a:txBody>
                    <a:bodyPr/>
                    <a:lstStyle/>
                    <a:p>
                      <a:r>
                        <a:rPr lang="en-US" sz="1000" b="0" dirty="0" smtClean="0"/>
                        <a:t>Notes</a:t>
                      </a:r>
                      <a:endParaRPr lang="en-US" sz="1000" b="0" dirty="0"/>
                    </a:p>
                  </a:txBody>
                  <a:tcPr/>
                </a:tc>
              </a:tr>
              <a:tr h="370840">
                <a:tc>
                  <a:txBody>
                    <a:bodyPr/>
                    <a:lstStyle/>
                    <a:p>
                      <a:r>
                        <a:rPr lang="en-US" sz="1000" b="1" dirty="0" smtClean="0"/>
                        <a:t>Reviews</a:t>
                      </a:r>
                      <a:endParaRPr lang="en-US" sz="1000" b="1" dirty="0"/>
                    </a:p>
                  </a:txBody>
                  <a:tcPr>
                    <a:solidFill>
                      <a:schemeClr val="accent1">
                        <a:lumMod val="40000"/>
                        <a:lumOff val="60000"/>
                      </a:schemeClr>
                    </a:solidFill>
                  </a:tcPr>
                </a:tc>
                <a:tc>
                  <a:txBody>
                    <a:bodyPr/>
                    <a:lstStyle/>
                    <a:p>
                      <a:r>
                        <a:rPr lang="en-US" sz="1000" dirty="0" smtClean="0"/>
                        <a:t>Customers can read</a:t>
                      </a:r>
                      <a:r>
                        <a:rPr lang="en-US" sz="1000" baseline="0" dirty="0" smtClean="0"/>
                        <a:t> , write and comment on product reviews.  </a:t>
                      </a:r>
                      <a:endParaRPr lang="en-US" sz="1000" dirty="0"/>
                    </a:p>
                  </a:txBody>
                  <a:tcPr>
                    <a:solidFill>
                      <a:schemeClr val="accent1">
                        <a:lumMod val="40000"/>
                        <a:lumOff val="60000"/>
                      </a:schemeClr>
                    </a:solidFill>
                  </a:tcPr>
                </a:tc>
                <a:tc>
                  <a:txBody>
                    <a:bodyPr/>
                    <a:lstStyle/>
                    <a:p>
                      <a:r>
                        <a:rPr lang="en-US" sz="1000" dirty="0" smtClean="0"/>
                        <a:t>All read/write</a:t>
                      </a:r>
                      <a:r>
                        <a:rPr lang="en-US" sz="1000" baseline="0" dirty="0" smtClean="0"/>
                        <a:t> review will take place on core.  </a:t>
                      </a:r>
                      <a:endParaRPr lang="en-US" sz="1000" dirty="0"/>
                    </a:p>
                  </a:txBody>
                  <a:tcPr>
                    <a:solidFill>
                      <a:schemeClr val="accent1">
                        <a:lumMod val="40000"/>
                        <a:lumOff val="60000"/>
                      </a:schemeClr>
                    </a:solidFill>
                  </a:tcPr>
                </a:tc>
                <a:tc>
                  <a:txBody>
                    <a:bodyPr/>
                    <a:lstStyle/>
                    <a:p>
                      <a:r>
                        <a:rPr lang="en-US" sz="1000" dirty="0" smtClean="0"/>
                        <a:t>80% of reviews written today happen on .com;  While product pages attract</a:t>
                      </a:r>
                      <a:r>
                        <a:rPr lang="en-US" sz="1000" baseline="0" dirty="0" smtClean="0"/>
                        <a:t> a significant amount of SEO traffic, the goal is to drive the traffic directly to the product page on .com</a:t>
                      </a:r>
                      <a:endParaRPr lang="en-US" sz="1000" dirty="0"/>
                    </a:p>
                  </a:txBody>
                  <a:tcPr>
                    <a:solidFill>
                      <a:schemeClr val="accent1">
                        <a:lumMod val="40000"/>
                        <a:lumOff val="60000"/>
                      </a:schemeClr>
                    </a:solidFill>
                  </a:tcPr>
                </a:tc>
              </a:tr>
              <a:tr h="370840">
                <a:tc>
                  <a:txBody>
                    <a:bodyPr/>
                    <a:lstStyle/>
                    <a:p>
                      <a:r>
                        <a:rPr lang="en-US" sz="1000" b="1" dirty="0" smtClean="0"/>
                        <a:t>Discussion Forum</a:t>
                      </a:r>
                      <a:endParaRPr lang="en-US" sz="1000" b="1" dirty="0"/>
                    </a:p>
                  </a:txBody>
                  <a:tcPr>
                    <a:solidFill>
                      <a:schemeClr val="accent3">
                        <a:lumMod val="60000"/>
                        <a:lumOff val="40000"/>
                      </a:schemeClr>
                    </a:solidFill>
                  </a:tcPr>
                </a:tc>
                <a:tc>
                  <a:txBody>
                    <a:bodyPr/>
                    <a:lstStyle/>
                    <a:p>
                      <a:r>
                        <a:rPr lang="en-US" sz="1000" dirty="0" smtClean="0"/>
                        <a:t>Customers can post</a:t>
                      </a:r>
                      <a:r>
                        <a:rPr lang="en-US" sz="1000" baseline="0" dirty="0" smtClean="0"/>
                        <a:t> a topic/ask a question in a specific category and the community can respond.  Moderated on the forum.</a:t>
                      </a:r>
                      <a:endParaRPr lang="en-US" sz="1000" dirty="0"/>
                    </a:p>
                  </a:txBody>
                  <a:tcPr>
                    <a:solidFill>
                      <a:schemeClr val="accent3">
                        <a:lumMod val="60000"/>
                        <a:lumOff val="40000"/>
                      </a:schemeClr>
                    </a:solidFill>
                  </a:tcPr>
                </a:tc>
                <a:tc>
                  <a:txBody>
                    <a:bodyPr/>
                    <a:lstStyle/>
                    <a:p>
                      <a:r>
                        <a:rPr lang="en-US" sz="1000" dirty="0" smtClean="0"/>
                        <a:t>Use MML Q&amp;A  and develop</a:t>
                      </a:r>
                      <a:r>
                        <a:rPr lang="en-US" sz="1000" baseline="0" dirty="0" smtClean="0"/>
                        <a:t> a new expert queuing tool to moderate.</a:t>
                      </a:r>
                      <a:endParaRPr lang="en-US" sz="1000" dirty="0"/>
                    </a:p>
                  </a:txBody>
                  <a:tcPr>
                    <a:solidFill>
                      <a:schemeClr val="accent3">
                        <a:lumMod val="60000"/>
                        <a:lumOff val="40000"/>
                      </a:schemeClr>
                    </a:solidFill>
                  </a:tcPr>
                </a:tc>
                <a:tc>
                  <a:txBody>
                    <a:bodyPr/>
                    <a:lstStyle/>
                    <a:p>
                      <a:r>
                        <a:rPr lang="en-US" sz="1000" dirty="0" smtClean="0"/>
                        <a:t>We’ll create a dedicated</a:t>
                      </a:r>
                      <a:r>
                        <a:rPr lang="en-US" sz="1000" baseline="0" dirty="0" smtClean="0"/>
                        <a:t> Customer Service page for immediate  assistance to order/service issues and interest pages for product support, etc. </a:t>
                      </a:r>
                      <a:endParaRPr lang="en-US" sz="1000" dirty="0"/>
                    </a:p>
                  </a:txBody>
                  <a:tcPr>
                    <a:solidFill>
                      <a:schemeClr val="accent3">
                        <a:lumMod val="60000"/>
                        <a:lumOff val="40000"/>
                      </a:schemeClr>
                    </a:solidFill>
                  </a:tcPr>
                </a:tc>
              </a:tr>
              <a:tr h="370840">
                <a:tc>
                  <a:txBody>
                    <a:bodyPr/>
                    <a:lstStyle/>
                    <a:p>
                      <a:r>
                        <a:rPr lang="en-US" sz="1000" b="1" dirty="0" smtClean="0"/>
                        <a:t>Reputation Program/SYWR Points</a:t>
                      </a:r>
                      <a:endParaRPr lang="en-US" sz="1000" b="1" dirty="0"/>
                    </a:p>
                  </a:txBody>
                  <a:tcPr>
                    <a:solidFill>
                      <a:schemeClr val="accent6">
                        <a:lumMod val="60000"/>
                        <a:lumOff val="40000"/>
                      </a:schemeClr>
                    </a:solidFill>
                  </a:tcPr>
                </a:tc>
                <a:tc>
                  <a:txBody>
                    <a:bodyPr/>
                    <a:lstStyle/>
                    <a:p>
                      <a:r>
                        <a:rPr lang="en-US" sz="1000" dirty="0" smtClean="0"/>
                        <a:t>Members contribute to the site through reviews, comments, posts</a:t>
                      </a:r>
                      <a:r>
                        <a:rPr lang="en-US" sz="1000" baseline="0" dirty="0" smtClean="0"/>
                        <a:t> and earn Reputation Points that earn them SYWR points.</a:t>
                      </a:r>
                      <a:endParaRPr lang="en-US" sz="1000" dirty="0"/>
                    </a:p>
                  </a:txBody>
                  <a:tcPr>
                    <a:solidFill>
                      <a:schemeClr val="accent6">
                        <a:lumMod val="60000"/>
                        <a:lumOff val="40000"/>
                      </a:schemeClr>
                    </a:solidFill>
                  </a:tcPr>
                </a:tc>
                <a:tc>
                  <a:txBody>
                    <a:bodyPr/>
                    <a:lstStyle/>
                    <a:p>
                      <a:r>
                        <a:rPr lang="en-US" sz="1000" dirty="0" smtClean="0"/>
                        <a:t>Use shopyourway.com</a:t>
                      </a:r>
                      <a:endParaRPr lang="en-US" sz="1000" dirty="0"/>
                    </a:p>
                  </a:txBody>
                  <a:tcPr>
                    <a:solidFill>
                      <a:schemeClr val="accent6">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Members will earn SYWR points for non-transactional contributions</a:t>
                      </a:r>
                      <a:r>
                        <a:rPr lang="en-US" sz="1000" baseline="0" dirty="0" smtClean="0"/>
                        <a:t> through  shopyourway.com</a:t>
                      </a:r>
                      <a:endParaRPr lang="en-US" sz="1000" dirty="0" smtClean="0"/>
                    </a:p>
                  </a:txBody>
                  <a:tcPr>
                    <a:solidFill>
                      <a:schemeClr val="accent6">
                        <a:lumMod val="60000"/>
                        <a:lumOff val="40000"/>
                      </a:schemeClr>
                    </a:solidFill>
                  </a:tcPr>
                </a:tc>
              </a:tr>
              <a:tr h="370840">
                <a:tc>
                  <a:txBody>
                    <a:bodyPr/>
                    <a:lstStyle/>
                    <a:p>
                      <a:r>
                        <a:rPr lang="en-US" sz="1000" b="1" dirty="0" smtClean="0"/>
                        <a:t>Blogs/Articles/Guides</a:t>
                      </a:r>
                      <a:endParaRPr lang="en-US" sz="1000" b="1" dirty="0"/>
                    </a:p>
                  </a:txBody>
                  <a:tcPr>
                    <a:solidFill>
                      <a:schemeClr val="accent3">
                        <a:lumMod val="60000"/>
                        <a:lumOff val="40000"/>
                      </a:schemeClr>
                    </a:solidFill>
                  </a:tcPr>
                </a:tc>
                <a:tc>
                  <a:txBody>
                    <a:bodyPr/>
                    <a:lstStyle/>
                    <a:p>
                      <a:r>
                        <a:rPr lang="en-US" sz="1000" dirty="0" smtClean="0"/>
                        <a:t>Regularly</a:t>
                      </a:r>
                      <a:r>
                        <a:rPr lang="en-US" sz="1000" baseline="0" dirty="0" smtClean="0"/>
                        <a:t> updated content to provide advice, tips and guidance around our product categories.</a:t>
                      </a:r>
                      <a:endParaRPr lang="en-US" sz="1000" dirty="0"/>
                    </a:p>
                  </a:txBody>
                  <a:tcPr>
                    <a:solidFill>
                      <a:schemeClr val="accent3">
                        <a:lumMod val="60000"/>
                        <a:lumOff val="40000"/>
                      </a:schemeClr>
                    </a:solidFill>
                  </a:tcPr>
                </a:tc>
                <a:tc>
                  <a:txBody>
                    <a:bodyPr/>
                    <a:lstStyle/>
                    <a:p>
                      <a:r>
                        <a:rPr lang="en-US" sz="1000" dirty="0" smtClean="0"/>
                        <a:t>Use MML articles</a:t>
                      </a:r>
                      <a:r>
                        <a:rPr lang="en-US" sz="1000" baseline="0" dirty="0" smtClean="0"/>
                        <a:t> feature</a:t>
                      </a:r>
                      <a:endParaRPr lang="en-US" sz="1000" dirty="0"/>
                    </a:p>
                  </a:txBody>
                  <a:tcPr>
                    <a:solidFill>
                      <a:schemeClr val="accent3">
                        <a:lumMod val="60000"/>
                        <a:lumOff val="40000"/>
                      </a:schemeClr>
                    </a:solidFill>
                  </a:tcPr>
                </a:tc>
                <a:tc>
                  <a:txBody>
                    <a:bodyPr/>
                    <a:lstStyle/>
                    <a:p>
                      <a:endParaRPr lang="en-US" sz="1000" dirty="0"/>
                    </a:p>
                  </a:txBody>
                  <a:tcPr>
                    <a:solidFill>
                      <a:schemeClr val="accent3">
                        <a:lumMod val="60000"/>
                        <a:lumOff val="40000"/>
                      </a:schemeClr>
                    </a:solidFill>
                  </a:tcPr>
                </a:tc>
              </a:tr>
              <a:tr h="370840">
                <a:tc>
                  <a:txBody>
                    <a:bodyPr/>
                    <a:lstStyle/>
                    <a:p>
                      <a:r>
                        <a:rPr lang="en-US" sz="1000" b="1" dirty="0" smtClean="0"/>
                        <a:t>Ideas</a:t>
                      </a:r>
                      <a:endParaRPr lang="en-US" sz="1000" b="1" dirty="0"/>
                    </a:p>
                  </a:txBody>
                  <a:tcPr>
                    <a:solidFill>
                      <a:schemeClr val="bg1">
                        <a:lumMod val="75000"/>
                      </a:schemeClr>
                    </a:solidFill>
                  </a:tcPr>
                </a:tc>
                <a:tc>
                  <a:txBody>
                    <a:bodyPr/>
                    <a:lstStyle/>
                    <a:p>
                      <a:r>
                        <a:rPr lang="en-US" sz="1000" dirty="0" smtClean="0"/>
                        <a:t>Customers share ideas and vote</a:t>
                      </a:r>
                      <a:r>
                        <a:rPr lang="en-US" sz="1000" baseline="0" dirty="0" smtClean="0"/>
                        <a:t> on them. Tags show status.</a:t>
                      </a:r>
                      <a:endParaRPr lang="en-US" sz="1000" dirty="0"/>
                    </a:p>
                  </a:txBody>
                  <a:tcPr>
                    <a:solidFill>
                      <a:schemeClr val="bg1">
                        <a:lumMod val="75000"/>
                      </a:schemeClr>
                    </a:solidFill>
                  </a:tcPr>
                </a:tc>
                <a:tc>
                  <a:txBody>
                    <a:bodyPr/>
                    <a:lstStyle/>
                    <a:p>
                      <a:r>
                        <a:rPr lang="en-US" sz="1000" dirty="0" smtClean="0"/>
                        <a:t>Discontinue</a:t>
                      </a:r>
                      <a:endParaRPr lang="en-US" sz="1000" dirty="0"/>
                    </a:p>
                  </a:txBody>
                  <a:tcPr>
                    <a:solidFill>
                      <a:schemeClr val="bg1">
                        <a:lumMod val="75000"/>
                      </a:schemeClr>
                    </a:solidFill>
                  </a:tcPr>
                </a:tc>
                <a:tc>
                  <a:txBody>
                    <a:bodyPr/>
                    <a:lstStyle/>
                    <a:p>
                      <a:r>
                        <a:rPr lang="en-US" sz="1000" dirty="0" smtClean="0"/>
                        <a:t>Ideas as</a:t>
                      </a:r>
                      <a:r>
                        <a:rPr lang="en-US" sz="1000" baseline="0" dirty="0" smtClean="0"/>
                        <a:t> a feature will not exist in new platform; feedback will still be captured through Qualtrics.</a:t>
                      </a:r>
                      <a:endParaRPr lang="en-US" sz="1000" dirty="0"/>
                    </a:p>
                  </a:txBody>
                  <a:tcPr>
                    <a:solidFill>
                      <a:schemeClr val="bg1">
                        <a:lumMod val="75000"/>
                      </a:schemeClr>
                    </a:solidFill>
                  </a:tcPr>
                </a:tc>
              </a:tr>
              <a:tr h="370840">
                <a:tc>
                  <a:txBody>
                    <a:bodyPr/>
                    <a:lstStyle/>
                    <a:p>
                      <a:r>
                        <a:rPr lang="en-US" sz="1000" b="1" dirty="0" smtClean="0"/>
                        <a:t>Polls</a:t>
                      </a:r>
                      <a:endParaRPr lang="en-US" sz="1000" b="1" dirty="0"/>
                    </a:p>
                  </a:txBody>
                  <a:tcPr>
                    <a:solidFill>
                      <a:schemeClr val="accent6">
                        <a:lumMod val="60000"/>
                        <a:lumOff val="40000"/>
                      </a:schemeClr>
                    </a:solidFill>
                  </a:tcPr>
                </a:tc>
                <a:tc>
                  <a:txBody>
                    <a:bodyPr/>
                    <a:lstStyle/>
                    <a:p>
                      <a:r>
                        <a:rPr lang="en-US" sz="1000" dirty="0" smtClean="0"/>
                        <a:t>There</a:t>
                      </a:r>
                      <a:r>
                        <a:rPr lang="en-US" sz="1000" baseline="0" dirty="0" smtClean="0"/>
                        <a:t> is a dedicated page featuring 6 polls</a:t>
                      </a:r>
                      <a:endParaRPr lang="en-US" sz="1000" dirty="0"/>
                    </a:p>
                  </a:txBody>
                  <a:tcPr>
                    <a:solidFill>
                      <a:schemeClr val="accent6">
                        <a:lumMod val="60000"/>
                        <a:lumOff val="40000"/>
                      </a:schemeClr>
                    </a:solidFill>
                  </a:tcPr>
                </a:tc>
                <a:tc>
                  <a:txBody>
                    <a:bodyPr/>
                    <a:lstStyle/>
                    <a:p>
                      <a:r>
                        <a:rPr lang="en-US" sz="1000" dirty="0" smtClean="0"/>
                        <a:t>Shopyourwa.com</a:t>
                      </a:r>
                      <a:r>
                        <a:rPr lang="en-US" sz="1000" baseline="0" dirty="0" smtClean="0"/>
                        <a:t> has polls which associates can use to gather feedback</a:t>
                      </a:r>
                      <a:endParaRPr lang="en-US" sz="1000" dirty="0"/>
                    </a:p>
                  </a:txBody>
                  <a:tcPr>
                    <a:solidFill>
                      <a:schemeClr val="accent6">
                        <a:lumMod val="60000"/>
                        <a:lumOff val="40000"/>
                      </a:schemeClr>
                    </a:solidFill>
                  </a:tcPr>
                </a:tc>
                <a:tc>
                  <a:txBody>
                    <a:bodyPr/>
                    <a:lstStyle/>
                    <a:p>
                      <a:r>
                        <a:rPr lang="en-US" sz="1000" dirty="0" smtClean="0"/>
                        <a:t>Polls receive</a:t>
                      </a:r>
                      <a:r>
                        <a:rPr lang="en-US" sz="1000" baseline="0" dirty="0" smtClean="0"/>
                        <a:t> very little to no traffic. This feature is not crucial to the community experience</a:t>
                      </a:r>
                      <a:endParaRPr lang="en-US" sz="1000" dirty="0"/>
                    </a:p>
                  </a:txBody>
                  <a:tcPr>
                    <a:solidFill>
                      <a:schemeClr val="accent6">
                        <a:lumMod val="60000"/>
                        <a:lumOff val="40000"/>
                      </a:schemeClr>
                    </a:solidFill>
                  </a:tcPr>
                </a:tc>
              </a:tr>
              <a:tr h="370840">
                <a:tc>
                  <a:txBody>
                    <a:bodyPr/>
                    <a:lstStyle/>
                    <a:p>
                      <a:r>
                        <a:rPr lang="en-US" sz="1000" b="1" dirty="0" smtClean="0"/>
                        <a:t>Feedback/Customer</a:t>
                      </a:r>
                      <a:r>
                        <a:rPr lang="en-US" sz="1000" b="1" baseline="0" dirty="0" smtClean="0"/>
                        <a:t> Support</a:t>
                      </a:r>
                      <a:endParaRPr lang="en-US" sz="1000" b="1" dirty="0"/>
                    </a:p>
                  </a:txBody>
                  <a:tcPr>
                    <a:solidFill>
                      <a:schemeClr val="accent3">
                        <a:lumMod val="60000"/>
                        <a:lumOff val="40000"/>
                      </a:schemeClr>
                    </a:solidFill>
                  </a:tcPr>
                </a:tc>
                <a:tc>
                  <a:txBody>
                    <a:bodyPr/>
                    <a:lstStyle/>
                    <a:p>
                      <a:r>
                        <a:rPr lang="en-US" sz="1000" dirty="0" smtClean="0"/>
                        <a:t>Members</a:t>
                      </a:r>
                      <a:r>
                        <a:rPr lang="en-US" sz="1000" baseline="0" dirty="0" smtClean="0"/>
                        <a:t> can share feedback/ask questions through a site form.</a:t>
                      </a:r>
                      <a:endParaRPr lang="en-US" sz="1000" dirty="0"/>
                    </a:p>
                  </a:txBody>
                  <a:tcPr>
                    <a:solidFill>
                      <a:schemeClr val="accent3">
                        <a:lumMod val="60000"/>
                        <a:lumOff val="40000"/>
                      </a:schemeClr>
                    </a:solidFill>
                  </a:tcPr>
                </a:tc>
                <a:tc>
                  <a:txBody>
                    <a:bodyPr/>
                    <a:lstStyle/>
                    <a:p>
                      <a:r>
                        <a:rPr lang="en-US" sz="1000" dirty="0" smtClean="0"/>
                        <a:t>Use Qualtrics</a:t>
                      </a:r>
                      <a:endParaRPr lang="en-US" sz="1000" dirty="0"/>
                    </a:p>
                  </a:txBody>
                  <a:tcPr>
                    <a:solidFill>
                      <a:schemeClr val="accent3">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We will</a:t>
                      </a:r>
                      <a:r>
                        <a:rPr lang="en-US" sz="1000" baseline="0" dirty="0" smtClean="0"/>
                        <a:t> replace this with Qualtrics, same process used on core sites.</a:t>
                      </a:r>
                      <a:endParaRPr lang="en-US" sz="1000" dirty="0" smtClean="0"/>
                    </a:p>
                  </a:txBody>
                  <a:tcPr>
                    <a:solidFill>
                      <a:schemeClr val="accent3">
                        <a:lumMod val="60000"/>
                        <a:lumOff val="40000"/>
                      </a:schemeClr>
                    </a:solidFill>
                  </a:tcPr>
                </a:tc>
              </a:tr>
              <a:tr h="370840">
                <a:tc>
                  <a:txBody>
                    <a:bodyPr/>
                    <a:lstStyle/>
                    <a:p>
                      <a:r>
                        <a:rPr lang="en-US" sz="1000" b="1" dirty="0" smtClean="0"/>
                        <a:t>Store Pages</a:t>
                      </a:r>
                      <a:endParaRPr lang="en-US" sz="1000" b="1" dirty="0"/>
                    </a:p>
                  </a:txBody>
                  <a:tcPr>
                    <a:solidFill>
                      <a:schemeClr val="accent6">
                        <a:lumMod val="60000"/>
                        <a:lumOff val="40000"/>
                      </a:schemeClr>
                    </a:solidFill>
                  </a:tcPr>
                </a:tc>
                <a:tc>
                  <a:txBody>
                    <a:bodyPr/>
                    <a:lstStyle/>
                    <a:p>
                      <a:r>
                        <a:rPr lang="en-US" sz="1000" dirty="0" smtClean="0"/>
                        <a:t>Customers</a:t>
                      </a:r>
                      <a:r>
                        <a:rPr lang="en-US" sz="1000" baseline="0" dirty="0" smtClean="0"/>
                        <a:t> can see events, news, write reviews and have a discussion with their local store. </a:t>
                      </a:r>
                      <a:endParaRPr lang="en-US" sz="1000" dirty="0"/>
                    </a:p>
                  </a:txBody>
                  <a:tcPr>
                    <a:solidFill>
                      <a:schemeClr val="accent6">
                        <a:lumMod val="60000"/>
                        <a:lumOff val="40000"/>
                      </a:schemeClr>
                    </a:solidFill>
                  </a:tcPr>
                </a:tc>
                <a:tc>
                  <a:txBody>
                    <a:bodyPr/>
                    <a:lstStyle/>
                    <a:p>
                      <a:r>
                        <a:rPr lang="en-US" sz="1000" dirty="0" smtClean="0"/>
                        <a:t>Migrate members</a:t>
                      </a:r>
                      <a:r>
                        <a:rPr lang="en-US" sz="1000" baseline="0" dirty="0" smtClean="0"/>
                        <a:t> to Shopyourway.com store pages.</a:t>
                      </a:r>
                      <a:endParaRPr lang="en-US" sz="1000" dirty="0"/>
                    </a:p>
                  </a:txBody>
                  <a:tcPr>
                    <a:solidFill>
                      <a:schemeClr val="accent6">
                        <a:lumMod val="60000"/>
                        <a:lumOff val="40000"/>
                      </a:schemeClr>
                    </a:solidFill>
                  </a:tcPr>
                </a:tc>
                <a:tc>
                  <a:txBody>
                    <a:bodyPr/>
                    <a:lstStyle/>
                    <a:p>
                      <a:r>
                        <a:rPr lang="en-US" sz="1000" dirty="0" smtClean="0"/>
                        <a:t>Shopyourway.com will need to support events which currently</a:t>
                      </a:r>
                      <a:r>
                        <a:rPr lang="en-US" sz="1000" baseline="0" dirty="0" smtClean="0"/>
                        <a:t> does not exist.</a:t>
                      </a:r>
                      <a:endParaRPr lang="en-US" sz="1000" dirty="0"/>
                    </a:p>
                  </a:txBody>
                  <a:tcPr>
                    <a:solidFill>
                      <a:schemeClr val="accent6">
                        <a:lumMod val="60000"/>
                        <a:lumOff val="40000"/>
                      </a:schemeClr>
                    </a:solidFill>
                  </a:tcPr>
                </a:tc>
              </a:tr>
              <a:tr h="370840">
                <a:tc>
                  <a:txBody>
                    <a:bodyPr/>
                    <a:lstStyle/>
                    <a:p>
                      <a:r>
                        <a:rPr lang="en-US" sz="1000" b="1" dirty="0" smtClean="0"/>
                        <a:t>Moderation Tool</a:t>
                      </a:r>
                      <a:endParaRPr lang="en-US" sz="1000" b="1" dirty="0"/>
                    </a:p>
                  </a:txBody>
                  <a:tcPr>
                    <a:solidFill>
                      <a:schemeClr val="accent3">
                        <a:lumMod val="60000"/>
                        <a:lumOff val="40000"/>
                      </a:schemeClr>
                    </a:solidFill>
                  </a:tcPr>
                </a:tc>
                <a:tc>
                  <a:txBody>
                    <a:bodyPr/>
                    <a:lstStyle/>
                    <a:p>
                      <a:r>
                        <a:rPr lang="en-US" sz="1000" dirty="0" smtClean="0"/>
                        <a:t>Moderate</a:t>
                      </a:r>
                      <a:r>
                        <a:rPr lang="en-US" sz="1000" baseline="0" dirty="0" smtClean="0"/>
                        <a:t> UGC and publish content (blogs/articles/ads)</a:t>
                      </a:r>
                      <a:endParaRPr lang="en-US" sz="1000" dirty="0"/>
                    </a:p>
                  </a:txBody>
                  <a:tcPr>
                    <a:solidFill>
                      <a:schemeClr val="accent3">
                        <a:lumMod val="60000"/>
                        <a:lumOff val="40000"/>
                      </a:schemeClr>
                    </a:solidFill>
                  </a:tcPr>
                </a:tc>
                <a:tc>
                  <a:txBody>
                    <a:bodyPr/>
                    <a:lstStyle/>
                    <a:p>
                      <a:r>
                        <a:rPr lang="en-US" sz="1000" dirty="0" smtClean="0"/>
                        <a:t>Develop new tool</a:t>
                      </a:r>
                      <a:endParaRPr lang="en-US" sz="1000" dirty="0"/>
                    </a:p>
                  </a:txBody>
                  <a:tcPr>
                    <a:solidFill>
                      <a:schemeClr val="accent3">
                        <a:lumMod val="60000"/>
                        <a:lumOff val="40000"/>
                      </a:schemeClr>
                    </a:solidFill>
                  </a:tcPr>
                </a:tc>
                <a:tc>
                  <a:txBody>
                    <a:bodyPr/>
                    <a:lstStyle/>
                    <a:p>
                      <a:endParaRPr lang="en-US" sz="1000" dirty="0"/>
                    </a:p>
                  </a:txBody>
                  <a:tcPr>
                    <a:solidFill>
                      <a:schemeClr val="accent3">
                        <a:lumMod val="60000"/>
                        <a:lumOff val="40000"/>
                      </a:schemeClr>
                    </a:solidFill>
                  </a:tcPr>
                </a:tc>
              </a:tr>
              <a:tr h="370840">
                <a:tc>
                  <a:txBody>
                    <a:bodyPr/>
                    <a:lstStyle/>
                    <a:p>
                      <a:r>
                        <a:rPr lang="en-US" sz="1000" b="1" dirty="0" smtClean="0"/>
                        <a:t>Ad Units</a:t>
                      </a:r>
                      <a:endParaRPr lang="en-US" sz="1000" b="1" dirty="0"/>
                    </a:p>
                  </a:txBody>
                  <a:tcPr>
                    <a:solidFill>
                      <a:schemeClr val="accent3">
                        <a:lumMod val="60000"/>
                        <a:lumOff val="40000"/>
                      </a:schemeClr>
                    </a:solidFill>
                  </a:tcPr>
                </a:tc>
                <a:tc>
                  <a:txBody>
                    <a:bodyPr/>
                    <a:lstStyle/>
                    <a:p>
                      <a:r>
                        <a:rPr lang="en-US" sz="1000" dirty="0" smtClean="0"/>
                        <a:t>Advertisements (banner ads, etc.)</a:t>
                      </a:r>
                      <a:endParaRPr lang="en-US" sz="1000" dirty="0"/>
                    </a:p>
                  </a:txBody>
                  <a:tcPr>
                    <a:solidFill>
                      <a:schemeClr val="accent3">
                        <a:lumMod val="60000"/>
                        <a:lumOff val="40000"/>
                      </a:schemeClr>
                    </a:solidFill>
                  </a:tcPr>
                </a:tc>
                <a:tc>
                  <a:txBody>
                    <a:bodyPr/>
                    <a:lstStyle/>
                    <a:p>
                      <a:r>
                        <a:rPr lang="en-US" sz="1000" dirty="0" smtClean="0"/>
                        <a:t>Use CMS</a:t>
                      </a:r>
                      <a:endParaRPr lang="en-US" sz="1000" dirty="0"/>
                    </a:p>
                  </a:txBody>
                  <a:tcPr>
                    <a:solidFill>
                      <a:schemeClr val="accent3">
                        <a:lumMod val="60000"/>
                        <a:lumOff val="40000"/>
                      </a:schemeClr>
                    </a:solidFill>
                  </a:tcPr>
                </a:tc>
                <a:tc>
                  <a:txBody>
                    <a:bodyPr/>
                    <a:lstStyle/>
                    <a:p>
                      <a:endParaRPr lang="en-US" sz="1000" dirty="0"/>
                    </a:p>
                  </a:txBody>
                  <a:tcPr>
                    <a:solidFill>
                      <a:schemeClr val="accent3">
                        <a:lumMod val="60000"/>
                        <a:lumOff val="40000"/>
                      </a:schemeClr>
                    </a:solidFill>
                  </a:tcPr>
                </a:tc>
              </a:tr>
            </a:tbl>
          </a:graphicData>
        </a:graphic>
      </p:graphicFrame>
      <p:sp>
        <p:nvSpPr>
          <p:cNvPr id="6" name="Rectangle 5"/>
          <p:cNvSpPr/>
          <p:nvPr/>
        </p:nvSpPr>
        <p:spPr>
          <a:xfrm>
            <a:off x="7543800" y="533400"/>
            <a:ext cx="1295400" cy="228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core</a:t>
            </a:r>
            <a:endParaRPr lang="en-US" sz="1000" b="1" dirty="0">
              <a:solidFill>
                <a:schemeClr val="tx1"/>
              </a:solidFill>
            </a:endParaRPr>
          </a:p>
        </p:txBody>
      </p:sp>
      <p:sp>
        <p:nvSpPr>
          <p:cNvPr id="7" name="Rectangle 6"/>
          <p:cNvSpPr/>
          <p:nvPr/>
        </p:nvSpPr>
        <p:spPr>
          <a:xfrm>
            <a:off x="7543800" y="76200"/>
            <a:ext cx="1295400" cy="2286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community</a:t>
            </a:r>
            <a:endParaRPr lang="en-US" sz="1000" b="1" dirty="0">
              <a:solidFill>
                <a:schemeClr val="tx1"/>
              </a:solidFill>
            </a:endParaRPr>
          </a:p>
        </p:txBody>
      </p:sp>
      <p:sp>
        <p:nvSpPr>
          <p:cNvPr id="8" name="Rectangle 7"/>
          <p:cNvSpPr/>
          <p:nvPr/>
        </p:nvSpPr>
        <p:spPr>
          <a:xfrm>
            <a:off x="7543800" y="304800"/>
            <a:ext cx="1295400" cy="2286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Shopyourway.com</a:t>
            </a:r>
            <a:endParaRPr lang="en-US" sz="1000" b="1" dirty="0">
              <a:solidFill>
                <a:schemeClr val="tx1"/>
              </a:solidFill>
            </a:endParaRPr>
          </a:p>
        </p:txBody>
      </p:sp>
      <p:sp>
        <p:nvSpPr>
          <p:cNvPr id="9" name="Rectangle 8"/>
          <p:cNvSpPr/>
          <p:nvPr/>
        </p:nvSpPr>
        <p:spPr>
          <a:xfrm>
            <a:off x="7543800" y="752856"/>
            <a:ext cx="1295400" cy="228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Not carried over</a:t>
            </a:r>
            <a:endParaRPr lang="en-US" sz="1000"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KPIs: Then &amp; Now</a:t>
            </a:r>
            <a:endParaRPr lang="en-US" dirty="0"/>
          </a:p>
        </p:txBody>
      </p:sp>
      <p:graphicFrame>
        <p:nvGraphicFramePr>
          <p:cNvPr id="4" name="Table 3"/>
          <p:cNvGraphicFramePr>
            <a:graphicFrameLocks noGrp="1"/>
          </p:cNvGraphicFramePr>
          <p:nvPr/>
        </p:nvGraphicFramePr>
        <p:xfrm>
          <a:off x="609599" y="1828800"/>
          <a:ext cx="2590801" cy="3048000"/>
        </p:xfrm>
        <a:graphic>
          <a:graphicData uri="http://schemas.openxmlformats.org/drawingml/2006/table">
            <a:tbl>
              <a:tblPr firstRow="1" bandRow="1">
                <a:tableStyleId>{3B4B98B0-60AC-42C2-AFA5-B58CD77FA1E5}</a:tableStyleId>
              </a:tblPr>
              <a:tblGrid>
                <a:gridCol w="2590801"/>
              </a:tblGrid>
              <a:tr h="282046">
                <a:tc>
                  <a:txBody>
                    <a:bodyPr/>
                    <a:lstStyle/>
                    <a:p>
                      <a:r>
                        <a:rPr lang="en-US" sz="1400" dirty="0" smtClean="0"/>
                        <a:t>KPI: Then</a:t>
                      </a:r>
                      <a:endParaRPr lang="en-US" sz="1400" b="1" dirty="0">
                        <a:solidFill>
                          <a:schemeClr val="tx1"/>
                        </a:solidFill>
                      </a:endParaRPr>
                    </a:p>
                  </a:txBody>
                  <a:tcPr/>
                </a:tc>
              </a:tr>
              <a:tr h="282046">
                <a:tc>
                  <a:txBody>
                    <a:bodyPr/>
                    <a:lstStyle/>
                    <a:p>
                      <a:r>
                        <a:rPr lang="en-US" sz="1400" dirty="0" smtClean="0"/>
                        <a:t>No. of Registrations</a:t>
                      </a:r>
                      <a:endParaRPr lang="en-US" sz="1400" dirty="0">
                        <a:solidFill>
                          <a:schemeClr val="bg2"/>
                        </a:solidFill>
                      </a:endParaRPr>
                    </a:p>
                  </a:txBody>
                  <a:tcPr/>
                </a:tc>
              </a:tr>
              <a:tr h="282046">
                <a:tc>
                  <a:txBody>
                    <a:bodyPr/>
                    <a:lstStyle/>
                    <a:p>
                      <a:r>
                        <a:rPr lang="en-US" sz="1400" dirty="0" smtClean="0">
                          <a:solidFill>
                            <a:schemeClr val="tx1"/>
                          </a:solidFill>
                        </a:rPr>
                        <a:t>No. of Emailable Members</a:t>
                      </a:r>
                      <a:endParaRPr lang="en-US" sz="1400" dirty="0">
                        <a:solidFill>
                          <a:schemeClr val="tx1"/>
                        </a:solidFill>
                      </a:endParaRPr>
                    </a:p>
                  </a:txBody>
                  <a:tcPr/>
                </a:tc>
              </a:tr>
              <a:tr h="282046">
                <a:tc>
                  <a:txBody>
                    <a:bodyPr/>
                    <a:lstStyle/>
                    <a:p>
                      <a:r>
                        <a:rPr lang="en-US" sz="1400" dirty="0" smtClean="0"/>
                        <a:t>No. of Reviews written</a:t>
                      </a:r>
                      <a:endParaRPr lang="en-US" sz="1400" dirty="0">
                        <a:solidFill>
                          <a:schemeClr val="bg2"/>
                        </a:solidFill>
                      </a:endParaRPr>
                    </a:p>
                  </a:txBody>
                  <a:tcPr/>
                </a:tc>
              </a:tr>
              <a:tr h="282046">
                <a:tc>
                  <a:txBody>
                    <a:bodyPr/>
                    <a:lstStyle/>
                    <a:p>
                      <a:r>
                        <a:rPr lang="en-US" sz="1400" dirty="0" smtClean="0"/>
                        <a:t>SEO Traffic</a:t>
                      </a:r>
                      <a:endParaRPr lang="en-US" sz="1400" dirty="0">
                        <a:solidFill>
                          <a:schemeClr val="bg2"/>
                        </a:solidFill>
                      </a:endParaRPr>
                    </a:p>
                  </a:txBody>
                  <a:tcPr/>
                </a:tc>
              </a:tr>
              <a:tr h="282046">
                <a:tc>
                  <a:txBody>
                    <a:bodyPr/>
                    <a:lstStyle/>
                    <a:p>
                      <a:r>
                        <a:rPr lang="en-US" sz="1400" dirty="0" smtClean="0">
                          <a:solidFill>
                            <a:schemeClr val="tx1"/>
                          </a:solidFill>
                        </a:rPr>
                        <a:t>No. of Forum</a:t>
                      </a:r>
                      <a:r>
                        <a:rPr lang="en-US" sz="1400" baseline="0" dirty="0" smtClean="0">
                          <a:solidFill>
                            <a:schemeClr val="tx1"/>
                          </a:solidFill>
                        </a:rPr>
                        <a:t> Topics, Comments</a:t>
                      </a:r>
                      <a:endParaRPr lang="en-US" sz="1400" dirty="0">
                        <a:solidFill>
                          <a:schemeClr val="bg2"/>
                        </a:solidFill>
                      </a:endParaRPr>
                    </a:p>
                  </a:txBody>
                  <a:tcPr/>
                </a:tc>
              </a:tr>
              <a:tr h="2820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No. of Ideas.</a:t>
                      </a:r>
                      <a:r>
                        <a:rPr lang="en-US" sz="1400" baseline="0" dirty="0" smtClean="0"/>
                        <a:t> Comments, Votes</a:t>
                      </a:r>
                      <a:endParaRPr lang="en-US" sz="1400" dirty="0" smtClean="0">
                        <a:solidFill>
                          <a:schemeClr val="bg2"/>
                        </a:solidFill>
                      </a:endParaRPr>
                    </a:p>
                  </a:txBody>
                  <a:tcPr/>
                </a:tc>
              </a:tr>
              <a:tr h="282046">
                <a:tc>
                  <a:txBody>
                    <a:bodyPr/>
                    <a:lstStyle/>
                    <a:p>
                      <a:r>
                        <a:rPr lang="en-US" sz="1400" dirty="0" smtClean="0">
                          <a:solidFill>
                            <a:schemeClr val="tx1"/>
                          </a:solidFill>
                        </a:rPr>
                        <a:t>No. of Reputation</a:t>
                      </a:r>
                      <a:r>
                        <a:rPr lang="en-US" sz="1400" baseline="0" dirty="0" smtClean="0">
                          <a:solidFill>
                            <a:schemeClr val="tx1"/>
                          </a:solidFill>
                        </a:rPr>
                        <a:t> Badges Earned</a:t>
                      </a:r>
                      <a:endParaRPr lang="en-US" sz="1400" dirty="0">
                        <a:solidFill>
                          <a:schemeClr val="tx1"/>
                        </a:solidFill>
                      </a:endParaRPr>
                    </a:p>
                  </a:txBody>
                  <a:tcPr/>
                </a:tc>
              </a:tr>
              <a:tr h="282046">
                <a:tc>
                  <a:txBody>
                    <a:bodyPr/>
                    <a:lstStyle/>
                    <a:p>
                      <a:r>
                        <a:rPr lang="en-US" sz="1400" dirty="0" smtClean="0">
                          <a:solidFill>
                            <a:schemeClr val="tx1"/>
                          </a:solidFill>
                        </a:rPr>
                        <a:t>SYWR</a:t>
                      </a:r>
                      <a:r>
                        <a:rPr lang="en-US" sz="1400" baseline="0" dirty="0" smtClean="0">
                          <a:solidFill>
                            <a:schemeClr val="tx1"/>
                          </a:solidFill>
                        </a:rPr>
                        <a:t> accounts linked</a:t>
                      </a:r>
                      <a:endParaRPr lang="en-US" sz="1400" dirty="0">
                        <a:solidFill>
                          <a:schemeClr val="tx1"/>
                        </a:solidFill>
                      </a:endParaRPr>
                    </a:p>
                  </a:txBody>
                  <a:tcPr/>
                </a:tc>
              </a:tr>
              <a:tr h="2820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Revenue</a:t>
                      </a:r>
                      <a:endParaRPr lang="en-US" sz="1400" dirty="0" smtClean="0">
                        <a:solidFill>
                          <a:schemeClr val="bg2"/>
                        </a:solidFill>
                      </a:endParaRPr>
                    </a:p>
                  </a:txBody>
                  <a:tcPr/>
                </a:tc>
              </a:tr>
            </a:tbl>
          </a:graphicData>
        </a:graphic>
      </p:graphicFrame>
      <p:graphicFrame>
        <p:nvGraphicFramePr>
          <p:cNvPr id="5" name="Table 4"/>
          <p:cNvGraphicFramePr>
            <a:graphicFrameLocks noGrp="1"/>
          </p:cNvGraphicFramePr>
          <p:nvPr/>
        </p:nvGraphicFramePr>
        <p:xfrm>
          <a:off x="5867400" y="1828800"/>
          <a:ext cx="2590801" cy="3870960"/>
        </p:xfrm>
        <a:graphic>
          <a:graphicData uri="http://schemas.openxmlformats.org/drawingml/2006/table">
            <a:tbl>
              <a:tblPr firstRow="1" bandRow="1">
                <a:tableStyleId>{3B4B98B0-60AC-42C2-AFA5-B58CD77FA1E5}</a:tableStyleId>
              </a:tblPr>
              <a:tblGrid>
                <a:gridCol w="2590801"/>
              </a:tblGrid>
              <a:tr h="282046">
                <a:tc>
                  <a:txBody>
                    <a:bodyPr/>
                    <a:lstStyle/>
                    <a:p>
                      <a:r>
                        <a:rPr lang="en-US" sz="1400" dirty="0" smtClean="0"/>
                        <a:t>KPI: Now</a:t>
                      </a:r>
                      <a:endParaRPr lang="en-US" sz="1400" b="1" dirty="0">
                        <a:solidFill>
                          <a:schemeClr val="tx1"/>
                        </a:solidFill>
                      </a:endParaRPr>
                    </a:p>
                  </a:txBody>
                  <a:tcPr/>
                </a:tc>
              </a:tr>
              <a:tr h="282046">
                <a:tc>
                  <a:txBody>
                    <a:bodyPr/>
                    <a:lstStyle/>
                    <a:p>
                      <a:r>
                        <a:rPr lang="en-US" sz="1400" dirty="0" smtClean="0">
                          <a:solidFill>
                            <a:schemeClr val="tx1"/>
                          </a:solidFill>
                        </a:rPr>
                        <a:t>Questions created</a:t>
                      </a:r>
                      <a:endParaRPr lang="en-US" sz="1400" dirty="0">
                        <a:solidFill>
                          <a:schemeClr val="tx1"/>
                        </a:solidFill>
                      </a:endParaRPr>
                    </a:p>
                  </a:txBody>
                  <a:tcPr/>
                </a:tc>
              </a:tr>
              <a:tr h="282046">
                <a:tc>
                  <a:txBody>
                    <a:bodyPr/>
                    <a:lstStyle/>
                    <a:p>
                      <a:r>
                        <a:rPr lang="en-US" sz="1400" dirty="0" smtClean="0"/>
                        <a:t>Response</a:t>
                      </a:r>
                      <a:r>
                        <a:rPr lang="en-US" sz="1400" baseline="0" dirty="0" smtClean="0"/>
                        <a:t> time</a:t>
                      </a:r>
                      <a:endParaRPr lang="en-US" sz="1400" dirty="0">
                        <a:solidFill>
                          <a:schemeClr val="bg2"/>
                        </a:solidFill>
                      </a:endParaRPr>
                    </a:p>
                  </a:txBody>
                  <a:tcPr/>
                </a:tc>
              </a:tr>
              <a:tr h="2820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Resolution</a:t>
                      </a:r>
                      <a:r>
                        <a:rPr lang="en-US" sz="1400" baseline="0" dirty="0" smtClean="0">
                          <a:solidFill>
                            <a:schemeClr val="tx1"/>
                          </a:solidFill>
                        </a:rPr>
                        <a:t> time</a:t>
                      </a:r>
                      <a:endParaRPr lang="en-US" sz="1400" dirty="0" smtClean="0">
                        <a:solidFill>
                          <a:schemeClr val="bg2"/>
                        </a:solidFill>
                      </a:endParaRPr>
                    </a:p>
                  </a:txBody>
                  <a:tcPr/>
                </a:tc>
              </a:tr>
              <a:tr h="282046">
                <a:tc>
                  <a:txBody>
                    <a:bodyPr/>
                    <a:lstStyle/>
                    <a:p>
                      <a:r>
                        <a:rPr lang="en-US" sz="1400" dirty="0" smtClean="0">
                          <a:solidFill>
                            <a:schemeClr val="tx1"/>
                          </a:solidFill>
                        </a:rPr>
                        <a:t>Resolution satisfaction</a:t>
                      </a:r>
                      <a:endParaRPr lang="en-US" sz="1400" dirty="0">
                        <a:solidFill>
                          <a:schemeClr val="tx1"/>
                        </a:solidFill>
                      </a:endParaRPr>
                    </a:p>
                  </a:txBody>
                  <a:tcPr/>
                </a:tc>
              </a:tr>
              <a:tr h="282046">
                <a:tc>
                  <a:txBody>
                    <a:bodyPr/>
                    <a:lstStyle/>
                    <a:p>
                      <a:r>
                        <a:rPr lang="en-US" sz="1400" dirty="0" smtClean="0">
                          <a:solidFill>
                            <a:schemeClr val="tx1"/>
                          </a:solidFill>
                        </a:rPr>
                        <a:t>Brand favorability</a:t>
                      </a:r>
                      <a:endParaRPr lang="en-US" sz="1400" dirty="0">
                        <a:solidFill>
                          <a:schemeClr val="tx1"/>
                        </a:solidFill>
                      </a:endParaRPr>
                    </a:p>
                  </a:txBody>
                  <a:tcPr/>
                </a:tc>
              </a:tr>
              <a:tr h="282046">
                <a:tc>
                  <a:txBody>
                    <a:bodyPr/>
                    <a:lstStyle/>
                    <a:p>
                      <a:r>
                        <a:rPr lang="en-US" sz="1400" dirty="0" smtClean="0">
                          <a:solidFill>
                            <a:schemeClr val="tx1"/>
                          </a:solidFill>
                        </a:rPr>
                        <a:t>Reach</a:t>
                      </a:r>
                      <a:r>
                        <a:rPr lang="en-US" sz="1400" baseline="0" dirty="0" smtClean="0">
                          <a:solidFill>
                            <a:schemeClr val="tx1"/>
                          </a:solidFill>
                        </a:rPr>
                        <a:t> of positive engagements</a:t>
                      </a:r>
                      <a:endParaRPr lang="en-US" sz="1400" dirty="0">
                        <a:solidFill>
                          <a:schemeClr val="tx1"/>
                        </a:solidFill>
                      </a:endParaRPr>
                    </a:p>
                  </a:txBody>
                  <a:tcPr/>
                </a:tc>
              </a:tr>
              <a:tr h="282046">
                <a:tc>
                  <a:txBody>
                    <a:bodyPr/>
                    <a:lstStyle/>
                    <a:p>
                      <a:r>
                        <a:rPr lang="en-US" sz="1400" dirty="0" smtClean="0">
                          <a:solidFill>
                            <a:schemeClr val="tx1"/>
                          </a:solidFill>
                        </a:rPr>
                        <a:t>SEO traffic</a:t>
                      </a:r>
                      <a:endParaRPr lang="en-US" sz="1400" dirty="0">
                        <a:solidFill>
                          <a:schemeClr val="tx1"/>
                        </a:solidFill>
                      </a:endParaRPr>
                    </a:p>
                  </a:txBody>
                  <a:tcPr/>
                </a:tc>
              </a:tr>
              <a:tr h="282046">
                <a:tc>
                  <a:txBody>
                    <a:bodyPr/>
                    <a:lstStyle/>
                    <a:p>
                      <a:r>
                        <a:rPr lang="en-US" sz="1400" dirty="0" smtClean="0">
                          <a:solidFill>
                            <a:schemeClr val="tx1"/>
                          </a:solidFill>
                        </a:rPr>
                        <a:t>Views, visits</a:t>
                      </a:r>
                      <a:endParaRPr lang="en-US" sz="1400" dirty="0">
                        <a:solidFill>
                          <a:schemeClr val="tx1"/>
                        </a:solidFill>
                      </a:endParaRPr>
                    </a:p>
                  </a:txBody>
                  <a:tcPr/>
                </a:tc>
              </a:tr>
              <a:tr h="282046">
                <a:tc>
                  <a:txBody>
                    <a:bodyPr/>
                    <a:lstStyle/>
                    <a:p>
                      <a:r>
                        <a:rPr lang="en-US" sz="1400" dirty="0" smtClean="0">
                          <a:solidFill>
                            <a:schemeClr val="tx1"/>
                          </a:solidFill>
                        </a:rPr>
                        <a:t>Articles/blogs views, shares</a:t>
                      </a:r>
                      <a:endParaRPr lang="en-US" sz="1400" dirty="0">
                        <a:solidFill>
                          <a:schemeClr val="tx1"/>
                        </a:solidFill>
                      </a:endParaRPr>
                    </a:p>
                  </a:txBody>
                  <a:tcPr/>
                </a:tc>
              </a:tr>
              <a:tr h="282046">
                <a:tc>
                  <a:txBody>
                    <a:bodyPr/>
                    <a:lstStyle/>
                    <a:p>
                      <a:r>
                        <a:rPr lang="en-US" sz="1400" dirty="0" smtClean="0">
                          <a:solidFill>
                            <a:schemeClr val="tx1"/>
                          </a:solidFill>
                        </a:rPr>
                        <a:t>Revenue</a:t>
                      </a:r>
                    </a:p>
                  </a:txBody>
                  <a:tcPr/>
                </a:tc>
              </a:tr>
              <a:tr h="282046">
                <a:tc>
                  <a:txBody>
                    <a:bodyPr/>
                    <a:lstStyle/>
                    <a:p>
                      <a:r>
                        <a:rPr lang="en-US" sz="1400" dirty="0" smtClean="0">
                          <a:solidFill>
                            <a:schemeClr val="tx1"/>
                          </a:solidFill>
                        </a:rPr>
                        <a:t>Savings</a:t>
                      </a:r>
                      <a:r>
                        <a:rPr lang="en-US" sz="1400" baseline="0" dirty="0" smtClean="0">
                          <a:solidFill>
                            <a:schemeClr val="tx1"/>
                          </a:solidFill>
                        </a:rPr>
                        <a:t>  (digital interaction vs. calls)</a:t>
                      </a:r>
                      <a:endParaRPr lang="en-US" sz="1400" dirty="0">
                        <a:solidFill>
                          <a:schemeClr val="tx1"/>
                        </a:solidFill>
                      </a:endParaRPr>
                    </a:p>
                  </a:txBody>
                  <a:tcPr/>
                </a:tc>
              </a:tr>
            </a:tbl>
          </a:graphicData>
        </a:graphic>
      </p:graphicFrame>
      <p:sp>
        <p:nvSpPr>
          <p:cNvPr id="6" name="Right Arrow 5"/>
          <p:cNvSpPr/>
          <p:nvPr/>
        </p:nvSpPr>
        <p:spPr>
          <a:xfrm>
            <a:off x="3848101" y="3307080"/>
            <a:ext cx="1371600" cy="914400"/>
          </a:xfrm>
          <a:prstGeom prst="rightArrow">
            <a:avLst/>
          </a:prstGeom>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Social Support</a:t>
            </a:r>
            <a:endParaRPr lang="en-US" dirty="0"/>
          </a:p>
        </p:txBody>
      </p:sp>
      <p:sp>
        <p:nvSpPr>
          <p:cNvPr id="3" name="Content Placeholder 2"/>
          <p:cNvSpPr>
            <a:spLocks noGrp="1"/>
          </p:cNvSpPr>
          <p:nvPr>
            <p:ph idx="1"/>
          </p:nvPr>
        </p:nvSpPr>
        <p:spPr>
          <a:xfrm>
            <a:off x="533400" y="1524000"/>
            <a:ext cx="8115301" cy="4038600"/>
          </a:xfrm>
          <a:prstGeom prst="rect">
            <a:avLst/>
          </a:prstGeom>
          <a:ln>
            <a:noFill/>
          </a:ln>
        </p:spPr>
        <p:style>
          <a:lnRef idx="2">
            <a:schemeClr val="accent1"/>
          </a:lnRef>
          <a:fillRef idx="1">
            <a:schemeClr val="lt1"/>
          </a:fillRef>
          <a:effectRef idx="0">
            <a:schemeClr val="accent1"/>
          </a:effectRef>
          <a:fontRef idx="minor">
            <a:schemeClr val="dk1"/>
          </a:fontRef>
        </p:style>
        <p:txBody>
          <a:bodyPr anchor="t">
            <a:normAutofit/>
          </a:bodyPr>
          <a:lstStyle/>
          <a:p>
            <a:pPr>
              <a:buNone/>
            </a:pPr>
            <a:r>
              <a:rPr lang="en-US" sz="1600" b="1" dirty="0" smtClean="0"/>
              <a:t>The importance of providing customers a social support community is growing…</a:t>
            </a:r>
          </a:p>
          <a:p>
            <a:pPr>
              <a:buNone/>
            </a:pPr>
            <a:endParaRPr lang="en-US" sz="1400" dirty="0" smtClean="0"/>
          </a:p>
          <a:p>
            <a:pPr>
              <a:spcAft>
                <a:spcPts val="500"/>
              </a:spcAft>
              <a:buFont typeface="+mj-lt"/>
              <a:buAutoNum type="arabicPeriod"/>
            </a:pPr>
            <a:r>
              <a:rPr lang="en-US" sz="1600" dirty="0" smtClean="0"/>
              <a:t>In </a:t>
            </a:r>
            <a:r>
              <a:rPr lang="en-US" sz="1600" dirty="0"/>
              <a:t>2009, only 7% of US online consumers had used </a:t>
            </a:r>
            <a:r>
              <a:rPr lang="en-US" sz="1600" dirty="0" smtClean="0"/>
              <a:t>an online community. In </a:t>
            </a:r>
            <a:r>
              <a:rPr lang="en-US" sz="1600" dirty="0"/>
              <a:t>only </a:t>
            </a:r>
            <a:r>
              <a:rPr lang="en-US" sz="1600" dirty="0" smtClean="0"/>
              <a:t>two years</a:t>
            </a:r>
            <a:r>
              <a:rPr lang="en-US" sz="1600" dirty="0"/>
              <a:t>, these </a:t>
            </a:r>
            <a:r>
              <a:rPr lang="en-US" sz="1600" dirty="0" smtClean="0"/>
              <a:t>numbers changed </a:t>
            </a:r>
            <a:r>
              <a:rPr lang="en-US" sz="1600" dirty="0"/>
              <a:t>significantly. In 2011, 27% of US online consumers reached out </a:t>
            </a:r>
            <a:r>
              <a:rPr lang="en-US" sz="1600" dirty="0" smtClean="0"/>
              <a:t>to an </a:t>
            </a:r>
            <a:r>
              <a:rPr lang="en-US" sz="1600" dirty="0"/>
              <a:t>online </a:t>
            </a:r>
            <a:r>
              <a:rPr lang="en-US" sz="1600" dirty="0" smtClean="0"/>
              <a:t>community.</a:t>
            </a:r>
            <a:r>
              <a:rPr lang="en-US" sz="1600" baseline="50000" dirty="0" smtClean="0"/>
              <a:t> </a:t>
            </a:r>
            <a:r>
              <a:rPr lang="en-US" sz="1400" baseline="50000" dirty="0"/>
              <a:t>1</a:t>
            </a:r>
            <a:endParaRPr lang="en-US" sz="1400" dirty="0" smtClean="0"/>
          </a:p>
          <a:p>
            <a:pPr lvl="0">
              <a:spcAft>
                <a:spcPts val="500"/>
              </a:spcAft>
              <a:buFont typeface="+mj-lt"/>
              <a:buAutoNum type="arabicPeriod"/>
            </a:pPr>
            <a:r>
              <a:rPr lang="en-US" sz="1600" dirty="0" smtClean="0"/>
              <a:t>Social support is more highly adopted by Gen X and Gen Y, but its appeal extends beyond youth with 30% of Gen X consumers between the ages of 32 and 45 and 20% of Younger Boomer online consumers between the ages of 46 and 55 using online communities for support.</a:t>
            </a:r>
            <a:r>
              <a:rPr lang="en-US" sz="1600" baseline="50000" dirty="0" smtClean="0"/>
              <a:t> </a:t>
            </a:r>
            <a:r>
              <a:rPr lang="en-US" sz="1400" baseline="50000" dirty="0"/>
              <a:t>2</a:t>
            </a:r>
            <a:endParaRPr lang="en-US" sz="1400" dirty="0" smtClean="0"/>
          </a:p>
          <a:p>
            <a:pPr>
              <a:spcAft>
                <a:spcPts val="500"/>
              </a:spcAft>
              <a:buFont typeface="+mj-lt"/>
              <a:buAutoNum type="arabicPeriod"/>
            </a:pPr>
            <a:r>
              <a:rPr lang="en-US" sz="1600" dirty="0" smtClean="0"/>
              <a:t>12</a:t>
            </a:r>
            <a:r>
              <a:rPr lang="en-US" sz="1600" dirty="0"/>
              <a:t>% of US online adults agreed that complaints about customer </a:t>
            </a:r>
            <a:r>
              <a:rPr lang="en-US" sz="1600" dirty="0" smtClean="0"/>
              <a:t>service from </a:t>
            </a:r>
            <a:r>
              <a:rPr lang="en-US" sz="1600" dirty="0"/>
              <a:t>other consumers on social sites </a:t>
            </a:r>
            <a:r>
              <a:rPr lang="en-US" sz="1600" dirty="0" smtClean="0"/>
              <a:t>strongly </a:t>
            </a:r>
            <a:r>
              <a:rPr lang="en-US" sz="1600" dirty="0"/>
              <a:t>influence their image </a:t>
            </a:r>
            <a:r>
              <a:rPr lang="en-US" sz="1600" dirty="0" smtClean="0"/>
              <a:t>of the </a:t>
            </a:r>
            <a:r>
              <a:rPr lang="en-US" sz="1600" dirty="0"/>
              <a:t>company. At the same time, seeing that an issue has been resolved on social media </a:t>
            </a:r>
            <a:r>
              <a:rPr lang="en-US" sz="1600" dirty="0" smtClean="0"/>
              <a:t>negates the </a:t>
            </a:r>
            <a:r>
              <a:rPr lang="en-US" sz="1600" dirty="0"/>
              <a:t>damage: According to the same survey, 13% of US online consumers agree that they have </a:t>
            </a:r>
            <a:r>
              <a:rPr lang="en-US" sz="1600" dirty="0" smtClean="0"/>
              <a:t>a very </a:t>
            </a:r>
            <a:r>
              <a:rPr lang="en-US" sz="1600" dirty="0"/>
              <a:t>favorable reaction to a brand when they see that a company has responded to fix </a:t>
            </a:r>
            <a:r>
              <a:rPr lang="en-US" sz="1600" dirty="0" smtClean="0"/>
              <a:t>a consumer’s </a:t>
            </a:r>
            <a:r>
              <a:rPr lang="en-US" sz="1600" dirty="0"/>
              <a:t>negative comment on a social </a:t>
            </a:r>
            <a:r>
              <a:rPr lang="en-US" sz="1600" dirty="0" smtClean="0"/>
              <a:t>site.</a:t>
            </a:r>
            <a:r>
              <a:rPr lang="en-US" sz="1400" baseline="50000" dirty="0" smtClean="0"/>
              <a:t>3</a:t>
            </a:r>
            <a:endParaRPr lang="en-US" sz="1400" baseline="50000" dirty="0"/>
          </a:p>
        </p:txBody>
      </p:sp>
      <p:sp>
        <p:nvSpPr>
          <p:cNvPr id="5" name="TextBox 4"/>
          <p:cNvSpPr txBox="1"/>
          <p:nvPr/>
        </p:nvSpPr>
        <p:spPr>
          <a:xfrm>
            <a:off x="0" y="6304002"/>
            <a:ext cx="9144000" cy="553998"/>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marL="342900" indent="-342900">
              <a:buFont typeface="+mj-lt"/>
              <a:buAutoNum type="arabicPeriod"/>
            </a:pPr>
            <a:r>
              <a:rPr lang="en-US" sz="1000" dirty="0" smtClean="0"/>
              <a:t>Source: “</a:t>
            </a:r>
            <a:r>
              <a:rPr lang="en-US" sz="1000" dirty="0"/>
              <a:t>Maritz Research And Evolve24 Twitter Study,” Evolve24, September </a:t>
            </a:r>
            <a:r>
              <a:rPr lang="en-US" sz="1000" dirty="0" smtClean="0"/>
              <a:t>2011</a:t>
            </a:r>
          </a:p>
          <a:p>
            <a:pPr marL="342900" indent="-342900">
              <a:buFont typeface="+mj-lt"/>
              <a:buAutoNum type="arabicPeriod"/>
            </a:pPr>
            <a:r>
              <a:rPr lang="en-US" sz="1000" dirty="0" smtClean="0"/>
              <a:t>Source: “Understanding </a:t>
            </a:r>
            <a:r>
              <a:rPr lang="en-US" sz="1000" dirty="0"/>
              <a:t>Customer Service Satisfaction To Inform Your 2012 </a:t>
            </a:r>
            <a:r>
              <a:rPr lang="en-US" sz="1000" dirty="0" err="1"/>
              <a:t>eBusiness</a:t>
            </a:r>
            <a:r>
              <a:rPr lang="en-US" sz="1000" dirty="0"/>
              <a:t> Strategy” </a:t>
            </a:r>
            <a:r>
              <a:rPr lang="en-US" sz="1000" dirty="0" smtClean="0"/>
              <a:t>report, Forrester Research, January 23, 2012,</a:t>
            </a:r>
          </a:p>
          <a:p>
            <a:pPr marL="342900" indent="-342900">
              <a:buFont typeface="+mj-lt"/>
              <a:buAutoNum type="arabicPeriod"/>
            </a:pPr>
            <a:r>
              <a:rPr lang="en-US" sz="1000" dirty="0" smtClean="0"/>
              <a:t>Source</a:t>
            </a:r>
            <a:r>
              <a:rPr lang="en-US" sz="1000" dirty="0"/>
              <a:t>: Forrester’s North American® </a:t>
            </a:r>
            <a:r>
              <a:rPr lang="en-US" sz="1000" dirty="0" err="1"/>
              <a:t>Technographics</a:t>
            </a:r>
            <a:r>
              <a:rPr lang="en-US" sz="1000" dirty="0"/>
              <a:t> Omnibus Online Survey, Q4 2010 (US).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6864</TotalTime>
  <Words>988</Words>
  <Application>Microsoft Office PowerPoint</Application>
  <PresentationFormat>On-screen Show (4:3)</PresentationFormat>
  <Paragraphs>100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MySears &amp; MyKmart Community Migration</vt:lpstr>
      <vt:lpstr>Then &amp; Now*</vt:lpstr>
      <vt:lpstr>Current Key Behaviors</vt:lpstr>
      <vt:lpstr>Features: Then &amp; Now</vt:lpstr>
      <vt:lpstr>KPIs: Then &amp; Now</vt:lpstr>
      <vt:lpstr>Social Support</vt:lpstr>
    </vt:vector>
  </TitlesOfParts>
  <Company>Sears Holdings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Sears &amp; Kmart Community</dc:title>
  <dc:creator>cgodda3</dc:creator>
  <cp:lastModifiedBy>cgodda3</cp:lastModifiedBy>
  <cp:revision>10</cp:revision>
  <dcterms:created xsi:type="dcterms:W3CDTF">2012-04-19T20:55:24Z</dcterms:created>
  <dcterms:modified xsi:type="dcterms:W3CDTF">2012-05-01T15:16:17Z</dcterms:modified>
</cp:coreProperties>
</file>