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47" r:id="rId3"/>
    <p:sldId id="287" r:id="rId4"/>
    <p:sldId id="297" r:id="rId5"/>
    <p:sldId id="338" r:id="rId6"/>
    <p:sldId id="384" r:id="rId7"/>
    <p:sldId id="399" r:id="rId8"/>
    <p:sldId id="400" r:id="rId9"/>
    <p:sldId id="401" r:id="rId10"/>
    <p:sldId id="402" r:id="rId11"/>
    <p:sldId id="404" r:id="rId12"/>
    <p:sldId id="403" r:id="rId13"/>
    <p:sldId id="397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94300" autoAdjust="0"/>
  </p:normalViewPr>
  <p:slideViewPr>
    <p:cSldViewPr>
      <p:cViewPr>
        <p:scale>
          <a:sx n="120" d="100"/>
          <a:sy n="120" d="100"/>
        </p:scale>
        <p:origin x="372" y="1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276" y="-11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r">
              <a:defRPr sz="1300"/>
            </a:lvl1pPr>
          </a:lstStyle>
          <a:p>
            <a:fld id="{E44F8A7A-37E3-4CE9-994E-113EA3CDF48F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9" tIns="48325" rIns="96649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9" tIns="48325" rIns="96649" bIns="483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r">
              <a:defRPr sz="1300"/>
            </a:lvl1pPr>
          </a:lstStyle>
          <a:p>
            <a:fld id="{DDA512C1-2511-4343-A404-D886404425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12C1-2511-4343-A404-D886404425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12C1-2511-4343-A404-D886404425B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12C1-2511-4343-A404-D886404425B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12C1-2511-4343-A404-D886404425B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12C1-2511-4343-A404-D886404425B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12C1-2511-4343-A404-D886404425B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12C1-2511-4343-A404-D886404425B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12C1-2511-4343-A404-D886404425B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12C1-2511-4343-A404-D886404425B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12C1-2511-4343-A404-D886404425B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12C1-2511-4343-A404-D886404425B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4721-F577-4180-8237-032732D54642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768C-CC58-4D69-94F8-259A8DE4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4721-F577-4180-8237-032732D54642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768C-CC58-4D69-94F8-259A8DE4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4721-F577-4180-8237-032732D54642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768C-CC58-4D69-94F8-259A8DE4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4721-F577-4180-8237-032732D54642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768C-CC58-4D69-94F8-259A8DE4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4721-F577-4180-8237-032732D54642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768C-CC58-4D69-94F8-259A8DE4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4721-F577-4180-8237-032732D54642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768C-CC58-4D69-94F8-259A8DE4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4721-F577-4180-8237-032732D54642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768C-CC58-4D69-94F8-259A8DE4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4721-F577-4180-8237-032732D54642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768C-CC58-4D69-94F8-259A8DE4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4721-F577-4180-8237-032732D54642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768C-CC58-4D69-94F8-259A8DE4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4721-F577-4180-8237-032732D54642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768C-CC58-4D69-94F8-259A8DE4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4721-F577-4180-8237-032732D54642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768C-CC58-4D69-94F8-259A8DE4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14721-F577-4180-8237-032732D54642}" type="datetimeFigureOut">
              <a:rPr lang="en-US" smtClean="0"/>
              <a:pPr/>
              <a:t>5/1/2012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Sears Social Engagement POV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3768C-CC58-4D69-94F8-259A8DE4C07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371600"/>
            <a:ext cx="8229600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Tx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2800"/>
            <a:ext cx="66294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Initiative Phase 1 </a:t>
            </a:r>
            <a:br>
              <a:rPr lang="en-US" dirty="0" smtClean="0"/>
            </a:br>
            <a:r>
              <a:rPr lang="en-US" dirty="0" smtClean="0"/>
              <a:t>User Experience Strategic Framework</a:t>
            </a:r>
            <a:br>
              <a:rPr lang="en-US" dirty="0" smtClean="0"/>
            </a:br>
            <a:endParaRPr lang="en-US" sz="24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6019800" cy="7620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US" sz="2000" b="0" dirty="0" smtClean="0"/>
          </a:p>
          <a:p>
            <a:pPr algn="just">
              <a:spcBef>
                <a:spcPts val="0"/>
              </a:spcBef>
            </a:pPr>
            <a:r>
              <a:rPr lang="en-US" sz="1200" b="0" dirty="0" smtClean="0"/>
              <a:t>Prepared by</a:t>
            </a:r>
          </a:p>
          <a:p>
            <a:pPr algn="just">
              <a:spcBef>
                <a:spcPts val="0"/>
              </a:spcBef>
            </a:pPr>
            <a:r>
              <a:rPr lang="en-US" sz="1200" dirty="0" smtClean="0"/>
              <a:t>Shirley McClain</a:t>
            </a:r>
          </a:p>
        </p:txBody>
      </p:sp>
      <p:pic>
        <p:nvPicPr>
          <p:cNvPr id="4" name="Picture 3" descr="sears_logo_small_use_2010-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49" y="2375906"/>
            <a:ext cx="3219451" cy="8244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1219200"/>
            <a:ext cx="8458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52400" y="1447800"/>
            <a:ext cx="6858000" cy="419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Blog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– Guide      Decide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4800" y="1905000"/>
            <a:ext cx="1447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Article </a:t>
            </a:r>
          </a:p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(Blog)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24200" y="2895600"/>
            <a:ext cx="304800" cy="1846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YES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5800" y="3657600"/>
            <a:ext cx="304800" cy="184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 rot="16200000">
            <a:off x="3200400" y="1828801"/>
            <a:ext cx="228600" cy="2667000"/>
          </a:xfrm>
          <a:prstGeom prst="downArrow">
            <a:avLst>
              <a:gd name="adj1" fmla="val 22173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cision 31"/>
          <p:cNvSpPr/>
          <p:nvPr/>
        </p:nvSpPr>
        <p:spPr>
          <a:xfrm>
            <a:off x="304800" y="2743200"/>
            <a:ext cx="1524000" cy="83820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Need more info?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1000" y="4038600"/>
            <a:ext cx="1447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related top rated products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990600" y="4572000"/>
            <a:ext cx="152400" cy="3048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81000" y="4953000"/>
            <a:ext cx="1447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 to eCommerce site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990600" y="2438400"/>
            <a:ext cx="152400" cy="2286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nt-Up Arrow 43"/>
          <p:cNvSpPr/>
          <p:nvPr/>
        </p:nvSpPr>
        <p:spPr>
          <a:xfrm flipV="1">
            <a:off x="1066800" y="3733800"/>
            <a:ext cx="1905000" cy="304800"/>
          </a:xfrm>
          <a:prstGeom prst="bentUpArrow">
            <a:avLst>
              <a:gd name="adj1" fmla="val 17174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ecision 49"/>
          <p:cNvSpPr/>
          <p:nvPr/>
        </p:nvSpPr>
        <p:spPr>
          <a:xfrm>
            <a:off x="2362200" y="4114800"/>
            <a:ext cx="1066800" cy="53340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Helpful?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990600" y="3657600"/>
            <a:ext cx="152400" cy="3048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743200" y="4724400"/>
            <a:ext cx="304800" cy="1846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YES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05200" y="4343400"/>
            <a:ext cx="304800" cy="184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 rot="16200000">
            <a:off x="3962400" y="4267200"/>
            <a:ext cx="152400" cy="3048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438400" y="5257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Vote up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67200" y="42672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Vote down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29200" y="1905000"/>
            <a:ext cx="1447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Comment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29200" y="2438400"/>
            <a:ext cx="1447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pc="-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Ask a new question</a:t>
            </a:r>
            <a:endParaRPr lang="en-US" sz="1400" spc="-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24400" y="1600200"/>
            <a:ext cx="2057400" cy="24384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Further engagement: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10000" y="5257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Bent-Up Arrow 63"/>
          <p:cNvSpPr/>
          <p:nvPr/>
        </p:nvSpPr>
        <p:spPr>
          <a:xfrm flipV="1">
            <a:off x="4191000" y="4953000"/>
            <a:ext cx="2133600" cy="228600"/>
          </a:xfrm>
          <a:prstGeom prst="bentUpArrow">
            <a:avLst>
              <a:gd name="adj1" fmla="val 17174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791200" y="5257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Follow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6400800" y="4114800"/>
            <a:ext cx="152400" cy="10668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-Up Arrow 59"/>
          <p:cNvSpPr/>
          <p:nvPr/>
        </p:nvSpPr>
        <p:spPr>
          <a:xfrm flipV="1">
            <a:off x="2895600" y="4953000"/>
            <a:ext cx="1447800" cy="228600"/>
          </a:xfrm>
          <a:prstGeom prst="bentUpArrow">
            <a:avLst>
              <a:gd name="adj1" fmla="val 17174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2819400" y="4953000"/>
            <a:ext cx="152400" cy="2286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16200000">
            <a:off x="4062984" y="890016"/>
            <a:ext cx="256032" cy="457200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29200" y="2971800"/>
            <a:ext cx="1447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Related Q&amp;As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29200" y="3505200"/>
            <a:ext cx="1447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Ask an Expert(s)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52400" y="1447800"/>
            <a:ext cx="6858000" cy="419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Buying Guide (Blog)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– Guide      Decide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4800" y="1905000"/>
            <a:ext cx="1447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Buying Guide</a:t>
            </a:r>
          </a:p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(Blog)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8000" y="2895600"/>
            <a:ext cx="304800" cy="1846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YES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5800" y="3733800"/>
            <a:ext cx="304800" cy="184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 rot="16200000">
            <a:off x="3200400" y="1828801"/>
            <a:ext cx="228600" cy="2667000"/>
          </a:xfrm>
          <a:prstGeom prst="downArrow">
            <a:avLst>
              <a:gd name="adj1" fmla="val 22173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cision 31"/>
          <p:cNvSpPr/>
          <p:nvPr/>
        </p:nvSpPr>
        <p:spPr>
          <a:xfrm>
            <a:off x="304800" y="2743200"/>
            <a:ext cx="1524000" cy="83820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Need more guidance?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1000" y="4038600"/>
            <a:ext cx="1447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related top rated products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990600" y="4572000"/>
            <a:ext cx="152400" cy="3048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81000" y="4953000"/>
            <a:ext cx="1447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 to eCommerce site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990600" y="2438400"/>
            <a:ext cx="152400" cy="2286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nt-Up Arrow 43"/>
          <p:cNvSpPr/>
          <p:nvPr/>
        </p:nvSpPr>
        <p:spPr>
          <a:xfrm flipV="1">
            <a:off x="1066800" y="3733800"/>
            <a:ext cx="1905000" cy="304800"/>
          </a:xfrm>
          <a:prstGeom prst="bentUpArrow">
            <a:avLst>
              <a:gd name="adj1" fmla="val 17174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ecision 49"/>
          <p:cNvSpPr/>
          <p:nvPr/>
        </p:nvSpPr>
        <p:spPr>
          <a:xfrm>
            <a:off x="2362200" y="4114800"/>
            <a:ext cx="1066800" cy="53340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Helpful?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990600" y="3657600"/>
            <a:ext cx="152400" cy="3048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743200" y="4724400"/>
            <a:ext cx="304800" cy="1846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YES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05200" y="4343400"/>
            <a:ext cx="304800" cy="184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 rot="16200000">
            <a:off x="3962400" y="4267200"/>
            <a:ext cx="152400" cy="3048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438400" y="5257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Vote up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67200" y="42672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Vote down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10000" y="5257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Bent-Up Arrow 63"/>
          <p:cNvSpPr/>
          <p:nvPr/>
        </p:nvSpPr>
        <p:spPr>
          <a:xfrm flipV="1">
            <a:off x="4191000" y="4953000"/>
            <a:ext cx="2133600" cy="228600"/>
          </a:xfrm>
          <a:prstGeom prst="bentUpArrow">
            <a:avLst>
              <a:gd name="adj1" fmla="val 17174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791200" y="5257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Follow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6400800" y="4114800"/>
            <a:ext cx="152400" cy="10668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-Up Arrow 59"/>
          <p:cNvSpPr/>
          <p:nvPr/>
        </p:nvSpPr>
        <p:spPr>
          <a:xfrm flipV="1">
            <a:off x="2895600" y="4953000"/>
            <a:ext cx="1447800" cy="228600"/>
          </a:xfrm>
          <a:prstGeom prst="bentUpArrow">
            <a:avLst>
              <a:gd name="adj1" fmla="val 17174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2819400" y="4953000"/>
            <a:ext cx="152400" cy="2286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16200000">
            <a:off x="4062984" y="890016"/>
            <a:ext cx="256032" cy="457200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29200" y="1905000"/>
            <a:ext cx="1447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Comment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29200" y="2438400"/>
            <a:ext cx="1447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pc="-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Ask a new question</a:t>
            </a:r>
            <a:endParaRPr lang="en-US" sz="1400" spc="-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24400" y="1600200"/>
            <a:ext cx="2057400" cy="24384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Further engagement: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2971800"/>
            <a:ext cx="1447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Related Q&amp;As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3505200"/>
            <a:ext cx="1447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Ask an Expert(s)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52400" y="1447800"/>
            <a:ext cx="6858000" cy="419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Expert Page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– Guide      Decide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4800" y="1905000"/>
            <a:ext cx="1447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Expert Page</a:t>
            </a:r>
          </a:p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(Q&amp;A)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3400" y="3276600"/>
            <a:ext cx="2057400" cy="1219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Reference: Q&amp;A workflow map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9600" y="3352800"/>
            <a:ext cx="1447800" cy="457200"/>
          </a:xfrm>
          <a:prstGeom prst="rect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Q&amp;As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81000" y="2362200"/>
            <a:ext cx="0" cy="1219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6" idx="1"/>
          </p:cNvCxnSpPr>
          <p:nvPr/>
        </p:nvCxnSpPr>
        <p:spPr>
          <a:xfrm flipH="1">
            <a:off x="381000" y="3581400"/>
            <a:ext cx="228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Down Arrow 47"/>
          <p:cNvSpPr/>
          <p:nvPr/>
        </p:nvSpPr>
        <p:spPr>
          <a:xfrm rot="16200000">
            <a:off x="1905000" y="1981200"/>
            <a:ext cx="1524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Decision 61"/>
          <p:cNvSpPr/>
          <p:nvPr/>
        </p:nvSpPr>
        <p:spPr>
          <a:xfrm>
            <a:off x="2209800" y="1828800"/>
            <a:ext cx="1066800" cy="53340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Helpful?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62200" y="2438400"/>
            <a:ext cx="304800" cy="1846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YES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76600" y="1828800"/>
            <a:ext cx="304800" cy="184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Down Arrow 67"/>
          <p:cNvSpPr/>
          <p:nvPr/>
        </p:nvSpPr>
        <p:spPr>
          <a:xfrm rot="16200000">
            <a:off x="3429000" y="1981200"/>
            <a:ext cx="1524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2667000" y="2438400"/>
            <a:ext cx="152400" cy="2286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286000" y="27432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Follow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10000" y="1981200"/>
            <a:ext cx="12954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again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4062984" y="890016"/>
            <a:ext cx="256032" cy="457200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33600" y="2362200"/>
            <a:ext cx="1676400" cy="8382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dirty="0" smtClean="0"/>
              <a:t>Future Phase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-- The End --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53340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 just win one sale, but win one’s heart.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b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971800"/>
            <a:ext cx="693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Build their Trusts; </a:t>
            </a:r>
          </a:p>
          <a:p>
            <a:r>
              <a:rPr lang="en-US" sz="4800" b="1" dirty="0" smtClean="0">
                <a:solidFill>
                  <a:srgbClr val="0070C0"/>
                </a:solidFill>
              </a:rPr>
              <a:t>		Win their Hearts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–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r>
              <a:rPr lang="en-US" dirty="0" smtClean="0"/>
              <a:t>Retain existing community members</a:t>
            </a:r>
          </a:p>
          <a:p>
            <a:endParaRPr lang="en-US" dirty="0" smtClean="0"/>
          </a:p>
          <a:p>
            <a:r>
              <a:rPr lang="en-US" dirty="0" smtClean="0"/>
              <a:t>Increase purchase confidence </a:t>
            </a:r>
          </a:p>
          <a:p>
            <a:endParaRPr lang="en-US" dirty="0" smtClean="0"/>
          </a:p>
          <a:p>
            <a:r>
              <a:rPr lang="en-US" dirty="0" smtClean="0"/>
              <a:t>Bridge the gap between community knowledge and shopping experience contextually.</a:t>
            </a:r>
            <a:br>
              <a:rPr lang="en-US" dirty="0" smtClean="0"/>
            </a:br>
            <a:endParaRPr lang="en-US" sz="26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Increase Brand Loyalty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B88B-ED5D-4146-8BEB-9E90F13B34DA}" type="datetime1">
              <a:rPr lang="en-US" smtClean="0"/>
              <a:pPr/>
              <a:t>5/1/2012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768C-CC58-4D69-94F8-259A8DE4C0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	   Value Propositions 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3771900" y="800100"/>
            <a:ext cx="381000" cy="609600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7200" y="5029200"/>
            <a:ext cx="8153400" cy="838200"/>
            <a:chOff x="457200" y="1752600"/>
            <a:chExt cx="8153400" cy="83820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57200" y="1752600"/>
              <a:ext cx="8153400" cy="83820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24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Group 3</a:t>
              </a:r>
              <a:r>
                <a:rPr lang="en-US" sz="20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	</a:t>
              </a:r>
              <a:br>
                <a:rPr lang="en-US" sz="20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20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Post- Purchase	Customer service and product support 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6200000">
              <a:off x="2590800" y="2057400"/>
              <a:ext cx="304800" cy="3048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1752600"/>
            <a:ext cx="8153400" cy="1295400"/>
            <a:chOff x="457200" y="3124200"/>
            <a:chExt cx="8153400" cy="1295400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457200" y="3124200"/>
              <a:ext cx="8153400" cy="129540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24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Group 1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	</a:t>
              </a:r>
              <a:b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Pre-Purchase 		After Customer had</a:t>
              </a:r>
              <a:r>
                <a:rPr lang="en-US" sz="20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identified a product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			s/he needs validations to increase purchase 			confidence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2590800" y="3429000"/>
              <a:ext cx="304800" cy="3048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3429000"/>
            <a:ext cx="8153400" cy="990600"/>
            <a:chOff x="457200" y="4267200"/>
            <a:chExt cx="8153400" cy="990600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457200" y="4267200"/>
              <a:ext cx="8153400" cy="99060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24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Group 2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		</a:t>
              </a:r>
              <a:b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Pre-Purchase 		C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ustomer needs</a:t>
              </a:r>
              <a:r>
                <a:rPr lang="en-US" sz="20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guidance to find a suitable 			product(s) for a specific need and/or task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 rot="16200000">
              <a:off x="2590800" y="4572000"/>
              <a:ext cx="304800" cy="3048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3810000" cy="2438400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Contextual relevant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Engage with customers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Respectful &amp; responsive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Exclusive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User Engagement in Community Setting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" y="2438400"/>
            <a:ext cx="8382000" cy="4419600"/>
            <a:chOff x="457200" y="1828800"/>
            <a:chExt cx="8382000" cy="4419600"/>
          </a:xfrm>
        </p:grpSpPr>
        <p:sp>
          <p:nvSpPr>
            <p:cNvPr id="40" name="Rounded Rectangle 39"/>
            <p:cNvSpPr/>
            <p:nvPr/>
          </p:nvSpPr>
          <p:spPr>
            <a:xfrm>
              <a:off x="457200" y="1828800"/>
              <a:ext cx="1371600" cy="1066800"/>
            </a:xfrm>
            <a:prstGeom prst="roundRect">
              <a:avLst/>
            </a:prstGeom>
            <a:gradFill flip="none" rotWithShape="1">
              <a:gsLst>
                <a:gs pos="10000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ln/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accent3">
                      <a:lumMod val="50000"/>
                    </a:schemeClr>
                  </a:solidFill>
                </a:rPr>
                <a:t>Relate</a:t>
              </a:r>
              <a:endParaRPr lang="en-US" sz="28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505200" y="1828800"/>
              <a:ext cx="1371600" cy="1066800"/>
            </a:xfrm>
            <a:prstGeom prst="roundRect">
              <a:avLst/>
            </a:prstGeom>
            <a:gradFill flip="none" rotWithShape="1">
              <a:lin ang="16200000" scaled="1"/>
              <a:tileRect/>
            </a:gradFill>
            <a:ln/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accent4">
                      <a:lumMod val="50000"/>
                    </a:schemeClr>
                  </a:solidFill>
                </a:rPr>
                <a:t>Guide</a:t>
              </a:r>
              <a:endParaRPr lang="en-US" sz="2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477000" y="1828800"/>
              <a:ext cx="1371600" cy="1066800"/>
            </a:xfrm>
            <a:prstGeom prst="roundRect">
              <a:avLst/>
            </a:prstGeom>
            <a:gradFill flip="none" rotWithShape="1">
              <a:lin ang="16200000" scaled="1"/>
              <a:tileRect/>
            </a:gradFill>
            <a:ln/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Decide</a:t>
              </a:r>
              <a:endParaRPr 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2456688" y="2115312"/>
              <a:ext cx="484632" cy="521208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/>
            <p:cNvSpPr/>
            <p:nvPr/>
          </p:nvSpPr>
          <p:spPr>
            <a:xfrm rot="16200000">
              <a:off x="5428488" y="2115312"/>
              <a:ext cx="484632" cy="521208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457200" y="3276600"/>
              <a:ext cx="2514600" cy="297180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Align ourselves with customers’ expectations, especially customers who might potentially need some guidance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before and/or after 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purchase.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Encourage customers to dive into one of the topics based on their interests or objectives. Relevant products/content will be populated based on their needs.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3505200" y="3276600"/>
              <a:ext cx="2362200" cy="2286000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Product recommendations and expert guidance will be provided based on customer’s engagement.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Provide and embrace reviews, rating, and other interactions from both SME and general customers.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6477000" y="3276600"/>
              <a:ext cx="2362200" cy="2971800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Allow customers to ask general questions beyond the product level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Go to related product/service details page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Share with others such as their friends if they need further suggestions.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Continue to follow topic of interest.</a:t>
              </a:r>
            </a:p>
            <a:p>
              <a:endParaRPr lang="en-US" sz="1200" dirty="0" smtClean="0"/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457200" y="1524000"/>
            <a:ext cx="8229600" cy="533400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Align with customers’ expectations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52400" y="1447800"/>
            <a:ext cx="4114800" cy="434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Homepage</a:t>
            </a: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– Relate       Guide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2590800"/>
            <a:ext cx="12192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has a task to accomplish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5181600"/>
            <a:ext cx="2209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seasonal and/or popular topics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304800" y="3886200"/>
            <a:ext cx="1600200" cy="83820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Seasonal/popular?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4114800"/>
            <a:ext cx="13716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by user’s task/need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6800" y="2590800"/>
            <a:ext cx="1447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Related Topics</a:t>
            </a:r>
          </a:p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(Interest Page)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76800" y="3200400"/>
            <a:ext cx="1447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Q&amp;As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0" y="3886200"/>
            <a:ext cx="1447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Articles </a:t>
            </a:r>
          </a:p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(blogs)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76800" y="4495800"/>
            <a:ext cx="1447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Experts</a:t>
            </a:r>
          </a:p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(Q&amp;A)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76800" y="5105400"/>
            <a:ext cx="1447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Buying Guides</a:t>
            </a:r>
          </a:p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(blogs)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43400" y="2209800"/>
            <a:ext cx="2133600" cy="35814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Search Results: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15200" y="3810000"/>
            <a:ext cx="14478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Go to next step – “Guide”…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6647688" y="3944112"/>
            <a:ext cx="484632" cy="521208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990600" y="3505200"/>
            <a:ext cx="1524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2286000" y="4191000"/>
            <a:ext cx="1524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990600" y="4800600"/>
            <a:ext cx="1524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6200000">
            <a:off x="4191000" y="4191000"/>
            <a:ext cx="1524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219200" y="4800600"/>
            <a:ext cx="304800" cy="1846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YES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09800" y="4038600"/>
            <a:ext cx="304800" cy="184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" y="6096000"/>
            <a:ext cx="14478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Go to next step – “Guide”…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1143000" y="5715000"/>
            <a:ext cx="362712" cy="323088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0800000">
            <a:off x="2286000" y="3657600"/>
            <a:ext cx="1524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ecision 35"/>
          <p:cNvSpPr/>
          <p:nvPr/>
        </p:nvSpPr>
        <p:spPr>
          <a:xfrm>
            <a:off x="1905000" y="2819400"/>
            <a:ext cx="1371600" cy="76200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Need customer service?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38400" y="2590800"/>
            <a:ext cx="304800" cy="1846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YES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52600" y="1600200"/>
            <a:ext cx="1752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Customer Service</a:t>
            </a:r>
          </a:p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(Interest Page)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10800000">
            <a:off x="2514600" y="2209800"/>
            <a:ext cx="1524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4215384" y="890016"/>
            <a:ext cx="256032" cy="457200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52400" y="1600200"/>
            <a:ext cx="6858000" cy="434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Topic Centric Page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– Guide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2743200" y="4343400"/>
            <a:ext cx="1600200" cy="68580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Relevant to user?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2133600"/>
            <a:ext cx="1447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Desired Topic</a:t>
            </a:r>
          </a:p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(Interest Page)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3581400"/>
            <a:ext cx="1447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 popular Q&amp;As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600" y="4191000"/>
            <a:ext cx="1447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Featured article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(Blog)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" y="4800600"/>
            <a:ext cx="1447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Experts</a:t>
            </a:r>
          </a:p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(Q&amp;A)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" y="5410200"/>
            <a:ext cx="1447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 rated products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8200" y="3048000"/>
            <a:ext cx="2286000" cy="259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Related Topic Content: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67600" y="4191000"/>
            <a:ext cx="1447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Go to next step – “Decide”…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6876288" y="4325112"/>
            <a:ext cx="484632" cy="521208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52800" y="5105400"/>
            <a:ext cx="304800" cy="1846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YES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3400" y="4343400"/>
            <a:ext cx="304800" cy="184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05400" y="3581400"/>
            <a:ext cx="1447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Q&amp;As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05400" y="4267200"/>
            <a:ext cx="1447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Articles </a:t>
            </a:r>
          </a:p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(Blogs)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5400" y="4876800"/>
            <a:ext cx="1447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Buying Guides</a:t>
            </a:r>
          </a:p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(blogs)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16200000">
            <a:off x="4495800" y="4495800"/>
            <a:ext cx="1524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276600" y="5334000"/>
            <a:ext cx="484632" cy="457200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19400" y="5867400"/>
            <a:ext cx="1447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Go to next step – “Decide”…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81000" y="2590800"/>
            <a:ext cx="0" cy="37338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7" idx="1"/>
          </p:cNvCxnSpPr>
          <p:nvPr/>
        </p:nvCxnSpPr>
        <p:spPr>
          <a:xfrm flipH="1">
            <a:off x="381000" y="3810000"/>
            <a:ext cx="228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81000" y="4419600"/>
            <a:ext cx="228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81000" y="5029200"/>
            <a:ext cx="228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81000" y="5638800"/>
            <a:ext cx="228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Down Arrow 48"/>
          <p:cNvSpPr/>
          <p:nvPr/>
        </p:nvSpPr>
        <p:spPr>
          <a:xfrm rot="16200000">
            <a:off x="2438400" y="4495800"/>
            <a:ext cx="1524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16200000">
            <a:off x="1905000" y="2209800"/>
            <a:ext cx="1524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ecision 50"/>
          <p:cNvSpPr/>
          <p:nvPr/>
        </p:nvSpPr>
        <p:spPr>
          <a:xfrm>
            <a:off x="2209800" y="2057400"/>
            <a:ext cx="1066800" cy="53340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Helpful?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2200" y="2667000"/>
            <a:ext cx="304800" cy="1846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YES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76600" y="2057400"/>
            <a:ext cx="304800" cy="184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16200000">
            <a:off x="3429000" y="2209800"/>
            <a:ext cx="1524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2667000" y="2667000"/>
            <a:ext cx="152400" cy="2286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86000" y="2971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Follow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10000" y="2209800"/>
            <a:ext cx="12954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again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9600" y="6096000"/>
            <a:ext cx="14478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Promotions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381000" y="6324600"/>
            <a:ext cx="228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133600" y="2590800"/>
            <a:ext cx="1676400" cy="9906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dirty="0" smtClean="0"/>
              <a:t>Future Phase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438400" y="1600200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Note: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Customer Service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will be on of the “Topic Centric Page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52400" y="1447800"/>
            <a:ext cx="6858000" cy="419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Q&amp;A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– Guide      Decide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4800" y="1905000"/>
            <a:ext cx="1447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5800" y="3657600"/>
            <a:ext cx="304800" cy="1846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YES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24200" y="2895600"/>
            <a:ext cx="304800" cy="184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 rot="16200000">
            <a:off x="3200400" y="1828801"/>
            <a:ext cx="228600" cy="2667000"/>
          </a:xfrm>
          <a:prstGeom prst="downArrow">
            <a:avLst>
              <a:gd name="adj1" fmla="val 22173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cision 31"/>
          <p:cNvSpPr/>
          <p:nvPr/>
        </p:nvSpPr>
        <p:spPr>
          <a:xfrm>
            <a:off x="304800" y="2743200"/>
            <a:ext cx="1524000" cy="83820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 answered?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1000" y="4038600"/>
            <a:ext cx="1447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related top rated products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990600" y="4572000"/>
            <a:ext cx="152400" cy="3048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81000" y="4953000"/>
            <a:ext cx="1447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 to eCommerce site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990600" y="2438400"/>
            <a:ext cx="152400" cy="2286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nt-Up Arrow 43"/>
          <p:cNvSpPr/>
          <p:nvPr/>
        </p:nvSpPr>
        <p:spPr>
          <a:xfrm flipV="1">
            <a:off x="1066800" y="3733800"/>
            <a:ext cx="1905000" cy="304800"/>
          </a:xfrm>
          <a:prstGeom prst="bentUpArrow">
            <a:avLst>
              <a:gd name="adj1" fmla="val 17174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ecision 49"/>
          <p:cNvSpPr/>
          <p:nvPr/>
        </p:nvSpPr>
        <p:spPr>
          <a:xfrm>
            <a:off x="2362200" y="4114800"/>
            <a:ext cx="1066800" cy="53340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Helpful?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990600" y="3657600"/>
            <a:ext cx="152400" cy="3048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743200" y="4724400"/>
            <a:ext cx="304800" cy="1846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YES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05200" y="4343400"/>
            <a:ext cx="304800" cy="184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 rot="16200000">
            <a:off x="3962400" y="4267200"/>
            <a:ext cx="152400" cy="3048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438400" y="5257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Vote up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67200" y="42672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Vote down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29200" y="2667000"/>
            <a:ext cx="1447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Comment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29200" y="3276600"/>
            <a:ext cx="1447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pc="-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Ask a new question</a:t>
            </a:r>
            <a:endParaRPr lang="en-US" sz="1400" spc="-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24400" y="2286000"/>
            <a:ext cx="2057400" cy="16764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Further engagement: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10000" y="5257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Bent-Up Arrow 63"/>
          <p:cNvSpPr/>
          <p:nvPr/>
        </p:nvSpPr>
        <p:spPr>
          <a:xfrm flipV="1">
            <a:off x="4191000" y="4953000"/>
            <a:ext cx="2133600" cy="228600"/>
          </a:xfrm>
          <a:prstGeom prst="bentUpArrow">
            <a:avLst>
              <a:gd name="adj1" fmla="val 17174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791200" y="5257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Follow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6400800" y="4038600"/>
            <a:ext cx="152400" cy="11430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-Up Arrow 59"/>
          <p:cNvSpPr/>
          <p:nvPr/>
        </p:nvSpPr>
        <p:spPr>
          <a:xfrm flipV="1">
            <a:off x="2895600" y="4953000"/>
            <a:ext cx="1447800" cy="228600"/>
          </a:xfrm>
          <a:prstGeom prst="bentUpArrow">
            <a:avLst>
              <a:gd name="adj1" fmla="val 17174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2819400" y="4953000"/>
            <a:ext cx="152400" cy="2286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16200000">
            <a:off x="4062984" y="890016"/>
            <a:ext cx="256032" cy="457200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13284</TotalTime>
  <Words>536</Words>
  <Application>Microsoft Office PowerPoint</Application>
  <PresentationFormat>On-screen Show (4:3)</PresentationFormat>
  <Paragraphs>196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Community Initiative Phase 1  User Experience Strategic Framework </vt:lpstr>
      <vt:lpstr>Vision</vt:lpstr>
      <vt:lpstr>Goals – Phase 1</vt:lpstr>
      <vt:lpstr>Target Audience    Value Propositions </vt:lpstr>
      <vt:lpstr>Guiding Principles</vt:lpstr>
      <vt:lpstr>User Engagement in Community Setting</vt:lpstr>
      <vt:lpstr>Workflow – Relate       Guide</vt:lpstr>
      <vt:lpstr>Workflow – Guide</vt:lpstr>
      <vt:lpstr>Workflow – Guide      Decide</vt:lpstr>
      <vt:lpstr>Workflow – Guide      Decide</vt:lpstr>
      <vt:lpstr>Workflow – Guide      Decide</vt:lpstr>
      <vt:lpstr>Workflow – Guide      Decide</vt:lpstr>
      <vt:lpstr>-- The End --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Shirley McClain</dc:creator>
  <cp:lastModifiedBy>Ramein</cp:lastModifiedBy>
  <cp:revision>931</cp:revision>
  <dcterms:created xsi:type="dcterms:W3CDTF">2011-01-18T03:05:19Z</dcterms:created>
  <dcterms:modified xsi:type="dcterms:W3CDTF">2012-05-01T16:26:45Z</dcterms:modified>
</cp:coreProperties>
</file>