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409" r:id="rId2"/>
    <p:sldId id="426" r:id="rId3"/>
    <p:sldId id="424" r:id="rId4"/>
    <p:sldId id="411" r:id="rId5"/>
    <p:sldId id="405" r:id="rId6"/>
    <p:sldId id="418" r:id="rId7"/>
    <p:sldId id="425" r:id="rId8"/>
    <p:sldId id="414" r:id="rId9"/>
    <p:sldId id="422" r:id="rId10"/>
    <p:sldId id="427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399FF"/>
    <a:srgbClr val="000099"/>
    <a:srgbClr val="000066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39" autoAdjust="0"/>
    <p:restoredTop sz="98012" autoAdjust="0"/>
  </p:normalViewPr>
  <p:slideViewPr>
    <p:cSldViewPr snapToGrid="0">
      <p:cViewPr varScale="1">
        <p:scale>
          <a:sx n="68" d="100"/>
          <a:sy n="68" d="100"/>
        </p:scale>
        <p:origin x="-2100" y="-102"/>
      </p:cViewPr>
      <p:guideLst>
        <p:guide orient="horz" pos="2880"/>
        <p:guide orient="horz" pos="1600"/>
        <p:guide orient="horz" pos="2312"/>
        <p:guide orient="horz" pos="5024"/>
        <p:guide orient="horz" pos="5440"/>
        <p:guide pos="2177"/>
        <p:guide pos="216"/>
        <p:guide pos="42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5" d="100"/>
          <a:sy n="85" d="100"/>
        </p:scale>
        <p:origin x="-1176" y="360"/>
      </p:cViewPr>
      <p:guideLst>
        <p:guide orient="horz" pos="292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44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944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456F4-4D2B-4FE0-A187-D5983D033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73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669"/>
            <a:ext cx="5029200" cy="418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337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337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81C555-A4F7-471D-BE9B-66570BCC1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4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A8688-514F-4A0B-B562-273C0A0698C0}" type="slidenum">
              <a:rPr lang="en-US"/>
              <a:pPr/>
              <a:t>1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0900" y="696913"/>
            <a:ext cx="2616200" cy="348615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 topic title slide each time a new person is presenting or a new topic is presented.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0900" y="696913"/>
            <a:ext cx="2616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C555-A4F7-471D-BE9B-66570BCC17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484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Presentation1.ppt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1" y="5074392"/>
            <a:ext cx="6166247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1" y="5719233"/>
            <a:ext cx="6166247" cy="1509184"/>
          </a:xfrm>
        </p:spPr>
        <p:txBody>
          <a:bodyPr bIns="45714"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342900" y="5655733"/>
            <a:ext cx="6172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graphicFrame>
        <p:nvGraphicFramePr>
          <p:cNvPr id="237454" name="Base" hidden="1"/>
          <p:cNvGraphicFramePr>
            <a:graphicFrameLocks/>
          </p:cNvGraphicFramePr>
          <p:nvPr/>
        </p:nvGraphicFramePr>
        <p:xfrm>
          <a:off x="1143000" y="1862667"/>
          <a:ext cx="4572000" cy="5418667"/>
        </p:xfrm>
        <a:graphic>
          <a:graphicData uri="http://schemas.openxmlformats.org/presentationml/2006/ole">
            <p:oleObj spid="_x0000_s238617" r:id="rId3" imgW="0" imgH="0" progId="PowerPoint.Show.8">
              <p:embed/>
            </p:oleObj>
          </a:graphicData>
        </a:graphic>
      </p:graphicFrame>
      <p:grpSp>
        <p:nvGrpSpPr>
          <p:cNvPr id="2" name="Group 911"/>
          <p:cNvGrpSpPr>
            <a:grpSpLocks/>
          </p:cNvGrpSpPr>
          <p:nvPr userDrawn="1"/>
        </p:nvGrpSpPr>
        <p:grpSpPr bwMode="auto">
          <a:xfrm>
            <a:off x="314325" y="8068733"/>
            <a:ext cx="1666875" cy="476251"/>
            <a:chOff x="264" y="3816"/>
            <a:chExt cx="1400" cy="225"/>
          </a:xfrm>
        </p:grpSpPr>
        <p:grpSp>
          <p:nvGrpSpPr>
            <p:cNvPr id="3" name="Group 912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7457" name="Freeform 913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58" name="Freeform 914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59" name="Freeform 915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0" name="Freeform 916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1" name="Freeform 917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2" name="Freeform 918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3" name="Freeform 919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4" name="Freeform 920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5" name="Freeform 921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6" name="Freeform 922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7" name="Freeform 923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8" name="Freeform 924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9" name="Freeform 925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7470" name="Line 926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37471" name="Freeform 927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87"/>
          <p:cNvGrpSpPr>
            <a:grpSpLocks/>
          </p:cNvGrpSpPr>
          <p:nvPr userDrawn="1"/>
        </p:nvGrpSpPr>
        <p:grpSpPr bwMode="auto">
          <a:xfrm>
            <a:off x="4138613" y="7979834"/>
            <a:ext cx="373856" cy="664633"/>
            <a:chOff x="1372" y="1199"/>
            <a:chExt cx="533" cy="533"/>
          </a:xfrm>
        </p:grpSpPr>
        <p:sp>
          <p:nvSpPr>
            <p:cNvPr id="393604" name="Rectangle 388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pic>
          <p:nvPicPr>
            <p:cNvPr id="393605" name="Picture 389" descr="kmartred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90"/>
          <p:cNvGrpSpPr>
            <a:grpSpLocks/>
          </p:cNvGrpSpPr>
          <p:nvPr userDrawn="1"/>
        </p:nvGrpSpPr>
        <p:grpSpPr bwMode="auto">
          <a:xfrm>
            <a:off x="4572000" y="7981951"/>
            <a:ext cx="371475" cy="660400"/>
            <a:chOff x="2608" y="1200"/>
            <a:chExt cx="532" cy="532"/>
          </a:xfrm>
        </p:grpSpPr>
        <p:sp>
          <p:nvSpPr>
            <p:cNvPr id="393607" name="Rectangle 391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6" name="Group 392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3609" name="Rectangle 393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0" name="Rectangle 394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1" name="Freeform 395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2" name="Freeform 396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3" name="Freeform 397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398"/>
          <p:cNvGrpSpPr>
            <a:grpSpLocks/>
          </p:cNvGrpSpPr>
          <p:nvPr userDrawn="1"/>
        </p:nvGrpSpPr>
        <p:grpSpPr bwMode="auto">
          <a:xfrm>
            <a:off x="6311504" y="7981951"/>
            <a:ext cx="370284" cy="658283"/>
            <a:chOff x="4450" y="1202"/>
            <a:chExt cx="527" cy="527"/>
          </a:xfrm>
        </p:grpSpPr>
        <p:sp>
          <p:nvSpPr>
            <p:cNvPr id="393615" name="Rectangle 399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8" name="Group 400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3617" name="Freeform 401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8" name="Freeform 402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9" name="Freeform 403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0" name="Freeform 404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1" name="Freeform 405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2" name="Freeform 406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3" name="Freeform 407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4" name="Freeform 408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5" name="Freeform 409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410"/>
          <p:cNvGrpSpPr>
            <a:grpSpLocks/>
          </p:cNvGrpSpPr>
          <p:nvPr userDrawn="1"/>
        </p:nvGrpSpPr>
        <p:grpSpPr bwMode="auto">
          <a:xfrm>
            <a:off x="5874544" y="7981951"/>
            <a:ext cx="372666" cy="662516"/>
            <a:chOff x="3836" y="1202"/>
            <a:chExt cx="530" cy="530"/>
          </a:xfrm>
        </p:grpSpPr>
        <p:sp>
          <p:nvSpPr>
            <p:cNvPr id="393627" name="Rectangle 411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0" name="Group 412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3629" name="Freeform 413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0" name="Freeform 414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1" name="Freeform 415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2" name="Freeform 416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3" name="Freeform 417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4" name="Freeform 418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5" name="Freeform 419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6" name="Freeform 420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7" name="Freeform 421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8" name="Freeform 422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93639" name="Picture 42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1816" y="7971368"/>
            <a:ext cx="388144" cy="690033"/>
          </a:xfrm>
          <a:prstGeom prst="rect">
            <a:avLst/>
          </a:prstGeom>
          <a:noFill/>
        </p:spPr>
      </p:pic>
      <p:pic>
        <p:nvPicPr>
          <p:cNvPr id="393640" name="Picture 42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8776" y="7988300"/>
            <a:ext cx="375047" cy="662517"/>
          </a:xfrm>
          <a:prstGeom prst="rect">
            <a:avLst/>
          </a:prstGeom>
          <a:noFill/>
        </p:spPr>
      </p:pic>
      <p:grpSp>
        <p:nvGrpSpPr>
          <p:cNvPr id="11" name="Group 425"/>
          <p:cNvGrpSpPr>
            <a:grpSpLocks/>
          </p:cNvGrpSpPr>
          <p:nvPr userDrawn="1"/>
        </p:nvGrpSpPr>
        <p:grpSpPr bwMode="auto">
          <a:xfrm>
            <a:off x="3704035" y="7981951"/>
            <a:ext cx="370284" cy="658283"/>
            <a:chOff x="739" y="1202"/>
            <a:chExt cx="527" cy="527"/>
          </a:xfrm>
        </p:grpSpPr>
        <p:sp>
          <p:nvSpPr>
            <p:cNvPr id="393642" name="Rectangle 426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2" name="Group 427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3644" name="Freeform 428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5" name="Freeform 429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6" name="Freeform 430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7" name="Freeform 431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8" name="Freeform 432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10" y="508000"/>
            <a:ext cx="430887" cy="711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08000"/>
            <a:ext cx="4647010" cy="711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59297"/>
            <a:ext cx="6172200" cy="43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2133600"/>
            <a:ext cx="3028950" cy="2914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86150" y="5251451"/>
            <a:ext cx="3028950" cy="2916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2900" y="8326967"/>
            <a:ext cx="16002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43150" y="8326967"/>
            <a:ext cx="21717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8326967"/>
            <a:ext cx="16002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53FB0AA5-39F4-4336-8049-F5DC03B784A1}" type="slidenum">
              <a: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371600"/>
            <a:ext cx="3114675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75" y="1371600"/>
            <a:ext cx="3114675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59297"/>
            <a:ext cx="61722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97914"/>
            <a:ext cx="2256235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848674"/>
            <a:ext cx="41148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646497"/>
            <a:ext cx="6348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371600"/>
            <a:ext cx="63436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42900" y="1168400"/>
            <a:ext cx="63436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532" name="Text Box 12"/>
          <p:cNvSpPr txBox="1">
            <a:spLocks noChangeArrowheads="1"/>
          </p:cNvSpPr>
          <p:nvPr userDrawn="1"/>
        </p:nvSpPr>
        <p:spPr bwMode="auto">
          <a:xfrm>
            <a:off x="6457950" y="8888512"/>
            <a:ext cx="1714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3149B31-F852-440C-ACF9-FF172491D316}" type="slidenum">
              <a:rPr kumimoji="1" lang="en-US" sz="1000" kern="1200">
                <a:solidFill>
                  <a:srgbClr val="666699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sz="1000" kern="1200">
              <a:solidFill>
                <a:srgbClr val="666699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35559" name="Text Box 39"/>
          <p:cNvSpPr txBox="1">
            <a:spLocks noChangeArrowheads="1"/>
          </p:cNvSpPr>
          <p:nvPr userDrawn="1"/>
        </p:nvSpPr>
        <p:spPr bwMode="auto">
          <a:xfrm>
            <a:off x="342900" y="8839200"/>
            <a:ext cx="77152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000" kern="1200">
                <a:solidFill>
                  <a:srgbClr val="666699"/>
                </a:solidFill>
                <a:latin typeface="Arial" charset="0"/>
                <a:ea typeface="+mn-ea"/>
                <a:cs typeface="+mn-cs"/>
              </a:rPr>
              <a:t>Jan. 16, 2009</a:t>
            </a:r>
          </a:p>
        </p:txBody>
      </p:sp>
      <p:grpSp>
        <p:nvGrpSpPr>
          <p:cNvPr id="2" name="Group 278"/>
          <p:cNvGrpSpPr>
            <a:grpSpLocks/>
          </p:cNvGrpSpPr>
          <p:nvPr userDrawn="1"/>
        </p:nvGrpSpPr>
        <p:grpSpPr bwMode="auto">
          <a:xfrm>
            <a:off x="314325" y="8068733"/>
            <a:ext cx="1666875" cy="476251"/>
            <a:chOff x="264" y="3816"/>
            <a:chExt cx="1400" cy="225"/>
          </a:xfrm>
        </p:grpSpPr>
        <p:grpSp>
          <p:nvGrpSpPr>
            <p:cNvPr id="3" name="Group 277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5780" name="Freeform 260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1" name="Freeform 261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2" name="Freeform 262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3" name="Freeform 263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4" name="Freeform 264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5" name="Freeform 265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6" name="Freeform 266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7" name="Freeform 267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8" name="Freeform 268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9" name="Freeform 269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0" name="Freeform 270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1" name="Freeform 271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2" name="Freeform 272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793" name="Line 273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35795" name="Freeform 275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33"/>
          <p:cNvGrpSpPr>
            <a:grpSpLocks/>
          </p:cNvGrpSpPr>
          <p:nvPr userDrawn="1"/>
        </p:nvGrpSpPr>
        <p:grpSpPr bwMode="auto">
          <a:xfrm>
            <a:off x="4138613" y="7979834"/>
            <a:ext cx="373856" cy="664633"/>
            <a:chOff x="1372" y="1199"/>
            <a:chExt cx="533" cy="533"/>
          </a:xfrm>
        </p:grpSpPr>
        <p:sp>
          <p:nvSpPr>
            <p:cNvPr id="394574" name="Rectangle 334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pic>
          <p:nvPicPr>
            <p:cNvPr id="394575" name="Picture 335" descr="kmartred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36"/>
          <p:cNvGrpSpPr>
            <a:grpSpLocks/>
          </p:cNvGrpSpPr>
          <p:nvPr userDrawn="1"/>
        </p:nvGrpSpPr>
        <p:grpSpPr bwMode="auto">
          <a:xfrm>
            <a:off x="4572000" y="7981951"/>
            <a:ext cx="371475" cy="660400"/>
            <a:chOff x="2608" y="1200"/>
            <a:chExt cx="532" cy="532"/>
          </a:xfrm>
        </p:grpSpPr>
        <p:sp>
          <p:nvSpPr>
            <p:cNvPr id="394577" name="Rectangle 337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6" name="Group 338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4579" name="Rectangle 339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0" name="Rectangle 340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1" name="Freeform 341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2" name="Freeform 342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3" name="Freeform 343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344"/>
          <p:cNvGrpSpPr>
            <a:grpSpLocks/>
          </p:cNvGrpSpPr>
          <p:nvPr userDrawn="1"/>
        </p:nvGrpSpPr>
        <p:grpSpPr bwMode="auto">
          <a:xfrm>
            <a:off x="6311504" y="7981951"/>
            <a:ext cx="370284" cy="658283"/>
            <a:chOff x="4450" y="1202"/>
            <a:chExt cx="527" cy="527"/>
          </a:xfrm>
        </p:grpSpPr>
        <p:sp>
          <p:nvSpPr>
            <p:cNvPr id="394585" name="Rectangle 345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8" name="Group 346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4587" name="Freeform 347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8" name="Freeform 348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9" name="Freeform 349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0" name="Freeform 350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1" name="Freeform 351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2" name="Freeform 352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3" name="Freeform 353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4" name="Freeform 354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5" name="Freeform 355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356"/>
          <p:cNvGrpSpPr>
            <a:grpSpLocks/>
          </p:cNvGrpSpPr>
          <p:nvPr userDrawn="1"/>
        </p:nvGrpSpPr>
        <p:grpSpPr bwMode="auto">
          <a:xfrm>
            <a:off x="5874544" y="7981951"/>
            <a:ext cx="372666" cy="662516"/>
            <a:chOff x="3836" y="1202"/>
            <a:chExt cx="530" cy="530"/>
          </a:xfrm>
        </p:grpSpPr>
        <p:sp>
          <p:nvSpPr>
            <p:cNvPr id="394597" name="Rectangle 357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0" name="Group 358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4599" name="Freeform 359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0" name="Freeform 360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1" name="Freeform 361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2" name="Freeform 362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3" name="Freeform 363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4" name="Freeform 364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5" name="Freeform 365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6" name="Freeform 366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7" name="Freeform 367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8" name="Freeform 368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94609" name="Picture 36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01816" y="7971368"/>
            <a:ext cx="388144" cy="690033"/>
          </a:xfrm>
          <a:prstGeom prst="rect">
            <a:avLst/>
          </a:prstGeom>
          <a:noFill/>
        </p:spPr>
      </p:pic>
      <p:pic>
        <p:nvPicPr>
          <p:cNvPr id="394610" name="Picture 37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38776" y="7988300"/>
            <a:ext cx="375047" cy="662517"/>
          </a:xfrm>
          <a:prstGeom prst="rect">
            <a:avLst/>
          </a:prstGeom>
          <a:noFill/>
        </p:spPr>
      </p:pic>
      <p:grpSp>
        <p:nvGrpSpPr>
          <p:cNvPr id="11" name="Group 521"/>
          <p:cNvGrpSpPr>
            <a:grpSpLocks/>
          </p:cNvGrpSpPr>
          <p:nvPr userDrawn="1"/>
        </p:nvGrpSpPr>
        <p:grpSpPr bwMode="auto">
          <a:xfrm>
            <a:off x="3704035" y="7981951"/>
            <a:ext cx="370284" cy="658283"/>
            <a:chOff x="739" y="1202"/>
            <a:chExt cx="527" cy="527"/>
          </a:xfrm>
        </p:grpSpPr>
        <p:sp>
          <p:nvSpPr>
            <p:cNvPr id="394762" name="Rectangle 522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2" name="Group 523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4764" name="Freeform 524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5" name="Freeform 525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6" name="Freeform 526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7" name="Freeform 527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8" name="Freeform 528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285750" indent="-285750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254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2pPr>
      <a:lvl3pPr marL="901700" indent="-1619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196975" indent="-18097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4pPr>
      <a:lvl5pPr marL="14906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5pPr>
      <a:lvl6pPr marL="19478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6pPr>
      <a:lvl7pPr marL="24050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7pPr>
      <a:lvl8pPr marL="28622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8pPr>
      <a:lvl9pPr marL="33194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ears.com/registe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2901" y="5074394"/>
            <a:ext cx="6166247" cy="492443"/>
          </a:xfrm>
        </p:spPr>
        <p:txBody>
          <a:bodyPr/>
          <a:lstStyle/>
          <a:p>
            <a:r>
              <a:rPr lang="en-US" dirty="0" smtClean="0"/>
              <a:t>Communities Trigger Emails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7202" y="587408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+mj-lt"/>
              </a:rPr>
              <a:t>Community Migration 2012 </a:t>
            </a:r>
            <a:endParaRPr lang="en-US" b="1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40642" name="Picture 2" descr="C:\Documents and Settings\jjohan6\Desktop\MYSEARS LOGOS\community-logos-s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6242" y="8335596"/>
            <a:ext cx="4135437" cy="444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37017" y="6471954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Jillian Johannson</a:t>
            </a:r>
          </a:p>
          <a:p>
            <a:r>
              <a:rPr lang="en-US" sz="1800" i="1" dirty="0" smtClean="0">
                <a:latin typeface="+mj-lt"/>
              </a:rPr>
              <a:t>Casey Goddard</a:t>
            </a:r>
          </a:p>
          <a:p>
            <a:r>
              <a:rPr lang="en-US" sz="1800" i="1" dirty="0" smtClean="0">
                <a:latin typeface="+mj-lt"/>
              </a:rPr>
              <a:t>Judy Massuda</a:t>
            </a:r>
            <a:endParaRPr lang="en-US" sz="1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703385"/>
            <a:ext cx="6529754" cy="1184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784" y="114290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rgbClr val="000066"/>
                </a:solidFill>
                <a:latin typeface="Calibri" pitchFamily="34" charset="0"/>
                <a:ea typeface="+mj-ea"/>
                <a:cs typeface="+mj-cs"/>
              </a:rPr>
              <a:t>Network Answer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 l="25476" t="15543" r="26579" b="27284"/>
          <a:stretch>
            <a:fillRect/>
          </a:stretch>
        </p:blipFill>
        <p:spPr bwMode="auto">
          <a:xfrm>
            <a:off x="410309" y="800877"/>
            <a:ext cx="5845496" cy="55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211015" y="7620000"/>
            <a:ext cx="6494585" cy="15005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067" y="723454"/>
            <a:ext cx="6318647" cy="276999"/>
          </a:xfrm>
        </p:spPr>
        <p:txBody>
          <a:bodyPr/>
          <a:lstStyle/>
          <a:p>
            <a:r>
              <a:rPr lang="en-US" sz="1800" dirty="0" smtClean="0"/>
              <a:t>Communities Trigger Emails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34463" y="1500554"/>
            <a:ext cx="6377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Welcome Email </a:t>
            </a:r>
            <a:r>
              <a:rPr lang="en-US" sz="1600" dirty="0" smtClean="0">
                <a:latin typeface="Calibri" pitchFamily="34" charset="0"/>
              </a:rPr>
              <a:t>- The new member receives this email after joining the community platform (ex. </a:t>
            </a:r>
            <a:r>
              <a:rPr lang="en-US" sz="1600" dirty="0" smtClean="0">
                <a:latin typeface="Calibri" pitchFamily="34" charset="0"/>
                <a:hlinkClick r:id="rId2"/>
              </a:rPr>
              <a:t>https://www.mysears.com/register</a:t>
            </a:r>
            <a:r>
              <a:rPr lang="en-US" sz="1600" dirty="0" smtClean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Discussion Post Email </a:t>
            </a:r>
            <a:r>
              <a:rPr lang="en-US" sz="1600" dirty="0" smtClean="0">
                <a:latin typeface="Calibri" pitchFamily="34" charset="0"/>
              </a:rPr>
              <a:t>-  The community member will receive this email if someone on the community response to their original discussion post.</a:t>
            </a:r>
          </a:p>
          <a:p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General Promotional Email </a:t>
            </a:r>
            <a:r>
              <a:rPr lang="en-US" sz="1600" dirty="0" smtClean="0">
                <a:latin typeface="Calibri" pitchFamily="34" charset="0"/>
              </a:rPr>
              <a:t>- All members of the community receive this email on when there is major promotion being launched.  The cadence is decided by the Community managers.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Answer Network Email </a:t>
            </a:r>
            <a:r>
              <a:rPr lang="en-US" sz="1600" dirty="0" smtClean="0">
                <a:latin typeface="Calibri" pitchFamily="34" charset="0"/>
              </a:rPr>
              <a:t>- The member will receive this email when someone opts in to help answer their questions in a particular category. 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691662"/>
            <a:ext cx="6858000" cy="949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6129" y="184192"/>
            <a:ext cx="6318647" cy="276999"/>
          </a:xfrm>
        </p:spPr>
        <p:txBody>
          <a:bodyPr/>
          <a:lstStyle/>
          <a:p>
            <a:r>
              <a:rPr lang="en-US" sz="1800" dirty="0" smtClean="0"/>
              <a:t>Welcome Email Wireframe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421" y="515808"/>
            <a:ext cx="6271839" cy="8405454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754" y="1769003"/>
            <a:ext cx="6119446" cy="2380966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Dear </a:t>
            </a:r>
            <a:r>
              <a:rPr lang="en-US" u="sng" dirty="0" smtClean="0"/>
              <a:t>Casey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Body copy</a:t>
            </a:r>
          </a:p>
          <a:p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27899" y="4237878"/>
            <a:ext cx="6153510" cy="38101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Link - </a:t>
            </a:r>
            <a:r>
              <a:rPr lang="en-US" sz="2000" u="sng" dirty="0" smtClean="0"/>
              <a:t>Join the Discussion</a:t>
            </a:r>
            <a:endParaRPr lang="en-US" sz="2000" u="sng" dirty="0"/>
          </a:p>
        </p:txBody>
      </p:sp>
      <p:sp>
        <p:nvSpPr>
          <p:cNvPr id="25" name="Rectangle 24"/>
          <p:cNvSpPr/>
          <p:nvPr/>
        </p:nvSpPr>
        <p:spPr>
          <a:xfrm>
            <a:off x="405374" y="7123926"/>
            <a:ext cx="6131168" cy="4689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Footer Copy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410309" y="7702061"/>
            <a:ext cx="6131168" cy="445478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755" y="8247183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309" y="4676317"/>
            <a:ext cx="6119446" cy="235752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		</a:t>
            </a:r>
          </a:p>
          <a:p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92371" y="5228480"/>
            <a:ext cx="2977661" cy="56271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Copy 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480648" y="4724388"/>
            <a:ext cx="2989384" cy="43375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Title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588960" y="5861538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98643" y="5876625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1746739" y="5856838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05330" y="5873261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3763108" y="5880284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6" name="Rectangle 35"/>
          <p:cNvSpPr/>
          <p:nvPr/>
        </p:nvSpPr>
        <p:spPr>
          <a:xfrm>
            <a:off x="5720862" y="5880284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7" name="Rectangle 36"/>
          <p:cNvSpPr/>
          <p:nvPr/>
        </p:nvSpPr>
        <p:spPr>
          <a:xfrm>
            <a:off x="4551349" y="5873262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586154" y="5884985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603277" y="5900072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2590788" y="5908432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572741" y="5923518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560252" y="5931878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784" y="43952"/>
            <a:ext cx="6318647" cy="276999"/>
          </a:xfrm>
        </p:spPr>
        <p:txBody>
          <a:bodyPr/>
          <a:lstStyle/>
          <a:p>
            <a:r>
              <a:rPr lang="en-US" sz="1800" dirty="0" smtClean="0">
                <a:latin typeface="Calibri" pitchFamily="34" charset="0"/>
              </a:rPr>
              <a:t>Welcome Email </a:t>
            </a:r>
            <a:r>
              <a:rPr lang="en-US" sz="1800" b="0" dirty="0" smtClean="0">
                <a:latin typeface="Calibri" pitchFamily="34" charset="0"/>
              </a:rPr>
              <a:t>- </a:t>
            </a:r>
            <a:r>
              <a:rPr lang="en-US" sz="1800" u="sng" dirty="0" smtClean="0">
                <a:latin typeface="Calibri" pitchFamily="34" charset="0"/>
              </a:rPr>
              <a:t>Sample ONLY</a:t>
            </a:r>
            <a:endParaRPr lang="en-US" sz="1800" u="sng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25" y="569559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665" r="1172" b="87308"/>
          <a:stretch>
            <a:fillRect/>
          </a:stretch>
        </p:blipFill>
        <p:spPr bwMode="auto">
          <a:xfrm>
            <a:off x="1" y="358798"/>
            <a:ext cx="6858000" cy="118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 l="30870" t="26057" r="32716" b="7375"/>
          <a:stretch>
            <a:fillRect/>
          </a:stretch>
        </p:blipFill>
        <p:spPr bwMode="auto">
          <a:xfrm>
            <a:off x="1207477" y="1668495"/>
            <a:ext cx="4478215" cy="654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0" y="1488831"/>
            <a:ext cx="1113691" cy="85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5744309" y="1488831"/>
            <a:ext cx="1113691" cy="85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2" name="Picture 8"/>
          <p:cNvPicPr>
            <a:picLocks noChangeAspect="1" noChangeArrowheads="1"/>
          </p:cNvPicPr>
          <p:nvPr/>
        </p:nvPicPr>
        <p:blipFill>
          <a:blip r:embed="rId2" cstate="print"/>
          <a:srcRect l="17857" t="79178" r="17129" b="3332"/>
          <a:stretch>
            <a:fillRect/>
          </a:stretch>
        </p:blipFill>
        <p:spPr bwMode="auto">
          <a:xfrm>
            <a:off x="1090247" y="8264769"/>
            <a:ext cx="4731722" cy="17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r>
              <a:rPr lang="en-US" sz="2400" dirty="0" smtClean="0"/>
              <a:t>New Discussion Email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292" y="293077"/>
            <a:ext cx="6506308" cy="143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6129" y="18419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Discussion Post Email Wireframe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081" y="514882"/>
            <a:ext cx="6271839" cy="8170992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3754" y="1769003"/>
            <a:ext cx="6119446" cy="3115818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</a:t>
            </a:r>
          </a:p>
          <a:p>
            <a:r>
              <a:rPr lang="en-US" dirty="0" smtClean="0"/>
              <a:t>  Title - Discussion Update</a:t>
            </a:r>
          </a:p>
          <a:p>
            <a:r>
              <a:rPr lang="en-US" dirty="0" smtClean="0"/>
              <a:t>	    </a:t>
            </a:r>
          </a:p>
          <a:p>
            <a:r>
              <a:rPr lang="en-US" sz="1600" dirty="0" smtClean="0"/>
              <a:t>		Latest post in [</a:t>
            </a:r>
            <a:r>
              <a:rPr lang="en-US" sz="1600" b="1" u="sng" dirty="0" smtClean="0"/>
              <a:t>Discussion Topic</a:t>
            </a:r>
            <a:r>
              <a:rPr lang="en-US" sz="1600" u="sng" dirty="0" smtClean="0"/>
              <a:t>]</a:t>
            </a:r>
          </a:p>
          <a:p>
            <a:r>
              <a:rPr lang="en-US" dirty="0" smtClean="0"/>
              <a:t>     </a:t>
            </a:r>
            <a:r>
              <a:rPr lang="en-US" sz="1600" dirty="0" smtClean="0"/>
              <a:t>[</a:t>
            </a:r>
            <a:r>
              <a:rPr lang="en-US" sz="1600" b="1" u="sng" dirty="0" smtClean="0"/>
              <a:t>Users Name</a:t>
            </a:r>
            <a:r>
              <a:rPr lang="en-US" sz="1600" dirty="0" smtClean="0"/>
              <a:t>] responded on Month, Date, Year</a:t>
            </a:r>
            <a:endParaRPr lang="en-US" sz="1600" dirty="0"/>
          </a:p>
          <a:p>
            <a:r>
              <a:rPr lang="en-US" dirty="0" smtClean="0"/>
              <a:t>		    </a:t>
            </a:r>
          </a:p>
          <a:p>
            <a:r>
              <a:rPr lang="en-US" dirty="0" smtClean="0"/>
              <a:t>		    Body copy</a:t>
            </a:r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141621" y="4957009"/>
            <a:ext cx="3019926" cy="68580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Button </a:t>
            </a:r>
            <a:r>
              <a:rPr lang="en-US" sz="2000" u="sng" dirty="0" smtClean="0"/>
              <a:t>Reply Now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2731477" y="5785323"/>
            <a:ext cx="3774831" cy="35757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/>
              <a:t>View all topics in [Discussion Topic</a:t>
            </a:r>
            <a:r>
              <a:rPr lang="en-US" sz="1400" u="sng" dirty="0" smtClean="0"/>
              <a:t>] &gt;&gt;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309" y="7139354"/>
            <a:ext cx="6131168" cy="844062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2032" y="8030308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Digest Email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3784" y="4395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Discussion Post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468923"/>
            <a:ext cx="6858000" cy="143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665" r="1172" b="87308"/>
          <a:stretch>
            <a:fillRect/>
          </a:stretch>
        </p:blipFill>
        <p:spPr bwMode="auto">
          <a:xfrm>
            <a:off x="1" y="358798"/>
            <a:ext cx="6858000" cy="118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0" y="1488831"/>
            <a:ext cx="1113691" cy="765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5744309" y="1488831"/>
            <a:ext cx="1113691" cy="765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 l="17857" t="79178" r="17129" b="3332"/>
          <a:stretch>
            <a:fillRect/>
          </a:stretch>
        </p:blipFill>
        <p:spPr bwMode="auto">
          <a:xfrm>
            <a:off x="1019909" y="7348277"/>
            <a:ext cx="4731722" cy="17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/>
          <a:srcRect l="28249" t="23029" r="29951" b="21813"/>
          <a:stretch>
            <a:fillRect/>
          </a:stretch>
        </p:blipFill>
        <p:spPr bwMode="auto">
          <a:xfrm>
            <a:off x="1266093" y="1781907"/>
            <a:ext cx="4194434" cy="44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 bwMode="auto">
          <a:xfrm>
            <a:off x="1547446" y="2919046"/>
            <a:ext cx="3821723" cy="1160585"/>
          </a:xfrm>
          <a:prstGeom prst="rect">
            <a:avLst/>
          </a:prstGeom>
          <a:solidFill>
            <a:schemeClr val="bg1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691662"/>
            <a:ext cx="6858000" cy="949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07" y="46892"/>
            <a:ext cx="6318647" cy="246221"/>
          </a:xfrm>
        </p:spPr>
        <p:txBody>
          <a:bodyPr/>
          <a:lstStyle/>
          <a:p>
            <a:r>
              <a:rPr lang="en-US" sz="1600" dirty="0" smtClean="0"/>
              <a:t>Promotional Email Wireframe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144" y="375128"/>
            <a:ext cx="6271839" cy="19765117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92728" y="416161"/>
            <a:ext cx="6160472" cy="19665395"/>
            <a:chOff x="392728" y="416161"/>
            <a:chExt cx="6160472" cy="19665395"/>
          </a:xfrm>
        </p:grpSpPr>
        <p:sp>
          <p:nvSpPr>
            <p:cNvPr id="17" name="Rectangle 16"/>
            <p:cNvSpPr/>
            <p:nvPr/>
          </p:nvSpPr>
          <p:spPr>
            <a:xfrm>
              <a:off x="439620" y="416161"/>
              <a:ext cx="6078409" cy="609600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344" y="1050378"/>
              <a:ext cx="6066685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Navigation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754" y="1475928"/>
              <a:ext cx="6119446" cy="141967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       Ad Unit </a:t>
              </a:r>
            </a:p>
            <a:p>
              <a:endParaRPr lang="en-US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728" y="8962256"/>
              <a:ext cx="6146185" cy="38101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Link - </a:t>
              </a:r>
              <a:r>
                <a:rPr lang="en-US" sz="2000" u="sng" dirty="0" smtClean="0"/>
                <a:t>Upload Picture</a:t>
              </a:r>
              <a:endParaRPr lang="en-US" sz="2000" u="sn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499393"/>
              <a:ext cx="1547444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Share Icons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97568" y="1894440"/>
              <a:ext cx="2438400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Clickable Button </a:t>
              </a:r>
              <a:endParaRPr lang="en-US" sz="1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2738" y="2328192"/>
              <a:ext cx="2438400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Links</a:t>
              </a:r>
              <a:endParaRPr lang="en-US" sz="1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031" y="2917867"/>
              <a:ext cx="6119446" cy="168930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4093" y="3470029"/>
              <a:ext cx="2977661" cy="10433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2370" y="2989383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Feature</a:t>
              </a:r>
              <a:r>
                <a:rPr lang="en-US" sz="1800" dirty="0" smtClean="0"/>
                <a:t> Title</a:t>
              </a:r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86555" y="3001106"/>
              <a:ext cx="2661138" cy="151227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Image</a:t>
              </a:r>
              <a:endParaRPr lang="en-US" sz="1800" dirty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10800000" flipV="1">
              <a:off x="3751385" y="3001107"/>
              <a:ext cx="2661138" cy="1512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809999" y="3024554"/>
              <a:ext cx="2625973" cy="14536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410309" y="4629425"/>
              <a:ext cx="6119446" cy="235752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371" y="5181588"/>
              <a:ext cx="2977661" cy="56271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0648" y="4700942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Tips and Advice </a:t>
              </a:r>
              <a:r>
                <a:rPr lang="en-US" sz="1800" dirty="0" smtClean="0"/>
                <a:t>Title</a:t>
              </a:r>
              <a:endParaRPr lang="en-US" sz="18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4433" y="5861538"/>
              <a:ext cx="1113691" cy="973005"/>
              <a:chOff x="3739663" y="4712665"/>
              <a:chExt cx="2696308" cy="15122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>
            <a:xfrm>
              <a:off x="1746739" y="5856838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590803" y="5873261"/>
              <a:ext cx="1113691" cy="973005"/>
              <a:chOff x="3739663" y="4712665"/>
              <a:chExt cx="2696308" cy="151227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Rectangle 56"/>
            <p:cNvSpPr/>
            <p:nvPr/>
          </p:nvSpPr>
          <p:spPr>
            <a:xfrm>
              <a:off x="3763108" y="588028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0862" y="588028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536822" y="5873262"/>
              <a:ext cx="1113691" cy="973005"/>
              <a:chOff x="3739663" y="4712665"/>
              <a:chExt cx="2696308" cy="151227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Rectangle 62"/>
            <p:cNvSpPr/>
            <p:nvPr/>
          </p:nvSpPr>
          <p:spPr>
            <a:xfrm>
              <a:off x="410310" y="7032641"/>
              <a:ext cx="6119446" cy="281474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2372" y="7584804"/>
              <a:ext cx="5978766" cy="56271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0649" y="7104158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Planning</a:t>
              </a:r>
              <a:r>
                <a:rPr lang="en-US" sz="1800" dirty="0" smtClean="0"/>
                <a:t> Title</a:t>
              </a:r>
              <a:endParaRPr lang="en-US" sz="18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4434" y="8264754"/>
              <a:ext cx="1781904" cy="973005"/>
              <a:chOff x="3739663" y="4712665"/>
              <a:chExt cx="2696308" cy="151227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Rectangle 69"/>
            <p:cNvSpPr/>
            <p:nvPr/>
          </p:nvSpPr>
          <p:spPr>
            <a:xfrm>
              <a:off x="762002" y="9338577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71447" y="932685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1602" y="9338577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625964" y="8276477"/>
              <a:ext cx="1781904" cy="973005"/>
              <a:chOff x="3739663" y="4712665"/>
              <a:chExt cx="2696308" cy="151227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5" name="Group 84"/>
            <p:cNvGrpSpPr/>
            <p:nvPr/>
          </p:nvGrpSpPr>
          <p:grpSpPr>
            <a:xfrm>
              <a:off x="4583722" y="8299923"/>
              <a:ext cx="1781904" cy="973005"/>
              <a:chOff x="3739663" y="4712665"/>
              <a:chExt cx="2696308" cy="151227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9" name="Rectangle 88"/>
            <p:cNvSpPr/>
            <p:nvPr/>
          </p:nvSpPr>
          <p:spPr>
            <a:xfrm>
              <a:off x="422032" y="9881330"/>
              <a:ext cx="6119446" cy="335402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5878" y="10011491"/>
              <a:ext cx="2766642" cy="315352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Image</a:t>
              </a:r>
              <a:endParaRPr lang="en-US" sz="1800" dirty="0"/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rot="16200000" flipH="1">
              <a:off x="3493477" y="10210799"/>
              <a:ext cx="3083169" cy="273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rot="5400000" flipH="1" flipV="1">
              <a:off x="3464168" y="10216662"/>
              <a:ext cx="3130062" cy="2719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0" name="Group 99"/>
            <p:cNvGrpSpPr/>
            <p:nvPr/>
          </p:nvGrpSpPr>
          <p:grpSpPr>
            <a:xfrm>
              <a:off x="492371" y="10949302"/>
              <a:ext cx="2977661" cy="527584"/>
              <a:chOff x="492371" y="9988016"/>
              <a:chExt cx="2977661" cy="52758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92371" y="9988016"/>
                <a:ext cx="2977661" cy="527584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 smtClean="0"/>
                  <a:t>Copy </a:t>
                </a:r>
                <a:endParaRPr lang="en-US" sz="18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07478" y="10065408"/>
                <a:ext cx="715108" cy="391561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u="sng" dirty="0" smtClean="0"/>
                  <a:t>Links</a:t>
                </a:r>
                <a:endParaRPr lang="en-US" sz="1400" b="1" u="sng" dirty="0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480649" y="11535453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95756" y="11612845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926" y="12109880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4033" y="12187272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8926" y="12684307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84033" y="12761699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92373" y="9941125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What’s New - </a:t>
              </a:r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2372" y="10398369"/>
              <a:ext cx="2989381" cy="51581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309" y="18557556"/>
              <a:ext cx="6131168" cy="84406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Footer Links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22032" y="19460233"/>
              <a:ext cx="6131168" cy="621323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Legal Disclosure / Unsubscribe Links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2371" y="13316191"/>
              <a:ext cx="2965936" cy="249823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05201" y="13304468"/>
              <a:ext cx="2965936" cy="249823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7542" y="13364264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63819" y="13375987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266" y="13844885"/>
              <a:ext cx="2872150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4372" y="13922277"/>
              <a:ext cx="689769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563800" y="13856608"/>
              <a:ext cx="2848723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78906" y="13910554"/>
              <a:ext cx="689774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50983" y="14501428"/>
              <a:ext cx="2790094" cy="1207495"/>
              <a:chOff x="3739663" y="4712665"/>
              <a:chExt cx="2696308" cy="151227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8" name="Group 137"/>
            <p:cNvGrpSpPr/>
            <p:nvPr/>
          </p:nvGrpSpPr>
          <p:grpSpPr>
            <a:xfrm>
              <a:off x="3563611" y="14513156"/>
              <a:ext cx="2837189" cy="1184046"/>
              <a:chOff x="1965465" y="14132624"/>
              <a:chExt cx="4293124" cy="1840286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965465" y="14132624"/>
                <a:ext cx="4293124" cy="1840286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40" name="Straight Connector 139"/>
              <p:cNvCxnSpPr/>
              <p:nvPr/>
            </p:nvCxnSpPr>
            <p:spPr bwMode="auto">
              <a:xfrm rot="10800000" flipV="1">
                <a:off x="1983515" y="14169086"/>
                <a:ext cx="4239598" cy="17673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3" name="Straight Connector 142"/>
            <p:cNvCxnSpPr/>
            <p:nvPr/>
          </p:nvCxnSpPr>
          <p:spPr bwMode="auto">
            <a:xfrm>
              <a:off x="3567381" y="14516518"/>
              <a:ext cx="2821696" cy="11572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>
            <a:xfrm>
              <a:off x="480647" y="15849600"/>
              <a:ext cx="6013938" cy="261424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74435" y="15978494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6159" y="16459115"/>
              <a:ext cx="2778364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01265" y="16536507"/>
              <a:ext cx="689769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563611" y="15966817"/>
              <a:ext cx="2837189" cy="2379797"/>
              <a:chOff x="1965465" y="14132624"/>
              <a:chExt cx="4293124" cy="184028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65465" y="14132624"/>
                <a:ext cx="4293124" cy="1840286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 bwMode="auto">
              <a:xfrm rot="10800000" flipV="1">
                <a:off x="1983515" y="14169086"/>
                <a:ext cx="4239598" cy="17673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2" name="Straight Connector 151"/>
            <p:cNvCxnSpPr/>
            <p:nvPr/>
          </p:nvCxnSpPr>
          <p:spPr bwMode="auto">
            <a:xfrm>
              <a:off x="3579104" y="15993626"/>
              <a:ext cx="2833419" cy="2364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r>
              <a:rPr lang="en-US" sz="2400" dirty="0" smtClean="0"/>
              <a:t>Promotional Emails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23" y="550985"/>
            <a:ext cx="6693877" cy="15708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3784" y="4395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rgbClr val="000066"/>
                </a:solidFill>
                <a:latin typeface="Calibri" pitchFamily="34" charset="0"/>
                <a:ea typeface="+mj-ea"/>
                <a:cs typeface="+mj-cs"/>
              </a:rPr>
              <a:t>Promotional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562708"/>
            <a:ext cx="6447691" cy="21003126"/>
            <a:chOff x="0" y="-1046130"/>
            <a:chExt cx="7678615" cy="23268458"/>
          </a:xfrm>
        </p:grpSpPr>
        <p:pic>
          <p:nvPicPr>
            <p:cNvPr id="2498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7800" t="21601" r="1998" b="11246"/>
            <a:stretch>
              <a:fillRect/>
            </a:stretch>
          </p:blipFill>
          <p:spPr bwMode="auto">
            <a:xfrm>
              <a:off x="0" y="-1046130"/>
              <a:ext cx="7678615" cy="587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0" y="4681515"/>
              <a:ext cx="7664116" cy="17540813"/>
              <a:chOff x="0" y="4681515"/>
              <a:chExt cx="7664116" cy="17540813"/>
            </a:xfrm>
          </p:grpSpPr>
          <p:pic>
            <p:nvPicPr>
              <p:cNvPr id="24985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7791" t="37907" r="2139" b="7746"/>
              <a:stretch>
                <a:fillRect/>
              </a:stretch>
            </p:blipFill>
            <p:spPr bwMode="auto">
              <a:xfrm>
                <a:off x="0" y="4681515"/>
                <a:ext cx="7664116" cy="4755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7940" t="19063" r="2321" b="7636"/>
              <a:stretch>
                <a:fillRect/>
              </a:stretch>
            </p:blipFill>
            <p:spPr bwMode="auto">
              <a:xfrm>
                <a:off x="11723" y="8861128"/>
                <a:ext cx="7628022" cy="6414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7986" t="19046" r="2164" b="8743"/>
              <a:stretch>
                <a:fillRect/>
              </a:stretch>
            </p:blipFill>
            <p:spPr bwMode="auto">
              <a:xfrm>
                <a:off x="0" y="14595233"/>
                <a:ext cx="7640053" cy="631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2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7978" t="37674" r="2173" b="11684"/>
              <a:stretch>
                <a:fillRect/>
              </a:stretch>
            </p:blipFill>
            <p:spPr bwMode="auto">
              <a:xfrm>
                <a:off x="0" y="17791006"/>
                <a:ext cx="7640052" cy="4431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="" xmlns:p14="http://schemas.microsoft.com/office/powerpoint/2010/main" val="14820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211015"/>
            <a:ext cx="6858000" cy="1781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6129" y="199291"/>
            <a:ext cx="6318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Answer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Network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 Wireframe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9292" y="550985"/>
            <a:ext cx="6506308" cy="1301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144" y="527538"/>
            <a:ext cx="6271839" cy="842889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179" y="1781908"/>
            <a:ext cx="6119446" cy="49236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                </a:t>
            </a:r>
            <a:r>
              <a:rPr lang="en-US" sz="1800" dirty="0" smtClean="0"/>
              <a:t>New Topic in </a:t>
            </a:r>
            <a:r>
              <a:rPr lang="en-US" sz="1800" b="1" u="sng" dirty="0" smtClean="0"/>
              <a:t>Categories</a:t>
            </a:r>
            <a:r>
              <a:rPr lang="en-US" sz="18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433755" y="7385526"/>
            <a:ext cx="6131168" cy="844062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5478" y="8276467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3477" y="6020961"/>
            <a:ext cx="3071446" cy="129423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Clickable -- Ad Unit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3757" y="2508743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550981" y="2586136"/>
            <a:ext cx="5709141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6866" y="3669321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539261" y="3734991"/>
            <a:ext cx="5720862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    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422035" y="4818175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550984" y="4895568"/>
            <a:ext cx="5697416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071283" y="3116485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94730" y="4288786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94730" y="5402478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344" y="6009238"/>
            <a:ext cx="2924902" cy="129423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Clickable -- Ad Unit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C Template">
  <a:themeElements>
    <a:clrScheme name="SHC Template 9">
      <a:dk1>
        <a:srgbClr val="000000"/>
      </a:dk1>
      <a:lt1>
        <a:srgbClr val="FFFFFF"/>
      </a:lt1>
      <a:dk2>
        <a:srgbClr val="000066"/>
      </a:dk2>
      <a:lt2>
        <a:srgbClr val="666699"/>
      </a:lt2>
      <a:accent1>
        <a:srgbClr val="008080"/>
      </a:accent1>
      <a:accent2>
        <a:srgbClr val="FFCC66"/>
      </a:accent2>
      <a:accent3>
        <a:srgbClr val="FFFFFF"/>
      </a:accent3>
      <a:accent4>
        <a:srgbClr val="000000"/>
      </a:accent4>
      <a:accent5>
        <a:srgbClr val="AAC0C0"/>
      </a:accent5>
      <a:accent6>
        <a:srgbClr val="E7B95C"/>
      </a:accent6>
      <a:hlink>
        <a:srgbClr val="003399"/>
      </a:hlink>
      <a:folHlink>
        <a:srgbClr val="CC0000"/>
      </a:folHlink>
    </a:clrScheme>
    <a:fontScheme name="SH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H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8">
        <a:dk1>
          <a:srgbClr val="000000"/>
        </a:dk1>
        <a:lt1>
          <a:srgbClr val="FFFFFF"/>
        </a:lt1>
        <a:dk2>
          <a:srgbClr val="B2B2B2"/>
        </a:dk2>
        <a:lt2>
          <a:srgbClr val="FFCC66"/>
        </a:lt2>
        <a:accent1>
          <a:srgbClr val="008080"/>
        </a:accent1>
        <a:accent2>
          <a:srgbClr val="FFCC66"/>
        </a:accent2>
        <a:accent3>
          <a:srgbClr val="D5D5D5"/>
        </a:accent3>
        <a:accent4>
          <a:srgbClr val="DADADA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9">
        <a:dk1>
          <a:srgbClr val="000000"/>
        </a:dk1>
        <a:lt1>
          <a:srgbClr val="FFFFFF"/>
        </a:lt1>
        <a:dk2>
          <a:srgbClr val="000066"/>
        </a:dk2>
        <a:lt2>
          <a:srgbClr val="666699"/>
        </a:lt2>
        <a:accent1>
          <a:srgbClr val="008080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11426</TotalTime>
  <Words>363</Words>
  <Application>Microsoft Office PowerPoint</Application>
  <PresentationFormat>On-screen Show (4:3)</PresentationFormat>
  <Paragraphs>141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SHC Template</vt:lpstr>
      <vt:lpstr>Microsoft Office PowerPoint 97-2003 Presentation</vt:lpstr>
      <vt:lpstr>Communities Trigger Emails</vt:lpstr>
      <vt:lpstr>Communities Trigger Emails</vt:lpstr>
      <vt:lpstr>Welcome Email Wireframe</vt:lpstr>
      <vt:lpstr>Welcome Email - Sample ONLY</vt:lpstr>
      <vt:lpstr>New Discussion Email</vt:lpstr>
      <vt:lpstr>Category Digest Email</vt:lpstr>
      <vt:lpstr>Promotional Email Wireframe</vt:lpstr>
      <vt:lpstr>Promotional Emails</vt:lpstr>
      <vt:lpstr>Slide 9</vt:lpstr>
      <vt:lpstr>Slide 10</vt:lpstr>
    </vt:vector>
  </TitlesOfParts>
  <Manager>Amanda Faber - Corporate Communication</Manager>
  <Company>Sears Holdings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Chuck Jones - Corporate Services</dc:creator>
  <cp:lastModifiedBy>hsharif</cp:lastModifiedBy>
  <cp:revision>365</cp:revision>
  <cp:lastPrinted>2006-08-16T14:46:13Z</cp:lastPrinted>
  <dcterms:created xsi:type="dcterms:W3CDTF">2005-01-25T22:11:56Z</dcterms:created>
  <dcterms:modified xsi:type="dcterms:W3CDTF">2012-05-31T19:43:04Z</dcterms:modified>
  <cp:category/>
</cp:coreProperties>
</file>