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87C4-758E-4481-B605-9384AC0C5DB0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741F-A877-4F8A-AA26-711E68DE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3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87C4-758E-4481-B605-9384AC0C5DB0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741F-A877-4F8A-AA26-711E68DE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3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87C4-758E-4481-B605-9384AC0C5DB0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741F-A877-4F8A-AA26-711E68DE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3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87C4-758E-4481-B605-9384AC0C5DB0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741F-A877-4F8A-AA26-711E68DE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09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87C4-758E-4481-B605-9384AC0C5DB0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741F-A877-4F8A-AA26-711E68DE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13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87C4-758E-4481-B605-9384AC0C5DB0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741F-A877-4F8A-AA26-711E68DE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1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87C4-758E-4481-B605-9384AC0C5DB0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741F-A877-4F8A-AA26-711E68DE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3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87C4-758E-4481-B605-9384AC0C5DB0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741F-A877-4F8A-AA26-711E68DE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2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87C4-758E-4481-B605-9384AC0C5DB0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741F-A877-4F8A-AA26-711E68DE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11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87C4-758E-4481-B605-9384AC0C5DB0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741F-A877-4F8A-AA26-711E68DE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3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87C4-758E-4481-B605-9384AC0C5DB0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741F-A877-4F8A-AA26-711E68DE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02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D87C4-758E-4481-B605-9384AC0C5DB0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7741F-A877-4F8A-AA26-711E68DE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10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8991" y="92207"/>
            <a:ext cx="11658740" cy="5645326"/>
            <a:chOff x="78991" y="92207"/>
            <a:chExt cx="11658740" cy="5645326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888022" y="1828800"/>
              <a:ext cx="86516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054" y="1723292"/>
              <a:ext cx="0" cy="21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48281" y="973088"/>
              <a:ext cx="127150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기준일</a:t>
              </a:r>
              <a:r>
                <a:rPr lang="en-US" altLang="ko-KR" sz="1050" dirty="0"/>
                <a:t>=2018.1.1.</a:t>
              </a:r>
            </a:p>
            <a:p>
              <a:r>
                <a:rPr lang="ko-KR" altLang="en-US" sz="1050" dirty="0"/>
                <a:t>이후 </a:t>
              </a:r>
              <a:r>
                <a:rPr lang="ko-KR" altLang="en-US" sz="1050" dirty="0" err="1"/>
                <a:t>입사자</a:t>
              </a:r>
              <a:endParaRPr lang="en-US" altLang="ko-KR" sz="1050" dirty="0"/>
            </a:p>
            <a:p>
              <a:r>
                <a:rPr lang="en-US" altLang="ko-KR" sz="1050" b="1" dirty="0">
                  <a:solidFill>
                    <a:srgbClr val="FF0000"/>
                  </a:solidFill>
                </a:rPr>
                <a:t>(</a:t>
              </a:r>
              <a:r>
                <a:rPr lang="ko-KR" altLang="en-US" sz="1050" b="1" dirty="0">
                  <a:solidFill>
                    <a:srgbClr val="FF0000"/>
                  </a:solidFill>
                </a:rPr>
                <a:t>현재 자동계산법</a:t>
              </a:r>
              <a:r>
                <a:rPr lang="en-US" altLang="ko-KR" sz="1050" b="1" dirty="0">
                  <a:solidFill>
                    <a:srgbClr val="FF0000"/>
                  </a:solidFill>
                </a:rPr>
                <a:t>)</a:t>
              </a: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V="1">
              <a:off x="2312376" y="1828800"/>
              <a:ext cx="0" cy="395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33953" y="2224453"/>
              <a:ext cx="220124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A</a:t>
              </a:r>
              <a:r>
                <a:rPr lang="ko-KR" altLang="en-US" sz="1050" dirty="0"/>
                <a:t> 입사</a:t>
              </a:r>
              <a:endParaRPr lang="en-US" altLang="ko-KR" sz="1050" dirty="0"/>
            </a:p>
            <a:p>
              <a:r>
                <a:rPr lang="en-US" altLang="ko-KR" sz="1050" dirty="0"/>
                <a:t>2018.03.15</a:t>
              </a:r>
            </a:p>
            <a:p>
              <a:pPr marL="171450" indent="-171450">
                <a:buFont typeface="Wingdings" panose="05000000000000000000" pitchFamily="2" charset="2"/>
                <a:buChar char="à"/>
              </a:pPr>
              <a:r>
                <a:rPr lang="ko-KR" altLang="en-US" sz="1050" dirty="0">
                  <a:sym typeface="Wingdings" panose="05000000000000000000" pitchFamily="2" charset="2"/>
                </a:rPr>
                <a:t>연차 </a:t>
              </a:r>
              <a:r>
                <a:rPr lang="en-US" altLang="ko-KR" sz="1050" dirty="0">
                  <a:sym typeface="Wingdings" panose="05000000000000000000" pitchFamily="2" charset="2"/>
                </a:rPr>
                <a:t>2019.03.14</a:t>
              </a:r>
              <a:r>
                <a:rPr lang="ko-KR" altLang="en-US" sz="1050" dirty="0">
                  <a:sym typeface="Wingdings" panose="05000000000000000000" pitchFamily="2" charset="2"/>
                </a:rPr>
                <a:t>까지</a:t>
              </a:r>
              <a:br>
                <a:rPr lang="en-US" altLang="ko-KR" sz="1050" dirty="0">
                  <a:sym typeface="Wingdings" panose="05000000000000000000" pitchFamily="2" charset="2"/>
                </a:rPr>
              </a:br>
              <a:r>
                <a:rPr lang="ko-KR" altLang="en-US" sz="1050" dirty="0">
                  <a:sym typeface="Wingdings" panose="05000000000000000000" pitchFamily="2" charset="2"/>
                </a:rPr>
                <a:t>매월 </a:t>
              </a:r>
              <a:r>
                <a:rPr lang="en-US" altLang="ko-KR" sz="1050" dirty="0">
                  <a:sym typeface="Wingdings" panose="05000000000000000000" pitchFamily="2" charset="2"/>
                </a:rPr>
                <a:t>1</a:t>
              </a:r>
              <a:r>
                <a:rPr lang="ko-KR" altLang="en-US" sz="1050" dirty="0">
                  <a:sym typeface="Wingdings" panose="05000000000000000000" pitchFamily="2" charset="2"/>
                </a:rPr>
                <a:t>개씩 추가</a:t>
              </a:r>
              <a:r>
                <a:rPr lang="en-US" altLang="ko-KR" sz="1050" dirty="0">
                  <a:sym typeface="Wingdings" panose="05000000000000000000" pitchFamily="2" charset="2"/>
                </a:rPr>
                <a:t>(</a:t>
              </a:r>
              <a:r>
                <a:rPr lang="ko-KR" altLang="en-US" sz="1050" dirty="0">
                  <a:sym typeface="Wingdings" panose="05000000000000000000" pitchFamily="2" charset="2"/>
                </a:rPr>
                <a:t>총 </a:t>
              </a:r>
              <a:r>
                <a:rPr lang="en-US" altLang="ko-KR" sz="1050" dirty="0">
                  <a:sym typeface="Wingdings" panose="05000000000000000000" pitchFamily="2" charset="2"/>
                </a:rPr>
                <a:t>11</a:t>
              </a:r>
              <a:r>
                <a:rPr lang="ko-KR" altLang="en-US" sz="1050" dirty="0">
                  <a:sym typeface="Wingdings" panose="05000000000000000000" pitchFamily="2" charset="2"/>
                </a:rPr>
                <a:t>개 부여</a:t>
              </a:r>
              <a:r>
                <a:rPr lang="en-US" altLang="ko-KR" sz="1050" dirty="0">
                  <a:sym typeface="Wingdings" panose="05000000000000000000" pitchFamily="2" charset="2"/>
                </a:rPr>
                <a:t>)</a:t>
              </a: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4012223" y="1739816"/>
              <a:ext cx="0" cy="21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3696152" y="1962843"/>
              <a:ext cx="128112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2019.03.15</a:t>
              </a:r>
            </a:p>
            <a:p>
              <a:r>
                <a:rPr lang="en-US" altLang="ko-KR" sz="1100" dirty="0">
                  <a:sym typeface="Wingdings" panose="05000000000000000000" pitchFamily="2" charset="2"/>
                </a:rPr>
                <a:t></a:t>
              </a:r>
              <a:r>
                <a:rPr lang="ko-KR" altLang="en-US" sz="1100" dirty="0">
                  <a:sym typeface="Wingdings" panose="05000000000000000000" pitchFamily="2" charset="2"/>
                </a:rPr>
                <a:t>연차 </a:t>
              </a:r>
              <a:r>
                <a:rPr lang="en-US" altLang="ko-KR" sz="1100" dirty="0">
                  <a:sym typeface="Wingdings" panose="05000000000000000000" pitchFamily="2" charset="2"/>
                </a:rPr>
                <a:t>15</a:t>
              </a:r>
              <a:r>
                <a:rPr lang="ko-KR" altLang="en-US" sz="1100" dirty="0">
                  <a:sym typeface="Wingdings" panose="05000000000000000000" pitchFamily="2" charset="2"/>
                </a:rPr>
                <a:t>개 부여</a:t>
              </a:r>
              <a:endParaRPr lang="en-US" altLang="ko-KR" sz="1100" dirty="0">
                <a:sym typeface="Wingdings" panose="05000000000000000000" pitchFamily="2" charset="2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6107892" y="1746450"/>
              <a:ext cx="0" cy="21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5718175" y="2009009"/>
              <a:ext cx="187423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2020.03.15</a:t>
              </a:r>
            </a:p>
            <a:p>
              <a:r>
                <a:rPr lang="en-US" altLang="ko-KR" sz="1100" dirty="0">
                  <a:sym typeface="Wingdings" panose="05000000000000000000" pitchFamily="2" charset="2"/>
                </a:rPr>
                <a:t></a:t>
              </a:r>
              <a:r>
                <a:rPr lang="ko-KR" altLang="en-US" sz="1100" dirty="0">
                  <a:sym typeface="Wingdings" panose="05000000000000000000" pitchFamily="2" charset="2"/>
                </a:rPr>
                <a:t>연차 </a:t>
              </a:r>
              <a:br>
                <a:rPr lang="en-US" altLang="ko-KR" sz="1100" dirty="0">
                  <a:sym typeface="Wingdings" panose="05000000000000000000" pitchFamily="2" charset="2"/>
                </a:rPr>
              </a:br>
              <a:r>
                <a:rPr lang="ko-KR" altLang="en-US" sz="1100" dirty="0">
                  <a:sym typeface="Wingdings" panose="05000000000000000000" pitchFamily="2" charset="2"/>
                </a:rPr>
                <a:t>올림</a:t>
              </a:r>
              <a:r>
                <a:rPr lang="en-US" altLang="ko-KR" sz="1100" dirty="0">
                  <a:sym typeface="Wingdings" panose="05000000000000000000" pitchFamily="2" charset="2"/>
                </a:rPr>
                <a:t>(C</a:t>
              </a:r>
              <a:r>
                <a:rPr lang="ko-KR" altLang="en-US" sz="1100" dirty="0">
                  <a:sym typeface="Wingdings" panose="05000000000000000000" pitchFamily="2" charset="2"/>
                </a:rPr>
                <a:t>구간일자</a:t>
              </a:r>
              <a:r>
                <a:rPr lang="en-US" altLang="ko-KR" sz="1100" dirty="0">
                  <a:sym typeface="Wingdings" panose="05000000000000000000" pitchFamily="2" charset="2"/>
                </a:rPr>
                <a:t>/365)X15</a:t>
              </a:r>
              <a:r>
                <a:rPr lang="ko-KR" altLang="en-US" sz="1100" dirty="0">
                  <a:sym typeface="Wingdings" panose="05000000000000000000" pitchFamily="2" charset="2"/>
                </a:rPr>
                <a:t>개</a:t>
              </a:r>
              <a:endParaRPr lang="en-US" altLang="ko-KR" sz="1100" dirty="0">
                <a:sym typeface="Wingdings" panose="05000000000000000000" pitchFamily="2" charset="2"/>
              </a:endParaRPr>
            </a:p>
            <a:p>
              <a:r>
                <a:rPr lang="ko-KR" altLang="en-US" sz="1100" dirty="0">
                  <a:sym typeface="Wingdings" panose="05000000000000000000" pitchFamily="2" charset="2"/>
                </a:rPr>
                <a:t>부여</a:t>
              </a:r>
              <a:endParaRPr lang="en-US" altLang="ko-KR" sz="1100" dirty="0">
                <a:sym typeface="Wingdings" panose="05000000000000000000" pitchFamily="2" charset="2"/>
              </a:endParaRPr>
            </a:p>
          </p:txBody>
        </p:sp>
        <p:sp>
          <p:nvSpPr>
            <p:cNvPr id="17" name="왼쪽 중괄호 16"/>
            <p:cNvSpPr/>
            <p:nvPr/>
          </p:nvSpPr>
          <p:spPr>
            <a:xfrm rot="5400000">
              <a:off x="2725386" y="77033"/>
              <a:ext cx="870438" cy="170323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505992" y="124100"/>
              <a:ext cx="15279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A</a:t>
              </a:r>
              <a:r>
                <a:rPr lang="ko-KR" altLang="en-US" dirty="0"/>
                <a:t>구간</a:t>
              </a:r>
              <a:r>
                <a:rPr lang="en-US" altLang="ko-KR" dirty="0"/>
                <a:t>(1</a:t>
              </a:r>
              <a:r>
                <a:rPr lang="ko-KR" altLang="en-US" dirty="0" err="1"/>
                <a:t>년차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9" name="왼쪽 중괄호 18"/>
            <p:cNvSpPr/>
            <p:nvPr/>
          </p:nvSpPr>
          <p:spPr>
            <a:xfrm rot="5400000">
              <a:off x="4624838" y="-124756"/>
              <a:ext cx="870438" cy="209566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209228" y="118528"/>
              <a:ext cx="188003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B</a:t>
              </a:r>
              <a:r>
                <a:rPr lang="ko-KR" altLang="en-US" dirty="0"/>
                <a:t>구간</a:t>
              </a:r>
              <a:r>
                <a:rPr lang="en-US" altLang="ko-KR" dirty="0"/>
                <a:t>(2</a:t>
              </a:r>
              <a:r>
                <a:rPr lang="ko-KR" altLang="en-US" dirty="0" err="1"/>
                <a:t>년차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21" name="왼쪽 중괄호 20"/>
            <p:cNvSpPr/>
            <p:nvPr/>
          </p:nvSpPr>
          <p:spPr>
            <a:xfrm rot="5400000">
              <a:off x="6346665" y="222765"/>
              <a:ext cx="870438" cy="134798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304897" y="92207"/>
              <a:ext cx="188003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/>
                <a:t>C</a:t>
              </a:r>
              <a:r>
                <a:rPr lang="ko-KR" altLang="en-US" sz="1100" dirty="0"/>
                <a:t>구간</a:t>
              </a:r>
              <a:r>
                <a:rPr lang="en-US" altLang="ko-KR" sz="1100" dirty="0"/>
                <a:t>(2</a:t>
              </a:r>
              <a:r>
                <a:rPr lang="ko-KR" altLang="en-US" sz="1100" dirty="0" err="1"/>
                <a:t>년차잔여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7482420" y="1749381"/>
              <a:ext cx="0" cy="21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7359780" y="1972408"/>
              <a:ext cx="128112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2021.01.01</a:t>
              </a:r>
            </a:p>
            <a:p>
              <a:r>
                <a:rPr lang="en-US" altLang="ko-KR" sz="1100" dirty="0">
                  <a:sym typeface="Wingdings" panose="05000000000000000000" pitchFamily="2" charset="2"/>
                </a:rPr>
                <a:t></a:t>
              </a:r>
              <a:r>
                <a:rPr lang="ko-KR" altLang="en-US" sz="1100" dirty="0">
                  <a:highlight>
                    <a:srgbClr val="FFFF00"/>
                  </a:highlight>
                  <a:sym typeface="Wingdings" panose="05000000000000000000" pitchFamily="2" charset="2"/>
                </a:rPr>
                <a:t>연차 </a:t>
              </a:r>
              <a:r>
                <a:rPr lang="en-US" altLang="ko-KR" sz="1100" dirty="0">
                  <a:highlight>
                    <a:srgbClr val="FFFF00"/>
                  </a:highlight>
                  <a:sym typeface="Wingdings" panose="05000000000000000000" pitchFamily="2" charset="2"/>
                </a:rPr>
                <a:t>16</a:t>
              </a:r>
              <a:r>
                <a:rPr lang="ko-KR" altLang="en-US" sz="1100" dirty="0">
                  <a:highlight>
                    <a:srgbClr val="FFFF00"/>
                  </a:highlight>
                  <a:sym typeface="Wingdings" panose="05000000000000000000" pitchFamily="2" charset="2"/>
                </a:rPr>
                <a:t>개 부여</a:t>
              </a:r>
              <a:endParaRPr lang="en-US" altLang="ko-KR" sz="1100" dirty="0">
                <a:highlight>
                  <a:srgbClr val="FFFF00"/>
                </a:highlight>
                <a:sym typeface="Wingdings" panose="05000000000000000000" pitchFamily="2" charset="2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914398" y="4005032"/>
              <a:ext cx="10823333" cy="23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8991" y="3412474"/>
              <a:ext cx="25143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기준일</a:t>
              </a:r>
              <a:r>
                <a:rPr lang="en-US" altLang="ko-KR" sz="1050" dirty="0"/>
                <a:t>(2018.1.1) </a:t>
              </a:r>
              <a:r>
                <a:rPr lang="ko-KR" altLang="en-US" sz="1050" dirty="0"/>
                <a:t>이전 </a:t>
              </a:r>
              <a:r>
                <a:rPr lang="ko-KR" altLang="en-US" sz="1050" dirty="0" err="1"/>
                <a:t>입사자</a:t>
              </a:r>
              <a:r>
                <a:rPr lang="ko-KR" altLang="en-US" sz="1050" dirty="0"/>
                <a:t> 계산법</a:t>
              </a:r>
              <a:endParaRPr lang="en-US" altLang="ko-KR" sz="1050" dirty="0"/>
            </a:p>
            <a:p>
              <a:r>
                <a:rPr lang="en-US" altLang="ko-KR" sz="1050" dirty="0"/>
                <a:t>2017.12.31.</a:t>
              </a:r>
              <a:r>
                <a:rPr lang="ko-KR" altLang="en-US" sz="1050" dirty="0"/>
                <a:t>까지의 </a:t>
              </a:r>
              <a:r>
                <a:rPr lang="ko-KR" altLang="en-US" sz="1050" dirty="0" err="1"/>
                <a:t>입사자</a:t>
              </a:r>
              <a:endParaRPr lang="en-US" altLang="ko-KR" sz="1050" dirty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V="1">
              <a:off x="2338752" y="4005032"/>
              <a:ext cx="0" cy="395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060329" y="4400685"/>
              <a:ext cx="220124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A</a:t>
              </a:r>
              <a:r>
                <a:rPr lang="ko-KR" altLang="en-US" sz="1050" dirty="0"/>
                <a:t> 입사</a:t>
              </a:r>
              <a:endParaRPr lang="en-US" altLang="ko-KR" sz="1050" dirty="0"/>
            </a:p>
            <a:p>
              <a:r>
                <a:rPr lang="en-US" altLang="ko-KR" sz="1050" dirty="0"/>
                <a:t>2017.08.01</a:t>
              </a:r>
            </a:p>
            <a:p>
              <a:pPr marL="171450" indent="-171450">
                <a:buFont typeface="Wingdings" panose="05000000000000000000" pitchFamily="2" charset="2"/>
                <a:buChar char="à"/>
              </a:pPr>
              <a:r>
                <a:rPr lang="ko-KR" altLang="en-US" sz="1050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올림</a:t>
              </a:r>
              <a:r>
                <a:rPr lang="en-US" altLang="ko-KR" sz="1050" dirty="0">
                  <a:sym typeface="Wingdings" panose="05000000000000000000" pitchFamily="2" charset="2"/>
                </a:rPr>
                <a:t>(C</a:t>
              </a:r>
              <a:r>
                <a:rPr lang="ko-KR" altLang="en-US" sz="1050" dirty="0">
                  <a:sym typeface="Wingdings" panose="05000000000000000000" pitchFamily="2" charset="2"/>
                </a:rPr>
                <a:t>구간일자</a:t>
              </a:r>
              <a:r>
                <a:rPr lang="en-US" altLang="ko-KR" sz="1050" dirty="0">
                  <a:sym typeface="Wingdings" panose="05000000000000000000" pitchFamily="2" charset="2"/>
                </a:rPr>
                <a:t>/365) X 15</a:t>
              </a:r>
              <a:r>
                <a:rPr lang="ko-KR" altLang="en-US" sz="1050" dirty="0">
                  <a:sym typeface="Wingdings" panose="05000000000000000000" pitchFamily="2" charset="2"/>
                </a:rPr>
                <a:t>개의</a:t>
              </a:r>
              <a:endParaRPr lang="en-US" altLang="ko-KR" sz="1050" dirty="0">
                <a:sym typeface="Wingdings" panose="05000000000000000000" pitchFamily="2" charset="2"/>
              </a:endParaRPr>
            </a:p>
            <a:p>
              <a:r>
                <a:rPr lang="ko-KR" altLang="en-US" sz="1050" dirty="0">
                  <a:sym typeface="Wingdings" panose="05000000000000000000" pitchFamily="2" charset="2"/>
                </a:rPr>
                <a:t>부여</a:t>
              </a:r>
              <a:endParaRPr lang="en-US" altLang="ko-KR" sz="1050" dirty="0">
                <a:sym typeface="Wingdings" panose="05000000000000000000" pitchFamily="2" charset="2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4038599" y="3916048"/>
              <a:ext cx="0" cy="21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3722528" y="4139075"/>
              <a:ext cx="128112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2018.01.01</a:t>
              </a:r>
            </a:p>
            <a:p>
              <a:r>
                <a:rPr lang="en-US" altLang="ko-KR" sz="1100" dirty="0">
                  <a:sym typeface="Wingdings" panose="05000000000000000000" pitchFamily="2" charset="2"/>
                </a:rPr>
                <a:t></a:t>
              </a:r>
              <a:r>
                <a:rPr lang="ko-KR" altLang="en-US" sz="1100" dirty="0">
                  <a:sym typeface="Wingdings" panose="05000000000000000000" pitchFamily="2" charset="2"/>
                </a:rPr>
                <a:t>연차 </a:t>
              </a:r>
              <a:r>
                <a:rPr lang="en-US" altLang="ko-KR" sz="1100" dirty="0">
                  <a:sym typeface="Wingdings" panose="05000000000000000000" pitchFamily="2" charset="2"/>
                </a:rPr>
                <a:t>15</a:t>
              </a:r>
              <a:r>
                <a:rPr lang="ko-KR" altLang="en-US" sz="1100" dirty="0">
                  <a:sym typeface="Wingdings" panose="05000000000000000000" pitchFamily="2" charset="2"/>
                </a:rPr>
                <a:t>개 부여</a:t>
              </a:r>
              <a:endParaRPr lang="en-US" altLang="ko-KR" sz="1100" dirty="0">
                <a:sym typeface="Wingdings" panose="05000000000000000000" pitchFamily="2" charset="2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6134268" y="3922682"/>
              <a:ext cx="0" cy="21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5744551" y="4185241"/>
              <a:ext cx="94929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2019.01.01</a:t>
              </a:r>
            </a:p>
            <a:p>
              <a:r>
                <a:rPr lang="en-US" altLang="ko-KR" sz="1100" dirty="0">
                  <a:sym typeface="Wingdings" panose="05000000000000000000" pitchFamily="2" charset="2"/>
                </a:rPr>
                <a:t></a:t>
              </a:r>
              <a:r>
                <a:rPr lang="ko-KR" altLang="en-US" sz="1100" dirty="0">
                  <a:sym typeface="Wingdings" panose="05000000000000000000" pitchFamily="2" charset="2"/>
                </a:rPr>
                <a:t>연차 </a:t>
              </a:r>
              <a:r>
                <a:rPr lang="en-US" altLang="ko-KR" sz="1100" dirty="0">
                  <a:sym typeface="Wingdings" panose="05000000000000000000" pitchFamily="2" charset="2"/>
                </a:rPr>
                <a:t>15</a:t>
              </a:r>
              <a:r>
                <a:rPr lang="ko-KR" altLang="en-US" sz="1100" dirty="0">
                  <a:sym typeface="Wingdings" panose="05000000000000000000" pitchFamily="2" charset="2"/>
                </a:rPr>
                <a:t>개</a:t>
              </a:r>
              <a:endParaRPr lang="en-US" altLang="ko-KR" sz="1100" dirty="0">
                <a:sym typeface="Wingdings" panose="05000000000000000000" pitchFamily="2" charset="2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7508796" y="3925613"/>
              <a:ext cx="0" cy="21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>
            <a:xfrm>
              <a:off x="7386156" y="4148640"/>
              <a:ext cx="128112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2020.01.01</a:t>
              </a:r>
            </a:p>
            <a:p>
              <a:r>
                <a:rPr lang="en-US" altLang="ko-KR" sz="1100" dirty="0">
                  <a:sym typeface="Wingdings" panose="05000000000000000000" pitchFamily="2" charset="2"/>
                </a:rPr>
                <a:t></a:t>
              </a:r>
              <a:r>
                <a:rPr lang="ko-KR" altLang="en-US" sz="1100" dirty="0">
                  <a:sym typeface="Wingdings" panose="05000000000000000000" pitchFamily="2" charset="2"/>
                </a:rPr>
                <a:t>연차 </a:t>
              </a:r>
              <a:r>
                <a:rPr lang="en-US" altLang="ko-KR" sz="1100" dirty="0">
                  <a:sym typeface="Wingdings" panose="05000000000000000000" pitchFamily="2" charset="2"/>
                </a:rPr>
                <a:t>16</a:t>
              </a:r>
              <a:r>
                <a:rPr lang="ko-KR" altLang="en-US" sz="1100" dirty="0">
                  <a:sym typeface="Wingdings" panose="05000000000000000000" pitchFamily="2" charset="2"/>
                </a:rPr>
                <a:t>개 부여</a:t>
              </a:r>
              <a:endParaRPr lang="en-US" altLang="ko-KR" sz="1100" dirty="0">
                <a:sym typeface="Wingdings" panose="05000000000000000000" pitchFamily="2" charset="2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8789916" y="3937625"/>
              <a:ext cx="0" cy="21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8667276" y="4160652"/>
              <a:ext cx="128112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2021.01.01</a:t>
              </a:r>
            </a:p>
            <a:p>
              <a:r>
                <a:rPr lang="en-US" altLang="ko-KR" sz="1100" dirty="0">
                  <a:sym typeface="Wingdings" panose="05000000000000000000" pitchFamily="2" charset="2"/>
                </a:rPr>
                <a:t></a:t>
              </a:r>
              <a:r>
                <a:rPr lang="ko-KR" altLang="en-US" sz="1100" dirty="0">
                  <a:sym typeface="Wingdings" panose="05000000000000000000" pitchFamily="2" charset="2"/>
                </a:rPr>
                <a:t>연차 </a:t>
              </a:r>
              <a:r>
                <a:rPr lang="en-US" altLang="ko-KR" sz="1100" dirty="0">
                  <a:sym typeface="Wingdings" panose="05000000000000000000" pitchFamily="2" charset="2"/>
                </a:rPr>
                <a:t>16</a:t>
              </a:r>
              <a:r>
                <a:rPr lang="ko-KR" altLang="en-US" sz="1100" dirty="0">
                  <a:sym typeface="Wingdings" panose="05000000000000000000" pitchFamily="2" charset="2"/>
                </a:rPr>
                <a:t>개 부여</a:t>
              </a:r>
              <a:endParaRPr lang="en-US" altLang="ko-KR" sz="1100" dirty="0">
                <a:sym typeface="Wingdings" panose="05000000000000000000" pitchFamily="2" charset="2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10071035" y="3937625"/>
              <a:ext cx="0" cy="21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/>
            <p:cNvSpPr/>
            <p:nvPr/>
          </p:nvSpPr>
          <p:spPr>
            <a:xfrm>
              <a:off x="9948395" y="4160652"/>
              <a:ext cx="128112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2022.01.01</a:t>
              </a:r>
            </a:p>
            <a:p>
              <a:r>
                <a:rPr lang="en-US" altLang="ko-KR" sz="1100" dirty="0">
                  <a:sym typeface="Wingdings" panose="05000000000000000000" pitchFamily="2" charset="2"/>
                </a:rPr>
                <a:t></a:t>
              </a:r>
              <a:r>
                <a:rPr lang="ko-KR" altLang="en-US" sz="1100" dirty="0">
                  <a:sym typeface="Wingdings" panose="05000000000000000000" pitchFamily="2" charset="2"/>
                </a:rPr>
                <a:t>연차 </a:t>
              </a:r>
              <a:r>
                <a:rPr lang="en-US" altLang="ko-KR" sz="1100" dirty="0">
                  <a:sym typeface="Wingdings" panose="05000000000000000000" pitchFamily="2" charset="2"/>
                </a:rPr>
                <a:t>17</a:t>
              </a:r>
              <a:r>
                <a:rPr lang="ko-KR" altLang="en-US" sz="1100" dirty="0">
                  <a:sym typeface="Wingdings" panose="05000000000000000000" pitchFamily="2" charset="2"/>
                </a:rPr>
                <a:t>개 부여</a:t>
              </a:r>
              <a:endParaRPr lang="en-US" altLang="ko-KR" sz="1100" dirty="0">
                <a:sym typeface="Wingdings" panose="05000000000000000000" pitchFamily="2" charset="2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312376" y="5429756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BC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88968" y="5428408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BD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31804" y="3106051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AA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45960" y="3120887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AB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91888" y="3119539"/>
              <a:ext cx="423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AC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24155" y="312088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AD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8781C4F-5CEB-452E-98FB-F599F4179C5A}"/>
              </a:ext>
            </a:extLst>
          </p:cNvPr>
          <p:cNvSpPr txBox="1"/>
          <p:nvPr/>
        </p:nvSpPr>
        <p:spPr>
          <a:xfrm>
            <a:off x="148281" y="118528"/>
            <a:ext cx="1703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기준일별 연차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260D2A-93F8-42F0-BE58-ECB7FBDD3A93}"/>
              </a:ext>
            </a:extLst>
          </p:cNvPr>
          <p:cNvSpPr txBox="1"/>
          <p:nvPr/>
        </p:nvSpPr>
        <p:spPr>
          <a:xfrm>
            <a:off x="255660" y="5841629"/>
            <a:ext cx="11667207" cy="954107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기준일 이전 </a:t>
            </a:r>
            <a:r>
              <a:rPr lang="ko-KR" altLang="en-US" sz="1400" dirty="0" err="1"/>
              <a:t>입사자</a:t>
            </a:r>
            <a:r>
              <a:rPr lang="ko-KR" altLang="en-US" sz="1400" dirty="0"/>
              <a:t> 계산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입사일 이후 연말</a:t>
            </a:r>
            <a:r>
              <a:rPr lang="en-US" altLang="ko-KR" sz="1400" dirty="0"/>
              <a:t>(12.31)</a:t>
            </a:r>
            <a:r>
              <a:rPr lang="ko-KR" altLang="en-US" sz="1400" dirty="0"/>
              <a:t>까지의 </a:t>
            </a:r>
            <a:r>
              <a:rPr lang="en-US" altLang="ko-KR" sz="1400" dirty="0"/>
              <a:t>Y</a:t>
            </a:r>
            <a:r>
              <a:rPr lang="ko-KR" altLang="en-US" sz="1400" dirty="0"/>
              <a:t>년 </a:t>
            </a:r>
            <a:r>
              <a:rPr lang="ko-KR" altLang="en-US" sz="1400" dirty="0" err="1"/>
              <a:t>잔여연차</a:t>
            </a:r>
            <a:r>
              <a:rPr lang="ko-KR" altLang="en-US" sz="1400" dirty="0"/>
              <a:t> 계산은 </a:t>
            </a:r>
            <a:r>
              <a:rPr lang="en-US" altLang="ko-KR" sz="1400" dirty="0"/>
              <a:t>AC</a:t>
            </a:r>
            <a:r>
              <a:rPr lang="ko-KR" altLang="en-US" sz="1400" dirty="0"/>
              <a:t>와 동일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입사연도 다음해 즉 </a:t>
            </a:r>
            <a:r>
              <a:rPr lang="en-US" altLang="ko-KR" sz="1400" dirty="0"/>
              <a:t>Y+1</a:t>
            </a:r>
            <a:r>
              <a:rPr lang="ko-KR" altLang="en-US" sz="1400" dirty="0"/>
              <a:t>년의 </a:t>
            </a:r>
            <a:r>
              <a:rPr lang="en-US" altLang="ko-KR" sz="1400" dirty="0"/>
              <a:t>1.1~12.31</a:t>
            </a:r>
            <a:r>
              <a:rPr lang="ko-KR" altLang="en-US" sz="1400" dirty="0"/>
              <a:t>까지는 연차 </a:t>
            </a:r>
            <a:r>
              <a:rPr lang="en-US" altLang="ko-KR" sz="1400" dirty="0"/>
              <a:t>15</a:t>
            </a:r>
            <a:r>
              <a:rPr lang="ko-KR" altLang="en-US" sz="1400" dirty="0"/>
              <a:t>개 부여하고</a:t>
            </a:r>
            <a:r>
              <a:rPr lang="en-US" altLang="ko-KR" sz="1400" dirty="0"/>
              <a:t>, </a:t>
            </a:r>
            <a:r>
              <a:rPr lang="ko-KR" altLang="en-US" sz="1400" dirty="0"/>
              <a:t>매</a:t>
            </a:r>
            <a:r>
              <a:rPr lang="en-US" altLang="ko-KR" sz="1400" dirty="0"/>
              <a:t>2</a:t>
            </a:r>
            <a:r>
              <a:rPr lang="ko-KR" altLang="en-US" sz="1400" dirty="0"/>
              <a:t>년이 </a:t>
            </a:r>
            <a:r>
              <a:rPr lang="ko-KR" altLang="en-US" sz="1400" dirty="0" err="1"/>
              <a:t>추가될때</a:t>
            </a:r>
            <a:r>
              <a:rPr lang="ko-KR" altLang="en-US" sz="1400" dirty="0"/>
              <a:t> 마다 </a:t>
            </a:r>
            <a:r>
              <a:rPr lang="en-US" altLang="ko-KR" sz="1400" dirty="0"/>
              <a:t>1</a:t>
            </a:r>
            <a:r>
              <a:rPr lang="ko-KR" altLang="en-US" sz="1400" dirty="0"/>
              <a:t>일 연차 추가</a:t>
            </a:r>
            <a:r>
              <a:rPr lang="en-US" altLang="ko-KR" sz="1400" dirty="0"/>
              <a:t>, </a:t>
            </a:r>
            <a:r>
              <a:rPr lang="ko-KR" altLang="en-US" sz="1400" dirty="0"/>
              <a:t>총 </a:t>
            </a:r>
            <a:r>
              <a:rPr lang="en-US" altLang="ko-KR" sz="1400" dirty="0"/>
              <a:t>25</a:t>
            </a:r>
            <a:r>
              <a:rPr lang="ko-KR" altLang="en-US" sz="1400" dirty="0"/>
              <a:t>일 이상 불가능</a:t>
            </a:r>
            <a:endParaRPr lang="en-US" altLang="ko-KR" sz="1400" dirty="0"/>
          </a:p>
          <a:p>
            <a:pPr lvl="1"/>
            <a:r>
              <a:rPr lang="en-US" altLang="ko-KR" sz="1400" dirty="0"/>
              <a:t>(</a:t>
            </a:r>
            <a:r>
              <a:rPr lang="ko-KR" altLang="en-US" sz="1400" dirty="0"/>
              <a:t>입사연도</a:t>
            </a:r>
            <a:r>
              <a:rPr lang="en-US" altLang="ko-KR" sz="1400" dirty="0"/>
              <a:t>Y, </a:t>
            </a:r>
            <a:r>
              <a:rPr lang="ko-KR" altLang="en-US" sz="1400" dirty="0"/>
              <a:t>입사연도</a:t>
            </a:r>
            <a:r>
              <a:rPr lang="en-US" altLang="ko-KR" sz="1400" dirty="0"/>
              <a:t>Y+1,2</a:t>
            </a:r>
            <a:r>
              <a:rPr lang="ko-KR" altLang="en-US" sz="1400" dirty="0"/>
              <a:t>년</a:t>
            </a:r>
            <a:r>
              <a:rPr lang="en-US" altLang="ko-KR" sz="1400" dirty="0"/>
              <a:t> = 15</a:t>
            </a:r>
            <a:r>
              <a:rPr lang="ko-KR" altLang="en-US" sz="1400" dirty="0"/>
              <a:t>개</a:t>
            </a:r>
            <a:r>
              <a:rPr lang="en-US" altLang="ko-KR" sz="1400" dirty="0"/>
              <a:t>, </a:t>
            </a:r>
            <a:r>
              <a:rPr lang="ko-KR" altLang="en-US" sz="1400" dirty="0"/>
              <a:t>입사연도</a:t>
            </a:r>
            <a:r>
              <a:rPr lang="en-US" altLang="ko-KR" sz="1400" dirty="0"/>
              <a:t>Y+3,4</a:t>
            </a:r>
            <a:r>
              <a:rPr lang="ko-KR" altLang="en-US" sz="1400" dirty="0"/>
              <a:t>년 </a:t>
            </a:r>
            <a:r>
              <a:rPr lang="en-US" altLang="ko-KR" sz="1400" dirty="0"/>
              <a:t>= 16</a:t>
            </a:r>
            <a:r>
              <a:rPr lang="ko-KR" altLang="en-US" sz="1400" dirty="0"/>
              <a:t>개</a:t>
            </a:r>
            <a:r>
              <a:rPr lang="en-US" altLang="ko-KR" sz="1400" dirty="0"/>
              <a:t>, </a:t>
            </a:r>
            <a:r>
              <a:rPr lang="ko-KR" altLang="en-US" sz="1400" dirty="0"/>
              <a:t>입사연도</a:t>
            </a:r>
            <a:r>
              <a:rPr lang="en-US" altLang="ko-KR" sz="1400" dirty="0"/>
              <a:t>Y+5,6</a:t>
            </a:r>
            <a:r>
              <a:rPr lang="ko-KR" altLang="en-US" sz="1400" dirty="0"/>
              <a:t>년 </a:t>
            </a:r>
            <a:r>
              <a:rPr lang="en-US" altLang="ko-KR" sz="1400" dirty="0"/>
              <a:t>= 17</a:t>
            </a:r>
            <a:r>
              <a:rPr lang="ko-KR" altLang="en-US" sz="1400" dirty="0"/>
              <a:t>개</a:t>
            </a:r>
            <a:r>
              <a:rPr lang="en-US" altLang="ko-KR" sz="1400" dirty="0"/>
              <a:t>, ….)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56B9A4-7FF9-4B95-BFA3-2A3DE7B267C0}"/>
              </a:ext>
            </a:extLst>
          </p:cNvPr>
          <p:cNvCxnSpPr/>
          <p:nvPr/>
        </p:nvCxnSpPr>
        <p:spPr>
          <a:xfrm>
            <a:off x="78991" y="3421943"/>
            <a:ext cx="12113009" cy="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70D200E-9D45-4800-B1F0-DAEB0B20058F}"/>
              </a:ext>
            </a:extLst>
          </p:cNvPr>
          <p:cNvSpPr txBox="1"/>
          <p:nvPr/>
        </p:nvSpPr>
        <p:spPr>
          <a:xfrm>
            <a:off x="9070478" y="413396"/>
            <a:ext cx="2740098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기준일 이후 </a:t>
            </a:r>
            <a:r>
              <a:rPr lang="ko-KR" altLang="en-US" sz="1200" dirty="0" err="1"/>
              <a:t>입사자</a:t>
            </a:r>
            <a:r>
              <a:rPr lang="ko-KR" altLang="en-US" sz="1200" dirty="0"/>
              <a:t> 계산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b="1" dirty="0">
                <a:solidFill>
                  <a:srgbClr val="FF0000"/>
                </a:solidFill>
              </a:rPr>
              <a:t>현재 자동계산법 그대로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ko-KR" altLang="en-US" sz="1200" dirty="0"/>
              <a:t>즉</a:t>
            </a:r>
            <a:r>
              <a:rPr lang="en-US" altLang="ko-KR" sz="1200" dirty="0"/>
              <a:t>, AD </a:t>
            </a:r>
            <a:r>
              <a:rPr lang="ko-KR" altLang="en-US" sz="1200" dirty="0"/>
              <a:t>구간</a:t>
            </a:r>
            <a:r>
              <a:rPr lang="en-US" altLang="ko-KR" sz="1200" dirty="0"/>
              <a:t>(yyyy.1.1~yyyy.12.31)</a:t>
            </a:r>
          </a:p>
          <a:p>
            <a:r>
              <a:rPr lang="en-US" altLang="ko-KR" sz="1200" dirty="0"/>
              <a:t>      : 16</a:t>
            </a:r>
            <a:r>
              <a:rPr lang="ko-KR" altLang="en-US" sz="1200" dirty="0"/>
              <a:t>으로 시작하고</a:t>
            </a:r>
            <a:r>
              <a:rPr lang="en-US" altLang="ko-KR" sz="1200" dirty="0"/>
              <a:t>, </a:t>
            </a:r>
            <a:r>
              <a:rPr lang="ko-KR" altLang="en-US" sz="1200" dirty="0"/>
              <a:t>매</a:t>
            </a:r>
            <a:r>
              <a:rPr lang="en-US" altLang="ko-KR" sz="1200" dirty="0"/>
              <a:t>2</a:t>
            </a:r>
            <a:r>
              <a:rPr lang="ko-KR" altLang="en-US" sz="1200" dirty="0"/>
              <a:t>년이 </a:t>
            </a:r>
            <a:r>
              <a:rPr lang="ko-KR" altLang="en-US" sz="1200" dirty="0" err="1"/>
              <a:t>추가될때</a:t>
            </a:r>
            <a:r>
              <a:rPr lang="ko-KR" altLang="en-US" sz="1200" dirty="0"/>
              <a:t> 마다 </a:t>
            </a:r>
            <a:r>
              <a:rPr lang="en-US" altLang="ko-KR" sz="1200" dirty="0"/>
              <a:t>1</a:t>
            </a:r>
            <a:r>
              <a:rPr lang="ko-KR" altLang="en-US" sz="1200" dirty="0"/>
              <a:t>일 연차 추가</a:t>
            </a:r>
            <a:r>
              <a:rPr lang="en-US" altLang="ko-KR" sz="1200" dirty="0"/>
              <a:t>, </a:t>
            </a:r>
            <a:r>
              <a:rPr lang="ko-KR" altLang="en-US" sz="1200" dirty="0"/>
              <a:t>총 </a:t>
            </a:r>
            <a:r>
              <a:rPr lang="en-US" altLang="ko-KR" sz="1200" dirty="0"/>
              <a:t>25</a:t>
            </a:r>
            <a:r>
              <a:rPr lang="ko-KR" altLang="en-US" sz="1200" dirty="0"/>
              <a:t>일 이상 불가능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즉 </a:t>
            </a:r>
            <a:r>
              <a:rPr lang="en-US" altLang="ko-KR" sz="1200" dirty="0"/>
              <a:t>AD</a:t>
            </a:r>
            <a:r>
              <a:rPr lang="ko-KR" altLang="en-US" sz="1200" dirty="0"/>
              <a:t>구간 시작연도</a:t>
            </a:r>
            <a:r>
              <a:rPr lang="en-US" altLang="ko-KR" sz="1200" dirty="0"/>
              <a:t>(</a:t>
            </a:r>
            <a:r>
              <a:rPr lang="en-US" altLang="ko-KR" sz="1200" dirty="0" err="1"/>
              <a:t>yyyy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일때</a:t>
            </a:r>
            <a:endParaRPr lang="en-US" altLang="ko-KR" sz="1200" dirty="0"/>
          </a:p>
          <a:p>
            <a:r>
              <a:rPr lang="en-US" altLang="ko-KR" sz="1200" dirty="0" err="1"/>
              <a:t>yyyy</a:t>
            </a:r>
            <a:r>
              <a:rPr lang="en-US" altLang="ko-KR" sz="1200" dirty="0"/>
              <a:t>+ 0 or 1</a:t>
            </a:r>
            <a:r>
              <a:rPr lang="ko-KR" altLang="en-US" sz="1200" dirty="0"/>
              <a:t>년</a:t>
            </a:r>
            <a:r>
              <a:rPr lang="en-US" altLang="ko-KR" sz="1200" dirty="0"/>
              <a:t> = 16</a:t>
            </a:r>
            <a:r>
              <a:rPr lang="ko-KR" altLang="en-US" sz="1200" dirty="0"/>
              <a:t>개</a:t>
            </a:r>
            <a:r>
              <a:rPr lang="en-US" altLang="ko-KR" sz="1200" dirty="0"/>
              <a:t>, </a:t>
            </a:r>
          </a:p>
          <a:p>
            <a:r>
              <a:rPr lang="en-US" altLang="ko-KR" sz="1200" dirty="0" err="1"/>
              <a:t>yyyy</a:t>
            </a:r>
            <a:r>
              <a:rPr lang="en-US" altLang="ko-KR" sz="1200" dirty="0"/>
              <a:t> +2 or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년 </a:t>
            </a:r>
            <a:r>
              <a:rPr lang="en-US" altLang="ko-KR" sz="1200" dirty="0"/>
              <a:t>= 17</a:t>
            </a:r>
            <a:r>
              <a:rPr lang="ko-KR" altLang="en-US" sz="1200" dirty="0"/>
              <a:t>개</a:t>
            </a:r>
            <a:endParaRPr lang="en-US" altLang="ko-KR" sz="1200" dirty="0"/>
          </a:p>
          <a:p>
            <a:r>
              <a:rPr lang="en-US" altLang="ko-KR" sz="1200" dirty="0"/>
              <a:t>….)</a:t>
            </a:r>
          </a:p>
        </p:txBody>
      </p:sp>
    </p:spTree>
    <p:extLst>
      <p:ext uri="{BB962C8B-B14F-4D97-AF65-F5344CB8AC3E}">
        <p14:creationId xmlns:p14="http://schemas.microsoft.com/office/powerpoint/2010/main" val="327345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260</Words>
  <Application>Microsoft Office PowerPoint</Application>
  <PresentationFormat>와이드스크린</PresentationFormat>
  <Paragraphs>52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KASAN</dc:creator>
  <cp:lastModifiedBy>Kim, Dong-Jin</cp:lastModifiedBy>
  <cp:revision>18</cp:revision>
  <dcterms:created xsi:type="dcterms:W3CDTF">2017-08-30T01:25:57Z</dcterms:created>
  <dcterms:modified xsi:type="dcterms:W3CDTF">2018-06-15T08:54:39Z</dcterms:modified>
</cp:coreProperties>
</file>