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74" r:id="rId4"/>
    <p:sldId id="275" r:id="rId5"/>
    <p:sldId id="320" r:id="rId6"/>
    <p:sldId id="321" r:id="rId7"/>
    <p:sldId id="322" r:id="rId8"/>
    <p:sldId id="335" r:id="rId9"/>
    <p:sldId id="336" r:id="rId10"/>
    <p:sldId id="337" r:id="rId11"/>
    <p:sldId id="323" r:id="rId12"/>
    <p:sldId id="324" r:id="rId13"/>
    <p:sldId id="338" r:id="rId14"/>
    <p:sldId id="339" r:id="rId15"/>
    <p:sldId id="340" r:id="rId16"/>
    <p:sldId id="325" r:id="rId17"/>
    <p:sldId id="326" r:id="rId18"/>
    <p:sldId id="341" r:id="rId19"/>
    <p:sldId id="327" r:id="rId20"/>
    <p:sldId id="343" r:id="rId21"/>
    <p:sldId id="328" r:id="rId22"/>
    <p:sldId id="329" r:id="rId23"/>
    <p:sldId id="342" r:id="rId24"/>
    <p:sldId id="330" r:id="rId25"/>
    <p:sldId id="331" r:id="rId26"/>
    <p:sldId id="332" r:id="rId27"/>
    <p:sldId id="333" r:id="rId28"/>
    <p:sldId id="334" r:id="rId29"/>
  </p:sldIdLst>
  <p:sldSz cx="6858000" cy="9906000" type="A4"/>
  <p:notesSz cx="6735763" cy="9866313"/>
  <p:embeddedFontLs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5">
          <p15:clr>
            <a:srgbClr val="A4A3A4"/>
          </p15:clr>
        </p15:guide>
        <p15:guide id="2" orient="horz" pos="322">
          <p15:clr>
            <a:srgbClr val="A4A3A4"/>
          </p15:clr>
        </p15:guide>
        <p15:guide id="3" orient="horz" pos="971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3811">
          <p15:clr>
            <a:srgbClr val="A4A3A4"/>
          </p15:clr>
        </p15:guide>
        <p15:guide id="6" orient="horz" pos="5939">
          <p15:clr>
            <a:srgbClr val="A4A3A4"/>
          </p15:clr>
        </p15:guide>
        <p15:guide id="7" pos="2160">
          <p15:clr>
            <a:srgbClr val="A4A3A4"/>
          </p15:clr>
        </p15:guide>
        <p15:guide id="8" pos="99">
          <p15:clr>
            <a:srgbClr val="A4A3A4"/>
          </p15:clr>
        </p15:guide>
        <p15:guide id="9" pos="4223">
          <p15:clr>
            <a:srgbClr val="A4A3A4"/>
          </p15:clr>
        </p15:guide>
        <p15:guide id="10" pos="1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8974" autoAdjust="0"/>
  </p:normalViewPr>
  <p:slideViewPr>
    <p:cSldViewPr snapToGrid="0">
      <p:cViewPr varScale="1">
        <p:scale>
          <a:sx n="81" d="100"/>
          <a:sy n="81" d="100"/>
        </p:scale>
        <p:origin x="3240" y="90"/>
      </p:cViewPr>
      <p:guideLst>
        <p:guide orient="horz" pos="915"/>
        <p:guide orient="horz" pos="322"/>
        <p:guide orient="horz" pos="971"/>
        <p:guide orient="horz" pos="3611"/>
        <p:guide orient="horz" pos="3811"/>
        <p:guide orient="horz" pos="5939"/>
        <p:guide pos="2160"/>
        <p:guide pos="99"/>
        <p:guide pos="4223"/>
        <p:guide pos="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E8B98-BF5A-4A36-93EB-BD9E5863C750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7563" y="739775"/>
            <a:ext cx="25606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762E7-C137-4371-A03D-02C35CB83C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1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47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7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6434683"/>
            <a:ext cx="4800600" cy="14561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4770498"/>
            <a:ext cx="5829300" cy="1352150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33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863" y="7467"/>
            <a:ext cx="5948362" cy="46275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680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18" name="Rectangle 2"/>
          <p:cNvSpPr>
            <a:spLocks noChangeArrowheads="1"/>
          </p:cNvSpPr>
          <p:nvPr userDrawn="1"/>
        </p:nvSpPr>
        <p:spPr bwMode="auto">
          <a:xfrm>
            <a:off x="-15152" y="563034"/>
            <a:ext cx="157163" cy="9342966"/>
          </a:xfrm>
          <a:prstGeom prst="rect">
            <a:avLst/>
          </a:prstGeom>
          <a:solidFill>
            <a:srgbClr val="002060"/>
          </a:solidFill>
          <a:ln w="317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IE" altLang="ko-KR"/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-15152" y="-3873"/>
            <a:ext cx="157163" cy="468000"/>
          </a:xfrm>
          <a:prstGeom prst="rect">
            <a:avLst/>
          </a:prstGeom>
          <a:solidFill>
            <a:srgbClr val="002060"/>
          </a:solidFill>
          <a:ln w="317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IE" altLang="ko-KR"/>
          </a:p>
        </p:txBody>
      </p:sp>
    </p:spTree>
    <p:extLst>
      <p:ext uri="{BB962C8B-B14F-4D97-AF65-F5344CB8AC3E}">
        <p14:creationId xmlns:p14="http://schemas.microsoft.com/office/powerpoint/2010/main" val="219554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60731" y="13132"/>
            <a:ext cx="6505182" cy="46629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5597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4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0731" y="29370"/>
            <a:ext cx="6279826" cy="46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Aft>
                <a:spcPct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4" name="바닥글 개체 틀 4"/>
          <p:cNvSpPr txBox="1">
            <a:spLocks/>
          </p:cNvSpPr>
          <p:nvPr userDrawn="1"/>
        </p:nvSpPr>
        <p:spPr>
          <a:xfrm>
            <a:off x="2353886" y="9428256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412AE7-3653-4D0C-94DC-50EDF4E099E3}" type="slidenum">
              <a:rPr lang="ko-KR" altLang="en-US" sz="1000" b="1" smtClean="0"/>
              <a:pPr/>
              <a:t>‹#›</a:t>
            </a:fld>
            <a:endParaRPr lang="ko-KR" altLang="en-US" sz="1000" b="1" dirty="0"/>
          </a:p>
        </p:txBody>
      </p:sp>
      <p:sp>
        <p:nvSpPr>
          <p:cNvPr id="16" name="Rectangle 2"/>
          <p:cNvSpPr>
            <a:spLocks noChangeArrowheads="1"/>
          </p:cNvSpPr>
          <p:nvPr userDrawn="1"/>
        </p:nvSpPr>
        <p:spPr bwMode="auto">
          <a:xfrm>
            <a:off x="-15152" y="0"/>
            <a:ext cx="157163" cy="9938458"/>
          </a:xfrm>
          <a:prstGeom prst="rect">
            <a:avLst/>
          </a:prstGeom>
          <a:solidFill>
            <a:srgbClr val="002060"/>
          </a:solidFill>
          <a:ln w="317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IE" altLang="ko-KR"/>
          </a:p>
        </p:txBody>
      </p:sp>
      <p:graphicFrame>
        <p:nvGraphicFramePr>
          <p:cNvPr id="13" name="Group 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52959058"/>
              </p:ext>
            </p:extLst>
          </p:nvPr>
        </p:nvGraphicFramePr>
        <p:xfrm>
          <a:off x="276226" y="512124"/>
          <a:ext cx="6429374" cy="914562"/>
        </p:xfrm>
        <a:graphic>
          <a:graphicData uri="http://schemas.openxmlformats.org/drawingml/2006/table">
            <a:tbl>
              <a:tblPr/>
              <a:tblGrid>
                <a:gridCol w="932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3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사용권한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관리자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(    ), 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메니져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    ), 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일반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    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메뉴경로</a:t>
                      </a:r>
                    </a:p>
                  </a:txBody>
                  <a:tcPr marT="45747" marB="45747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개요</a:t>
                      </a:r>
                    </a:p>
                  </a:txBody>
                  <a:tcPr marT="45747" marB="4574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61" r:id="rId4"/>
  </p:sldLayoutIdLst>
  <p:txStyles>
    <p:titleStyle>
      <a:lvl1pPr algn="l" defTabSz="914400" rtl="0" eaLnBrk="1" latinLnBrk="1" hangingPunct="1">
        <a:spcBef>
          <a:spcPct val="0"/>
        </a:spcBef>
        <a:buNone/>
        <a:defRPr kumimoji="1" lang="ko-KR" altLang="en-US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3175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34938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309563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484188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0075" y="2271773"/>
            <a:ext cx="5829300" cy="1352150"/>
          </a:xfrm>
        </p:spPr>
        <p:txBody>
          <a:bodyPr/>
          <a:lstStyle/>
          <a:p>
            <a:r>
              <a:rPr lang="ko-KR" altLang="en-US" dirty="0" err="1"/>
              <a:t>관리자메뉴얼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근태관리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7538720"/>
            <a:ext cx="4800600" cy="399935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2017.01.10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2675" y="4943475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V0.4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606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61923"/>
            <a:ext cx="6387042" cy="3600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근태점수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월별 야근신청 결과확인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야근신청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월별 야근신청 결과를 확인한다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야근신청결과는 인정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불인정 으로 구분하고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인정의 조건은 </a:t>
            </a:r>
            <a:r>
              <a:rPr lang="en-US" altLang="ko-KR" sz="1000" dirty="0">
                <a:latin typeface="+mj-ea"/>
              </a:rPr>
              <a:t>19</a:t>
            </a:r>
            <a:r>
              <a:rPr lang="ko-KR" altLang="en-US" sz="1000" dirty="0" err="1">
                <a:latin typeface="+mj-ea"/>
              </a:rPr>
              <a:t>시이후</a:t>
            </a:r>
            <a:r>
              <a:rPr lang="ko-KR" altLang="en-US" sz="1000" dirty="0">
                <a:latin typeface="+mj-ea"/>
              </a:rPr>
              <a:t> 퇴근 과 </a:t>
            </a:r>
            <a:r>
              <a:rPr lang="en-US" altLang="ko-KR" sz="1000" dirty="0">
                <a:latin typeface="+mj-ea"/>
              </a:rPr>
              <a:t>2</a:t>
            </a:r>
            <a:r>
              <a:rPr lang="ko-KR" altLang="en-US" sz="1000" dirty="0">
                <a:latin typeface="+mj-ea"/>
              </a:rPr>
              <a:t>시간이상 초과근무를 만족해야 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대체근무 신청은 오늘부터 </a:t>
            </a:r>
            <a:r>
              <a:rPr lang="en-US" altLang="ko-KR" sz="1000" dirty="0">
                <a:latin typeface="+mj-ea"/>
              </a:rPr>
              <a:t>30</a:t>
            </a:r>
            <a:r>
              <a:rPr lang="ko-KR" altLang="en-US" sz="1000" dirty="0">
                <a:latin typeface="+mj-ea"/>
              </a:rPr>
              <a:t>일전까지 신청 가능하다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>
                <a:latin typeface="+mj-ea"/>
                <a:ea typeface="+mj-ea"/>
              </a:rPr>
              <a:t>. (</a:t>
            </a:r>
            <a:r>
              <a:rPr lang="ko-KR" altLang="en-US" sz="1000" dirty="0">
                <a:latin typeface="+mj-ea"/>
                <a:ea typeface="+mj-ea"/>
              </a:rPr>
              <a:t>월별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성명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부서별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결과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검색된 직원 야근신청 기록 목록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신청결과 확인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711442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27632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229312" y="2471177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707619" y="319507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604283" y="742872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4892607" y="299128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729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직원관리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직원정보 조회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직원관리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신규직원 등록 및 직원정보 변경화면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>
                <a:latin typeface="+mj-ea"/>
                <a:ea typeface="+mj-ea"/>
              </a:rPr>
              <a:t>직원정보와 </a:t>
            </a:r>
            <a:r>
              <a:rPr lang="en-US" altLang="ko-KR" sz="1000" dirty="0">
                <a:latin typeface="+mj-ea"/>
                <a:ea typeface="+mj-ea"/>
              </a:rPr>
              <a:t>Caps</a:t>
            </a:r>
            <a:r>
              <a:rPr lang="ko-KR" altLang="en-US" sz="1000" dirty="0">
                <a:latin typeface="+mj-ea"/>
                <a:ea typeface="+mj-ea"/>
              </a:rPr>
              <a:t>데이터를 연결하는 중요한 화면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>
                <a:latin typeface="+mj-ea"/>
                <a:ea typeface="+mj-ea"/>
              </a:rPr>
              <a:t>권한 설정 및 초기 해당년도 연차를 입력한다</a:t>
            </a:r>
            <a:r>
              <a:rPr lang="en-US" altLang="ko-KR" sz="1000" dirty="0">
                <a:latin typeface="+mj-ea"/>
                <a:ea typeface="+mj-ea"/>
              </a:rPr>
              <a:t>..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>
                <a:latin typeface="+mj-ea"/>
                <a:ea typeface="+mj-ea"/>
              </a:rPr>
              <a:t>. (</a:t>
            </a:r>
            <a:r>
              <a:rPr lang="ko-KR" altLang="en-US" sz="1000" dirty="0">
                <a:latin typeface="+mj-ea"/>
                <a:ea typeface="+mj-ea"/>
              </a:rPr>
              <a:t>성명 </a:t>
            </a:r>
            <a:r>
              <a:rPr lang="en-US" altLang="ko-KR" sz="1000" dirty="0">
                <a:latin typeface="+mj-ea"/>
                <a:ea typeface="+mj-ea"/>
              </a:rPr>
              <a:t>or email/</a:t>
            </a:r>
            <a:r>
              <a:rPr lang="ko-KR" altLang="en-US" sz="1000" dirty="0">
                <a:latin typeface="+mj-ea"/>
                <a:ea typeface="+mj-ea"/>
              </a:rPr>
              <a:t>부서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직급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상태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권한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신규직원 등록 버튼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en-US" altLang="ko-KR" sz="1000" dirty="0">
                <a:latin typeface="+mj-ea"/>
                <a:ea typeface="+mj-ea"/>
              </a:rPr>
              <a:t>-       </a:t>
            </a:r>
            <a:r>
              <a:rPr lang="ko-KR" altLang="en-US" sz="1000" dirty="0">
                <a:latin typeface="+mj-ea"/>
                <a:ea typeface="+mj-ea"/>
              </a:rPr>
              <a:t>검색된 직원목록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solidFill>
                  <a:srgbClr val="0070C0"/>
                </a:solidFill>
                <a:latin typeface="+mj-ea"/>
              </a:rPr>
              <a:t>자동연차계산으로</a:t>
            </a:r>
            <a:r>
              <a:rPr lang="ko-KR" altLang="en-US" sz="1000" b="1" dirty="0">
                <a:solidFill>
                  <a:srgbClr val="0070C0"/>
                </a:solidFill>
                <a:latin typeface="+mj-ea"/>
              </a:rPr>
              <a:t> 변경되면서 추가된 컬럼</a:t>
            </a:r>
            <a:r>
              <a:rPr lang="en-US" altLang="ko-KR" sz="1000" b="1" dirty="0">
                <a:solidFill>
                  <a:srgbClr val="0070C0"/>
                </a:solidFill>
                <a:latin typeface="+mj-ea"/>
              </a:rPr>
              <a:t>. : </a:t>
            </a:r>
            <a:r>
              <a:rPr lang="ko-KR" altLang="en-US" sz="1000" b="1" dirty="0">
                <a:solidFill>
                  <a:srgbClr val="0070C0"/>
                </a:solidFill>
                <a:latin typeface="+mj-ea"/>
              </a:rPr>
              <a:t>입사일</a:t>
            </a:r>
            <a:endParaRPr lang="en-US" altLang="ko-KR" sz="1000" b="1" dirty="0">
              <a:solidFill>
                <a:srgbClr val="0070C0"/>
              </a:solidFill>
              <a:latin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70C0"/>
                </a:solidFill>
                <a:latin typeface="+mj-ea"/>
                <a:ea typeface="+mj-ea"/>
              </a:rPr>
              <a:t>신입직원의 연차는 다음날 자동으로 계산 되어 세팅 됩니다</a:t>
            </a:r>
            <a:r>
              <a:rPr lang="en-US" altLang="ko-KR" sz="1000" b="1" dirty="0">
                <a:solidFill>
                  <a:srgbClr val="0070C0"/>
                </a:solidFill>
                <a:latin typeface="+mj-ea"/>
                <a:ea typeface="+mj-ea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70C0"/>
                </a:solidFill>
                <a:latin typeface="+mj-ea"/>
                <a:ea typeface="+mj-ea"/>
              </a:rPr>
              <a:t>즉시 연차계산을 하시려면</a:t>
            </a:r>
            <a:r>
              <a:rPr lang="en-US" altLang="ko-KR" sz="1000" b="1" dirty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>
                <a:solidFill>
                  <a:srgbClr val="0070C0"/>
                </a:solidFill>
                <a:latin typeface="+mj-ea"/>
                <a:ea typeface="+mj-ea"/>
              </a:rPr>
              <a:t>신입직원을 모두 등록 후 </a:t>
            </a:r>
            <a:r>
              <a:rPr lang="en-US" altLang="ko-KR" sz="1000" b="1" dirty="0">
                <a:solidFill>
                  <a:srgbClr val="0070C0"/>
                </a:solidFill>
                <a:latin typeface="+mj-ea"/>
                <a:ea typeface="+mj-ea"/>
              </a:rPr>
              <a:t>[</a:t>
            </a:r>
            <a:r>
              <a:rPr lang="ko-KR" altLang="en-US" sz="1000" b="1" dirty="0" err="1">
                <a:solidFill>
                  <a:srgbClr val="0070C0"/>
                </a:solidFill>
                <a:latin typeface="+mj-ea"/>
                <a:ea typeface="+mj-ea"/>
              </a:rPr>
              <a:t>자동연차관리</a:t>
            </a:r>
            <a:r>
              <a:rPr lang="en-US" altLang="ko-KR" sz="1000" b="1" dirty="0">
                <a:solidFill>
                  <a:srgbClr val="0070C0"/>
                </a:solidFill>
                <a:latin typeface="+mj-ea"/>
                <a:ea typeface="+mj-ea"/>
              </a:rPr>
              <a:t>]</a:t>
            </a:r>
            <a:r>
              <a:rPr lang="ko-KR" altLang="en-US" sz="1000" b="1" dirty="0">
                <a:solidFill>
                  <a:srgbClr val="0070C0"/>
                </a:solidFill>
                <a:latin typeface="+mj-ea"/>
                <a:ea typeface="+mj-ea"/>
              </a:rPr>
              <a:t>메뉴의 </a:t>
            </a:r>
            <a:r>
              <a:rPr lang="en-US" altLang="ko-KR" sz="1000" b="1" dirty="0">
                <a:solidFill>
                  <a:srgbClr val="0070C0"/>
                </a:solidFill>
                <a:latin typeface="+mj-ea"/>
                <a:ea typeface="+mj-ea"/>
              </a:rPr>
              <a:t>[</a:t>
            </a:r>
            <a:r>
              <a:rPr lang="ko-KR" altLang="en-US" sz="1000" b="1" dirty="0">
                <a:solidFill>
                  <a:srgbClr val="0070C0"/>
                </a:solidFill>
                <a:latin typeface="+mj-ea"/>
                <a:ea typeface="+mj-ea"/>
              </a:rPr>
              <a:t>연차계산</a:t>
            </a:r>
            <a:r>
              <a:rPr lang="en-US" altLang="ko-KR" sz="1000" b="1" dirty="0">
                <a:solidFill>
                  <a:srgbClr val="0070C0"/>
                </a:solidFill>
                <a:latin typeface="+mj-ea"/>
                <a:ea typeface="+mj-ea"/>
              </a:rPr>
              <a:t>]</a:t>
            </a:r>
            <a:r>
              <a:rPr lang="ko-KR" altLang="en-US" sz="1000" b="1" dirty="0">
                <a:solidFill>
                  <a:srgbClr val="0070C0"/>
                </a:solidFill>
                <a:latin typeface="+mj-ea"/>
                <a:ea typeface="+mj-ea"/>
              </a:rPr>
              <a:t>버튼을 누르시면 </a:t>
            </a:r>
            <a:r>
              <a:rPr lang="ko-KR" altLang="en-US" sz="1000" b="1" dirty="0" err="1">
                <a:solidFill>
                  <a:srgbClr val="0070C0"/>
                </a:solidFill>
                <a:latin typeface="+mj-ea"/>
                <a:ea typeface="+mj-ea"/>
              </a:rPr>
              <a:t>전직원</a:t>
            </a:r>
            <a:r>
              <a:rPr lang="ko-KR" altLang="en-US" sz="1000" b="1" dirty="0">
                <a:solidFill>
                  <a:srgbClr val="0070C0"/>
                </a:solidFill>
                <a:latin typeface="+mj-ea"/>
                <a:ea typeface="+mj-ea"/>
              </a:rPr>
              <a:t> 연차가 다시 계산 됩니다</a:t>
            </a:r>
            <a:r>
              <a:rPr lang="en-US" altLang="ko-KR" sz="1000" b="1" dirty="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89082" y="730499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3" y="1563950"/>
            <a:ext cx="6458768" cy="383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686039" y="236218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422290" y="277413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657822" y="3100692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838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직원관리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직원정보 등록 및 수정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직원관리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등록</a:t>
            </a:r>
            <a:r>
              <a:rPr lang="en-US" altLang="ko-KR" sz="1000" dirty="0">
                <a:solidFill>
                  <a:srgbClr val="000000"/>
                </a:solidFill>
              </a:rPr>
              <a:t>,</a:t>
            </a:r>
            <a:r>
              <a:rPr lang="ko-KR" altLang="en-US" sz="1000" dirty="0">
                <a:solidFill>
                  <a:srgbClr val="000000"/>
                </a:solidFill>
              </a:rPr>
              <a:t>수정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신규직원 등록 및 직원정보 변경화면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>
                <a:latin typeface="+mj-ea"/>
                <a:ea typeface="+mj-ea"/>
              </a:rPr>
              <a:t>직원정보와 </a:t>
            </a:r>
            <a:r>
              <a:rPr lang="en-US" altLang="ko-KR" sz="1000" dirty="0">
                <a:latin typeface="+mj-ea"/>
                <a:ea typeface="+mj-ea"/>
              </a:rPr>
              <a:t>Caps</a:t>
            </a:r>
            <a:r>
              <a:rPr lang="ko-KR" altLang="en-US" sz="1000" dirty="0">
                <a:latin typeface="+mj-ea"/>
                <a:ea typeface="+mj-ea"/>
              </a:rPr>
              <a:t>데이터를 연결하는 중요한 화면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>
                <a:latin typeface="+mj-ea"/>
                <a:ea typeface="+mj-ea"/>
              </a:rPr>
              <a:t>권한 설정 및 초기 해당년도 연차를 입력한다</a:t>
            </a:r>
            <a:r>
              <a:rPr lang="en-US" altLang="ko-KR" sz="1000" dirty="0">
                <a:latin typeface="+mj-ea"/>
                <a:ea typeface="+mj-ea"/>
              </a:rPr>
              <a:t>..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 err="1">
                <a:latin typeface="+mj-ea"/>
                <a:ea typeface="+mj-ea"/>
              </a:rPr>
              <a:t>캡스</a:t>
            </a:r>
            <a:r>
              <a:rPr lang="en-US" altLang="ko-KR" sz="1000" i="0" dirty="0">
                <a:latin typeface="+mj-ea"/>
                <a:ea typeface="+mj-ea"/>
              </a:rPr>
              <a:t>ID</a:t>
            </a:r>
            <a:r>
              <a:rPr lang="ko-KR" altLang="en-US" sz="1000" i="0" dirty="0">
                <a:latin typeface="+mj-ea"/>
                <a:ea typeface="+mj-ea"/>
              </a:rPr>
              <a:t>와 성명은 반드시 </a:t>
            </a:r>
            <a:r>
              <a:rPr lang="ko-KR" altLang="en-US" sz="1000" i="0" dirty="0" err="1">
                <a:latin typeface="+mj-ea"/>
                <a:ea typeface="+mj-ea"/>
              </a:rPr>
              <a:t>캡스</a:t>
            </a:r>
            <a:r>
              <a:rPr lang="ko-KR" altLang="en-US" sz="1000" dirty="0" err="1">
                <a:latin typeface="+mj-ea"/>
                <a:ea typeface="+mj-ea"/>
              </a:rPr>
              <a:t>데이터를</a:t>
            </a:r>
            <a:r>
              <a:rPr lang="ko-KR" altLang="en-US" sz="1000" dirty="0">
                <a:latin typeface="+mj-ea"/>
                <a:ea typeface="+mj-ea"/>
              </a:rPr>
              <a:t> 확인 후 정확히 입력한다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로그인 아이디는 인트라넷 접속 아이디를 사용한다</a:t>
            </a:r>
            <a:r>
              <a:rPr lang="en-US" altLang="ko-KR" sz="1000" dirty="0">
                <a:latin typeface="+mj-ea"/>
                <a:ea typeface="+mj-ea"/>
              </a:rPr>
              <a:t>. (</a:t>
            </a:r>
            <a:r>
              <a:rPr lang="ko-KR" altLang="en-US" sz="1000" dirty="0">
                <a:latin typeface="+mj-ea"/>
                <a:ea typeface="+mj-ea"/>
              </a:rPr>
              <a:t>중복되면 안됨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en-US" altLang="ko-KR" sz="1000" dirty="0">
                <a:latin typeface="+mj-ea"/>
                <a:ea typeface="+mj-ea"/>
              </a:rPr>
              <a:t>-       </a:t>
            </a:r>
            <a:r>
              <a:rPr lang="ko-KR" altLang="en-US" sz="1000" dirty="0">
                <a:latin typeface="+mj-ea"/>
                <a:ea typeface="+mj-ea"/>
              </a:rPr>
              <a:t>재직상태는 당일부터 근태계산 대상이므로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신규직원 및 휴직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퇴직 직원에 대한 변경에 주의를 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-     </a:t>
            </a:r>
            <a:r>
              <a:rPr lang="ko-KR" altLang="en-US" sz="1000" dirty="0">
                <a:latin typeface="+mj-ea"/>
                <a:ea typeface="+mj-ea"/>
              </a:rPr>
              <a:t>비밀번호는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로그인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ID + ‘@0001’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로 초기 입력되고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사용자가 변경 가능하다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  <a:r>
              <a:rPr lang="ko-KR" altLang="en-US" sz="1000" dirty="0">
                <a:latin typeface="+mj-ea"/>
                <a:ea typeface="+mj-ea"/>
              </a:rPr>
              <a:t>비밀번호 </a:t>
            </a:r>
            <a:r>
              <a:rPr lang="ko-KR" altLang="en-US" sz="1000" dirty="0" err="1">
                <a:latin typeface="+mj-ea"/>
                <a:ea typeface="+mj-ea"/>
              </a:rPr>
              <a:t>분실시</a:t>
            </a:r>
            <a:r>
              <a:rPr lang="ko-KR" altLang="en-US" sz="1000" dirty="0">
                <a:latin typeface="+mj-ea"/>
                <a:ea typeface="+mj-ea"/>
              </a:rPr>
              <a:t> 관리자에게 요청하여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초기화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하면 다시 로그인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ID + ‘@0001’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로 변경된다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 err="1">
                <a:latin typeface="+mj-ea"/>
                <a:ea typeface="+mj-ea"/>
              </a:rPr>
              <a:t>휴직일경우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err="1">
                <a:latin typeface="+mj-ea"/>
                <a:ea typeface="+mj-ea"/>
              </a:rPr>
              <a:t>휴직적용일을</a:t>
            </a:r>
            <a:r>
              <a:rPr lang="ko-KR" altLang="en-US" sz="1000" dirty="0">
                <a:latin typeface="+mj-ea"/>
                <a:ea typeface="+mj-ea"/>
              </a:rPr>
              <a:t> 선택한다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연차 자동계산을 위한 입사일 입력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입사일이 없으면 연차계산이 되지 않아 모든 통계 생성이 안됩니다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입력 후 연차 생성은 자동연차계산 메뉴에서 합니다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89082" y="728594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94758" y="74266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589081" y="772174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256" y="1490923"/>
            <a:ext cx="3148488" cy="435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827541" y="2287410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1819690" y="2669910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1919464" y="367788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7" name="Oval 26"/>
          <p:cNvSpPr>
            <a:spLocks noChangeArrowheads="1"/>
          </p:cNvSpPr>
          <p:nvPr/>
        </p:nvSpPr>
        <p:spPr bwMode="auto">
          <a:xfrm>
            <a:off x="1657439" y="4976010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3250612" y="367861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en-US" altLang="ko-KR" dirty="0"/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598606" y="787414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en-US" altLang="ko-KR" dirty="0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1840002" y="475014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314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62100"/>
            <a:ext cx="64430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시스템에서 메일 발송 범위 설정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메일관리 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발송관리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시스템에서 메일발송 범위를 지정한다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지각안내 메일 제외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체크를 하면 메일발송방법 변경 확인 절차를 거쳐 방법을 변경한다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    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>
                <a:latin typeface="+mj-ea"/>
                <a:ea typeface="+mj-ea"/>
              </a:rPr>
              <a:t>발송방법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>
                <a:latin typeface="+mj-ea"/>
                <a:ea typeface="+mj-ea"/>
              </a:rPr>
              <a:t>발송하지 않는다</a:t>
            </a:r>
            <a:r>
              <a:rPr lang="en-US" altLang="ko-KR" sz="1000" dirty="0">
                <a:latin typeface="+mj-ea"/>
                <a:ea typeface="+mj-ea"/>
              </a:rPr>
              <a:t>..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>
                <a:latin typeface="+mj-ea"/>
                <a:ea typeface="+mj-ea"/>
              </a:rPr>
              <a:t>개발자에게 발송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테스트용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 err="1">
                <a:latin typeface="+mj-ea"/>
                <a:ea typeface="+mj-ea"/>
              </a:rPr>
              <a:t>메니져에게</a:t>
            </a:r>
            <a:r>
              <a:rPr lang="ko-KR" altLang="en-US" sz="1000" dirty="0">
                <a:latin typeface="+mj-ea"/>
                <a:ea typeface="+mj-ea"/>
              </a:rPr>
              <a:t> 발송</a:t>
            </a:r>
            <a:endParaRPr lang="en-US" altLang="ko-KR" sz="1000" b="1" dirty="0">
              <a:solidFill>
                <a:srgbClr val="FF0000"/>
              </a:solidFill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 err="1">
                <a:latin typeface="+mj-ea"/>
                <a:ea typeface="+mj-ea"/>
              </a:rPr>
              <a:t>메니져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en-US" altLang="ko-KR" sz="1000" dirty="0">
                <a:latin typeface="+mj-ea"/>
                <a:ea typeface="+mj-ea"/>
              </a:rPr>
              <a:t>+ </a:t>
            </a:r>
            <a:r>
              <a:rPr lang="ko-KR" altLang="en-US" sz="1000" dirty="0">
                <a:latin typeface="+mj-ea"/>
                <a:ea typeface="+mj-ea"/>
              </a:rPr>
              <a:t>관리부서직원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 err="1">
                <a:latin typeface="+mj-ea"/>
                <a:ea typeface="+mj-ea"/>
              </a:rPr>
              <a:t>전직원</a:t>
            </a:r>
            <a:r>
              <a:rPr lang="ko-KR" altLang="en-US" sz="1000" dirty="0">
                <a:latin typeface="+mj-ea"/>
                <a:ea typeface="+mj-ea"/>
              </a:rPr>
              <a:t> 발송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777321" y="37901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366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메일에 추가되는 안내문구 등록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메일관리 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메일내용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메일에 추가되는 문구를 설정 할 수 있다</a:t>
            </a:r>
            <a:r>
              <a:rPr lang="en-US" altLang="ko-KR" sz="1000" dirty="0">
                <a:latin typeface="+mj-ea"/>
              </a:rPr>
              <a:t>.</a:t>
            </a:r>
            <a:r>
              <a:rPr lang="ko-KR" altLang="en-US" sz="1000" dirty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현재 지각메일 메일에만 적용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.(id=1)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수정만 하세요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다른 곳에 추가 하려면 개발자와 협의하여 적용하여야 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추가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등록하여도 적용 안됩니다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777321" y="37901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6" y="1562101"/>
            <a:ext cx="6427787" cy="362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60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90" y="1545196"/>
            <a:ext cx="6422821" cy="353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메일에 기본 수신인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메일관리 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메일기본수신인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메일</a:t>
            </a:r>
            <a:r>
              <a:rPr lang="en-US" altLang="ko-KR" sz="1000" dirty="0">
                <a:latin typeface="+mj-ea"/>
              </a:rPr>
              <a:t> </a:t>
            </a:r>
            <a:r>
              <a:rPr lang="ko-KR" altLang="en-US" sz="1000" dirty="0">
                <a:latin typeface="+mj-ea"/>
              </a:rPr>
              <a:t>기본수신인 메일등록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개발시점 김동진 대표변리사만 등록 </a:t>
            </a:r>
            <a:r>
              <a:rPr lang="en-US" altLang="ko-KR" sz="1000" dirty="0">
                <a:latin typeface="+mj-ea"/>
              </a:rPr>
              <a:t>(kdj@kspat.com)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메일주소를 등록한다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콤마로 구분하여 다수 메일주소 등록가능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  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</a:t>
            </a:r>
            <a:r>
              <a:rPr lang="en-US" altLang="ko-KR" sz="1000" dirty="0">
                <a:latin typeface="+mj-ea"/>
              </a:rPr>
              <a:t>-       </a:t>
            </a:r>
            <a:r>
              <a:rPr lang="ko-KR" altLang="en-US" sz="1000" dirty="0">
                <a:latin typeface="+mj-ea"/>
              </a:rPr>
              <a:t>등록 후 버튼을 누르면 변경된다</a:t>
            </a:r>
            <a:r>
              <a:rPr lang="en-US" altLang="ko-KR" sz="1000" dirty="0">
                <a:latin typeface="+mj-ea"/>
              </a:rPr>
              <a:t>..</a:t>
            </a:r>
            <a:r>
              <a:rPr lang="ko-KR" altLang="en-US" sz="1000" dirty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1" y="7450179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5679296" y="3887829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0144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34" y="1547814"/>
            <a:ext cx="6409978" cy="381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메니져</a:t>
            </a:r>
            <a:r>
              <a:rPr lang="en-US" altLang="ko-KR" dirty="0"/>
              <a:t>-</a:t>
            </a:r>
            <a:r>
              <a:rPr lang="ko-KR" altLang="en-US" dirty="0"/>
              <a:t>부서관리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>
                <a:latin typeface="+mj-ea"/>
              </a:rPr>
              <a:t>메니져</a:t>
            </a:r>
            <a:r>
              <a:rPr lang="ko-KR" altLang="en-US" sz="1000" dirty="0">
                <a:latin typeface="+mj-ea"/>
              </a:rPr>
              <a:t> 권한 직원에게 관리부서 적용</a:t>
            </a:r>
            <a:r>
              <a:rPr lang="en-US" altLang="ko-KR" sz="1000" dirty="0">
                <a:latin typeface="+mj-ea"/>
              </a:rPr>
              <a:t>.</a:t>
            </a:r>
            <a:r>
              <a:rPr lang="ko-KR" altLang="en-US" sz="1000" dirty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err="1">
                <a:solidFill>
                  <a:srgbClr val="000000"/>
                </a:solidFill>
              </a:rPr>
              <a:t>메니져</a:t>
            </a:r>
            <a:r>
              <a:rPr lang="en-US" altLang="ko-KR" sz="1000" dirty="0">
                <a:solidFill>
                  <a:srgbClr val="000000"/>
                </a:solidFill>
              </a:rPr>
              <a:t>-</a:t>
            </a:r>
            <a:r>
              <a:rPr lang="ko-KR" altLang="en-US" sz="1000" dirty="0">
                <a:solidFill>
                  <a:srgbClr val="000000"/>
                </a:solidFill>
              </a:rPr>
              <a:t>부서관리</a:t>
            </a:r>
            <a:r>
              <a:rPr lang="en-US" altLang="ko-KR" sz="1000" dirty="0">
                <a:solidFill>
                  <a:srgbClr val="000000"/>
                </a:solidFill>
              </a:rPr>
              <a:t>-</a:t>
            </a:r>
            <a:r>
              <a:rPr lang="ko-KR" altLang="en-US" sz="1000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 err="1">
                <a:latin typeface="+mj-ea"/>
              </a:rPr>
              <a:t>메니져</a:t>
            </a:r>
            <a:r>
              <a:rPr lang="ko-KR" altLang="en-US" sz="1000" dirty="0">
                <a:latin typeface="+mj-ea"/>
              </a:rPr>
              <a:t> 권한을 부여한 직원에게 하나이상의 관리부서를 연결한다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 err="1">
                <a:latin typeface="+mj-ea"/>
                <a:ea typeface="+mj-ea"/>
              </a:rPr>
              <a:t>메니져가</a:t>
            </a:r>
            <a:r>
              <a:rPr lang="ko-KR" altLang="en-US" sz="1000" dirty="0">
                <a:latin typeface="+mj-ea"/>
                <a:ea typeface="+mj-ea"/>
              </a:rPr>
              <a:t> 연결되지 않은 부서를 체크한다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>
                <a:latin typeface="+mj-ea"/>
                <a:ea typeface="+mj-ea"/>
              </a:rPr>
              <a:t>. (</a:t>
            </a:r>
            <a:r>
              <a:rPr lang="ko-KR" altLang="en-US" sz="1000" dirty="0">
                <a:latin typeface="+mj-ea"/>
                <a:ea typeface="+mj-ea"/>
              </a:rPr>
              <a:t>성명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부서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부서별 연결된 </a:t>
            </a:r>
            <a:r>
              <a:rPr lang="ko-KR" altLang="en-US" sz="1000" dirty="0" err="1">
                <a:latin typeface="+mj-ea"/>
                <a:ea typeface="+mj-ea"/>
              </a:rPr>
              <a:t>메니져의</a:t>
            </a:r>
            <a:r>
              <a:rPr lang="ko-KR" altLang="en-US" sz="1000" dirty="0">
                <a:latin typeface="+mj-ea"/>
                <a:ea typeface="+mj-ea"/>
              </a:rPr>
              <a:t> 숫자를 보여준다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     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메니져는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해당 부서원의 신청 및 취소 기록을 메일로 받아보고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정당한 사유에 의한 사후조정의 권한이 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en-US" altLang="ko-KR" sz="1000" dirty="0">
                <a:latin typeface="+mj-ea"/>
                <a:ea typeface="+mj-ea"/>
              </a:rPr>
              <a:t>-       </a:t>
            </a:r>
            <a:r>
              <a:rPr lang="ko-KR" altLang="en-US" sz="1000" dirty="0">
                <a:latin typeface="+mj-ea"/>
                <a:ea typeface="+mj-ea"/>
              </a:rPr>
              <a:t>검색된 </a:t>
            </a:r>
            <a:r>
              <a:rPr lang="ko-KR" altLang="en-US" sz="1000" dirty="0" err="1">
                <a:latin typeface="+mj-ea"/>
                <a:ea typeface="+mj-ea"/>
              </a:rPr>
              <a:t>메니져</a:t>
            </a:r>
            <a:r>
              <a:rPr lang="ko-KR" altLang="en-US" sz="1000" dirty="0">
                <a:latin typeface="+mj-ea"/>
                <a:ea typeface="+mj-ea"/>
              </a:rPr>
              <a:t> 목록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 err="1">
                <a:latin typeface="+mj-ea"/>
                <a:ea typeface="+mj-ea"/>
              </a:rPr>
              <a:t>메니져가</a:t>
            </a:r>
            <a:r>
              <a:rPr lang="ko-KR" altLang="en-US" sz="1000" dirty="0">
                <a:latin typeface="+mj-ea"/>
                <a:ea typeface="+mj-ea"/>
              </a:rPr>
              <a:t> 관리하는 부서목록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486034" y="266743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1772694" y="306598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648059" y="393079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95117" y="754991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124325" y="3930796"/>
            <a:ext cx="1809750" cy="142985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4277084" y="372700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89082" y="775370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4239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82" y="1640447"/>
            <a:ext cx="4335394" cy="374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메니져</a:t>
            </a:r>
            <a:r>
              <a:rPr lang="en-US" altLang="ko-KR" dirty="0"/>
              <a:t>-</a:t>
            </a:r>
            <a:r>
              <a:rPr lang="ko-KR" altLang="en-US" dirty="0"/>
              <a:t>부서관리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>
                <a:latin typeface="+mj-ea"/>
              </a:rPr>
              <a:t>메니져</a:t>
            </a:r>
            <a:r>
              <a:rPr lang="ko-KR" altLang="en-US" sz="1000" dirty="0">
                <a:latin typeface="+mj-ea"/>
              </a:rPr>
              <a:t> 권한 직원에게 관리부서 적용</a:t>
            </a:r>
            <a:r>
              <a:rPr lang="en-US" altLang="ko-KR" sz="1000" dirty="0">
                <a:latin typeface="+mj-ea"/>
              </a:rPr>
              <a:t>.</a:t>
            </a:r>
            <a:r>
              <a:rPr lang="ko-KR" altLang="en-US" sz="1000" dirty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err="1">
                <a:solidFill>
                  <a:srgbClr val="000000"/>
                </a:solidFill>
              </a:rPr>
              <a:t>메니져</a:t>
            </a:r>
            <a:r>
              <a:rPr lang="en-US" altLang="ko-KR" sz="1000" dirty="0">
                <a:solidFill>
                  <a:srgbClr val="000000"/>
                </a:solidFill>
              </a:rPr>
              <a:t>-</a:t>
            </a:r>
            <a:r>
              <a:rPr lang="ko-KR" altLang="en-US" sz="1000" dirty="0">
                <a:solidFill>
                  <a:srgbClr val="000000"/>
                </a:solidFill>
              </a:rPr>
              <a:t>부서관리</a:t>
            </a:r>
            <a:r>
              <a:rPr lang="en-US" altLang="ko-KR" sz="1000" dirty="0">
                <a:solidFill>
                  <a:srgbClr val="000000"/>
                </a:solidFill>
              </a:rPr>
              <a:t>-</a:t>
            </a:r>
            <a:r>
              <a:rPr lang="ko-KR" altLang="en-US" sz="1000" dirty="0">
                <a:solidFill>
                  <a:srgbClr val="000000"/>
                </a:solidFill>
              </a:rPr>
              <a:t>등록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 err="1">
                <a:latin typeface="+mj-ea"/>
              </a:rPr>
              <a:t>메니져별</a:t>
            </a:r>
            <a:r>
              <a:rPr lang="ko-KR" altLang="en-US" sz="1000" dirty="0">
                <a:latin typeface="+mj-ea"/>
              </a:rPr>
              <a:t> 관리부서를 연결한다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부서 목록 체크를 하면 관리부서를 선택 및 취소 할 수 있다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504834" y="3727009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2125" y="3513366"/>
            <a:ext cx="1674933" cy="118245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71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7" y="1545198"/>
            <a:ext cx="6435955" cy="362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부서</a:t>
            </a:r>
            <a:r>
              <a:rPr lang="en-US" altLang="ko-KR" dirty="0"/>
              <a:t>-</a:t>
            </a:r>
            <a:r>
              <a:rPr lang="ko-KR" altLang="en-US" dirty="0"/>
              <a:t>부서관리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추가적으로 메일을 받아야 할 부서관계 관리</a:t>
            </a:r>
            <a:r>
              <a:rPr lang="en-US" altLang="ko-KR" sz="1000" dirty="0">
                <a:latin typeface="+mj-ea"/>
              </a:rPr>
              <a:t>.</a:t>
            </a:r>
            <a:r>
              <a:rPr lang="ko-KR" altLang="en-US" sz="1000" dirty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부서</a:t>
            </a:r>
            <a:r>
              <a:rPr lang="en-US" altLang="ko-KR" sz="1000" dirty="0">
                <a:solidFill>
                  <a:srgbClr val="000000"/>
                </a:solidFill>
              </a:rPr>
              <a:t>-</a:t>
            </a:r>
            <a:r>
              <a:rPr lang="ko-KR" altLang="en-US" sz="1000" dirty="0">
                <a:solidFill>
                  <a:srgbClr val="000000"/>
                </a:solidFill>
              </a:rPr>
              <a:t>부서관리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휴가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 err="1">
                <a:latin typeface="+mj-ea"/>
              </a:rPr>
              <a:t>반휴등</a:t>
            </a:r>
            <a:r>
              <a:rPr lang="ko-KR" altLang="en-US" sz="1000" dirty="0">
                <a:latin typeface="+mj-ea"/>
              </a:rPr>
              <a:t> 이벤트에 대하여 추가적으로 메일을 받아야 할 부서관계 관리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>
                <a:latin typeface="+mj-ea"/>
                <a:ea typeface="+mj-ea"/>
              </a:rPr>
              <a:t>. (</a:t>
            </a:r>
            <a:r>
              <a:rPr lang="ko-KR" altLang="en-US" sz="1000" dirty="0">
                <a:latin typeface="+mj-ea"/>
                <a:ea typeface="+mj-ea"/>
              </a:rPr>
              <a:t>부서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검색된 부서 목록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관리되는 부서목록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2362084" y="2458326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830622" y="306598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2362083" y="287245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95117" y="730802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066925" y="3065986"/>
            <a:ext cx="2392722" cy="210426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7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연차관리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>
                <a:latin typeface="+mj-ea"/>
              </a:rPr>
              <a:t>직원별</a:t>
            </a:r>
            <a:r>
              <a:rPr lang="ko-KR" altLang="en-US" sz="1000" dirty="0">
                <a:latin typeface="+mj-ea"/>
              </a:rPr>
              <a:t> 사용가능 연차 생성 관리화면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자동연차관리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입사일 기준으로 연차 자동생성 화면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입사일이 등록되어 있지 않으면 연차 생성이 안되고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휴가 및 반휴 신청이 불가능 하다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>
                <a:latin typeface="+mj-ea"/>
                <a:ea typeface="+mj-ea"/>
              </a:rPr>
              <a:t>. (</a:t>
            </a:r>
            <a:r>
              <a:rPr lang="ko-KR" altLang="en-US" sz="1000" dirty="0">
                <a:latin typeface="+mj-ea"/>
                <a:ea typeface="+mj-ea"/>
              </a:rPr>
              <a:t>성명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부서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상태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입사일기준 연차계산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                 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ko-KR" altLang="en-US" sz="1000" dirty="0">
                <a:latin typeface="+mj-ea"/>
                <a:ea typeface="+mj-ea"/>
              </a:rPr>
              <a:t>연차 자동계산 기준일을 참고하여 연차 </a:t>
            </a:r>
            <a:r>
              <a:rPr lang="ko-KR" altLang="en-US" sz="1000" dirty="0" err="1">
                <a:latin typeface="+mj-ea"/>
                <a:ea typeface="+mj-ea"/>
              </a:rPr>
              <a:t>계산로직이</a:t>
            </a:r>
            <a:r>
              <a:rPr lang="ko-KR" altLang="en-US" sz="1000" dirty="0">
                <a:latin typeface="+mj-ea"/>
                <a:ea typeface="+mj-ea"/>
              </a:rPr>
              <a:t> 다르다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                </a:t>
            </a:r>
          </a:p>
          <a:p>
            <a:pPr marL="342900" indent="-342900"/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81914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698104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8" y="1547518"/>
            <a:ext cx="6435955" cy="366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703138" y="24117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679296" y="2317265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061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4294967295"/>
          </p:nvPr>
        </p:nvSpPr>
        <p:spPr>
          <a:xfrm>
            <a:off x="1028700" y="3808873"/>
            <a:ext cx="4800600" cy="71232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sz="1800" b="1" dirty="0"/>
              <a:t>- </a:t>
            </a:r>
            <a:r>
              <a:rPr lang="ko-KR" altLang="en-US" sz="1800" b="1" dirty="0"/>
              <a:t>근태관리 </a:t>
            </a:r>
            <a:r>
              <a:rPr lang="en-US" altLang="ko-KR" sz="1800" b="1" dirty="0"/>
              <a:t>-</a:t>
            </a:r>
            <a:endParaRPr lang="ko-KR" altLang="en-US" sz="1800" b="1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989931"/>
            <a:ext cx="6389688" cy="585866"/>
          </a:xfrm>
        </p:spPr>
        <p:txBody>
          <a:bodyPr/>
          <a:lstStyle/>
          <a:p>
            <a:pPr algn="ctr"/>
            <a:r>
              <a:rPr lang="ko-KR" altLang="en-US" sz="3200" dirty="0" err="1"/>
              <a:t>관리자메뉴얼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28304"/>
              </p:ext>
            </p:extLst>
          </p:nvPr>
        </p:nvGraphicFramePr>
        <p:xfrm>
          <a:off x="1839165" y="6746239"/>
          <a:ext cx="3444035" cy="159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0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프로젝트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명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cs typeface="Times New Roman"/>
                        </a:rPr>
                        <a:t>가산 근태관리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문서번호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문서버전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0.4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작성일자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2017. 09. 29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작 성 자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cs typeface="Times New Roman"/>
                        </a:rPr>
                        <a:t>박학신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76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연차관리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직원 연차 보정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자동연차관리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선택적으로 직원 연차 보정</a:t>
            </a:r>
            <a:r>
              <a:rPr lang="en-US" altLang="ko-KR" sz="1000" dirty="0">
                <a:latin typeface="+mj-ea"/>
              </a:rPr>
              <a:t>(</a:t>
            </a:r>
            <a:r>
              <a:rPr lang="ko-KR" altLang="en-US" sz="1000" dirty="0">
                <a:latin typeface="+mj-ea"/>
              </a:rPr>
              <a:t>플러스 </a:t>
            </a:r>
            <a:r>
              <a:rPr lang="en-US" altLang="ko-KR" sz="1000" dirty="0">
                <a:latin typeface="+mj-ea"/>
              </a:rPr>
              <a:t>or </a:t>
            </a:r>
            <a:r>
              <a:rPr lang="ko-KR" altLang="en-US" sz="1000" dirty="0" err="1">
                <a:latin typeface="+mj-ea"/>
              </a:rPr>
              <a:t>마니너스</a:t>
            </a:r>
            <a:r>
              <a:rPr lang="en-US" altLang="ko-KR" sz="1000" dirty="0">
                <a:latin typeface="+mj-ea"/>
              </a:rPr>
              <a:t>) </a:t>
            </a:r>
            <a:r>
              <a:rPr lang="ko-KR" altLang="en-US" sz="1000" dirty="0">
                <a:latin typeface="+mj-ea"/>
              </a:rPr>
              <a:t>이 가능하다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</a:rPr>
              <a:t>자동계산연차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(A) +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</a:rPr>
              <a:t>보정연차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(B) =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</a:rPr>
              <a:t>사용가능연차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(A+B)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   -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</a:rPr>
              <a:t>연차보정값은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 연차 시작일 부터 종료일 까지 적용된다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보정 연차가 플러스인 경우 파란 배경에 표시 되며</a:t>
            </a:r>
            <a:r>
              <a:rPr lang="en-US" altLang="ko-KR" sz="1000" i="0" dirty="0">
                <a:latin typeface="+mj-ea"/>
                <a:ea typeface="+mj-ea"/>
              </a:rPr>
              <a:t>, </a:t>
            </a:r>
            <a:r>
              <a:rPr lang="ko-KR" altLang="en-US" sz="1000" i="0" dirty="0">
                <a:latin typeface="+mj-ea"/>
                <a:ea typeface="+mj-ea"/>
              </a:rPr>
              <a:t>사용가능 연차는 </a:t>
            </a:r>
            <a:r>
              <a:rPr lang="en-US" altLang="ko-KR" sz="1000" i="0" dirty="0">
                <a:latin typeface="+mj-ea"/>
                <a:ea typeface="+mj-ea"/>
              </a:rPr>
              <a:t>16+3=19 </a:t>
            </a:r>
            <a:r>
              <a:rPr lang="ko-KR" altLang="en-US" sz="1000" i="0" dirty="0">
                <a:latin typeface="+mj-ea"/>
                <a:ea typeface="+mj-ea"/>
              </a:rPr>
              <a:t>일이 된다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  <a:r>
              <a:rPr lang="ko-KR" altLang="en-US" sz="1000" i="0" dirty="0">
                <a:latin typeface="+mj-ea"/>
                <a:ea typeface="+mj-ea"/>
              </a:rPr>
              <a:t> 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</a:rPr>
              <a:t>보정 연차가 마이너스인 경우 빨간 배경에 표시 되며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사용가능 연차는 </a:t>
            </a:r>
            <a:r>
              <a:rPr lang="en-US" altLang="ko-KR" sz="1000" dirty="0">
                <a:latin typeface="+mj-ea"/>
              </a:rPr>
              <a:t>15-2=13 </a:t>
            </a:r>
            <a:r>
              <a:rPr lang="ko-KR" altLang="en-US" sz="1000" dirty="0">
                <a:latin typeface="+mj-ea"/>
              </a:rPr>
              <a:t>일이 된다</a:t>
            </a:r>
            <a:r>
              <a:rPr lang="en-US" altLang="ko-KR" sz="1000" dirty="0">
                <a:latin typeface="+mj-ea"/>
              </a:rPr>
              <a:t>.</a:t>
            </a:r>
            <a:r>
              <a:rPr lang="ko-KR" altLang="en-US" sz="1000" dirty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</a:rPr>
              <a:t>보정 연차가 </a:t>
            </a:r>
            <a:r>
              <a:rPr lang="en-US" altLang="ko-KR" sz="1000" dirty="0">
                <a:latin typeface="+mj-ea"/>
              </a:rPr>
              <a:t>0</a:t>
            </a:r>
            <a:r>
              <a:rPr lang="ko-KR" altLang="en-US" sz="1000" dirty="0">
                <a:latin typeface="+mj-ea"/>
              </a:rPr>
              <a:t>인 경우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사용가능 연차는 </a:t>
            </a:r>
            <a:r>
              <a:rPr lang="en-US" altLang="ko-KR" sz="1000" dirty="0">
                <a:latin typeface="+mj-ea"/>
              </a:rPr>
              <a:t>21+0=21 </a:t>
            </a:r>
            <a:r>
              <a:rPr lang="ko-KR" altLang="en-US" sz="1000" dirty="0">
                <a:latin typeface="+mj-ea"/>
              </a:rPr>
              <a:t>일이 된다</a:t>
            </a:r>
            <a:r>
              <a:rPr lang="en-US" altLang="ko-KR" sz="1000" dirty="0">
                <a:latin typeface="+mj-ea"/>
              </a:rPr>
              <a:t>.</a:t>
            </a:r>
            <a:r>
              <a:rPr lang="ko-KR" altLang="en-US" sz="1000" dirty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연차보정은 해당 직원을 클릭하여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 err="1">
                <a:latin typeface="+mj-ea"/>
                <a:ea typeface="+mj-ea"/>
              </a:rPr>
              <a:t>보정연차를</a:t>
            </a:r>
            <a:r>
              <a:rPr lang="ko-KR" altLang="en-US" sz="1000" dirty="0">
                <a:latin typeface="+mj-ea"/>
                <a:ea typeface="+mj-ea"/>
              </a:rPr>
              <a:t> 입력하고 저장하면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사용가능 연차가 새로 계산된다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74005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3590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74E79E-AA93-4A42-9D3E-80B57082F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57" y="1558268"/>
            <a:ext cx="6397856" cy="17360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3E6351-19E6-4848-91BB-AFFB436F9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671" y="3204552"/>
            <a:ext cx="3798248" cy="2498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Oval 26">
            <a:extLst>
              <a:ext uri="{FF2B5EF4-FFF2-40B4-BE49-F238E27FC236}">
                <a16:creationId xmlns:a16="http://schemas.microsoft.com/office/drawing/2014/main" id="{0BF03288-214D-45E1-B956-AA62F145B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672" y="2084690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3CCD13-6B03-48D5-9547-90987B23BBD4}"/>
              </a:ext>
            </a:extLst>
          </p:cNvPr>
          <p:cNvSpPr/>
          <p:nvPr/>
        </p:nvSpPr>
        <p:spPr>
          <a:xfrm>
            <a:off x="3486034" y="1725561"/>
            <a:ext cx="1484172" cy="123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26">
            <a:extLst>
              <a:ext uri="{FF2B5EF4-FFF2-40B4-BE49-F238E27FC236}">
                <a16:creationId xmlns:a16="http://schemas.microsoft.com/office/drawing/2014/main" id="{A39AA049-F218-4074-8838-21C0AB571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592" y="2431930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2" name="Oval 26">
            <a:extLst>
              <a:ext uri="{FF2B5EF4-FFF2-40B4-BE49-F238E27FC236}">
                <a16:creationId xmlns:a16="http://schemas.microsoft.com/office/drawing/2014/main" id="{1A15C6EF-30A0-45B0-A3D2-E0F2EE793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40" y="270477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94D88B-407D-48E5-AC6A-460E2A1B1A81}"/>
              </a:ext>
            </a:extLst>
          </p:cNvPr>
          <p:cNvSpPr/>
          <p:nvPr/>
        </p:nvSpPr>
        <p:spPr>
          <a:xfrm>
            <a:off x="2576867" y="4819996"/>
            <a:ext cx="3622052" cy="290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2392232" y="476437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24" name="Oval 26">
            <a:extLst>
              <a:ext uri="{FF2B5EF4-FFF2-40B4-BE49-F238E27FC236}">
                <a16:creationId xmlns:a16="http://schemas.microsoft.com/office/drawing/2014/main" id="{0AD29ED6-A5C7-4012-A67C-347FA08DB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76" y="7295680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0A1D080E-EADD-4462-BEA6-AFBBE1171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48" y="743579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91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9" y="1554722"/>
            <a:ext cx="6378521" cy="369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시스템에서 적용하는 일별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 err="1">
                <a:latin typeface="+mj-ea"/>
              </a:rPr>
              <a:t>년별</a:t>
            </a:r>
            <a:r>
              <a:rPr lang="ko-KR" altLang="en-US" sz="1000" dirty="0">
                <a:latin typeface="+mj-ea"/>
              </a:rPr>
              <a:t> 규칙관리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규칙관리 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 err="1">
                <a:solidFill>
                  <a:srgbClr val="000000"/>
                </a:solidFill>
              </a:rPr>
              <a:t>일기준규칙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 err="1">
                <a:latin typeface="+mj-ea"/>
              </a:rPr>
              <a:t>일기준의</a:t>
            </a:r>
            <a:r>
              <a:rPr lang="ko-KR" altLang="en-US" sz="1000" dirty="0">
                <a:latin typeface="+mj-ea"/>
              </a:rPr>
              <a:t> 규칙 관리화면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 err="1">
                <a:latin typeface="+mj-ea"/>
              </a:rPr>
              <a:t>일기준</a:t>
            </a:r>
            <a:r>
              <a:rPr lang="ko-KR" altLang="en-US" sz="1000" dirty="0">
                <a:latin typeface="+mj-ea"/>
              </a:rPr>
              <a:t> 규칙을 변경하면 다음날부터 적용된다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등록버튼을 누르면 새로운 규칙 등록 창이 표시된다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    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자동으로 적용 시작일은 내일로 표시되고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나머지 항목들에 대하여 입력한다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       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변경이 되지 않는 항목은 기존과 동일하게 입력한다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>
                <a:latin typeface="+mj-ea"/>
                <a:ea typeface="+mj-ea"/>
              </a:rPr>
              <a:t>등록항목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>
                <a:latin typeface="+mj-ea"/>
                <a:ea typeface="+mj-ea"/>
              </a:rPr>
              <a:t>적용시작일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적용종료일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규칙이 적용되는 기간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>
                <a:latin typeface="+mj-ea"/>
                <a:ea typeface="+mj-ea"/>
              </a:rPr>
              <a:t>장지각시간</a:t>
            </a:r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출근시간 후</a:t>
            </a:r>
            <a:r>
              <a:rPr lang="en-US" altLang="ko-KR" sz="1000" dirty="0">
                <a:latin typeface="+mj-ea"/>
                <a:ea typeface="+mj-ea"/>
              </a:rPr>
              <a:t>) : </a:t>
            </a:r>
            <a:r>
              <a:rPr lang="ko-KR" altLang="en-US" sz="1000" dirty="0">
                <a:latin typeface="+mj-ea"/>
                <a:ea typeface="+mj-ea"/>
              </a:rPr>
              <a:t>출근시간 후 </a:t>
            </a:r>
            <a:r>
              <a:rPr lang="ko-KR" altLang="en-US" sz="1000" dirty="0" err="1">
                <a:latin typeface="+mj-ea"/>
                <a:ea typeface="+mj-ea"/>
              </a:rPr>
              <a:t>장지각이</a:t>
            </a:r>
            <a:r>
              <a:rPr lang="ko-KR" altLang="en-US" sz="1000" dirty="0">
                <a:latin typeface="+mj-ea"/>
                <a:ea typeface="+mj-ea"/>
              </a:rPr>
              <a:t> 적용되는 시간</a:t>
            </a:r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분</a:t>
            </a:r>
            <a:r>
              <a:rPr lang="en-US" altLang="ko-KR" sz="1000" dirty="0">
                <a:latin typeface="+mj-ea"/>
                <a:ea typeface="+mj-ea"/>
              </a:rPr>
              <a:t>).</a:t>
            </a:r>
            <a:r>
              <a:rPr lang="ko-KR" altLang="en-US" sz="1000" dirty="0">
                <a:latin typeface="+mj-ea"/>
                <a:ea typeface="+mj-ea"/>
              </a:rPr>
              <a:t> 출근가능 종료시간과 </a:t>
            </a:r>
            <a:r>
              <a:rPr lang="ko-KR" altLang="en-US" sz="1000" dirty="0" err="1">
                <a:latin typeface="+mj-ea"/>
                <a:ea typeface="+mj-ea"/>
              </a:rPr>
              <a:t>장지각</a:t>
            </a:r>
            <a:r>
              <a:rPr lang="ko-KR" altLang="en-US" sz="1000" dirty="0">
                <a:latin typeface="+mj-ea"/>
                <a:ea typeface="+mj-ea"/>
              </a:rPr>
              <a:t> 사이는 </a:t>
            </a:r>
            <a:r>
              <a:rPr lang="ko-KR" altLang="en-US" sz="1000" dirty="0" err="1">
                <a:latin typeface="+mj-ea"/>
                <a:ea typeface="+mj-ea"/>
              </a:rPr>
              <a:t>단지각</a:t>
            </a:r>
            <a:r>
              <a:rPr lang="ko-KR" altLang="en-US" sz="1000" dirty="0">
                <a:latin typeface="+mj-ea"/>
                <a:ea typeface="+mj-ea"/>
              </a:rPr>
              <a:t> 적용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>
                <a:latin typeface="+mj-ea"/>
                <a:ea typeface="+mj-ea"/>
              </a:rPr>
              <a:t>출근가능시작시간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출근가능종료시간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출근을 인정하는 시간의 구간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  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단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04:00 ~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출근가능시작시간에 출근을 한 경우는 출근시간을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출근가능시작시간으로 인정한다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>
                <a:latin typeface="+mj-ea"/>
                <a:ea typeface="+mj-ea"/>
              </a:rPr>
              <a:t>월 대체근무 가능횟수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>
                <a:latin typeface="+mj-ea"/>
                <a:ea typeface="+mj-ea"/>
              </a:rPr>
              <a:t>대체근무 최대가능시간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한번에 신청 가능한 대체근무 최대 시간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054076" y="282331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731167" y="356366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358" y="3149583"/>
            <a:ext cx="2712229" cy="246483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164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52574"/>
            <a:ext cx="6418263" cy="354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시스템에서 적용하는 일별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 err="1">
                <a:latin typeface="+mj-ea"/>
              </a:rPr>
              <a:t>년별</a:t>
            </a:r>
            <a:r>
              <a:rPr lang="ko-KR" altLang="en-US" sz="1000" dirty="0">
                <a:latin typeface="+mj-ea"/>
              </a:rPr>
              <a:t> 규칙관리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규칙관리 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 err="1">
                <a:solidFill>
                  <a:srgbClr val="000000"/>
                </a:solidFill>
              </a:rPr>
              <a:t>년기준규칙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 err="1">
                <a:latin typeface="+mj-ea"/>
              </a:rPr>
              <a:t>년기준의</a:t>
            </a:r>
            <a:r>
              <a:rPr lang="ko-KR" altLang="en-US" sz="1000" dirty="0">
                <a:latin typeface="+mj-ea"/>
              </a:rPr>
              <a:t> 규칙 관리화면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 err="1">
                <a:latin typeface="+mj-ea"/>
              </a:rPr>
              <a:t>년기준</a:t>
            </a:r>
            <a:r>
              <a:rPr lang="ko-KR" altLang="en-US" sz="1000" dirty="0">
                <a:latin typeface="+mj-ea"/>
              </a:rPr>
              <a:t> 규칙을 변경하면 해당년도 전체 소급 적용된다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이미 </a:t>
            </a:r>
            <a:r>
              <a:rPr lang="en-US" altLang="ko-KR" sz="1000" dirty="0">
                <a:latin typeface="+mj-ea"/>
              </a:rPr>
              <a:t>2040</a:t>
            </a:r>
            <a:r>
              <a:rPr lang="ko-KR" altLang="en-US" sz="1000" dirty="0">
                <a:latin typeface="+mj-ea"/>
              </a:rPr>
              <a:t>년까지 데이터를 입력해 놓았으므로 등록화면은 없음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 err="1">
                <a:latin typeface="+mj-ea"/>
                <a:ea typeface="+mj-ea"/>
              </a:rPr>
              <a:t>수정년도를</a:t>
            </a:r>
            <a:r>
              <a:rPr lang="ko-KR" altLang="en-US" sz="1000" i="0" dirty="0">
                <a:latin typeface="+mj-ea"/>
                <a:ea typeface="+mj-ea"/>
              </a:rPr>
              <a:t> 클릭하면 규칙 수정 창이 표시된다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    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변경범위는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이후 모든 년도에 적용일 경우와 해당년도만 적용하는 경우 선택한다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       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변경되지 않는 항목은 기존과 동일하게 입력한다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>
                <a:latin typeface="+mj-ea"/>
                <a:ea typeface="+mj-ea"/>
              </a:rPr>
              <a:t>등록항목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>
                <a:latin typeface="+mj-ea"/>
                <a:ea typeface="+mj-ea"/>
              </a:rPr>
              <a:t>연차차감 </a:t>
            </a:r>
            <a:r>
              <a:rPr lang="ko-KR" altLang="en-US" sz="1000" dirty="0" err="1">
                <a:latin typeface="+mj-ea"/>
                <a:ea typeface="+mj-ea"/>
              </a:rPr>
              <a:t>단지각</a:t>
            </a:r>
            <a:r>
              <a:rPr lang="ko-KR" altLang="en-US" sz="1000" dirty="0">
                <a:latin typeface="+mj-ea"/>
                <a:ea typeface="+mj-ea"/>
              </a:rPr>
              <a:t> 횟수 </a:t>
            </a:r>
            <a:r>
              <a:rPr lang="en-US" altLang="ko-KR" sz="1000" dirty="0">
                <a:latin typeface="+mj-ea"/>
                <a:ea typeface="+mj-ea"/>
              </a:rPr>
              <a:t>: A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>
                <a:latin typeface="+mj-ea"/>
                <a:ea typeface="+mj-ea"/>
              </a:rPr>
              <a:t>연차차감 </a:t>
            </a:r>
            <a:r>
              <a:rPr lang="ko-KR" altLang="en-US" sz="1000" dirty="0" err="1">
                <a:latin typeface="+mj-ea"/>
                <a:ea typeface="+mj-ea"/>
              </a:rPr>
              <a:t>장지각</a:t>
            </a:r>
            <a:r>
              <a:rPr lang="ko-KR" altLang="en-US" sz="1000" dirty="0">
                <a:latin typeface="+mj-ea"/>
                <a:ea typeface="+mj-ea"/>
              </a:rPr>
              <a:t> 횟수 </a:t>
            </a:r>
            <a:r>
              <a:rPr lang="en-US" altLang="ko-KR" sz="1000" dirty="0">
                <a:latin typeface="+mj-ea"/>
                <a:ea typeface="+mj-ea"/>
              </a:rPr>
              <a:t>: B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>
                <a:latin typeface="+mj-ea"/>
                <a:ea typeface="+mj-ea"/>
              </a:rPr>
              <a:t>지각 연차 차감 계산식 </a:t>
            </a:r>
            <a:r>
              <a:rPr lang="en-US" altLang="ko-KR" sz="1000" dirty="0">
                <a:latin typeface="+mj-ea"/>
                <a:ea typeface="+mj-ea"/>
              </a:rPr>
              <a:t>:</a:t>
            </a:r>
            <a:r>
              <a:rPr lang="ko-KR" altLang="en-US" sz="1000" dirty="0">
                <a:latin typeface="+mj-ea"/>
                <a:ea typeface="+mj-ea"/>
              </a:rPr>
              <a:t>  </a:t>
            </a:r>
            <a:r>
              <a:rPr lang="en-US" altLang="ko-KR" sz="1000" dirty="0">
                <a:latin typeface="+mj-ea"/>
                <a:ea typeface="+mj-ea"/>
              </a:rPr>
              <a:t>1/A*</a:t>
            </a:r>
            <a:r>
              <a:rPr lang="ko-KR" altLang="en-US" sz="1000" dirty="0" err="1">
                <a:latin typeface="+mj-ea"/>
                <a:ea typeface="+mj-ea"/>
              </a:rPr>
              <a:t>단지각횟수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en-US" altLang="ko-KR" sz="1000" dirty="0">
                <a:latin typeface="+mj-ea"/>
                <a:ea typeface="+mj-ea"/>
              </a:rPr>
              <a:t>+ </a:t>
            </a:r>
            <a:r>
              <a:rPr lang="en-US" altLang="ko-KR" sz="1000" dirty="0">
                <a:latin typeface="+mj-ea"/>
              </a:rPr>
              <a:t>1/B*</a:t>
            </a:r>
            <a:r>
              <a:rPr lang="ko-KR" altLang="en-US" sz="1000" dirty="0" err="1">
                <a:latin typeface="+mj-ea"/>
              </a:rPr>
              <a:t>장지각횟수</a:t>
            </a:r>
            <a:r>
              <a:rPr lang="ko-KR" altLang="en-US" sz="1000" dirty="0">
                <a:latin typeface="+mj-ea"/>
              </a:rPr>
              <a:t> </a:t>
            </a:r>
            <a:r>
              <a:rPr lang="en-US" altLang="ko-KR" sz="1000" dirty="0">
                <a:latin typeface="+mj-ea"/>
              </a:rPr>
              <a:t>(</a:t>
            </a:r>
            <a:r>
              <a:rPr lang="ko-KR" altLang="en-US" sz="1000" dirty="0">
                <a:latin typeface="+mj-ea"/>
              </a:rPr>
              <a:t>계산시 각각 소수점은 버린 후 합한다</a:t>
            </a:r>
            <a:r>
              <a:rPr lang="en-US" altLang="ko-KR" sz="1000" dirty="0">
                <a:latin typeface="+mj-ea"/>
              </a:rPr>
              <a:t>.)</a:t>
            </a:r>
          </a:p>
          <a:p>
            <a:endParaRPr lang="en-US" altLang="ko-KR" sz="1000" dirty="0">
              <a:latin typeface="+mj-ea"/>
            </a:endParaRPr>
          </a:p>
          <a:p>
            <a:r>
              <a:rPr lang="en-US" altLang="ko-KR" sz="1000" dirty="0">
                <a:latin typeface="+mj-ea"/>
              </a:rPr>
              <a:t>       . </a:t>
            </a:r>
            <a:r>
              <a:rPr lang="ko-KR" altLang="en-US" sz="1000" dirty="0" err="1">
                <a:latin typeface="+mj-ea"/>
              </a:rPr>
              <a:t>단지각</a:t>
            </a:r>
            <a:r>
              <a:rPr lang="ko-KR" altLang="en-US" sz="1000" dirty="0">
                <a:latin typeface="+mj-ea"/>
              </a:rPr>
              <a:t> 가중치</a:t>
            </a:r>
            <a:endParaRPr lang="en-US" altLang="ko-KR" sz="1000" dirty="0">
              <a:latin typeface="+mj-ea"/>
            </a:endParaRPr>
          </a:p>
          <a:p>
            <a:r>
              <a:rPr lang="en-US" altLang="ko-KR" sz="1000" dirty="0">
                <a:latin typeface="+mj-ea"/>
              </a:rPr>
              <a:t>       . :</a:t>
            </a:r>
            <a:r>
              <a:rPr lang="ko-KR" altLang="en-US" sz="1000" dirty="0" err="1">
                <a:latin typeface="+mj-ea"/>
              </a:rPr>
              <a:t>장지각</a:t>
            </a:r>
            <a:r>
              <a:rPr lang="ko-KR" altLang="en-US" sz="1000" dirty="0">
                <a:latin typeface="+mj-ea"/>
              </a:rPr>
              <a:t> 가중치</a:t>
            </a:r>
            <a:endParaRPr lang="en-US" altLang="ko-KR" sz="1000" dirty="0">
              <a:latin typeface="+mj-ea"/>
            </a:endParaRPr>
          </a:p>
          <a:p>
            <a:r>
              <a:rPr lang="en-US" altLang="ko-KR" sz="1000" dirty="0">
                <a:latin typeface="+mj-ea"/>
              </a:rPr>
              <a:t>         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370" y="3491111"/>
            <a:ext cx="3016242" cy="265752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903370" y="3327355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4037011" y="537917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248150" y="5410200"/>
            <a:ext cx="2590800" cy="19181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07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시스템에서 적용하는 기타 규칙관리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규칙관리 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기타규칙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기타 규칙 관리화면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연차 </a:t>
            </a:r>
            <a:r>
              <a:rPr lang="ko-KR" altLang="en-US" sz="1000" dirty="0" err="1">
                <a:latin typeface="+mj-ea"/>
              </a:rPr>
              <a:t>신청시</a:t>
            </a:r>
            <a:r>
              <a:rPr lang="ko-KR" altLang="en-US" sz="1000" dirty="0">
                <a:latin typeface="+mj-ea"/>
              </a:rPr>
              <a:t> 마이너스인 직원에 대하여 신청가능 여부 설정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solidFill>
                  <a:srgbClr val="FF0000"/>
                </a:solidFill>
                <a:latin typeface="+mj-ea"/>
              </a:rPr>
              <a:t>연차자동계산 적용 기준일 지정</a:t>
            </a:r>
            <a:endParaRPr lang="en-US" altLang="ko-KR" sz="1000" dirty="0">
              <a:solidFill>
                <a:srgbClr val="FF0000"/>
              </a:solidFill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9" y="1545198"/>
            <a:ext cx="6435954" cy="317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158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66864"/>
            <a:ext cx="6415005" cy="379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달력관리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시스템에서 적용하는 달력의 휴일 및 데이터오류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달력관리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시스템의 근태기록에 영향을 주는 중요한 화면이다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공유일 및 임시공유일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,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추석연휴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등 휴일로 인정되는 일정을 등록하는 화면이다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음력휴일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,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추석연휴는 매년 관리자가 등록한다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회사창립기념일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노동절등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휴일이 인정 된다면 등록 해야 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나라에서 정한 임시공휴일도 미리 등록 해준다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공휴일 등록을 하지 않을 경우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근태기록생성시 직원들이 결근처리가 되므로 주의 해야 합니다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실수로 등록하지 않고 통계가 생성 되었다면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변경 후 근태확인 메뉴에서 수동으로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통계생성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을 다시 합니다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기존자료는 삭제되고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사후조정이 있다면 모두 삭제 됩니다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만약 공휴일 등록 전 신청된 휴가나 반휴는 직원 개별 삭제 해야 합니다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-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캡스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데이터에 오류가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있을때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en-US" altLang="ko-KR" sz="1000" b="1" dirty="0" err="1">
                <a:solidFill>
                  <a:srgbClr val="FF0000"/>
                </a:solidFill>
                <a:latin typeface="+mj-ea"/>
                <a:ea typeface="+mj-ea"/>
              </a:rPr>
              <a:t>DataError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로 등록 하면 해당일 근태기록의 연차 차감이 없습니다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.(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휴가 반휴는 차감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.)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- </a:t>
            </a:r>
            <a:r>
              <a:rPr lang="en-US" altLang="ko-KR" sz="1000" b="1" dirty="0" err="1">
                <a:solidFill>
                  <a:srgbClr val="FF0000"/>
                </a:solidFill>
                <a:latin typeface="+mj-ea"/>
                <a:ea typeface="+mj-ea"/>
              </a:rPr>
              <a:t>DataError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는 근태확인 메뉴의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통계생성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]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과 연동 됩니다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월을 선택하여 데이터를 검색한다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  <a:r>
              <a:rPr lang="ko-KR" altLang="en-US" sz="1000" i="0" dirty="0">
                <a:latin typeface="+mj-ea"/>
                <a:ea typeface="+mj-ea"/>
              </a:rPr>
              <a:t> 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등록된 공휴일 확인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등록된 </a:t>
            </a:r>
            <a:r>
              <a:rPr lang="en-US" altLang="ko-KR" sz="1000" dirty="0" err="1">
                <a:latin typeface="+mj-ea"/>
                <a:ea typeface="+mj-ea"/>
              </a:rPr>
              <a:t>DataError</a:t>
            </a:r>
            <a:r>
              <a:rPr lang="ko-KR" altLang="en-US" sz="1000" dirty="0">
                <a:latin typeface="+mj-ea"/>
                <a:ea typeface="+mj-ea"/>
              </a:rPr>
              <a:t>확인</a:t>
            </a:r>
            <a:r>
              <a:rPr lang="en-US" altLang="ko-KR" sz="1000" dirty="0">
                <a:latin typeface="+mj-ea"/>
                <a:ea typeface="+mj-ea"/>
              </a:rPr>
              <a:t>   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4004" y="849554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74120" y="861358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495676" y="259948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3437058" y="307489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7" name="Oval 26"/>
          <p:cNvSpPr>
            <a:spLocks noChangeArrowheads="1"/>
          </p:cNvSpPr>
          <p:nvPr/>
        </p:nvSpPr>
        <p:spPr bwMode="auto">
          <a:xfrm>
            <a:off x="4237158" y="307489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619375" y="3278681"/>
            <a:ext cx="1352550" cy="20838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90988" y="3278681"/>
            <a:ext cx="676275" cy="20838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584004" y="878879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4389558" y="322729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019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9" y="1557339"/>
            <a:ext cx="6443964" cy="358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시스템에서 적용되는 코드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코드관리 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코드그룹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시스템의 코드그룹을 등록한다</a:t>
            </a:r>
            <a:r>
              <a:rPr lang="en-US" altLang="ko-KR" sz="1000" dirty="0">
                <a:latin typeface="+mj-ea"/>
              </a:rPr>
              <a:t>.  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등록버튼을 클릭하면 등록 </a:t>
            </a:r>
            <a:r>
              <a:rPr lang="ko-KR" altLang="en-US" sz="1000" i="0" dirty="0" err="1">
                <a:latin typeface="+mj-ea"/>
                <a:ea typeface="+mj-ea"/>
              </a:rPr>
              <a:t>모달창이</a:t>
            </a:r>
            <a:r>
              <a:rPr lang="ko-KR" altLang="en-US" sz="1000" i="0" dirty="0">
                <a:latin typeface="+mj-ea"/>
                <a:ea typeface="+mj-ea"/>
              </a:rPr>
              <a:t> 열리고</a:t>
            </a:r>
            <a:r>
              <a:rPr lang="en-US" altLang="ko-KR" sz="1000" i="0" dirty="0">
                <a:latin typeface="+mj-ea"/>
                <a:ea typeface="+mj-ea"/>
              </a:rPr>
              <a:t>, </a:t>
            </a:r>
            <a:r>
              <a:rPr lang="ko-KR" altLang="en-US" sz="1000" i="0" dirty="0">
                <a:latin typeface="+mj-ea"/>
                <a:ea typeface="+mj-ea"/>
              </a:rPr>
              <a:t>그룹코드가 중복되지 않게 등록한다</a:t>
            </a:r>
            <a:r>
              <a:rPr lang="en-US" altLang="ko-KR" sz="1000" i="0" dirty="0">
                <a:latin typeface="+mj-ea"/>
                <a:ea typeface="+mj-ea"/>
              </a:rPr>
              <a:t>..</a:t>
            </a:r>
            <a:r>
              <a:rPr lang="ko-KR" altLang="en-US" sz="1000" i="0" dirty="0">
                <a:latin typeface="+mj-ea"/>
                <a:ea typeface="+mj-ea"/>
              </a:rPr>
              <a:t> 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목록을 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선택해서 해당 코드를 수정한다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92898" y="68000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83014" y="691813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124701" y="277961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751247" y="331798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39" y="4248691"/>
            <a:ext cx="2898791" cy="148367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45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9" y="1557339"/>
            <a:ext cx="6443964" cy="358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시스템에서 적용되는 코드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코드관리 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코드그룹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시스템의 코드그룹을 등록한다</a:t>
            </a:r>
            <a:r>
              <a:rPr lang="en-US" altLang="ko-KR" sz="1000" dirty="0">
                <a:latin typeface="+mj-ea"/>
              </a:rPr>
              <a:t>.  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등록버튼을 클릭하면 등록 </a:t>
            </a:r>
            <a:r>
              <a:rPr lang="ko-KR" altLang="en-US" sz="1000" i="0" dirty="0" err="1">
                <a:latin typeface="+mj-ea"/>
                <a:ea typeface="+mj-ea"/>
              </a:rPr>
              <a:t>모달창이</a:t>
            </a:r>
            <a:r>
              <a:rPr lang="ko-KR" altLang="en-US" sz="1000" i="0" dirty="0">
                <a:latin typeface="+mj-ea"/>
                <a:ea typeface="+mj-ea"/>
              </a:rPr>
              <a:t> 열리고</a:t>
            </a:r>
            <a:r>
              <a:rPr lang="en-US" altLang="ko-KR" sz="1000" i="0" dirty="0">
                <a:latin typeface="+mj-ea"/>
                <a:ea typeface="+mj-ea"/>
              </a:rPr>
              <a:t>, </a:t>
            </a:r>
            <a:r>
              <a:rPr lang="ko-KR" altLang="en-US" sz="1000" i="0" dirty="0">
                <a:latin typeface="+mj-ea"/>
                <a:ea typeface="+mj-ea"/>
              </a:rPr>
              <a:t>그룹코드가 중복되지 않게 등록한다</a:t>
            </a:r>
            <a:r>
              <a:rPr lang="en-US" altLang="ko-KR" sz="1000" i="0" dirty="0">
                <a:latin typeface="+mj-ea"/>
                <a:ea typeface="+mj-ea"/>
              </a:rPr>
              <a:t>..</a:t>
            </a:r>
            <a:r>
              <a:rPr lang="ko-KR" altLang="en-US" sz="1000" i="0" dirty="0">
                <a:latin typeface="+mj-ea"/>
                <a:ea typeface="+mj-ea"/>
              </a:rPr>
              <a:t> 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목록을 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선택해서 해당 코드를 수정한다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92898" y="68000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83014" y="691813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124701" y="277961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751247" y="331798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39" y="4248691"/>
            <a:ext cx="2898791" cy="148367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562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14" y="1557338"/>
            <a:ext cx="6425797" cy="375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34" y="3721793"/>
            <a:ext cx="2830392" cy="191242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시스템에서 적용되는 코드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코드관리 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코드데이터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시스템의 코드그룹별 </a:t>
            </a:r>
            <a:r>
              <a:rPr lang="ko-KR" altLang="en-US" sz="1000" dirty="0" err="1">
                <a:latin typeface="+mj-ea"/>
              </a:rPr>
              <a:t>코드데이터을</a:t>
            </a:r>
            <a:r>
              <a:rPr lang="ko-KR" altLang="en-US" sz="1000" dirty="0">
                <a:latin typeface="+mj-ea"/>
              </a:rPr>
              <a:t> 등록한다</a:t>
            </a:r>
            <a:r>
              <a:rPr lang="en-US" altLang="ko-KR" sz="1000" dirty="0">
                <a:latin typeface="+mj-ea"/>
              </a:rPr>
              <a:t>.  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등록버튼을 클릭하면 등록 </a:t>
            </a:r>
            <a:r>
              <a:rPr lang="ko-KR" altLang="en-US" sz="1000" i="0" dirty="0" err="1">
                <a:latin typeface="+mj-ea"/>
                <a:ea typeface="+mj-ea"/>
              </a:rPr>
              <a:t>모달창이</a:t>
            </a:r>
            <a:r>
              <a:rPr lang="ko-KR" altLang="en-US" sz="1000" i="0" dirty="0">
                <a:latin typeface="+mj-ea"/>
                <a:ea typeface="+mj-ea"/>
              </a:rPr>
              <a:t> 열린다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그룹코드를 선택한다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코드의 정렬순서를 선택한다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사용여부를 선택한다</a:t>
            </a:r>
            <a:r>
              <a:rPr lang="en-US" altLang="ko-KR" sz="1000" dirty="0">
                <a:latin typeface="+mj-ea"/>
                <a:ea typeface="+mj-ea"/>
              </a:rPr>
              <a:t>. (</a:t>
            </a:r>
            <a:r>
              <a:rPr lang="ko-KR" altLang="en-US" sz="1000" dirty="0" err="1">
                <a:latin typeface="+mj-ea"/>
                <a:ea typeface="+mj-ea"/>
              </a:rPr>
              <a:t>사용안함으로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err="1">
                <a:latin typeface="+mj-ea"/>
                <a:ea typeface="+mj-ea"/>
              </a:rPr>
              <a:t>체크시</a:t>
            </a:r>
            <a:r>
              <a:rPr lang="ko-KR" altLang="en-US" sz="1000" dirty="0">
                <a:latin typeface="+mj-ea"/>
                <a:ea typeface="+mj-ea"/>
              </a:rPr>
              <a:t> 더 이상 시스템에서 사용하지 않는다</a:t>
            </a:r>
            <a:r>
              <a:rPr lang="en-US" altLang="ko-KR" sz="1000" dirty="0">
                <a:latin typeface="+mj-ea"/>
                <a:ea typeface="+mj-ea"/>
              </a:rPr>
              <a:t>.)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92898" y="68000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83014" y="691813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124701" y="277961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3913547" y="420380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7" name="Oval 26"/>
          <p:cNvSpPr>
            <a:spLocks noChangeArrowheads="1"/>
          </p:cNvSpPr>
          <p:nvPr/>
        </p:nvSpPr>
        <p:spPr bwMode="auto">
          <a:xfrm>
            <a:off x="3923072" y="467053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3932597" y="495628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93258" y="710412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602783" y="727557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8592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571625"/>
            <a:ext cx="6353176" cy="373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>
                <a:latin typeface="+mj-ea"/>
              </a:rPr>
              <a:t>캡스와</a:t>
            </a:r>
            <a:r>
              <a:rPr lang="ko-KR" altLang="en-US" sz="1000" dirty="0">
                <a:latin typeface="+mj-ea"/>
              </a:rPr>
              <a:t> 연동되는 원본데이터 확인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000" dirty="0">
                <a:solidFill>
                  <a:srgbClr val="000000"/>
                </a:solidFill>
              </a:rPr>
              <a:t>Raw Data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 err="1">
                <a:latin typeface="+mj-ea"/>
              </a:rPr>
              <a:t>캡스와</a:t>
            </a:r>
            <a:r>
              <a:rPr lang="ko-KR" altLang="en-US" sz="1000" dirty="0">
                <a:latin typeface="+mj-ea"/>
              </a:rPr>
              <a:t> 연동되는 원본데이터 확인</a:t>
            </a:r>
            <a:r>
              <a:rPr lang="en-US" altLang="ko-KR" sz="1000" dirty="0">
                <a:latin typeface="+mj-ea"/>
              </a:rPr>
              <a:t>.  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검색조건에 따라 목록을 표시한다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ID</a:t>
            </a:r>
            <a:r>
              <a:rPr lang="ko-KR" altLang="en-US" sz="1000" dirty="0">
                <a:latin typeface="+mj-ea"/>
                <a:ea typeface="+mj-ea"/>
              </a:rPr>
              <a:t>와 </a:t>
            </a:r>
            <a:r>
              <a:rPr lang="en-US" altLang="ko-KR" sz="1000" dirty="0" err="1">
                <a:latin typeface="+mj-ea"/>
                <a:ea typeface="+mj-ea"/>
              </a:rPr>
              <a:t>UserName</a:t>
            </a:r>
            <a:r>
              <a:rPr lang="ko-KR" altLang="en-US" sz="1000" dirty="0">
                <a:latin typeface="+mj-ea"/>
                <a:ea typeface="+mj-ea"/>
              </a:rPr>
              <a:t>은 중요한 </a:t>
            </a:r>
            <a:r>
              <a:rPr lang="en-US" altLang="ko-KR" sz="1000" dirty="0">
                <a:latin typeface="+mj-ea"/>
                <a:ea typeface="+mj-ea"/>
              </a:rPr>
              <a:t>key</a:t>
            </a:r>
            <a:r>
              <a:rPr lang="ko-KR" altLang="en-US" sz="1000" dirty="0">
                <a:latin typeface="+mj-ea"/>
                <a:ea typeface="+mj-ea"/>
              </a:rPr>
              <a:t>가 되므로 직원관리에 등록된 정보와 일치 </a:t>
            </a:r>
            <a:r>
              <a:rPr lang="ko-KR" altLang="en-US" sz="1000" dirty="0" err="1">
                <a:latin typeface="+mj-ea"/>
                <a:ea typeface="+mj-ea"/>
              </a:rPr>
              <a:t>해야한다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 err="1">
                <a:latin typeface="+mj-ea"/>
                <a:ea typeface="+mj-ea"/>
              </a:rPr>
              <a:t>캡스</a:t>
            </a:r>
            <a:r>
              <a:rPr lang="ko-KR" altLang="en-US" sz="1000" dirty="0">
                <a:latin typeface="+mj-ea"/>
                <a:ea typeface="+mj-ea"/>
              </a:rPr>
              <a:t> 데이터 확인은 월</a:t>
            </a:r>
            <a:r>
              <a:rPr lang="en-US" altLang="ko-KR" sz="1000" dirty="0">
                <a:latin typeface="+mj-ea"/>
                <a:ea typeface="+mj-ea"/>
              </a:rPr>
              <a:t>~</a:t>
            </a:r>
            <a:r>
              <a:rPr lang="ko-KR" altLang="en-US" sz="1000" dirty="0">
                <a:latin typeface="+mj-ea"/>
                <a:ea typeface="+mj-ea"/>
              </a:rPr>
              <a:t>금요일 휴일을 제외하고</a:t>
            </a:r>
            <a:r>
              <a:rPr lang="en-US" altLang="ko-KR" sz="1000" dirty="0">
                <a:latin typeface="+mj-ea"/>
                <a:ea typeface="+mj-ea"/>
              </a:rPr>
              <a:t>, 9,11,13,15,17,19 </a:t>
            </a:r>
            <a:r>
              <a:rPr lang="ko-KR" altLang="en-US" sz="1000" dirty="0">
                <a:latin typeface="+mj-ea"/>
                <a:ea typeface="+mj-ea"/>
              </a:rPr>
              <a:t>시 </a:t>
            </a:r>
            <a:r>
              <a:rPr lang="en-US" altLang="ko-KR" sz="1000" dirty="0">
                <a:latin typeface="+mj-ea"/>
                <a:ea typeface="+mj-ea"/>
              </a:rPr>
              <a:t>30</a:t>
            </a:r>
            <a:r>
              <a:rPr lang="ko-KR" altLang="en-US" sz="1000" dirty="0">
                <a:latin typeface="+mj-ea"/>
                <a:ea typeface="+mj-ea"/>
              </a:rPr>
              <a:t>분마다 최근</a:t>
            </a:r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ko-KR" altLang="en-US" sz="1000" dirty="0">
                <a:latin typeface="+mj-ea"/>
                <a:ea typeface="+mj-ea"/>
              </a:rPr>
              <a:t>시간 동안 데이터의 변화가 없다면 관리자에 설정된 </a:t>
            </a:r>
            <a:r>
              <a:rPr lang="ko-KR" altLang="en-US" sz="1000" dirty="0" err="1">
                <a:latin typeface="+mj-ea"/>
                <a:ea typeface="+mj-ea"/>
              </a:rPr>
              <a:t>이메일로</a:t>
            </a:r>
            <a:r>
              <a:rPr lang="ko-KR" altLang="en-US" sz="1000" dirty="0">
                <a:latin typeface="+mj-ea"/>
                <a:ea typeface="+mj-ea"/>
              </a:rPr>
              <a:t> 데이터확인 메일을 발송한다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92898" y="68000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4324601" y="2681980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324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625" y="7467"/>
            <a:ext cx="5829300" cy="462755"/>
          </a:xfrm>
        </p:spPr>
        <p:txBody>
          <a:bodyPr/>
          <a:lstStyle/>
          <a:p>
            <a:r>
              <a:rPr lang="ko-KR" altLang="en-US" dirty="0"/>
              <a:t>개정 이력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714889"/>
              </p:ext>
            </p:extLst>
          </p:nvPr>
        </p:nvGraphicFramePr>
        <p:xfrm>
          <a:off x="276225" y="563634"/>
          <a:ext cx="6427788" cy="513152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3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버전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주요 내용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날짜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작성자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승인자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초안 작성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2016-10-04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박학신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0.2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-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추가메뉴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근태점수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지각통계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야근신청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부서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부서관리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추가기능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메일관리변경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규칙관리변경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2017-01-10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박학신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0.3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직원정보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입사일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상태적용일추가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연차 자동생성 에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따른변경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근무기록통계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근태점수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자동연차관리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규칙관리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기타규칙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&gt;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연차 자동계산기준일 추가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0.4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자동생성 연차 보정기능 추가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2017-10-28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박학신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20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25" y="7467"/>
            <a:ext cx="5829300" cy="462755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6226" y="773530"/>
            <a:ext cx="6389688" cy="5632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</a:rPr>
              <a:t>1. </a:t>
            </a:r>
            <a:r>
              <a:rPr lang="ko-KR" altLang="en-US" sz="1000" dirty="0">
                <a:latin typeface="+mn-ea"/>
              </a:rPr>
              <a:t>개요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ko-KR" altLang="en-US" sz="1000" dirty="0">
                <a:latin typeface="+mj-ea"/>
                <a:ea typeface="+mj-ea"/>
              </a:rPr>
              <a:t>근태관리 관리자 기능은 가산 임직원의 근태 및 휴가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외근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출장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대체근무 등을 관리 함에 필요한 기초데이터 및  직원목록을 관리하는 화면으로 구성됨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endParaRPr lang="ko-KR" altLang="en-US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2. </a:t>
            </a:r>
            <a:r>
              <a:rPr lang="ko-KR" altLang="en-US" sz="1000" dirty="0">
                <a:latin typeface="+mj-ea"/>
                <a:ea typeface="+mj-ea"/>
              </a:rPr>
              <a:t>주요기능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err="1">
                <a:latin typeface="+mj-ea"/>
                <a:ea typeface="+mj-ea"/>
              </a:rPr>
              <a:t>대시보드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등록된 임직원의 사무실 재실여부와 당일 일정을 확인 하는 화면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근태확인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자동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수동으로 생성된 </a:t>
            </a:r>
            <a:r>
              <a:rPr lang="ko-KR" altLang="en-US" sz="1000" dirty="0" err="1">
                <a:latin typeface="+mj-ea"/>
                <a:ea typeface="+mj-ea"/>
              </a:rPr>
              <a:t>직원별</a:t>
            </a:r>
            <a:r>
              <a:rPr lang="ko-KR" altLang="en-US" sz="1000" dirty="0">
                <a:latin typeface="+mj-ea"/>
                <a:ea typeface="+mj-ea"/>
              </a:rPr>
              <a:t> 근태 기록 요약 정보를 확인 하는 화면</a:t>
            </a:r>
            <a:r>
              <a:rPr lang="en-US" altLang="ko-KR" sz="1000" dirty="0">
                <a:latin typeface="+mj-ea"/>
                <a:ea typeface="+mj-ea"/>
              </a:rPr>
              <a:t>.(</a:t>
            </a:r>
            <a:r>
              <a:rPr lang="ko-KR" altLang="en-US" sz="1000" dirty="0">
                <a:latin typeface="+mj-ea"/>
                <a:ea typeface="+mj-ea"/>
              </a:rPr>
              <a:t>사후조정 포함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endParaRPr lang="en-US" altLang="ko-KR" sz="1000" dirty="0">
              <a:latin typeface="+mj-ea"/>
              <a:ea typeface="+mj-e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근태점수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 err="1">
                <a:latin typeface="+mj-ea"/>
                <a:ea typeface="+mj-ea"/>
              </a:rPr>
              <a:t>전직원</a:t>
            </a:r>
            <a:r>
              <a:rPr lang="ko-KR" altLang="en-US" sz="1000" dirty="0">
                <a:latin typeface="+mj-ea"/>
                <a:ea typeface="+mj-ea"/>
              </a:rPr>
              <a:t> 근무기록 통계를 확인 하는 화면</a:t>
            </a:r>
            <a:r>
              <a:rPr lang="en-US" altLang="ko-KR" sz="1000" dirty="0">
                <a:latin typeface="+mj-ea"/>
                <a:ea typeface="+mj-ea"/>
              </a:rPr>
              <a:t>.(</a:t>
            </a:r>
            <a:r>
              <a:rPr lang="ko-KR" altLang="en-US" sz="1000" dirty="0">
                <a:latin typeface="+mj-ea"/>
                <a:ea typeface="+mj-ea"/>
              </a:rPr>
              <a:t>연차 대상기간 기준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지각통계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 err="1">
                <a:latin typeface="+mj-ea"/>
                <a:ea typeface="+mj-ea"/>
              </a:rPr>
              <a:t>지각에대해</a:t>
            </a:r>
            <a:r>
              <a:rPr lang="ko-KR" altLang="en-US" sz="1000" dirty="0">
                <a:latin typeface="+mj-ea"/>
                <a:ea typeface="+mj-ea"/>
              </a:rPr>
              <a:t> 가중치를 정의하여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점수 및 최종 메일발송 이력 확인 화면 </a:t>
            </a:r>
            <a:endParaRPr lang="en-US" altLang="ko-KR" sz="1000" dirty="0">
              <a:latin typeface="+mj-ea"/>
              <a:ea typeface="+mj-e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야근신청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월별 야근신청결과 확인 화면     </a:t>
            </a:r>
            <a:endParaRPr lang="en-US" altLang="ko-KR" sz="1000" dirty="0">
              <a:latin typeface="+mj-ea"/>
              <a:ea typeface="+mj-e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직원관리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직원등록 및 권한 설정과 </a:t>
            </a:r>
            <a:r>
              <a:rPr lang="ko-KR" altLang="en-US" sz="1000" dirty="0" err="1">
                <a:latin typeface="+mj-ea"/>
                <a:ea typeface="+mj-ea"/>
              </a:rPr>
              <a:t>직원별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en-US" altLang="ko-KR" sz="1000" dirty="0">
                <a:latin typeface="+mj-ea"/>
                <a:ea typeface="+mj-ea"/>
              </a:rPr>
              <a:t>Caps data </a:t>
            </a:r>
            <a:r>
              <a:rPr lang="ko-KR" altLang="en-US" sz="1000" dirty="0">
                <a:latin typeface="+mj-ea"/>
                <a:ea typeface="+mj-ea"/>
              </a:rPr>
              <a:t>연결을 하는 화면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err="1">
                <a:latin typeface="+mj-ea"/>
                <a:ea typeface="+mj-ea"/>
              </a:rPr>
              <a:t>메니져</a:t>
            </a:r>
            <a:r>
              <a:rPr lang="en-US" altLang="ko-KR" sz="1000" dirty="0">
                <a:latin typeface="+mj-ea"/>
                <a:ea typeface="+mj-ea"/>
              </a:rPr>
              <a:t>-</a:t>
            </a:r>
            <a:r>
              <a:rPr lang="ko-KR" altLang="en-US" sz="1000" dirty="0">
                <a:latin typeface="+mj-ea"/>
                <a:ea typeface="+mj-ea"/>
              </a:rPr>
              <a:t>부서관리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 err="1">
                <a:latin typeface="+mj-ea"/>
                <a:ea typeface="+mj-ea"/>
              </a:rPr>
              <a:t>메니져</a:t>
            </a:r>
            <a:r>
              <a:rPr lang="ko-KR" altLang="en-US" sz="1000" dirty="0">
                <a:latin typeface="+mj-ea"/>
                <a:ea typeface="+mj-ea"/>
              </a:rPr>
              <a:t> 권한을 부여한 직원에 대하여 하나 이상의 관리부서를 연결하는 화면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부서</a:t>
            </a:r>
            <a:r>
              <a:rPr lang="en-US" altLang="ko-KR" sz="1000" dirty="0">
                <a:latin typeface="+mj-ea"/>
                <a:ea typeface="+mj-ea"/>
              </a:rPr>
              <a:t>-</a:t>
            </a:r>
            <a:r>
              <a:rPr lang="ko-KR" altLang="en-US" sz="1000" dirty="0">
                <a:latin typeface="+mj-ea"/>
                <a:ea typeface="+mj-ea"/>
              </a:rPr>
              <a:t>부서관리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부서간의 관계설정 화면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자동연차관리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 err="1">
                <a:latin typeface="+mj-ea"/>
                <a:ea typeface="+mj-ea"/>
              </a:rPr>
              <a:t>직원별</a:t>
            </a:r>
            <a:r>
              <a:rPr lang="ko-KR" altLang="en-US" sz="1000" dirty="0">
                <a:latin typeface="+mj-ea"/>
                <a:ea typeface="+mj-ea"/>
              </a:rPr>
              <a:t> 입사일기준 연차 생성 및 관리 화면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규칙관리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 err="1">
                <a:latin typeface="+mj-ea"/>
                <a:ea typeface="+mj-ea"/>
              </a:rPr>
              <a:t>일기준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 err="1">
                <a:latin typeface="+mj-ea"/>
                <a:ea typeface="+mj-ea"/>
              </a:rPr>
              <a:t>년기준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기타 규칙을 관리하는 화면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달력관리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공휴일 추가 및 </a:t>
            </a:r>
            <a:r>
              <a:rPr lang="en-US" altLang="ko-KR" sz="1000" dirty="0">
                <a:latin typeface="+mj-ea"/>
                <a:ea typeface="+mj-ea"/>
              </a:rPr>
              <a:t>Caps data </a:t>
            </a:r>
            <a:r>
              <a:rPr lang="ko-KR" altLang="en-US" sz="1000" dirty="0">
                <a:latin typeface="+mj-ea"/>
                <a:ea typeface="+mj-ea"/>
              </a:rPr>
              <a:t>에러 여부를 관리하는 화면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코드관리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시스템에서 관리하는 코드를 그룹별 관리 하는 화면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Raw Data : Caps </a:t>
            </a:r>
            <a:r>
              <a:rPr lang="ko-KR" altLang="en-US" sz="1000" dirty="0">
                <a:latin typeface="+mj-ea"/>
                <a:ea typeface="+mj-ea"/>
              </a:rPr>
              <a:t>와 연동된 데이터를 확인 하는 화면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사규관리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사규파일 업로드 화면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endParaRPr lang="ko-KR" altLang="en-US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3. </a:t>
            </a:r>
            <a:r>
              <a:rPr lang="ko-KR" altLang="en-US" sz="1000" dirty="0">
                <a:latin typeface="+mj-ea"/>
                <a:ea typeface="+mj-ea"/>
              </a:rPr>
              <a:t>주 사용자</a:t>
            </a:r>
          </a:p>
          <a:p>
            <a:r>
              <a:rPr lang="ko-KR" altLang="en-US" sz="1000" dirty="0">
                <a:latin typeface="+mj-ea"/>
                <a:ea typeface="+mj-ea"/>
              </a:rPr>
              <a:t>    </a:t>
            </a:r>
            <a:r>
              <a:rPr lang="en-US" altLang="ko-KR" sz="1000" dirty="0">
                <a:latin typeface="+mj-ea"/>
                <a:ea typeface="+mj-ea"/>
              </a:rPr>
              <a:t>- </a:t>
            </a:r>
            <a:r>
              <a:rPr lang="ko-KR" altLang="en-US" sz="1000" dirty="0">
                <a:latin typeface="+mj-ea"/>
                <a:ea typeface="+mj-ea"/>
              </a:rPr>
              <a:t>임직원 외에 관리자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권한을 부여한 계정</a:t>
            </a:r>
          </a:p>
          <a:p>
            <a:r>
              <a:rPr lang="ko-KR" altLang="en-US" sz="1000" dirty="0">
                <a:latin typeface="+mj-ea"/>
                <a:ea typeface="+mj-ea"/>
              </a:rPr>
              <a:t>    </a:t>
            </a:r>
            <a:r>
              <a:rPr lang="en-US" altLang="ko-KR" sz="1000" dirty="0">
                <a:latin typeface="+mj-ea"/>
                <a:ea typeface="+mj-ea"/>
              </a:rPr>
              <a:t>-</a:t>
            </a: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88913" y="486192"/>
            <a:ext cx="38163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j-ea"/>
                <a:ea typeface="+mj-ea"/>
              </a:rPr>
              <a:t>  </a:t>
            </a:r>
            <a:r>
              <a:rPr lang="ko-KR" altLang="en-US" sz="1200" b="1" i="0" dirty="0">
                <a:latin typeface="+mj-ea"/>
                <a:ea typeface="+mj-ea"/>
              </a:rPr>
              <a:t>관리자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ko-KR" altLang="en-US" sz="1200" b="1" i="0" dirty="0">
                <a:latin typeface="+mj-ea"/>
                <a:ea typeface="+mj-ea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82471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71" y="1545197"/>
            <a:ext cx="6412141" cy="327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화면공통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화면공통기능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화면공통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화면공통기능 설명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메뉴표시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메뉴 펼침 버튼</a:t>
            </a:r>
            <a:r>
              <a:rPr lang="en-US" altLang="ko-KR" sz="1000" dirty="0">
                <a:latin typeface="+mj-ea"/>
                <a:ea typeface="+mj-ea"/>
              </a:rPr>
              <a:t>. – </a:t>
            </a:r>
            <a:r>
              <a:rPr lang="ko-KR" altLang="en-US" sz="1000" dirty="0">
                <a:latin typeface="+mj-ea"/>
                <a:ea typeface="+mj-ea"/>
              </a:rPr>
              <a:t>메뉴를 숨기고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보이게 하는 기능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로그인 </a:t>
            </a:r>
            <a:r>
              <a:rPr lang="en-US" altLang="ko-KR" sz="1000" dirty="0">
                <a:latin typeface="+mj-ea"/>
                <a:ea typeface="+mj-ea"/>
              </a:rPr>
              <a:t>user</a:t>
            </a:r>
            <a:r>
              <a:rPr lang="ko-KR" altLang="en-US" sz="1000" dirty="0">
                <a:latin typeface="+mj-ea"/>
                <a:ea typeface="+mj-ea"/>
              </a:rPr>
              <a:t>명 표시</a:t>
            </a:r>
            <a:r>
              <a:rPr lang="en-US" altLang="ko-KR" sz="1000" dirty="0">
                <a:latin typeface="+mj-ea"/>
                <a:ea typeface="+mj-ea"/>
              </a:rPr>
              <a:t>, - </a:t>
            </a:r>
            <a:r>
              <a:rPr lang="ko-KR" altLang="en-US" sz="1000" dirty="0">
                <a:latin typeface="+mj-ea"/>
                <a:ea typeface="+mj-ea"/>
              </a:rPr>
              <a:t>내 정보 확인과 비밀번호 변경가능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</a:t>
            </a:r>
            <a:r>
              <a:rPr lang="en-US" altLang="ko-KR" sz="1000" i="0" dirty="0">
                <a:latin typeface="+mj-ea"/>
                <a:ea typeface="+mj-ea"/>
              </a:rPr>
              <a:t>-       </a:t>
            </a:r>
            <a:r>
              <a:rPr lang="ko-KR" altLang="en-US" sz="1000" i="0" dirty="0">
                <a:latin typeface="+mj-ea"/>
                <a:ea typeface="+mj-ea"/>
              </a:rPr>
              <a:t>근무기록통계 확인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로그아웃 버튼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페이지당 표시할 </a:t>
            </a:r>
            <a:r>
              <a:rPr lang="ko-KR" altLang="en-US" sz="1000" i="0" dirty="0" err="1">
                <a:latin typeface="+mj-ea"/>
                <a:ea typeface="+mj-ea"/>
              </a:rPr>
              <a:t>목록수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i="0" dirty="0">
                <a:latin typeface="+mj-ea"/>
                <a:ea typeface="+mj-ea"/>
              </a:rPr>
              <a:t>      테이블 복사</a:t>
            </a:r>
            <a:r>
              <a:rPr lang="en-US" altLang="ko-KR" sz="1000" i="0" dirty="0">
                <a:latin typeface="+mj-ea"/>
                <a:ea typeface="+mj-ea"/>
              </a:rPr>
              <a:t>, </a:t>
            </a:r>
            <a:r>
              <a:rPr lang="ko-KR" altLang="en-US" sz="1000" i="0" dirty="0">
                <a:latin typeface="+mj-ea"/>
                <a:ea typeface="+mj-ea"/>
              </a:rPr>
              <a:t>엑셀저장</a:t>
            </a:r>
            <a:r>
              <a:rPr lang="en-US" altLang="ko-KR" sz="1000" i="0" dirty="0">
                <a:latin typeface="+mj-ea"/>
                <a:ea typeface="+mj-ea"/>
              </a:rPr>
              <a:t>, </a:t>
            </a:r>
            <a:r>
              <a:rPr lang="ko-KR" altLang="en-US" sz="1000" i="0" dirty="0">
                <a:latin typeface="+mj-ea"/>
                <a:ea typeface="+mj-ea"/>
              </a:rPr>
              <a:t>프린트 버튼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</a:rPr>
              <a:t>전체 게시물의 개수와 현재 보고 있는 게시물의 번호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7905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89082" y="696050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589082" y="712026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66775" y="1732565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1704244" y="1606412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5316625" y="162546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764720" y="160641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589082" y="729547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1521681" y="262558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en-US" altLang="ko-KR" dirty="0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069520" y="1606410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en-US" altLang="ko-KR" dirty="0"/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2326118" y="3118402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en-US" altLang="ko-KR" dirty="0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5679296" y="3099800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7</a:t>
            </a:r>
            <a:endParaRPr lang="en-US" altLang="ko-KR" dirty="0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2411111" y="366381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8</a:t>
            </a:r>
            <a:endParaRPr lang="en-US" altLang="ko-KR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08132" y="743834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en-US" altLang="ko-KR" dirty="0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608132" y="759074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en-US" altLang="ko-KR" dirty="0"/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617657" y="775267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7</a:t>
            </a:r>
            <a:endParaRPr lang="en-US" altLang="ko-KR" dirty="0"/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636707" y="790507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572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8" y="1554722"/>
            <a:ext cx="6429097" cy="37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근태확인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전 직원 근태기록확인 및 수동생성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근태확인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전 직원의 월별 근태기록을 확인한다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>
                <a:latin typeface="+mj-ea"/>
                <a:ea typeface="+mj-ea"/>
              </a:rPr>
              <a:t>자동생성이나 데이터에 오류가 있을 때 근태기록을 수동으로 생성한다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>
                <a:latin typeface="+mj-ea"/>
                <a:ea typeface="+mj-ea"/>
              </a:rPr>
              <a:t>정당한 이유가 있는 연차 차감에 대한 사후조정을 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>
                <a:latin typeface="+mj-ea"/>
                <a:ea typeface="+mj-ea"/>
              </a:rPr>
              <a:t>. (</a:t>
            </a:r>
            <a:r>
              <a:rPr lang="ko-KR" altLang="en-US" sz="1000" dirty="0">
                <a:latin typeface="+mj-ea"/>
                <a:ea typeface="+mj-ea"/>
              </a:rPr>
              <a:t>월별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부서별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성명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통계생성 버튼을 클릭하면 날짜와 </a:t>
            </a:r>
            <a:r>
              <a:rPr lang="en-US" altLang="ko-KR" sz="1000" dirty="0" err="1">
                <a:latin typeface="+mj-ea"/>
                <a:ea typeface="+mj-ea"/>
              </a:rPr>
              <a:t>DataError</a:t>
            </a:r>
            <a:r>
              <a:rPr lang="ko-KR" altLang="en-US" sz="1000" dirty="0">
                <a:latin typeface="+mj-ea"/>
                <a:ea typeface="+mj-ea"/>
              </a:rPr>
              <a:t>를 선택 하는 </a:t>
            </a:r>
            <a:r>
              <a:rPr lang="ko-KR" altLang="en-US" sz="1000" dirty="0" err="1">
                <a:latin typeface="+mj-ea"/>
                <a:ea typeface="+mj-ea"/>
              </a:rPr>
              <a:t>모달창이</a:t>
            </a:r>
            <a:r>
              <a:rPr lang="ko-KR" altLang="en-US" sz="1000" dirty="0">
                <a:latin typeface="+mj-ea"/>
                <a:ea typeface="+mj-ea"/>
              </a:rPr>
              <a:t> 열리고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생성버튼을 누르면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해당 날짜의 근태기록이  새로 생성된다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  <a:r>
              <a:rPr lang="ko-KR" altLang="en-US" sz="1000" dirty="0">
                <a:latin typeface="+mj-ea"/>
                <a:ea typeface="+mj-ea"/>
              </a:rPr>
              <a:t>기존에 사후조정 기록은 복원되지 않는다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  </a:t>
            </a:r>
            <a:r>
              <a:rPr lang="en-US" altLang="ko-KR" sz="1000" dirty="0" err="1">
                <a:latin typeface="+mj-ea"/>
                <a:ea typeface="+mj-ea"/>
              </a:rPr>
              <a:t>DataError</a:t>
            </a:r>
            <a:r>
              <a:rPr lang="ko-KR" altLang="en-US" sz="1000" dirty="0">
                <a:latin typeface="+mj-ea"/>
                <a:ea typeface="+mj-ea"/>
              </a:rPr>
              <a:t>는 </a:t>
            </a:r>
            <a:r>
              <a:rPr lang="en-US" altLang="ko-KR" sz="1000" dirty="0">
                <a:latin typeface="+mj-ea"/>
                <a:ea typeface="+mj-ea"/>
              </a:rPr>
              <a:t>Caps Data </a:t>
            </a:r>
            <a:r>
              <a:rPr lang="ko-KR" altLang="en-US" sz="1000" dirty="0">
                <a:latin typeface="+mj-ea"/>
                <a:ea typeface="+mj-ea"/>
              </a:rPr>
              <a:t>연동에 오류가 있어 근태기록을 산출 할 수 없을 때 체크하면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휴가와 반휴만 체크가 되고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나머지 기록은 체크하지 않는다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r>
              <a:rPr lang="ko-KR" altLang="en-US" sz="1000" dirty="0">
                <a:latin typeface="+mj-ea"/>
                <a:ea typeface="+mj-ea"/>
              </a:rPr>
              <a:t> 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</a:t>
            </a:r>
            <a:r>
              <a:rPr lang="ko-KR" altLang="en-US" sz="1000" i="0" dirty="0">
                <a:latin typeface="+mj-ea"/>
                <a:ea typeface="+mj-ea"/>
              </a:rPr>
              <a:t>검색된 직원 근태 기록 목록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667212" y="25583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340499" y="265174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1125624" y="376570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89082" y="773362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010" y="2892910"/>
            <a:ext cx="1875542" cy="9235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48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8" y="1554722"/>
            <a:ext cx="6429097" cy="37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47" y="1770361"/>
            <a:ext cx="3724275" cy="374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근태확인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근태기록 상세화면 및 사후조정</a:t>
            </a:r>
            <a:r>
              <a:rPr lang="en-US" altLang="ko-KR" sz="1000" dirty="0">
                <a:latin typeface="+mj-ea"/>
              </a:rPr>
              <a:t>.</a:t>
            </a:r>
            <a:r>
              <a:rPr lang="ko-KR" altLang="en-US" sz="1000" dirty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근태확인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상세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목록 에서 선택한 직원의 당일 상세 근태기록을 확인 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>
                <a:latin typeface="+mj-ea"/>
                <a:ea typeface="+mj-ea"/>
              </a:rPr>
              <a:t>정당한 이유가 있는 연차 차감에 대한 사후조정을 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근태기록을 선택하면 상세 정보를 확인 가능하다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</a:t>
            </a:r>
          </a:p>
          <a:p>
            <a:pPr marL="342900" indent="-342900"/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8286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1418561" y="419974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2723486" y="194730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89965"/>
              </p:ext>
            </p:extLst>
          </p:nvPr>
        </p:nvGraphicFramePr>
        <p:xfrm>
          <a:off x="695445" y="7054367"/>
          <a:ext cx="569583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9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해당일 날짜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요일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휴일여부</a:t>
                      </a:r>
                      <a:r>
                        <a:rPr lang="en-US" altLang="ko-KR" sz="800" dirty="0"/>
                        <a:t>,</a:t>
                      </a:r>
                      <a:r>
                        <a:rPr lang="en-US" altLang="ko-KR" sz="800" dirty="0" err="1"/>
                        <a:t>DataError</a:t>
                      </a:r>
                      <a:r>
                        <a:rPr lang="ko-KR" altLang="en-US" sz="800" dirty="0"/>
                        <a:t>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출근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출근시간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퇴근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퇴근시간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지각기준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지각기준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퇴근예상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출근시간기준 </a:t>
                      </a:r>
                      <a:r>
                        <a:rPr lang="en-US" altLang="ko-KR" sz="800" dirty="0"/>
                        <a:t>+9</a:t>
                      </a:r>
                      <a:r>
                        <a:rPr lang="ko-KR" altLang="en-US" sz="800" dirty="0"/>
                        <a:t>시간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반휴는 </a:t>
                      </a:r>
                      <a:r>
                        <a:rPr lang="en-US" altLang="ko-KR" sz="800" dirty="0"/>
                        <a:t>+4</a:t>
                      </a:r>
                      <a:r>
                        <a:rPr lang="ko-KR" altLang="en-US" sz="800" dirty="0"/>
                        <a:t>시간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기록상의 </a:t>
                      </a:r>
                      <a:r>
                        <a:rPr lang="ko-KR" altLang="en-US" sz="800" dirty="0" err="1"/>
                        <a:t>총근무시간</a:t>
                      </a:r>
                      <a:r>
                        <a:rPr lang="ko-KR" altLang="en-US" sz="800" dirty="0"/>
                        <a:t> 과 퇴근예상시간 과의 차이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휴가</a:t>
                      </a:r>
                      <a:r>
                        <a:rPr lang="en-US" altLang="ko-KR" sz="800" b="1" dirty="0"/>
                        <a:t>,</a:t>
                      </a:r>
                      <a:r>
                        <a:rPr lang="ko-KR" altLang="en-US" sz="800" b="1" dirty="0"/>
                        <a:t>반휴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횟수 표시다</a:t>
                      </a:r>
                      <a:r>
                        <a:rPr lang="en-US" altLang="ko-KR" sz="800" dirty="0"/>
                        <a:t>.(</a:t>
                      </a:r>
                      <a:r>
                        <a:rPr lang="ko-KR" altLang="en-US" sz="800" dirty="0"/>
                        <a:t>연차차감은 공식에 의해 차감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단지각</a:t>
                      </a:r>
                      <a:r>
                        <a:rPr lang="en-US" altLang="ko-KR" sz="800" b="1" dirty="0"/>
                        <a:t>,</a:t>
                      </a:r>
                      <a:r>
                        <a:rPr lang="ko-KR" altLang="en-US" sz="800" b="1" dirty="0" err="1"/>
                        <a:t>장지각</a:t>
                      </a:r>
                      <a:r>
                        <a:rPr lang="en-US" altLang="ko-KR" sz="800" b="1" dirty="0"/>
                        <a:t>,</a:t>
                      </a:r>
                      <a:r>
                        <a:rPr lang="ko-KR" altLang="en-US" sz="800" b="1" dirty="0"/>
                        <a:t>근무미달</a:t>
                      </a:r>
                      <a:r>
                        <a:rPr lang="en-US" altLang="ko-KR" sz="800" b="1" dirty="0"/>
                        <a:t>,</a:t>
                      </a:r>
                      <a:r>
                        <a:rPr lang="ko-KR" altLang="en-US" sz="800" b="1" dirty="0"/>
                        <a:t>결근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차감되는 연차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공가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휴가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반휴가 연차에서 차감되지 않는다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사후조정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정당한 사유나 시스템 </a:t>
                      </a:r>
                      <a:r>
                        <a:rPr lang="ko-KR" altLang="en-US" sz="800" dirty="0" err="1"/>
                        <a:t>오류에의해</a:t>
                      </a:r>
                      <a:r>
                        <a:rPr lang="ko-KR" altLang="en-US" sz="800" dirty="0"/>
                        <a:t> 차감된 연차 조정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메모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사후조정의 경우 반드시 사유를 입력한다</a:t>
                      </a:r>
                      <a:r>
                        <a:rPr lang="en-US" altLang="ko-KR" sz="800" dirty="0"/>
                        <a:t>.</a:t>
                      </a:r>
                      <a:r>
                        <a:rPr lang="ko-KR" altLang="en-US" sz="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3147102" y="875269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225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근태점수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전 직원 근무기록 통계확인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근태점수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전 직원의 현재 연차 대상일별 근무기록을 확인 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  <a:r>
              <a:rPr lang="ko-KR" altLang="en-US" sz="1000" dirty="0">
                <a:latin typeface="+mj-ea"/>
                <a:ea typeface="+mj-ea"/>
              </a:rPr>
              <a:t>부서별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성명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검색된 직원 근무 기록 목록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i="0" dirty="0">
                <a:solidFill>
                  <a:srgbClr val="0070C0"/>
                </a:solidFill>
                <a:latin typeface="+mj-ea"/>
                <a:ea typeface="+mj-ea"/>
              </a:rPr>
              <a:t>* </a:t>
            </a:r>
            <a:r>
              <a:rPr lang="ko-KR" altLang="en-US" sz="1000" b="1" i="0" dirty="0">
                <a:solidFill>
                  <a:srgbClr val="0070C0"/>
                </a:solidFill>
                <a:latin typeface="+mj-ea"/>
                <a:ea typeface="+mj-ea"/>
              </a:rPr>
              <a:t>년 기준 에서 연차 대상일별로 기준이 변경되면서 추가된 </a:t>
            </a:r>
            <a:r>
              <a:rPr lang="ko-KR" altLang="en-US" sz="1000" b="1" i="0" dirty="0" err="1">
                <a:solidFill>
                  <a:srgbClr val="0070C0"/>
                </a:solidFill>
                <a:latin typeface="+mj-ea"/>
                <a:ea typeface="+mj-ea"/>
              </a:rPr>
              <a:t>컬럼</a:t>
            </a:r>
            <a:r>
              <a:rPr lang="en-US" altLang="ko-KR" sz="1000" b="1" i="0" dirty="0">
                <a:solidFill>
                  <a:srgbClr val="0070C0"/>
                </a:solidFill>
                <a:latin typeface="+mj-ea"/>
                <a:ea typeface="+mj-ea"/>
              </a:rPr>
              <a:t>. : </a:t>
            </a:r>
            <a:r>
              <a:rPr lang="ko-KR" altLang="en-US" sz="1000" b="1" i="0" dirty="0">
                <a:solidFill>
                  <a:srgbClr val="0070C0"/>
                </a:solidFill>
                <a:latin typeface="+mj-ea"/>
                <a:ea typeface="+mj-ea"/>
              </a:rPr>
              <a:t>입사일</a:t>
            </a:r>
            <a:r>
              <a:rPr lang="en-US" altLang="ko-KR" sz="1000" b="1" i="0" dirty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1000" b="1" i="0" dirty="0">
                <a:solidFill>
                  <a:srgbClr val="0070C0"/>
                </a:solidFill>
                <a:latin typeface="+mj-ea"/>
                <a:ea typeface="+mj-ea"/>
              </a:rPr>
              <a:t>연차시작일</a:t>
            </a:r>
            <a:r>
              <a:rPr lang="en-US" altLang="ko-KR" sz="1000" b="1" i="0" dirty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1000" b="1" i="0" dirty="0">
                <a:solidFill>
                  <a:srgbClr val="0070C0"/>
                </a:solidFill>
                <a:latin typeface="+mj-ea"/>
                <a:ea typeface="+mj-ea"/>
              </a:rPr>
              <a:t>연차종료일</a:t>
            </a:r>
            <a:endParaRPr lang="en-US" altLang="ko-KR" sz="1000" b="1" i="0" dirty="0">
              <a:solidFill>
                <a:srgbClr val="0070C0"/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6762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68381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09" y="1564247"/>
            <a:ext cx="6391684" cy="398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771645" y="2423246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66571" y="295516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862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6" y="1557340"/>
            <a:ext cx="6427786" cy="362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지각통계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전 직원 </a:t>
            </a:r>
            <a:r>
              <a:rPr lang="ko-KR" altLang="en-US" sz="1000" dirty="0" err="1">
                <a:latin typeface="+mj-ea"/>
              </a:rPr>
              <a:t>년도별</a:t>
            </a:r>
            <a:r>
              <a:rPr lang="ko-KR" altLang="en-US" sz="1000" dirty="0">
                <a:latin typeface="+mj-ea"/>
              </a:rPr>
              <a:t> 지각에 대한 가중치를 적용하여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점수가 증가 할 때마다</a:t>
            </a:r>
            <a:r>
              <a:rPr lang="en-US" altLang="ko-KR" sz="1000" dirty="0">
                <a:latin typeface="+mj-ea"/>
              </a:rPr>
              <a:t>. </a:t>
            </a:r>
            <a:r>
              <a:rPr lang="ko-KR" altLang="en-US" sz="1000" dirty="0">
                <a:latin typeface="+mj-ea"/>
              </a:rPr>
              <a:t>본인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 err="1">
                <a:latin typeface="+mj-ea"/>
              </a:rPr>
              <a:t>메니져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특정인에게 메일로 통지한 결과 확인</a:t>
            </a:r>
            <a:r>
              <a:rPr lang="en-US" altLang="ko-KR" sz="1000" dirty="0">
                <a:latin typeface="+mj-ea"/>
              </a:rPr>
              <a:t>.</a:t>
            </a:r>
            <a:r>
              <a:rPr lang="ko-KR" altLang="en-US" sz="1000" dirty="0">
                <a:latin typeface="+mj-ea"/>
              </a:rPr>
              <a:t>   통계생성</a:t>
            </a:r>
            <a:r>
              <a:rPr lang="en-US" altLang="ko-KR" sz="1000" dirty="0">
                <a:latin typeface="+mj-ea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지각통계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전 직원의 </a:t>
            </a:r>
            <a:r>
              <a:rPr lang="ko-KR" altLang="en-US" sz="1000" dirty="0" err="1">
                <a:latin typeface="+mj-ea"/>
              </a:rPr>
              <a:t>년별</a:t>
            </a:r>
            <a:r>
              <a:rPr lang="ko-KR" altLang="en-US" sz="1000" dirty="0">
                <a:latin typeface="+mj-ea"/>
              </a:rPr>
              <a:t> 지각점수를 확인한다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생성은 현재 년도만 가능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   (</a:t>
            </a:r>
            <a:r>
              <a:rPr lang="ko-KR" altLang="en-US" sz="1000" dirty="0">
                <a:latin typeface="+mj-ea"/>
              </a:rPr>
              <a:t>매일 새벽 </a:t>
            </a:r>
            <a:r>
              <a:rPr lang="en-US" altLang="ko-KR" sz="1000" dirty="0">
                <a:latin typeface="+mj-ea"/>
              </a:rPr>
              <a:t>3</a:t>
            </a:r>
            <a:r>
              <a:rPr lang="ko-KR" altLang="en-US" sz="1000" dirty="0">
                <a:latin typeface="+mj-ea"/>
              </a:rPr>
              <a:t>시에 자동 생성되지만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문제가 있을 경우만 수동 생성한다</a:t>
            </a:r>
            <a:r>
              <a:rPr lang="en-US" altLang="ko-KR" sz="1000" dirty="0">
                <a:latin typeface="+mj-ea"/>
              </a:rPr>
              <a:t>.)</a:t>
            </a:r>
            <a:r>
              <a:rPr lang="ko-KR" altLang="en-US" sz="1000" dirty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>
                <a:latin typeface="+mj-ea"/>
                <a:ea typeface="+mj-ea"/>
              </a:rPr>
              <a:t>. (</a:t>
            </a:r>
            <a:r>
              <a:rPr lang="ko-KR" altLang="en-US" sz="1000" dirty="0">
                <a:latin typeface="+mj-ea"/>
                <a:ea typeface="+mj-ea"/>
              </a:rPr>
              <a:t>년도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부서별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성명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검색된 지각점수 목록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메일 발송 횟수와 마지막 메일발송일자를 </a:t>
            </a:r>
            <a:r>
              <a:rPr lang="ko-KR" altLang="en-US" sz="1000" i="0" dirty="0" err="1">
                <a:latin typeface="+mj-ea"/>
                <a:ea typeface="+mj-ea"/>
              </a:rPr>
              <a:t>확인가능하다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통계생성 버튼을 누르면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실행여부를 확인하고 실행 후 결과를 출력한다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i="0" dirty="0">
              <a:latin typeface="+mj-ea"/>
              <a:ea typeface="+mj-ea"/>
            </a:endParaRPr>
          </a:p>
          <a:p>
            <a:pPr marL="342900" indent="-342900">
              <a:buFont typeface="Arial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지각에 대한 가중치는 규칙관리</a:t>
            </a:r>
            <a:r>
              <a:rPr lang="en-US" altLang="ko-KR" sz="1000" dirty="0">
                <a:latin typeface="+mj-ea"/>
                <a:ea typeface="+mj-ea"/>
              </a:rPr>
              <a:t>-</a:t>
            </a:r>
            <a:r>
              <a:rPr lang="ko-KR" altLang="en-US" sz="1000" dirty="0" err="1">
                <a:latin typeface="+mj-ea"/>
                <a:ea typeface="+mj-ea"/>
              </a:rPr>
              <a:t>년기준규칙</a:t>
            </a:r>
            <a:r>
              <a:rPr lang="ko-KR" altLang="en-US" sz="1000" dirty="0">
                <a:latin typeface="+mj-ea"/>
                <a:ea typeface="+mj-ea"/>
              </a:rPr>
              <a:t> 에서 변경한다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1000" i="0" dirty="0">
                <a:latin typeface="+mj-ea"/>
                <a:ea typeface="+mj-ea"/>
              </a:rPr>
              <a:t>점수계산 규칙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</a:p>
          <a:p>
            <a:r>
              <a:rPr lang="en-US" altLang="ko-KR" sz="1000" dirty="0">
                <a:latin typeface="+mj-ea"/>
                <a:ea typeface="+mj-ea"/>
              </a:rPr>
              <a:t>         A:</a:t>
            </a:r>
            <a:r>
              <a:rPr lang="ko-KR" altLang="en-US" sz="1000" dirty="0" err="1">
                <a:latin typeface="+mj-ea"/>
                <a:ea typeface="+mj-ea"/>
              </a:rPr>
              <a:t>단지각횟수</a:t>
            </a:r>
            <a:r>
              <a:rPr lang="en-US" altLang="ko-KR" sz="1000" dirty="0">
                <a:latin typeface="+mj-ea"/>
                <a:ea typeface="+mj-ea"/>
              </a:rPr>
              <a:t>, B:</a:t>
            </a:r>
            <a:r>
              <a:rPr lang="ko-KR" altLang="en-US" sz="1000" dirty="0" err="1">
                <a:latin typeface="+mj-ea"/>
                <a:ea typeface="+mj-ea"/>
              </a:rPr>
              <a:t>장지각횟수</a:t>
            </a:r>
            <a:r>
              <a:rPr lang="en-US" altLang="ko-KR" sz="1000" dirty="0">
                <a:latin typeface="+mj-ea"/>
                <a:ea typeface="+mj-ea"/>
              </a:rPr>
              <a:t>, x:</a:t>
            </a:r>
            <a:r>
              <a:rPr lang="ko-KR" altLang="en-US" sz="1000" dirty="0" err="1">
                <a:latin typeface="+mj-ea"/>
                <a:ea typeface="+mj-ea"/>
              </a:rPr>
              <a:t>단지각가중치</a:t>
            </a:r>
            <a:r>
              <a:rPr lang="en-US" altLang="ko-KR" sz="1000" dirty="0">
                <a:latin typeface="+mj-ea"/>
                <a:ea typeface="+mj-ea"/>
              </a:rPr>
              <a:t>, y:</a:t>
            </a:r>
            <a:r>
              <a:rPr lang="ko-KR" altLang="en-US" sz="1000" dirty="0" err="1">
                <a:latin typeface="+mj-ea"/>
                <a:ea typeface="+mj-ea"/>
              </a:rPr>
              <a:t>장지각가중치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         </a:t>
            </a:r>
            <a:r>
              <a:rPr lang="en-US" altLang="ko-KR" sz="1000" dirty="0" err="1">
                <a:latin typeface="+mj-ea"/>
                <a:ea typeface="+mj-ea"/>
              </a:rPr>
              <a:t>Ax+By</a:t>
            </a:r>
            <a:r>
              <a:rPr lang="en-US" altLang="ko-KR" sz="1000" dirty="0">
                <a:latin typeface="+mj-ea"/>
                <a:ea typeface="+mj-ea"/>
              </a:rPr>
              <a:t> = </a:t>
            </a:r>
            <a:r>
              <a:rPr lang="ko-KR" altLang="en-US" sz="1000" dirty="0">
                <a:latin typeface="+mj-ea"/>
                <a:ea typeface="+mj-ea"/>
              </a:rPr>
              <a:t>점수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소수점은 버리고</a:t>
            </a:r>
            <a:r>
              <a:rPr lang="en-US" altLang="ko-KR" sz="1000" dirty="0">
                <a:latin typeface="+mj-ea"/>
                <a:ea typeface="+mj-ea"/>
              </a:rPr>
              <a:t>, 1</a:t>
            </a:r>
            <a:r>
              <a:rPr lang="ko-KR" altLang="en-US" sz="1000" dirty="0">
                <a:latin typeface="+mj-ea"/>
                <a:ea typeface="+mj-ea"/>
              </a:rPr>
              <a:t>씩 증가 할 경우 메일발송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2392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08582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667212" y="25583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031969" y="245221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612608" y="3167042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612608" y="728961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5709119"/>
      </p:ext>
    </p:extLst>
  </p:cSld>
  <p:clrMapOvr>
    <a:masterClrMapping/>
  </p:clrMapOvr>
</p:sld>
</file>

<file path=ppt/theme/theme1.xml><?xml version="1.0" encoding="utf-8"?>
<a:theme xmlns:a="http://schemas.openxmlformats.org/drawingml/2006/main" name="롯데백화점 프리미엄몰 구축 프로젝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7225</TotalTime>
  <Words>2698</Words>
  <Application>Microsoft Office PowerPoint</Application>
  <PresentationFormat>A4 용지(210x297mm)</PresentationFormat>
  <Paragraphs>682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Arial</vt:lpstr>
      <vt:lpstr>Wingdings</vt:lpstr>
      <vt:lpstr>맑은 고딕</vt:lpstr>
      <vt:lpstr>Times New Roman</vt:lpstr>
      <vt:lpstr>돋움</vt:lpstr>
      <vt:lpstr>롯데백화점 프리미엄몰 구축 프로젝트</vt:lpstr>
      <vt:lpstr>관리자메뉴얼 - 근태관리 -</vt:lpstr>
      <vt:lpstr>관리자메뉴얼</vt:lpstr>
      <vt:lpstr>개정 이력</vt:lpstr>
      <vt:lpstr>개요</vt:lpstr>
      <vt:lpstr>화면공통</vt:lpstr>
      <vt:lpstr>근태확인</vt:lpstr>
      <vt:lpstr>근태확인</vt:lpstr>
      <vt:lpstr>근태점수</vt:lpstr>
      <vt:lpstr>지각통계</vt:lpstr>
      <vt:lpstr>근태점수</vt:lpstr>
      <vt:lpstr>직원관리</vt:lpstr>
      <vt:lpstr>직원관리</vt:lpstr>
      <vt:lpstr>메일관리</vt:lpstr>
      <vt:lpstr>메일관리</vt:lpstr>
      <vt:lpstr>메일관리</vt:lpstr>
      <vt:lpstr>메니져-부서관리</vt:lpstr>
      <vt:lpstr>메니져-부서관리</vt:lpstr>
      <vt:lpstr>부서-부서관리</vt:lpstr>
      <vt:lpstr>연차관리</vt:lpstr>
      <vt:lpstr>연차관리</vt:lpstr>
      <vt:lpstr>규칙관리</vt:lpstr>
      <vt:lpstr>규칙관리</vt:lpstr>
      <vt:lpstr>규칙관리</vt:lpstr>
      <vt:lpstr>달력관리</vt:lpstr>
      <vt:lpstr>코드관리</vt:lpstr>
      <vt:lpstr>코드관리</vt:lpstr>
      <vt:lpstr>코드관리</vt:lpstr>
      <vt:lpstr>코드관리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</dc:creator>
  <cp:lastModifiedBy>harry</cp:lastModifiedBy>
  <cp:revision>597</cp:revision>
  <cp:lastPrinted>2011-10-10T04:17:12Z</cp:lastPrinted>
  <dcterms:created xsi:type="dcterms:W3CDTF">2011-05-04T08:18:16Z</dcterms:created>
  <dcterms:modified xsi:type="dcterms:W3CDTF">2017-10-20T15:00:05Z</dcterms:modified>
</cp:coreProperties>
</file>