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3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9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3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1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2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3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2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87C4-758E-4481-B605-9384AC0C5DB0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741F-A877-4F8A-AA26-711E68DEE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3084" y="92207"/>
            <a:ext cx="11494647" cy="5645326"/>
            <a:chOff x="243084" y="92207"/>
            <a:chExt cx="11494647" cy="5645326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888022" y="1828800"/>
              <a:ext cx="8651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054" y="1723292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37723" y="1250100"/>
              <a:ext cx="10438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기준일</a:t>
              </a:r>
              <a:r>
                <a:rPr lang="en-US" altLang="ko-KR" sz="1050" dirty="0"/>
                <a:t>=</a:t>
              </a:r>
            </a:p>
            <a:p>
              <a:r>
                <a:rPr lang="en-US" altLang="ko-KR" sz="1050" dirty="0"/>
                <a:t>ex. 2017.05.01</a:t>
              </a:r>
              <a:endParaRPr lang="ko-KR" altLang="en-US" sz="105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312376" y="1828800"/>
              <a:ext cx="0" cy="395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33953" y="2224453"/>
              <a:ext cx="15921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A</a:t>
              </a:r>
              <a:r>
                <a:rPr lang="ko-KR" altLang="en-US" sz="1050" dirty="0"/>
                <a:t> 입사</a:t>
              </a:r>
              <a:endParaRPr lang="en-US" altLang="ko-KR" sz="1050" dirty="0"/>
            </a:p>
            <a:p>
              <a:r>
                <a:rPr lang="en-US" altLang="ko-KR" sz="1050" dirty="0"/>
                <a:t>2017.06.01</a:t>
              </a:r>
            </a:p>
            <a:p>
              <a:pPr marL="171450" indent="-171450">
                <a:buFont typeface="Wingdings" panose="05000000000000000000" pitchFamily="2" charset="2"/>
                <a:buChar char="à"/>
              </a:pPr>
              <a:r>
                <a:rPr lang="ko-KR" altLang="en-US" sz="1050" dirty="0">
                  <a:sym typeface="Wingdings" panose="05000000000000000000" pitchFamily="2" charset="2"/>
                </a:rPr>
                <a:t>연차 </a:t>
              </a:r>
              <a:r>
                <a:rPr lang="en-US" altLang="ko-KR" sz="1050" dirty="0">
                  <a:sym typeface="Wingdings" panose="05000000000000000000" pitchFamily="2" charset="2"/>
                </a:rPr>
                <a:t>2018.04.30</a:t>
              </a:r>
              <a:r>
                <a:rPr lang="ko-KR" altLang="en-US" sz="1050" dirty="0">
                  <a:sym typeface="Wingdings" panose="05000000000000000000" pitchFamily="2" charset="2"/>
                </a:rPr>
                <a:t>까지</a:t>
              </a:r>
              <a:r>
                <a:rPr lang="en-US" altLang="ko-KR" sz="1050" dirty="0">
                  <a:sym typeface="Wingdings" panose="05000000000000000000" pitchFamily="2" charset="2"/>
                </a:rPr>
                <a:t/>
              </a:r>
              <a:br>
                <a:rPr lang="en-US" altLang="ko-KR" sz="1050" dirty="0">
                  <a:sym typeface="Wingdings" panose="05000000000000000000" pitchFamily="2" charset="2"/>
                </a:rPr>
              </a:br>
              <a:r>
                <a:rPr lang="ko-KR" altLang="en-US" sz="1050" dirty="0">
                  <a:sym typeface="Wingdings" panose="05000000000000000000" pitchFamily="2" charset="2"/>
                </a:rPr>
                <a:t>매월 </a:t>
              </a:r>
              <a:r>
                <a:rPr lang="en-US" altLang="ko-KR" sz="1050" dirty="0">
                  <a:sym typeface="Wingdings" panose="05000000000000000000" pitchFamily="2" charset="2"/>
                </a:rPr>
                <a:t>1</a:t>
              </a:r>
              <a:r>
                <a:rPr lang="ko-KR" altLang="en-US" sz="1050" dirty="0">
                  <a:sym typeface="Wingdings" panose="05000000000000000000" pitchFamily="2" charset="2"/>
                </a:rPr>
                <a:t>개씩 추가</a:t>
              </a:r>
              <a:endParaRPr lang="en-US" altLang="ko-KR" sz="1050" dirty="0">
                <a:sym typeface="Wingdings" panose="05000000000000000000" pitchFamily="2" charset="2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012223" y="1739816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696152" y="1962843"/>
              <a:ext cx="142378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2018.06.01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15-X</a:t>
              </a:r>
              <a:r>
                <a:rPr lang="ko-KR" altLang="en-US" sz="1100" dirty="0">
                  <a:sym typeface="Wingdings" panose="05000000000000000000" pitchFamily="2" charset="2"/>
                </a:rPr>
                <a:t>개 부여</a:t>
              </a:r>
              <a:endParaRPr lang="en-US" altLang="ko-KR" sz="1100" dirty="0">
                <a:sym typeface="Wingdings" panose="05000000000000000000" pitchFamily="2" charset="2"/>
              </a:endParaRP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(X</a:t>
              </a:r>
              <a:r>
                <a:rPr lang="ko-KR" altLang="en-US" sz="1100" dirty="0">
                  <a:sym typeface="Wingdings" panose="05000000000000000000" pitchFamily="2" charset="2"/>
                </a:rPr>
                <a:t>는 최초</a:t>
              </a:r>
              <a:r>
                <a:rPr lang="en-US" altLang="ko-KR" sz="1100" dirty="0">
                  <a:sym typeface="Wingdings" panose="05000000000000000000" pitchFamily="2" charset="2"/>
                </a:rPr>
                <a:t>1</a:t>
              </a:r>
              <a:r>
                <a:rPr lang="ko-KR" altLang="en-US" sz="1100" dirty="0">
                  <a:sym typeface="Wingdings" panose="05000000000000000000" pitchFamily="2" charset="2"/>
                </a:rPr>
                <a:t>년 동안 </a:t>
              </a:r>
              <a:endParaRPr lang="en-US" altLang="ko-KR" sz="1100" dirty="0">
                <a:sym typeface="Wingdings" panose="05000000000000000000" pitchFamily="2" charset="2"/>
              </a:endParaRPr>
            </a:p>
            <a:p>
              <a:r>
                <a:rPr lang="ko-KR" altLang="en-US" sz="1100" dirty="0">
                  <a:sym typeface="Wingdings" panose="05000000000000000000" pitchFamily="2" charset="2"/>
                </a:rPr>
                <a:t>사용한 연차개수</a:t>
              </a:r>
              <a:r>
                <a:rPr lang="en-US" altLang="ko-KR" sz="1100" dirty="0">
                  <a:sym typeface="Wingdings" panose="05000000000000000000" pitchFamily="2" charset="2"/>
                </a:rPr>
                <a:t>)</a:t>
              </a:r>
              <a:endParaRPr lang="ko-KR" altLang="en-US" sz="1100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107892" y="1746450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5718175" y="2009009"/>
              <a:ext cx="18742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2019.06.01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/>
              </a:r>
              <a:br>
                <a:rPr lang="en-US" altLang="ko-KR" sz="1100" dirty="0">
                  <a:sym typeface="Wingdings" panose="05000000000000000000" pitchFamily="2" charset="2"/>
                </a:rPr>
              </a:br>
              <a:r>
                <a:rPr lang="ko-KR" altLang="en-US" sz="1100" dirty="0">
                  <a:sym typeface="Wingdings" panose="05000000000000000000" pitchFamily="2" charset="2"/>
                </a:rPr>
                <a:t>내림</a:t>
              </a:r>
              <a:r>
                <a:rPr lang="en-US" altLang="ko-KR" sz="1100" dirty="0">
                  <a:sym typeface="Wingdings" panose="05000000000000000000" pitchFamily="2" charset="2"/>
                </a:rPr>
                <a:t>(C</a:t>
              </a:r>
              <a:r>
                <a:rPr lang="ko-KR" altLang="en-US" sz="1100" dirty="0">
                  <a:sym typeface="Wingdings" panose="05000000000000000000" pitchFamily="2" charset="2"/>
                </a:rPr>
                <a:t>구간일자</a:t>
              </a:r>
              <a:r>
                <a:rPr lang="en-US" altLang="ko-KR" sz="1100" dirty="0">
                  <a:sym typeface="Wingdings" panose="05000000000000000000" pitchFamily="2" charset="2"/>
                </a:rPr>
                <a:t>/365)X15</a:t>
              </a:r>
              <a:r>
                <a:rPr lang="ko-KR" altLang="en-US" sz="1100" dirty="0">
                  <a:sym typeface="Wingdings" panose="05000000000000000000" pitchFamily="2" charset="2"/>
                </a:rPr>
                <a:t>개</a:t>
              </a:r>
              <a:endParaRPr lang="en-US" altLang="ko-KR" sz="1100" dirty="0">
                <a:sym typeface="Wingdings" panose="05000000000000000000" pitchFamily="2" charset="2"/>
              </a:endParaRPr>
            </a:p>
            <a:p>
              <a:r>
                <a:rPr lang="ko-KR" altLang="en-US" sz="1100" dirty="0">
                  <a:sym typeface="Wingdings" panose="05000000000000000000" pitchFamily="2" charset="2"/>
                </a:rPr>
                <a:t>부여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sp>
          <p:nvSpPr>
            <p:cNvPr id="17" name="왼쪽 중괄호 16"/>
            <p:cNvSpPr/>
            <p:nvPr/>
          </p:nvSpPr>
          <p:spPr>
            <a:xfrm rot="5400000">
              <a:off x="2725386" y="77033"/>
              <a:ext cx="870438" cy="17032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05992" y="124100"/>
              <a:ext cx="1527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A</a:t>
              </a:r>
              <a:r>
                <a:rPr lang="ko-KR" altLang="en-US" dirty="0"/>
                <a:t>구간</a:t>
              </a:r>
              <a:r>
                <a:rPr lang="en-US" altLang="ko-KR" dirty="0"/>
                <a:t>(1</a:t>
              </a:r>
              <a:r>
                <a:rPr lang="ko-KR" altLang="en-US" dirty="0" err="1"/>
                <a:t>년차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9" name="왼쪽 중괄호 18"/>
            <p:cNvSpPr/>
            <p:nvPr/>
          </p:nvSpPr>
          <p:spPr>
            <a:xfrm rot="5400000">
              <a:off x="4624838" y="-124756"/>
              <a:ext cx="870438" cy="209566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09228" y="118528"/>
              <a:ext cx="18800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B</a:t>
              </a:r>
              <a:r>
                <a:rPr lang="ko-KR" altLang="en-US" dirty="0"/>
                <a:t>구간</a:t>
              </a:r>
              <a:r>
                <a:rPr lang="en-US" altLang="ko-KR" dirty="0"/>
                <a:t>(2</a:t>
              </a:r>
              <a:r>
                <a:rPr lang="ko-KR" altLang="en-US" dirty="0" err="1"/>
                <a:t>년차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1" name="왼쪽 중괄호 20"/>
            <p:cNvSpPr/>
            <p:nvPr/>
          </p:nvSpPr>
          <p:spPr>
            <a:xfrm rot="5400000">
              <a:off x="6346665" y="222765"/>
              <a:ext cx="870438" cy="13479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04897" y="92207"/>
              <a:ext cx="18800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C</a:t>
              </a:r>
              <a:r>
                <a:rPr lang="ko-KR" altLang="en-US" sz="1100" dirty="0"/>
                <a:t>구간</a:t>
              </a:r>
              <a:r>
                <a:rPr lang="en-US" altLang="ko-KR" sz="1100" dirty="0"/>
                <a:t>(2</a:t>
              </a:r>
              <a:r>
                <a:rPr lang="ko-KR" altLang="en-US" sz="1100" dirty="0" err="1"/>
                <a:t>년차잔여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7482420" y="1749381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7359780" y="1972408"/>
              <a:ext cx="21371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2020.01.01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highlight>
                    <a:srgbClr val="FFFF00"/>
                  </a:highlight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highlight>
                    <a:srgbClr val="FFFF00"/>
                  </a:highlight>
                  <a:sym typeface="Wingdings" panose="05000000000000000000" pitchFamily="2" charset="2"/>
                </a:rPr>
                <a:t>16</a:t>
              </a:r>
              <a:r>
                <a:rPr lang="ko-KR" altLang="en-US" sz="1100" dirty="0">
                  <a:highlight>
                    <a:srgbClr val="FFFF00"/>
                  </a:highlight>
                  <a:sym typeface="Wingdings" panose="05000000000000000000" pitchFamily="2" charset="2"/>
                </a:rPr>
                <a:t>개 부여</a:t>
              </a:r>
              <a:r>
                <a:rPr lang="en-US" altLang="ko-KR" sz="1100" dirty="0">
                  <a:highlight>
                    <a:srgbClr val="FFFF00"/>
                  </a:highlight>
                  <a:sym typeface="Wingdings" panose="05000000000000000000" pitchFamily="2" charset="2"/>
                </a:rPr>
                <a:t>??(15</a:t>
              </a:r>
              <a:r>
                <a:rPr lang="ko-KR" altLang="en-US" sz="1100" dirty="0" err="1">
                  <a:highlight>
                    <a:srgbClr val="FFFF00"/>
                  </a:highlight>
                  <a:sym typeface="Wingdings" panose="05000000000000000000" pitchFamily="2" charset="2"/>
                </a:rPr>
                <a:t>개부여</a:t>
              </a:r>
              <a:r>
                <a:rPr lang="en-US" altLang="ko-KR" sz="1100" dirty="0">
                  <a:highlight>
                    <a:srgbClr val="FFFF00"/>
                  </a:highlight>
                  <a:sym typeface="Wingdings" panose="05000000000000000000" pitchFamily="2" charset="2"/>
                </a:rPr>
                <a:t>?)</a:t>
              </a: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914398" y="4005032"/>
              <a:ext cx="10823333" cy="2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3084" y="3733014"/>
              <a:ext cx="58862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기준일</a:t>
              </a:r>
              <a:endParaRPr lang="en-US" altLang="ko-KR" sz="1050" dirty="0"/>
            </a:p>
            <a:p>
              <a:r>
                <a:rPr lang="ko-KR" altLang="en-US" sz="1050" dirty="0"/>
                <a:t>이전</a:t>
              </a:r>
              <a:endParaRPr lang="en-US" altLang="ko-KR" sz="1050" dirty="0"/>
            </a:p>
            <a:p>
              <a:r>
                <a:rPr lang="ko-KR" altLang="en-US" sz="1050" dirty="0" err="1"/>
                <a:t>입사자</a:t>
              </a:r>
              <a:endParaRPr lang="en-US" altLang="ko-KR" sz="1050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2338752" y="4005032"/>
              <a:ext cx="0" cy="395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60329" y="4400685"/>
              <a:ext cx="1720343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A</a:t>
              </a:r>
              <a:r>
                <a:rPr lang="ko-KR" altLang="en-US" sz="1050" dirty="0"/>
                <a:t> 입사</a:t>
              </a:r>
              <a:endParaRPr lang="en-US" altLang="ko-KR" sz="1050" dirty="0"/>
            </a:p>
            <a:p>
              <a:r>
                <a:rPr lang="en-US" altLang="ko-KR" sz="1050" dirty="0"/>
                <a:t>2016.06.01</a:t>
              </a:r>
            </a:p>
            <a:p>
              <a:pPr marL="171450" indent="-171450">
                <a:buFont typeface="Wingdings" panose="05000000000000000000" pitchFamily="2" charset="2"/>
                <a:buChar char="à"/>
              </a:pPr>
              <a:r>
                <a:rPr lang="ko-KR" altLang="en-US" sz="1050" dirty="0">
                  <a:sym typeface="Wingdings" panose="05000000000000000000" pitchFamily="2" charset="2"/>
                </a:rPr>
                <a:t>내림</a:t>
              </a:r>
              <a:r>
                <a:rPr lang="en-US" altLang="ko-KR" sz="1050" dirty="0">
                  <a:sym typeface="Wingdings" panose="05000000000000000000" pitchFamily="2" charset="2"/>
                </a:rPr>
                <a:t>(2016.12.31</a:t>
              </a:r>
              <a:r>
                <a:rPr lang="ko-KR" altLang="en-US" sz="1050" dirty="0">
                  <a:sym typeface="Wingdings" panose="05000000000000000000" pitchFamily="2" charset="2"/>
                </a:rPr>
                <a:t>까지의</a:t>
              </a:r>
              <a:endParaRPr lang="en-US" altLang="ko-KR" sz="1050" dirty="0">
                <a:sym typeface="Wingdings" panose="05000000000000000000" pitchFamily="2" charset="2"/>
              </a:endParaRPr>
            </a:p>
            <a:p>
              <a:r>
                <a:rPr lang="ko-KR" altLang="en-US" sz="1050" dirty="0">
                  <a:sym typeface="Wingdings" panose="05000000000000000000" pitchFamily="2" charset="2"/>
                </a:rPr>
                <a:t>잔여일수</a:t>
              </a:r>
              <a:r>
                <a:rPr lang="en-US" altLang="ko-KR" sz="1050" dirty="0">
                  <a:sym typeface="Wingdings" panose="05000000000000000000" pitchFamily="2" charset="2"/>
                </a:rPr>
                <a:t>/365) X 15</a:t>
              </a:r>
              <a:r>
                <a:rPr lang="ko-KR" altLang="en-US" sz="1050" dirty="0">
                  <a:sym typeface="Wingdings" panose="05000000000000000000" pitchFamily="2" charset="2"/>
                </a:rPr>
                <a:t>개의</a:t>
              </a:r>
              <a:endParaRPr lang="en-US" altLang="ko-KR" sz="1050" dirty="0">
                <a:sym typeface="Wingdings" panose="05000000000000000000" pitchFamily="2" charset="2"/>
              </a:endParaRPr>
            </a:p>
            <a:p>
              <a:r>
                <a:rPr lang="ko-KR" altLang="en-US" sz="1050" dirty="0">
                  <a:sym typeface="Wingdings" panose="05000000000000000000" pitchFamily="2" charset="2"/>
                </a:rPr>
                <a:t>연차부여</a:t>
              </a:r>
              <a:endParaRPr lang="en-US" altLang="ko-KR" sz="1050" dirty="0">
                <a:sym typeface="Wingdings" panose="05000000000000000000" pitchFamily="2" charset="2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038599" y="3916048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3722528" y="4139075"/>
              <a:ext cx="12811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2017.01.01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15</a:t>
              </a:r>
              <a:r>
                <a:rPr lang="ko-KR" altLang="en-US" sz="1100" dirty="0">
                  <a:sym typeface="Wingdings" panose="05000000000000000000" pitchFamily="2" charset="2"/>
                </a:rPr>
                <a:t>개 부여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6134268" y="3922682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5744551" y="4185241"/>
              <a:ext cx="94929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2018.01.01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15</a:t>
              </a:r>
              <a:r>
                <a:rPr lang="ko-KR" altLang="en-US" sz="1100" dirty="0">
                  <a:sym typeface="Wingdings" panose="05000000000000000000" pitchFamily="2" charset="2"/>
                </a:rPr>
                <a:t>개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7508796" y="3925613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7386156" y="4148640"/>
              <a:ext cx="12811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2019.01.01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16</a:t>
              </a:r>
              <a:r>
                <a:rPr lang="ko-KR" altLang="en-US" sz="1100" dirty="0">
                  <a:sym typeface="Wingdings" panose="05000000000000000000" pitchFamily="2" charset="2"/>
                </a:rPr>
                <a:t>개 부여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8789916" y="3937625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8667276" y="4160652"/>
              <a:ext cx="12811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2020.01.01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16</a:t>
              </a:r>
              <a:r>
                <a:rPr lang="ko-KR" altLang="en-US" sz="1100" dirty="0">
                  <a:sym typeface="Wingdings" panose="05000000000000000000" pitchFamily="2" charset="2"/>
                </a:rPr>
                <a:t>개 부여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0071035" y="3937625"/>
              <a:ext cx="0" cy="21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9948395" y="4160652"/>
              <a:ext cx="12811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2021.01.01</a:t>
              </a: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</a:t>
              </a:r>
              <a:r>
                <a:rPr lang="ko-KR" altLang="en-US" sz="1100" dirty="0">
                  <a:sym typeface="Wingdings" panose="05000000000000000000" pitchFamily="2" charset="2"/>
                </a:rPr>
                <a:t>연차 </a:t>
              </a:r>
              <a:r>
                <a:rPr lang="en-US" altLang="ko-KR" sz="1100" dirty="0">
                  <a:sym typeface="Wingdings" panose="05000000000000000000" pitchFamily="2" charset="2"/>
                </a:rPr>
                <a:t>17</a:t>
              </a:r>
              <a:r>
                <a:rPr lang="ko-KR" altLang="en-US" sz="1100" dirty="0">
                  <a:sym typeface="Wingdings" panose="05000000000000000000" pitchFamily="2" charset="2"/>
                </a:rPr>
                <a:t>개 부여</a:t>
              </a:r>
              <a:endParaRPr lang="en-US" altLang="ko-KR" sz="1100" dirty="0">
                <a:sym typeface="Wingdings" panose="05000000000000000000" pitchFamily="2" charset="2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3084" y="1828799"/>
              <a:ext cx="841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after</a:t>
              </a:r>
              <a:endParaRPr lang="ko-KR" alt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5022" y="4338208"/>
              <a:ext cx="95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before</a:t>
              </a:r>
              <a:endParaRPr lang="ko-KR" altLang="en-US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12376" y="5429756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BC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8968" y="5428408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BD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1804" y="3106051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AA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45960" y="3120887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AB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91888" y="3119539"/>
              <a:ext cx="423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AC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4155" y="312088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AD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45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113</Words>
  <Application>Microsoft Office PowerPoint</Application>
  <PresentationFormat>사용자 지정</PresentationFormat>
  <Paragraphs>43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KASAN</dc:creator>
  <cp:lastModifiedBy>User</cp:lastModifiedBy>
  <cp:revision>6</cp:revision>
  <dcterms:created xsi:type="dcterms:W3CDTF">2017-08-30T01:25:57Z</dcterms:created>
  <dcterms:modified xsi:type="dcterms:W3CDTF">2017-09-17T23:32:40Z</dcterms:modified>
</cp:coreProperties>
</file>