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56" r:id="rId2"/>
    <p:sldId id="262" r:id="rId3"/>
    <p:sldId id="274" r:id="rId4"/>
    <p:sldId id="275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281" r:id="rId18"/>
    <p:sldId id="283" r:id="rId19"/>
    <p:sldId id="332" r:id="rId20"/>
    <p:sldId id="333" r:id="rId21"/>
    <p:sldId id="334" r:id="rId22"/>
  </p:sldIdLst>
  <p:sldSz cx="6858000" cy="9906000" type="A4"/>
  <p:notesSz cx="6735763" cy="9866313"/>
  <p:embeddedFontLst>
    <p:embeddedFont>
      <p:font typeface="맑은 고딕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59" autoAdjust="0"/>
    <p:restoredTop sz="99202" autoAdjust="0"/>
  </p:normalViewPr>
  <p:slideViewPr>
    <p:cSldViewPr snapToGrid="0">
      <p:cViewPr>
        <p:scale>
          <a:sx n="100" d="100"/>
          <a:sy n="100" d="100"/>
        </p:scale>
        <p:origin x="-2844" y="258"/>
      </p:cViewPr>
      <p:guideLst>
        <p:guide orient="horz" pos="915"/>
        <p:guide orient="horz" pos="322"/>
        <p:guide orient="horz" pos="971"/>
        <p:guide orient="horz" pos="3611"/>
        <p:guide orient="horz" pos="3811"/>
        <p:guide orient="horz" pos="5939"/>
        <p:guide pos="2160"/>
        <p:guide pos="99"/>
        <p:guide pos="4223"/>
        <p:guide pos="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E8B98-BF5A-4A36-93EB-BD9E5863C750}" type="datetimeFigureOut">
              <a:rPr lang="ko-KR" altLang="en-US" smtClean="0"/>
              <a:pPr/>
              <a:t>2016-10-09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087563" y="739775"/>
            <a:ext cx="2560637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762E7-C137-4371-A03D-02C35CB83C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116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867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867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6434683"/>
            <a:ext cx="4800600" cy="14561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4770498"/>
            <a:ext cx="5829300" cy="1352150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9330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9863" y="7467"/>
            <a:ext cx="5948362" cy="46275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5720" rIns="91440" bIns="46800" numCol="1" rtlCol="0" anchor="b" anchorCtr="0" compatLnSpc="1">
            <a:prstTxWarp prst="textNoShape">
              <a:avLst/>
            </a:prstTxWarp>
            <a:spAutoFit/>
          </a:bodyPr>
          <a:lstStyle>
            <a:lvl1pPr>
              <a:defRPr lang="ko-KR" altLang="en-US" dirty="0"/>
            </a:lvl1pPr>
          </a:lstStyle>
          <a:p>
            <a:pPr marL="0"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8" name="Rectangle 2"/>
          <p:cNvSpPr>
            <a:spLocks noChangeArrowheads="1"/>
          </p:cNvSpPr>
          <p:nvPr userDrawn="1"/>
        </p:nvSpPr>
        <p:spPr bwMode="auto">
          <a:xfrm>
            <a:off x="-15152" y="563034"/>
            <a:ext cx="157163" cy="9342966"/>
          </a:xfrm>
          <a:prstGeom prst="rect">
            <a:avLst/>
          </a:prstGeom>
          <a:solidFill>
            <a:srgbClr val="002060"/>
          </a:solidFill>
          <a:ln w="3175" algn="ctr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endParaRPr lang="en-IE" altLang="ko-KR"/>
          </a:p>
        </p:txBody>
      </p:sp>
      <p:sp>
        <p:nvSpPr>
          <p:cNvPr id="19" name="Rectangle 2"/>
          <p:cNvSpPr>
            <a:spLocks noChangeArrowheads="1"/>
          </p:cNvSpPr>
          <p:nvPr userDrawn="1"/>
        </p:nvSpPr>
        <p:spPr bwMode="auto">
          <a:xfrm>
            <a:off x="-15152" y="-3873"/>
            <a:ext cx="157163" cy="468000"/>
          </a:xfrm>
          <a:prstGeom prst="rect">
            <a:avLst/>
          </a:prstGeom>
          <a:solidFill>
            <a:srgbClr val="002060"/>
          </a:solidFill>
          <a:ln w="3175" algn="ctr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endParaRPr lang="en-IE" altLang="ko-KR"/>
          </a:p>
        </p:txBody>
      </p:sp>
    </p:spTree>
    <p:extLst>
      <p:ext uri="{BB962C8B-B14F-4D97-AF65-F5344CB8AC3E}">
        <p14:creationId xmlns:p14="http://schemas.microsoft.com/office/powerpoint/2010/main" val="2195542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60731" y="13132"/>
            <a:ext cx="6505182" cy="466293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5975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647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60731" y="29370"/>
            <a:ext cx="6279826" cy="46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5720" rIns="91440" bIns="46800" numCol="1" rtlCol="0" anchor="b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 hangingPunct="0">
              <a:spcAft>
                <a:spcPct val="0"/>
              </a:spcAft>
            </a:pP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바닥글 개체 틀 4"/>
          <p:cNvSpPr txBox="1">
            <a:spLocks/>
          </p:cNvSpPr>
          <p:nvPr userDrawn="1"/>
        </p:nvSpPr>
        <p:spPr>
          <a:xfrm>
            <a:off x="2353886" y="9428256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7412AE7-3653-4D0C-94DC-50EDF4E099E3}" type="slidenum">
              <a:rPr lang="ko-KR" altLang="en-US" sz="1000" b="1" smtClean="0"/>
              <a:pPr/>
              <a:t>‹#›</a:t>
            </a:fld>
            <a:endParaRPr lang="ko-KR" altLang="en-US" sz="1000" b="1" dirty="0"/>
          </a:p>
        </p:txBody>
      </p:sp>
      <p:sp>
        <p:nvSpPr>
          <p:cNvPr id="16" name="Rectangle 2"/>
          <p:cNvSpPr>
            <a:spLocks noChangeArrowheads="1"/>
          </p:cNvSpPr>
          <p:nvPr userDrawn="1"/>
        </p:nvSpPr>
        <p:spPr bwMode="auto">
          <a:xfrm>
            <a:off x="-15152" y="0"/>
            <a:ext cx="157163" cy="9938458"/>
          </a:xfrm>
          <a:prstGeom prst="rect">
            <a:avLst/>
          </a:prstGeom>
          <a:solidFill>
            <a:srgbClr val="002060"/>
          </a:solidFill>
          <a:ln w="3175" algn="ctr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endParaRPr lang="en-IE" altLang="ko-KR"/>
          </a:p>
        </p:txBody>
      </p:sp>
      <p:graphicFrame>
        <p:nvGraphicFramePr>
          <p:cNvPr id="13" name="Group 3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52959058"/>
              </p:ext>
            </p:extLst>
          </p:nvPr>
        </p:nvGraphicFramePr>
        <p:xfrm>
          <a:off x="276226" y="512124"/>
          <a:ext cx="6429374" cy="914562"/>
        </p:xfrm>
        <a:graphic>
          <a:graphicData uri="http://schemas.openxmlformats.org/drawingml/2006/table">
            <a:tbl>
              <a:tblPr/>
              <a:tblGrid>
                <a:gridCol w="932322"/>
                <a:gridCol w="1888462"/>
                <a:gridCol w="755385"/>
                <a:gridCol w="2853205"/>
              </a:tblGrid>
              <a:tr h="213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화면명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47" marB="45747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1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사용권한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1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관리자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(    ), 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메니져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    ), 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일반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    )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메뉴경로</a:t>
                      </a:r>
                    </a:p>
                  </a:txBody>
                  <a:tcPr marT="45747" marB="45747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1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3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개요</a:t>
                      </a:r>
                    </a:p>
                  </a:txBody>
                  <a:tcPr marT="45747" marB="45747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1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22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4" r:id="rId3"/>
    <p:sldLayoutId id="2147483661" r:id="rId4"/>
  </p:sldLayoutIdLst>
  <p:txStyles>
    <p:titleStyle>
      <a:lvl1pPr algn="l" defTabSz="914400" rtl="0" eaLnBrk="1" latinLnBrk="1" hangingPunct="1">
        <a:spcBef>
          <a:spcPct val="0"/>
        </a:spcBef>
        <a:buNone/>
        <a:defRPr kumimoji="1" lang="ko-KR" altLang="en-US"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buFont typeface="Arial" pitchFamily="34" charset="0"/>
        <a:buNone/>
        <a:defRPr lang="ko-KR" altLang="en-US" sz="14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3175" algn="l" defTabSz="914400" rtl="0" eaLnBrk="1" latinLnBrk="1" hangingPunct="1">
        <a:spcBef>
          <a:spcPct val="20000"/>
        </a:spcBef>
        <a:buFont typeface="Arial" pitchFamily="34" charset="0"/>
        <a:buNone/>
        <a:defRPr lang="ko-KR" altLang="en-US" sz="14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34938" indent="0" algn="l" defTabSz="914400" rtl="0" eaLnBrk="1" latinLnBrk="1" hangingPunct="1">
        <a:spcBef>
          <a:spcPct val="20000"/>
        </a:spcBef>
        <a:buFont typeface="Arial" pitchFamily="34" charset="0"/>
        <a:buNone/>
        <a:defRPr lang="ko-KR" altLang="en-US" sz="1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309563" indent="0" algn="l" defTabSz="914400" rtl="0" eaLnBrk="1" latinLnBrk="1" hangingPunct="1">
        <a:spcBef>
          <a:spcPct val="20000"/>
        </a:spcBef>
        <a:buFont typeface="Arial" pitchFamily="34" charset="0"/>
        <a:buNone/>
        <a:defRPr lang="ko-KR" altLang="en-US" sz="14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484188" indent="0" algn="l" defTabSz="914400" rtl="0" eaLnBrk="1" latinLnBrk="1" hangingPunct="1">
        <a:spcBef>
          <a:spcPct val="20000"/>
        </a:spcBef>
        <a:buFont typeface="Arial" pitchFamily="34" charset="0"/>
        <a:buNone/>
        <a:defRPr lang="ko-KR" altLang="en-US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0075" y="2271773"/>
            <a:ext cx="5829300" cy="1352150"/>
          </a:xfrm>
        </p:spPr>
        <p:txBody>
          <a:bodyPr/>
          <a:lstStyle/>
          <a:p>
            <a:r>
              <a:rPr lang="ko-KR" altLang="en-US" dirty="0" err="1" smtClean="0"/>
              <a:t>관리자메뉴얼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근태관리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7538720"/>
            <a:ext cx="4800600" cy="399935"/>
          </a:xfrm>
        </p:spPr>
        <p:txBody>
          <a:bodyPr>
            <a:normAutofit/>
          </a:bodyPr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2016.10.10</a:t>
            </a:r>
          </a:p>
        </p:txBody>
      </p:sp>
    </p:spTree>
    <p:extLst>
      <p:ext uri="{BB962C8B-B14F-4D97-AF65-F5344CB8AC3E}">
        <p14:creationId xmlns:p14="http://schemas.microsoft.com/office/powerpoint/2010/main" val="52060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8" y="1545197"/>
            <a:ext cx="6435955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34" y="1547814"/>
            <a:ext cx="6409978" cy="3812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메니져</a:t>
            </a:r>
            <a:r>
              <a:rPr lang="en-US" altLang="ko-KR" dirty="0"/>
              <a:t>-</a:t>
            </a:r>
            <a:r>
              <a:rPr lang="ko-KR" altLang="en-US" dirty="0"/>
              <a:t>부서관리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err="1" smtClean="0">
                <a:latin typeface="+mj-ea"/>
              </a:rPr>
              <a:t>메니져</a:t>
            </a:r>
            <a:r>
              <a:rPr lang="ko-KR" altLang="en-US" sz="1000" dirty="0" smtClean="0">
                <a:latin typeface="+mj-ea"/>
              </a:rPr>
              <a:t> 권한 직원에게 관리부서 적용</a:t>
            </a:r>
            <a:r>
              <a:rPr lang="en-US" altLang="ko-KR" sz="1000" dirty="0" smtClean="0">
                <a:latin typeface="+mj-ea"/>
              </a:rPr>
              <a:t>.</a:t>
            </a:r>
            <a:r>
              <a:rPr lang="ko-KR" altLang="en-US" sz="1000" dirty="0" smtClean="0">
                <a:latin typeface="+mj-ea"/>
              </a:rPr>
              <a:t> 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 err="1" smtClean="0">
                <a:solidFill>
                  <a:srgbClr val="000000"/>
                </a:solidFill>
              </a:rPr>
              <a:t>메니져</a:t>
            </a:r>
            <a:r>
              <a:rPr lang="en-US" altLang="ko-KR" sz="1000" dirty="0" smtClean="0">
                <a:solidFill>
                  <a:srgbClr val="000000"/>
                </a:solidFill>
              </a:rPr>
              <a:t>-</a:t>
            </a:r>
            <a:r>
              <a:rPr lang="ko-KR" altLang="en-US" sz="1000" dirty="0" smtClean="0">
                <a:solidFill>
                  <a:srgbClr val="000000"/>
                </a:solidFill>
              </a:rPr>
              <a:t>부서관리</a:t>
            </a:r>
            <a:r>
              <a:rPr lang="en-US" altLang="ko-KR" sz="1000" dirty="0" smtClean="0">
                <a:solidFill>
                  <a:srgbClr val="000000"/>
                </a:solidFill>
              </a:rPr>
              <a:t>-</a:t>
            </a:r>
            <a:r>
              <a:rPr lang="ko-KR" altLang="en-US" sz="1000" dirty="0" smtClean="0">
                <a:solidFill>
                  <a:srgbClr val="000000"/>
                </a:solidFill>
              </a:rPr>
              <a:t>목록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 smtClean="0">
                <a:latin typeface="+mj-ea"/>
              </a:rPr>
              <a:t>1. </a:t>
            </a:r>
            <a:r>
              <a:rPr lang="ko-KR" altLang="en-US" sz="1000" dirty="0" smtClean="0">
                <a:latin typeface="+mj-ea"/>
              </a:rPr>
              <a:t>기본 설명</a:t>
            </a:r>
            <a:endParaRPr lang="en-US" altLang="ko-KR" sz="1000" dirty="0" smtClean="0">
              <a:latin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</a:rPr>
              <a:t>   - </a:t>
            </a:r>
            <a:r>
              <a:rPr lang="ko-KR" altLang="en-US" sz="1000" dirty="0" err="1" smtClean="0">
                <a:latin typeface="+mj-ea"/>
              </a:rPr>
              <a:t>메니져</a:t>
            </a:r>
            <a:r>
              <a:rPr lang="ko-KR" altLang="en-US" sz="1000" dirty="0" smtClean="0">
                <a:latin typeface="+mj-ea"/>
              </a:rPr>
              <a:t> 권한을 부여한 직원에게 하나이상의 관리부서를 연결한다</a:t>
            </a:r>
            <a:r>
              <a:rPr lang="en-US" altLang="ko-KR" sz="1000" dirty="0" smtClean="0">
                <a:latin typeface="+mj-ea"/>
              </a:rPr>
              <a:t>.</a:t>
            </a: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   - </a:t>
            </a:r>
            <a:r>
              <a:rPr lang="ko-KR" altLang="en-US" sz="1000" dirty="0" err="1" smtClean="0">
                <a:latin typeface="+mj-ea"/>
                <a:ea typeface="+mj-ea"/>
              </a:rPr>
              <a:t>메니져가</a:t>
            </a:r>
            <a:r>
              <a:rPr lang="ko-KR" altLang="en-US" sz="1000" dirty="0" smtClean="0">
                <a:latin typeface="+mj-ea"/>
                <a:ea typeface="+mj-ea"/>
              </a:rPr>
              <a:t> 연결되지 않은 부서를 체크한다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2</a:t>
            </a:r>
            <a:r>
              <a:rPr lang="en-US" altLang="ko-KR" sz="1000" i="0" dirty="0" smtClean="0">
                <a:latin typeface="+mj-ea"/>
                <a:ea typeface="+mj-ea"/>
              </a:rPr>
              <a:t>. </a:t>
            </a:r>
            <a:r>
              <a:rPr lang="ko-KR" altLang="en-US" sz="1000" i="0" dirty="0" smtClean="0">
                <a:latin typeface="+mj-ea"/>
                <a:ea typeface="+mj-ea"/>
              </a:rPr>
              <a:t>처리 절차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 smtClean="0">
                <a:latin typeface="+mj-ea"/>
                <a:ea typeface="+mj-ea"/>
              </a:rPr>
              <a:t>   -       </a:t>
            </a:r>
            <a:r>
              <a:rPr lang="ko-KR" altLang="en-US" sz="1000" dirty="0" smtClean="0">
                <a:latin typeface="+mj-ea"/>
                <a:ea typeface="+mj-ea"/>
              </a:rPr>
              <a:t>선택된 검색조건에 의한 해당 데이터를 검색한다</a:t>
            </a:r>
            <a:r>
              <a:rPr lang="en-US" altLang="ko-KR" sz="1000" dirty="0" smtClean="0">
                <a:latin typeface="+mj-ea"/>
                <a:ea typeface="+mj-ea"/>
              </a:rPr>
              <a:t>. (</a:t>
            </a:r>
            <a:r>
              <a:rPr lang="ko-KR" altLang="en-US" sz="1000" dirty="0" smtClean="0">
                <a:latin typeface="+mj-ea"/>
                <a:ea typeface="+mj-ea"/>
              </a:rPr>
              <a:t>성명</a:t>
            </a:r>
            <a:r>
              <a:rPr lang="en-US" altLang="ko-KR" sz="1000" dirty="0" smtClean="0">
                <a:latin typeface="+mj-ea"/>
                <a:ea typeface="+mj-ea"/>
              </a:rPr>
              <a:t>/</a:t>
            </a:r>
            <a:r>
              <a:rPr lang="ko-KR" altLang="en-US" sz="1000" dirty="0" smtClean="0">
                <a:latin typeface="+mj-ea"/>
                <a:ea typeface="+mj-ea"/>
              </a:rPr>
              <a:t>부서</a:t>
            </a:r>
            <a:r>
              <a:rPr lang="en-US" altLang="ko-KR" sz="1000" dirty="0" smtClean="0">
                <a:latin typeface="+mj-ea"/>
                <a:ea typeface="+mj-ea"/>
              </a:rPr>
              <a:t>)</a:t>
            </a:r>
            <a:r>
              <a:rPr lang="ko-KR" altLang="en-US" sz="1000" i="0" dirty="0" smtClean="0">
                <a:latin typeface="+mj-ea"/>
                <a:ea typeface="+mj-ea"/>
              </a:rPr>
              <a:t> 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   -       </a:t>
            </a:r>
            <a:r>
              <a:rPr lang="ko-KR" altLang="en-US" sz="1000" dirty="0" smtClean="0">
                <a:latin typeface="+mj-ea"/>
                <a:ea typeface="+mj-ea"/>
              </a:rPr>
              <a:t>부서별 연결된 </a:t>
            </a:r>
            <a:r>
              <a:rPr lang="ko-KR" altLang="en-US" sz="1000" dirty="0" err="1" smtClean="0">
                <a:latin typeface="+mj-ea"/>
                <a:ea typeface="+mj-ea"/>
              </a:rPr>
              <a:t>메니져의</a:t>
            </a:r>
            <a:r>
              <a:rPr lang="ko-KR" altLang="en-US" sz="1000" dirty="0" smtClean="0">
                <a:latin typeface="+mj-ea"/>
                <a:ea typeface="+mj-ea"/>
              </a:rPr>
              <a:t> 숫자를 보여준다</a:t>
            </a:r>
            <a:r>
              <a:rPr lang="en-US" altLang="ko-KR" sz="1000" dirty="0" smtClean="0">
                <a:latin typeface="+mj-ea"/>
                <a:ea typeface="+mj-ea"/>
              </a:rPr>
              <a:t>. 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        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+mj-ea"/>
                <a:ea typeface="+mj-ea"/>
              </a:rPr>
              <a:t>메니져는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 해당 부서원의 신청 및 취소 기록을 메일로 받아보고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정당한 사유에 의한 사후조정의 권한이 있다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endParaRPr lang="en-US" altLang="ko-KR" sz="10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  </a:t>
            </a:r>
            <a:r>
              <a:rPr lang="en-US" altLang="ko-KR" sz="1000" dirty="0">
                <a:latin typeface="+mj-ea"/>
                <a:ea typeface="+mj-ea"/>
              </a:rPr>
              <a:t>-       </a:t>
            </a:r>
            <a:r>
              <a:rPr lang="ko-KR" altLang="en-US" sz="1000" dirty="0">
                <a:latin typeface="+mj-ea"/>
                <a:ea typeface="+mj-ea"/>
              </a:rPr>
              <a:t>검색된 </a:t>
            </a:r>
            <a:r>
              <a:rPr lang="ko-KR" altLang="en-US" sz="1000" dirty="0" err="1" smtClean="0">
                <a:latin typeface="+mj-ea"/>
                <a:ea typeface="+mj-ea"/>
              </a:rPr>
              <a:t>메니져</a:t>
            </a:r>
            <a:r>
              <a:rPr lang="ko-KR" altLang="en-US" sz="1000" dirty="0" smtClean="0">
                <a:latin typeface="+mj-ea"/>
                <a:ea typeface="+mj-ea"/>
              </a:rPr>
              <a:t> 목록</a:t>
            </a:r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   -       </a:t>
            </a:r>
            <a:r>
              <a:rPr lang="ko-KR" altLang="en-US" sz="1000" dirty="0" err="1" smtClean="0">
                <a:latin typeface="+mj-ea"/>
                <a:ea typeface="+mj-ea"/>
              </a:rPr>
              <a:t>메니져가</a:t>
            </a:r>
            <a:r>
              <a:rPr lang="ko-KR" altLang="en-US" sz="1000" dirty="0" smtClean="0">
                <a:latin typeface="+mj-ea"/>
                <a:ea typeface="+mj-ea"/>
              </a:rPr>
              <a:t> 관리하는 부서목록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89082" y="6981073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5" name="Oval 26"/>
          <p:cNvSpPr>
            <a:spLocks noChangeArrowheads="1"/>
          </p:cNvSpPr>
          <p:nvPr/>
        </p:nvSpPr>
        <p:spPr bwMode="auto">
          <a:xfrm>
            <a:off x="594758" y="7142974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3486034" y="2667438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1772694" y="3065987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33" name="Oval 26"/>
          <p:cNvSpPr>
            <a:spLocks noChangeArrowheads="1"/>
          </p:cNvSpPr>
          <p:nvPr/>
        </p:nvSpPr>
        <p:spPr bwMode="auto">
          <a:xfrm>
            <a:off x="648059" y="3930796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595117" y="7549916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4124325" y="3930796"/>
            <a:ext cx="1809750" cy="1429850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26"/>
          <p:cNvSpPr>
            <a:spLocks noChangeArrowheads="1"/>
          </p:cNvSpPr>
          <p:nvPr/>
        </p:nvSpPr>
        <p:spPr bwMode="auto">
          <a:xfrm>
            <a:off x="4277084" y="3727009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4</a:t>
            </a:r>
            <a:endParaRPr lang="en-US" altLang="ko-KR" dirty="0"/>
          </a:p>
        </p:txBody>
      </p:sp>
      <p:sp>
        <p:nvSpPr>
          <p:cNvPr id="19" name="Oval 26"/>
          <p:cNvSpPr>
            <a:spLocks noChangeArrowheads="1"/>
          </p:cNvSpPr>
          <p:nvPr/>
        </p:nvSpPr>
        <p:spPr bwMode="auto">
          <a:xfrm>
            <a:off x="589082" y="7753703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4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2423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8" y="1545197"/>
            <a:ext cx="6435955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82" y="1640447"/>
            <a:ext cx="4335394" cy="374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메니져</a:t>
            </a:r>
            <a:r>
              <a:rPr lang="en-US" altLang="ko-KR" dirty="0" smtClean="0"/>
              <a:t>-</a:t>
            </a:r>
            <a:r>
              <a:rPr lang="ko-KR" altLang="en-US" dirty="0" smtClean="0"/>
              <a:t>부서관리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err="1" smtClean="0">
                <a:latin typeface="+mj-ea"/>
              </a:rPr>
              <a:t>메니져</a:t>
            </a:r>
            <a:r>
              <a:rPr lang="ko-KR" altLang="en-US" sz="1000" dirty="0" smtClean="0">
                <a:latin typeface="+mj-ea"/>
              </a:rPr>
              <a:t> 권한 직원에게 관리부서 적용</a:t>
            </a:r>
            <a:r>
              <a:rPr lang="en-US" altLang="ko-KR" sz="1000" dirty="0" smtClean="0">
                <a:latin typeface="+mj-ea"/>
              </a:rPr>
              <a:t>.</a:t>
            </a:r>
            <a:r>
              <a:rPr lang="ko-KR" altLang="en-US" sz="1000" dirty="0" smtClean="0">
                <a:latin typeface="+mj-ea"/>
              </a:rPr>
              <a:t> 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 err="1" smtClean="0">
                <a:solidFill>
                  <a:srgbClr val="000000"/>
                </a:solidFill>
              </a:rPr>
              <a:t>메니져</a:t>
            </a:r>
            <a:r>
              <a:rPr lang="en-US" altLang="ko-KR" sz="1000" dirty="0" smtClean="0">
                <a:solidFill>
                  <a:srgbClr val="000000"/>
                </a:solidFill>
              </a:rPr>
              <a:t>-</a:t>
            </a:r>
            <a:r>
              <a:rPr lang="ko-KR" altLang="en-US" sz="1000" dirty="0" smtClean="0">
                <a:solidFill>
                  <a:srgbClr val="000000"/>
                </a:solidFill>
              </a:rPr>
              <a:t>부서관리</a:t>
            </a:r>
            <a:r>
              <a:rPr lang="en-US" altLang="ko-KR" sz="1000" dirty="0" smtClean="0">
                <a:solidFill>
                  <a:srgbClr val="000000"/>
                </a:solidFill>
              </a:rPr>
              <a:t>-</a:t>
            </a:r>
            <a:r>
              <a:rPr lang="ko-KR" altLang="en-US" sz="1000" dirty="0" smtClean="0">
                <a:solidFill>
                  <a:srgbClr val="000000"/>
                </a:solidFill>
              </a:rPr>
              <a:t>등록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 smtClean="0">
                <a:latin typeface="+mj-ea"/>
              </a:rPr>
              <a:t>1. </a:t>
            </a:r>
            <a:r>
              <a:rPr lang="ko-KR" altLang="en-US" sz="1000" dirty="0" smtClean="0">
                <a:latin typeface="+mj-ea"/>
              </a:rPr>
              <a:t>기본 설명</a:t>
            </a:r>
            <a:endParaRPr lang="en-US" altLang="ko-KR" sz="1000" dirty="0" smtClean="0">
              <a:latin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</a:rPr>
              <a:t>   - </a:t>
            </a:r>
            <a:r>
              <a:rPr lang="ko-KR" altLang="en-US" sz="1000" dirty="0" err="1" smtClean="0">
                <a:latin typeface="+mj-ea"/>
              </a:rPr>
              <a:t>메니져별</a:t>
            </a:r>
            <a:r>
              <a:rPr lang="ko-KR" altLang="en-US" sz="1000" dirty="0" smtClean="0">
                <a:latin typeface="+mj-ea"/>
              </a:rPr>
              <a:t> 관리부서를 연결한다</a:t>
            </a:r>
            <a:r>
              <a:rPr lang="en-US" altLang="ko-KR" sz="1000" dirty="0" smtClean="0">
                <a:latin typeface="+mj-ea"/>
              </a:rPr>
              <a:t>.</a:t>
            </a: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   </a:t>
            </a:r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endParaRPr lang="en-US" altLang="ko-KR" sz="1000" dirty="0" smtClean="0">
              <a:latin typeface="+mj-ea"/>
              <a:ea typeface="+mj-ea"/>
            </a:endParaRP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2</a:t>
            </a:r>
            <a:r>
              <a:rPr lang="en-US" altLang="ko-KR" sz="1000" i="0" dirty="0" smtClean="0">
                <a:latin typeface="+mj-ea"/>
                <a:ea typeface="+mj-ea"/>
              </a:rPr>
              <a:t>. </a:t>
            </a:r>
            <a:r>
              <a:rPr lang="ko-KR" altLang="en-US" sz="1000" i="0" dirty="0" smtClean="0">
                <a:latin typeface="+mj-ea"/>
                <a:ea typeface="+mj-ea"/>
              </a:rPr>
              <a:t>처리 절차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 smtClean="0">
                <a:latin typeface="+mj-ea"/>
                <a:ea typeface="+mj-ea"/>
              </a:rPr>
              <a:t>   -       </a:t>
            </a:r>
            <a:r>
              <a:rPr lang="ko-KR" altLang="en-US" sz="1000" i="0" dirty="0" smtClean="0">
                <a:latin typeface="+mj-ea"/>
                <a:ea typeface="+mj-ea"/>
              </a:rPr>
              <a:t>부서 목록 체크를 하면 관리부서를 선택 및 취소 할 수 있다</a:t>
            </a:r>
            <a:r>
              <a:rPr lang="en-US" altLang="ko-KR" sz="1000" i="0" dirty="0" smtClean="0">
                <a:latin typeface="+mj-ea"/>
                <a:ea typeface="+mj-ea"/>
              </a:rPr>
              <a:t>.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89082" y="6981073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1504834" y="3727009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62125" y="3513366"/>
            <a:ext cx="1674933" cy="1182459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17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8" y="1545197"/>
            <a:ext cx="6435955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76" y="1557456"/>
            <a:ext cx="6406335" cy="3689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연차관리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err="1" smtClean="0">
                <a:latin typeface="+mj-ea"/>
              </a:rPr>
              <a:t>직원별</a:t>
            </a:r>
            <a:r>
              <a:rPr lang="ko-KR" altLang="en-US" sz="1000" dirty="0" smtClean="0">
                <a:latin typeface="+mj-ea"/>
              </a:rPr>
              <a:t> 사용가능 연차 관리화면 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 smtClean="0">
                <a:solidFill>
                  <a:srgbClr val="000000"/>
                </a:solidFill>
              </a:rPr>
              <a:t>연차관리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 smtClean="0">
                <a:latin typeface="+mj-ea"/>
              </a:rPr>
              <a:t>1. </a:t>
            </a:r>
            <a:r>
              <a:rPr lang="ko-KR" altLang="en-US" sz="1000" dirty="0" smtClean="0">
                <a:latin typeface="+mj-ea"/>
              </a:rPr>
              <a:t>기본 설명</a:t>
            </a:r>
            <a:endParaRPr lang="en-US" altLang="ko-KR" sz="1000" dirty="0" smtClean="0">
              <a:latin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</a:rPr>
              <a:t>   - </a:t>
            </a:r>
            <a:r>
              <a:rPr lang="ko-KR" altLang="en-US" sz="1000" dirty="0" err="1" smtClean="0">
                <a:latin typeface="+mj-ea"/>
              </a:rPr>
              <a:t>년도별</a:t>
            </a:r>
            <a:r>
              <a:rPr lang="ko-KR" altLang="en-US" sz="1000" dirty="0" smtClean="0">
                <a:latin typeface="+mj-ea"/>
              </a:rPr>
              <a:t> 직원에게 부여되는 연차 입력화면</a:t>
            </a:r>
            <a:r>
              <a:rPr lang="en-US" altLang="ko-KR" sz="1000" dirty="0" smtClean="0">
                <a:latin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</a:rPr>
              <a:t> </a:t>
            </a:r>
            <a:r>
              <a:rPr lang="en-US" altLang="ko-KR" sz="1000" dirty="0" smtClean="0">
                <a:latin typeface="+mj-ea"/>
              </a:rPr>
              <a:t>  -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</a:rPr>
              <a:t>연차가 등록되어 있지 않으면 휴가 및 반휴 신청이 불가능 하다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</a:rPr>
              <a:t>.</a:t>
            </a: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</a:rPr>
              <a:t>  -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</a:rPr>
              <a:t>연말에는 미리 다음 년도 연차를 등록해야  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</a:rPr>
              <a:t>11~12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</a:rPr>
              <a:t>월 달에 다음 년도 연차 신청이 가능하다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</a:rPr>
              <a:t>.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</a:rPr>
              <a:t> </a:t>
            </a:r>
            <a:endParaRPr lang="en-US" altLang="ko-KR" sz="1000" b="1" dirty="0" smtClean="0">
              <a:solidFill>
                <a:srgbClr val="FF0000"/>
              </a:solidFill>
              <a:latin typeface="+mj-ea"/>
            </a:endParaRP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2</a:t>
            </a:r>
            <a:r>
              <a:rPr lang="en-US" altLang="ko-KR" sz="1000" i="0" dirty="0" smtClean="0">
                <a:latin typeface="+mj-ea"/>
                <a:ea typeface="+mj-ea"/>
              </a:rPr>
              <a:t>. </a:t>
            </a:r>
            <a:r>
              <a:rPr lang="ko-KR" altLang="en-US" sz="1000" i="0" dirty="0" smtClean="0">
                <a:latin typeface="+mj-ea"/>
                <a:ea typeface="+mj-ea"/>
              </a:rPr>
              <a:t>처리 절차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 smtClean="0">
                <a:latin typeface="+mj-ea"/>
                <a:ea typeface="+mj-ea"/>
              </a:rPr>
              <a:t>   -       </a:t>
            </a:r>
            <a:r>
              <a:rPr lang="ko-KR" altLang="en-US" sz="1000" dirty="0" smtClean="0">
                <a:latin typeface="+mj-ea"/>
                <a:ea typeface="+mj-ea"/>
              </a:rPr>
              <a:t>선택된 검색조건에 의한 해당 데이터를 검색한다</a:t>
            </a:r>
            <a:r>
              <a:rPr lang="en-US" altLang="ko-KR" sz="1000" dirty="0" smtClean="0">
                <a:latin typeface="+mj-ea"/>
                <a:ea typeface="+mj-ea"/>
              </a:rPr>
              <a:t>. (</a:t>
            </a:r>
            <a:r>
              <a:rPr lang="ko-KR" altLang="en-US" sz="1000" dirty="0" smtClean="0">
                <a:latin typeface="+mj-ea"/>
                <a:ea typeface="+mj-ea"/>
              </a:rPr>
              <a:t>년도</a:t>
            </a:r>
            <a:r>
              <a:rPr lang="en-US" altLang="ko-KR" sz="1000" dirty="0" smtClean="0">
                <a:latin typeface="+mj-ea"/>
                <a:ea typeface="+mj-ea"/>
              </a:rPr>
              <a:t>/</a:t>
            </a:r>
            <a:r>
              <a:rPr lang="ko-KR" altLang="en-US" sz="1000" dirty="0" smtClean="0">
                <a:latin typeface="+mj-ea"/>
                <a:ea typeface="+mj-ea"/>
              </a:rPr>
              <a:t>성명</a:t>
            </a:r>
            <a:r>
              <a:rPr lang="en-US" altLang="ko-KR" sz="1000" dirty="0" smtClean="0">
                <a:latin typeface="+mj-ea"/>
                <a:ea typeface="+mj-ea"/>
              </a:rPr>
              <a:t>)</a:t>
            </a:r>
            <a:r>
              <a:rPr lang="ko-KR" altLang="en-US" sz="1000" i="0" dirty="0" smtClean="0">
                <a:latin typeface="+mj-ea"/>
                <a:ea typeface="+mj-ea"/>
              </a:rPr>
              <a:t> 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   -       </a:t>
            </a:r>
            <a:r>
              <a:rPr lang="ko-KR" altLang="en-US" sz="1000" dirty="0" smtClean="0">
                <a:latin typeface="+mj-ea"/>
                <a:ea typeface="+mj-ea"/>
              </a:rPr>
              <a:t>해당년도 연차 등록 여부를 표시한다</a:t>
            </a:r>
            <a:r>
              <a:rPr lang="en-US" altLang="ko-KR" sz="1000" dirty="0" smtClean="0">
                <a:latin typeface="+mj-ea"/>
                <a:ea typeface="+mj-ea"/>
              </a:rPr>
              <a:t>. 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                     </a:t>
            </a:r>
          </a:p>
          <a:p>
            <a:pPr marL="342900" indent="-342900"/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                   :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해당 년도 연차가 등록 되어 있음을 나타낸다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. (0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도포함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)</a:t>
            </a: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                  :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해당 년도 연차가 미등록 되어 있음을 나타낸다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endParaRPr lang="en-US" altLang="ko-KR" sz="10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   -       </a:t>
            </a:r>
            <a:r>
              <a:rPr lang="ko-KR" altLang="en-US" sz="1000" dirty="0" smtClean="0">
                <a:latin typeface="+mj-ea"/>
                <a:ea typeface="+mj-ea"/>
              </a:rPr>
              <a:t>등록된 연차</a:t>
            </a:r>
            <a:r>
              <a:rPr lang="en-US" altLang="ko-KR" sz="1000" dirty="0" smtClean="0">
                <a:latin typeface="+mj-ea"/>
                <a:ea typeface="+mj-ea"/>
              </a:rPr>
              <a:t>. (0</a:t>
            </a:r>
            <a:r>
              <a:rPr lang="ko-KR" altLang="en-US" sz="1000" dirty="0" smtClean="0">
                <a:latin typeface="+mj-ea"/>
                <a:ea typeface="+mj-ea"/>
              </a:rPr>
              <a:t>은 등록상태에서는 연차가 </a:t>
            </a:r>
            <a:r>
              <a:rPr lang="en-US" altLang="ko-KR" sz="1000" dirty="0" smtClean="0">
                <a:latin typeface="+mj-ea"/>
                <a:ea typeface="+mj-ea"/>
              </a:rPr>
              <a:t>0</a:t>
            </a:r>
            <a:r>
              <a:rPr lang="ko-KR" altLang="en-US" sz="1000" dirty="0" smtClean="0">
                <a:latin typeface="+mj-ea"/>
                <a:ea typeface="+mj-ea"/>
              </a:rPr>
              <a:t>임을 나타내고</a:t>
            </a:r>
            <a:r>
              <a:rPr lang="en-US" altLang="ko-KR" sz="1000" dirty="0" smtClean="0">
                <a:latin typeface="+mj-ea"/>
                <a:ea typeface="+mj-ea"/>
              </a:rPr>
              <a:t>, </a:t>
            </a:r>
            <a:r>
              <a:rPr lang="ko-KR" altLang="en-US" sz="1000" dirty="0" smtClean="0">
                <a:latin typeface="+mj-ea"/>
                <a:ea typeface="+mj-ea"/>
              </a:rPr>
              <a:t>미등록 상태에서는 등록되지 않음을 나타낸다</a:t>
            </a:r>
            <a:r>
              <a:rPr lang="en-US" altLang="ko-KR" sz="1000" dirty="0" smtClean="0">
                <a:latin typeface="+mj-ea"/>
                <a:ea typeface="+mj-ea"/>
              </a:rPr>
              <a:t>.)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-       </a:t>
            </a:r>
            <a:r>
              <a:rPr lang="ko-KR" altLang="en-US" sz="1000" dirty="0" smtClean="0">
                <a:latin typeface="+mj-ea"/>
                <a:ea typeface="+mj-ea"/>
              </a:rPr>
              <a:t>연차등록 </a:t>
            </a:r>
            <a:r>
              <a:rPr lang="ko-KR" altLang="en-US" sz="1000" dirty="0" err="1" smtClean="0">
                <a:latin typeface="+mj-ea"/>
                <a:ea typeface="+mj-ea"/>
              </a:rPr>
              <a:t>모달창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342900" indent="-342900"/>
            <a:endParaRPr lang="en-US" altLang="ko-KR" sz="10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/>
            <a:endParaRPr lang="en-US" altLang="ko-KR" sz="1000" b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89082" y="6981073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5" name="Oval 26"/>
          <p:cNvSpPr>
            <a:spLocks noChangeArrowheads="1"/>
          </p:cNvSpPr>
          <p:nvPr/>
        </p:nvSpPr>
        <p:spPr bwMode="auto">
          <a:xfrm>
            <a:off x="594758" y="7142974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744661" y="2663113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648863" y="3659698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586704" y="7877881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5679295" y="3222367"/>
            <a:ext cx="772373" cy="2024654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26"/>
          <p:cNvSpPr>
            <a:spLocks noChangeArrowheads="1"/>
          </p:cNvSpPr>
          <p:nvPr/>
        </p:nvSpPr>
        <p:spPr bwMode="auto">
          <a:xfrm>
            <a:off x="5656635" y="3018580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  <p:sp>
        <p:nvSpPr>
          <p:cNvPr id="19" name="Oval 26"/>
          <p:cNvSpPr>
            <a:spLocks noChangeArrowheads="1"/>
          </p:cNvSpPr>
          <p:nvPr/>
        </p:nvSpPr>
        <p:spPr bwMode="auto">
          <a:xfrm>
            <a:off x="590789" y="8182328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4</a:t>
            </a:r>
            <a:endParaRPr lang="en-US" altLang="ko-KR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287" y="1654804"/>
            <a:ext cx="2603411" cy="174743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Oval 26"/>
          <p:cNvSpPr>
            <a:spLocks noChangeArrowheads="1"/>
          </p:cNvSpPr>
          <p:nvPr/>
        </p:nvSpPr>
        <p:spPr bwMode="auto">
          <a:xfrm>
            <a:off x="3095607" y="1654804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4</a:t>
            </a:r>
            <a:endParaRPr lang="en-US" altLang="ko-KR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63" y="7380863"/>
            <a:ext cx="392067" cy="230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67" y="7594978"/>
            <a:ext cx="449217" cy="193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061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8" y="1545197"/>
            <a:ext cx="6435955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09" y="1554722"/>
            <a:ext cx="6378521" cy="3692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규칙관리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</a:rPr>
              <a:t>시스템에서 적용하는 일별</a:t>
            </a:r>
            <a:r>
              <a:rPr lang="en-US" altLang="ko-KR" sz="1000" dirty="0" smtClean="0">
                <a:latin typeface="+mj-ea"/>
              </a:rPr>
              <a:t>, </a:t>
            </a:r>
            <a:r>
              <a:rPr lang="ko-KR" altLang="en-US" sz="1000" dirty="0" err="1" smtClean="0">
                <a:latin typeface="+mj-ea"/>
              </a:rPr>
              <a:t>년별</a:t>
            </a:r>
            <a:r>
              <a:rPr lang="ko-KR" altLang="en-US" sz="1000" dirty="0" smtClean="0">
                <a:latin typeface="+mj-ea"/>
              </a:rPr>
              <a:t> 규칙관리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 smtClean="0">
                <a:solidFill>
                  <a:srgbClr val="000000"/>
                </a:solidFill>
              </a:rPr>
              <a:t>규칙관리 </a:t>
            </a:r>
            <a:r>
              <a:rPr lang="en-US" altLang="ko-KR" sz="1000" dirty="0" smtClean="0">
                <a:solidFill>
                  <a:srgbClr val="000000"/>
                </a:solidFill>
              </a:rPr>
              <a:t>- </a:t>
            </a:r>
            <a:r>
              <a:rPr lang="ko-KR" altLang="en-US" sz="1000" dirty="0" err="1" smtClean="0">
                <a:solidFill>
                  <a:srgbClr val="000000"/>
                </a:solidFill>
              </a:rPr>
              <a:t>일기준규칙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 smtClean="0">
                <a:latin typeface="+mj-ea"/>
              </a:rPr>
              <a:t>1. </a:t>
            </a:r>
            <a:r>
              <a:rPr lang="ko-KR" altLang="en-US" sz="1000" dirty="0" smtClean="0">
                <a:latin typeface="+mj-ea"/>
              </a:rPr>
              <a:t>기본 설명</a:t>
            </a:r>
            <a:endParaRPr lang="en-US" altLang="ko-KR" sz="1000" dirty="0" smtClean="0">
              <a:latin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</a:rPr>
              <a:t>   - </a:t>
            </a:r>
            <a:r>
              <a:rPr lang="ko-KR" altLang="en-US" sz="1000" dirty="0" err="1" smtClean="0">
                <a:latin typeface="+mj-ea"/>
              </a:rPr>
              <a:t>일기준의</a:t>
            </a:r>
            <a:r>
              <a:rPr lang="ko-KR" altLang="en-US" sz="1000" dirty="0" smtClean="0">
                <a:latin typeface="+mj-ea"/>
              </a:rPr>
              <a:t> 규칙 관리화면</a:t>
            </a:r>
            <a:r>
              <a:rPr lang="en-US" altLang="ko-KR" sz="1000" dirty="0" smtClean="0">
                <a:latin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</a:rPr>
              <a:t> </a:t>
            </a:r>
            <a:r>
              <a:rPr lang="en-US" altLang="ko-KR" sz="1000" dirty="0" smtClean="0">
                <a:latin typeface="+mj-ea"/>
              </a:rPr>
              <a:t>  - </a:t>
            </a:r>
            <a:r>
              <a:rPr lang="ko-KR" altLang="en-US" sz="1000" dirty="0" err="1" smtClean="0">
                <a:latin typeface="+mj-ea"/>
              </a:rPr>
              <a:t>일기준</a:t>
            </a:r>
            <a:r>
              <a:rPr lang="ko-KR" altLang="en-US" sz="1000" dirty="0" smtClean="0">
                <a:latin typeface="+mj-ea"/>
              </a:rPr>
              <a:t> 규칙을 변경하면 다음날부터 적용된다</a:t>
            </a:r>
            <a:r>
              <a:rPr lang="en-US" altLang="ko-KR" sz="1000" dirty="0" smtClean="0">
                <a:latin typeface="+mj-ea"/>
              </a:rPr>
              <a:t>.</a:t>
            </a: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2</a:t>
            </a:r>
            <a:r>
              <a:rPr lang="en-US" altLang="ko-KR" sz="1000" i="0" dirty="0" smtClean="0">
                <a:latin typeface="+mj-ea"/>
                <a:ea typeface="+mj-ea"/>
              </a:rPr>
              <a:t>. </a:t>
            </a:r>
            <a:r>
              <a:rPr lang="ko-KR" altLang="en-US" sz="1000" i="0" dirty="0" smtClean="0">
                <a:latin typeface="+mj-ea"/>
                <a:ea typeface="+mj-ea"/>
              </a:rPr>
              <a:t>처리 절차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 smtClean="0">
                <a:latin typeface="+mj-ea"/>
                <a:ea typeface="+mj-ea"/>
              </a:rPr>
              <a:t>   -       </a:t>
            </a:r>
            <a:r>
              <a:rPr lang="ko-KR" altLang="en-US" sz="1000" i="0" dirty="0" smtClean="0">
                <a:latin typeface="+mj-ea"/>
                <a:ea typeface="+mj-ea"/>
              </a:rPr>
              <a:t>등록버튼을 누르면 새로운 규칙 등록 창이 표시된다</a:t>
            </a:r>
            <a:r>
              <a:rPr lang="en-US" altLang="ko-KR" sz="1000" i="0" dirty="0" smtClean="0">
                <a:latin typeface="+mj-ea"/>
                <a:ea typeface="+mj-ea"/>
              </a:rPr>
              <a:t>.</a:t>
            </a:r>
            <a:r>
              <a:rPr lang="ko-KR" altLang="en-US" sz="1000" i="0" dirty="0" smtClean="0">
                <a:latin typeface="+mj-ea"/>
                <a:ea typeface="+mj-ea"/>
              </a:rPr>
              <a:t> 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          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자동으로 적용 시작일은 내일로 표시되고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나머지 항목들에 대하여 입력한다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. </a:t>
            </a:r>
          </a:p>
          <a:p>
            <a:pPr marL="342900" indent="-342900"/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          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변경이 되지 않는 항목은 기존과 동일하게 입력한다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 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   - </a:t>
            </a:r>
            <a:r>
              <a:rPr lang="ko-KR" altLang="en-US" sz="1000" dirty="0" smtClean="0">
                <a:latin typeface="+mj-ea"/>
                <a:ea typeface="+mj-ea"/>
              </a:rPr>
              <a:t>등록항목</a:t>
            </a:r>
            <a:r>
              <a:rPr lang="en-US" altLang="ko-KR" sz="1000" dirty="0">
                <a:latin typeface="+mj-ea"/>
                <a:ea typeface="+mj-ea"/>
              </a:rPr>
              <a:t> 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   . </a:t>
            </a:r>
            <a:r>
              <a:rPr lang="ko-KR" altLang="en-US" sz="1000" dirty="0" smtClean="0">
                <a:latin typeface="+mj-ea"/>
                <a:ea typeface="+mj-ea"/>
              </a:rPr>
              <a:t>적용시작일</a:t>
            </a:r>
            <a:r>
              <a:rPr lang="en-US" altLang="ko-KR" sz="1000" dirty="0" smtClean="0">
                <a:latin typeface="+mj-ea"/>
                <a:ea typeface="+mj-ea"/>
              </a:rPr>
              <a:t>, </a:t>
            </a:r>
            <a:r>
              <a:rPr lang="ko-KR" altLang="en-US" sz="1000" dirty="0" smtClean="0">
                <a:latin typeface="+mj-ea"/>
                <a:ea typeface="+mj-ea"/>
              </a:rPr>
              <a:t>적용종료일 </a:t>
            </a:r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 smtClean="0">
                <a:latin typeface="+mj-ea"/>
                <a:ea typeface="+mj-ea"/>
              </a:rPr>
              <a:t>규칙이 적용되는 기간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   . </a:t>
            </a:r>
            <a:r>
              <a:rPr lang="ko-KR" altLang="en-US" sz="1000" dirty="0" smtClean="0">
                <a:latin typeface="+mj-ea"/>
                <a:ea typeface="+mj-ea"/>
              </a:rPr>
              <a:t>장지각시간</a:t>
            </a:r>
            <a:r>
              <a:rPr lang="en-US" altLang="ko-KR" sz="1000" dirty="0" smtClean="0">
                <a:latin typeface="+mj-ea"/>
                <a:ea typeface="+mj-ea"/>
              </a:rPr>
              <a:t>(</a:t>
            </a:r>
            <a:r>
              <a:rPr lang="ko-KR" altLang="en-US" sz="1000" dirty="0" smtClean="0">
                <a:latin typeface="+mj-ea"/>
                <a:ea typeface="+mj-ea"/>
              </a:rPr>
              <a:t>출근시간 후</a:t>
            </a:r>
            <a:r>
              <a:rPr lang="en-US" altLang="ko-KR" sz="1000" dirty="0" smtClean="0">
                <a:latin typeface="+mj-ea"/>
                <a:ea typeface="+mj-ea"/>
              </a:rPr>
              <a:t>) : </a:t>
            </a:r>
            <a:r>
              <a:rPr lang="ko-KR" altLang="en-US" sz="1000" dirty="0" smtClean="0">
                <a:latin typeface="+mj-ea"/>
                <a:ea typeface="+mj-ea"/>
              </a:rPr>
              <a:t>출근시간 후 </a:t>
            </a:r>
            <a:r>
              <a:rPr lang="ko-KR" altLang="en-US" sz="1000" dirty="0" err="1" smtClean="0">
                <a:latin typeface="+mj-ea"/>
                <a:ea typeface="+mj-ea"/>
              </a:rPr>
              <a:t>장지각이</a:t>
            </a:r>
            <a:r>
              <a:rPr lang="ko-KR" altLang="en-US" sz="1000" dirty="0" smtClean="0">
                <a:latin typeface="+mj-ea"/>
                <a:ea typeface="+mj-ea"/>
              </a:rPr>
              <a:t> 적용되는 시간</a:t>
            </a:r>
            <a:r>
              <a:rPr lang="en-US" altLang="ko-KR" sz="1000" dirty="0" smtClean="0">
                <a:latin typeface="+mj-ea"/>
                <a:ea typeface="+mj-ea"/>
              </a:rPr>
              <a:t>(</a:t>
            </a:r>
            <a:r>
              <a:rPr lang="ko-KR" altLang="en-US" sz="1000" dirty="0" smtClean="0">
                <a:latin typeface="+mj-ea"/>
                <a:ea typeface="+mj-ea"/>
              </a:rPr>
              <a:t>분</a:t>
            </a:r>
            <a:r>
              <a:rPr lang="en-US" altLang="ko-KR" sz="1000" dirty="0" smtClean="0">
                <a:latin typeface="+mj-ea"/>
                <a:ea typeface="+mj-ea"/>
              </a:rPr>
              <a:t>).</a:t>
            </a:r>
            <a:r>
              <a:rPr lang="ko-KR" altLang="en-US" sz="1000" dirty="0" smtClean="0">
                <a:latin typeface="+mj-ea"/>
                <a:ea typeface="+mj-ea"/>
              </a:rPr>
              <a:t> 출근가능 종료시간과 </a:t>
            </a:r>
            <a:r>
              <a:rPr lang="ko-KR" altLang="en-US" sz="1000" dirty="0" err="1" smtClean="0">
                <a:latin typeface="+mj-ea"/>
                <a:ea typeface="+mj-ea"/>
              </a:rPr>
              <a:t>장지각</a:t>
            </a:r>
            <a:r>
              <a:rPr lang="ko-KR" altLang="en-US" sz="1000" dirty="0" smtClean="0">
                <a:latin typeface="+mj-ea"/>
                <a:ea typeface="+mj-ea"/>
              </a:rPr>
              <a:t> 사이는 </a:t>
            </a:r>
            <a:r>
              <a:rPr lang="ko-KR" altLang="en-US" sz="1000" dirty="0" err="1" smtClean="0">
                <a:latin typeface="+mj-ea"/>
                <a:ea typeface="+mj-ea"/>
              </a:rPr>
              <a:t>단지각</a:t>
            </a:r>
            <a:r>
              <a:rPr lang="ko-KR" altLang="en-US" sz="1000" dirty="0" smtClean="0">
                <a:latin typeface="+mj-ea"/>
                <a:ea typeface="+mj-ea"/>
              </a:rPr>
              <a:t> 적용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   . </a:t>
            </a:r>
            <a:r>
              <a:rPr lang="ko-KR" altLang="en-US" sz="1000" dirty="0" smtClean="0">
                <a:latin typeface="+mj-ea"/>
                <a:ea typeface="+mj-ea"/>
              </a:rPr>
              <a:t>출근가능시작시간</a:t>
            </a:r>
            <a:r>
              <a:rPr lang="en-US" altLang="ko-KR" sz="1000" dirty="0" smtClean="0">
                <a:latin typeface="+mj-ea"/>
                <a:ea typeface="+mj-ea"/>
              </a:rPr>
              <a:t>, </a:t>
            </a:r>
            <a:r>
              <a:rPr lang="ko-KR" altLang="en-US" sz="1000" dirty="0" smtClean="0">
                <a:latin typeface="+mj-ea"/>
                <a:ea typeface="+mj-ea"/>
              </a:rPr>
              <a:t>출근가능종료시간 </a:t>
            </a:r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 smtClean="0">
                <a:latin typeface="+mj-ea"/>
                <a:ea typeface="+mj-ea"/>
              </a:rPr>
              <a:t>출근을 인정하는 시간의 구간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     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단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, 04:00 ~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출근가능시작시간에 출근을 한 경우는 출근시간을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</a:rPr>
              <a:t>출근가능시작시간으로 인정한다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</a:rPr>
              <a:t>.</a:t>
            </a:r>
            <a:endParaRPr lang="en-US" altLang="ko-KR" sz="1000" b="1" dirty="0">
              <a:solidFill>
                <a:srgbClr val="FF0000"/>
              </a:solidFill>
              <a:latin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      . </a:t>
            </a:r>
            <a:r>
              <a:rPr lang="ko-KR" altLang="en-US" sz="1000" dirty="0" smtClean="0">
                <a:latin typeface="+mj-ea"/>
                <a:ea typeface="+mj-ea"/>
              </a:rPr>
              <a:t>월 대체근무 가능횟수 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   . </a:t>
            </a:r>
            <a:r>
              <a:rPr lang="ko-KR" altLang="en-US" sz="1000" dirty="0" smtClean="0">
                <a:latin typeface="+mj-ea"/>
                <a:ea typeface="+mj-ea"/>
              </a:rPr>
              <a:t>대체근무 최대가능시간 </a:t>
            </a:r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 smtClean="0">
                <a:latin typeface="+mj-ea"/>
                <a:ea typeface="+mj-ea"/>
              </a:rPr>
              <a:t>한번에 신청 가능한 대체근무 최대 시간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89082" y="6981073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5" name="Oval 26"/>
          <p:cNvSpPr>
            <a:spLocks noChangeArrowheads="1"/>
          </p:cNvSpPr>
          <p:nvPr/>
        </p:nvSpPr>
        <p:spPr bwMode="auto">
          <a:xfrm>
            <a:off x="594758" y="7142974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5054076" y="2823318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731167" y="3563664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358" y="3149583"/>
            <a:ext cx="2712229" cy="246483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416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8" y="1545197"/>
            <a:ext cx="6435955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562100"/>
            <a:ext cx="6418263" cy="3858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690" y="1837258"/>
            <a:ext cx="3227184" cy="230981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규칙관리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</a:rPr>
              <a:t>시스템에서 적용하는 일별</a:t>
            </a:r>
            <a:r>
              <a:rPr lang="en-US" altLang="ko-KR" sz="1000" dirty="0" smtClean="0">
                <a:latin typeface="+mj-ea"/>
              </a:rPr>
              <a:t>, </a:t>
            </a:r>
            <a:r>
              <a:rPr lang="ko-KR" altLang="en-US" sz="1000" dirty="0" err="1" smtClean="0">
                <a:latin typeface="+mj-ea"/>
              </a:rPr>
              <a:t>년별</a:t>
            </a:r>
            <a:r>
              <a:rPr lang="ko-KR" altLang="en-US" sz="1000" dirty="0" smtClean="0">
                <a:latin typeface="+mj-ea"/>
              </a:rPr>
              <a:t> 규칙관리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 smtClean="0">
                <a:solidFill>
                  <a:srgbClr val="000000"/>
                </a:solidFill>
              </a:rPr>
              <a:t>규칙관리 </a:t>
            </a:r>
            <a:r>
              <a:rPr lang="en-US" altLang="ko-KR" sz="1000" dirty="0" smtClean="0">
                <a:solidFill>
                  <a:srgbClr val="000000"/>
                </a:solidFill>
              </a:rPr>
              <a:t>- </a:t>
            </a:r>
            <a:r>
              <a:rPr lang="ko-KR" altLang="en-US" sz="1000" dirty="0" err="1" smtClean="0">
                <a:solidFill>
                  <a:srgbClr val="000000"/>
                </a:solidFill>
              </a:rPr>
              <a:t>년기준규칙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 smtClean="0">
                <a:latin typeface="+mj-ea"/>
              </a:rPr>
              <a:t>1. </a:t>
            </a:r>
            <a:r>
              <a:rPr lang="ko-KR" altLang="en-US" sz="1000" dirty="0" smtClean="0">
                <a:latin typeface="+mj-ea"/>
              </a:rPr>
              <a:t>기본 설명</a:t>
            </a:r>
            <a:endParaRPr lang="en-US" altLang="ko-KR" sz="1000" dirty="0" smtClean="0">
              <a:latin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</a:rPr>
              <a:t>   - </a:t>
            </a:r>
            <a:r>
              <a:rPr lang="ko-KR" altLang="en-US" sz="1000" dirty="0" err="1" smtClean="0">
                <a:latin typeface="+mj-ea"/>
              </a:rPr>
              <a:t>년기준의</a:t>
            </a:r>
            <a:r>
              <a:rPr lang="ko-KR" altLang="en-US" sz="1000" dirty="0" smtClean="0">
                <a:latin typeface="+mj-ea"/>
              </a:rPr>
              <a:t> 규칙 관리화면</a:t>
            </a:r>
            <a:r>
              <a:rPr lang="en-US" altLang="ko-KR" sz="1000" dirty="0" smtClean="0">
                <a:latin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</a:rPr>
              <a:t> </a:t>
            </a:r>
            <a:r>
              <a:rPr lang="en-US" altLang="ko-KR" sz="1000" dirty="0" smtClean="0">
                <a:latin typeface="+mj-ea"/>
              </a:rPr>
              <a:t>  - </a:t>
            </a:r>
            <a:r>
              <a:rPr lang="ko-KR" altLang="en-US" sz="1000" dirty="0" err="1" smtClean="0">
                <a:latin typeface="+mj-ea"/>
              </a:rPr>
              <a:t>년기준</a:t>
            </a:r>
            <a:r>
              <a:rPr lang="ko-KR" altLang="en-US" sz="1000" dirty="0" smtClean="0">
                <a:latin typeface="+mj-ea"/>
              </a:rPr>
              <a:t> 규칙을 변경하면 해당년도 전체 소급 적용된다</a:t>
            </a:r>
            <a:r>
              <a:rPr lang="en-US" altLang="ko-KR" sz="1000" dirty="0" smtClean="0">
                <a:latin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</a:rPr>
              <a:t> </a:t>
            </a:r>
            <a:r>
              <a:rPr lang="en-US" altLang="ko-KR" sz="1000" dirty="0" smtClean="0">
                <a:latin typeface="+mj-ea"/>
              </a:rPr>
              <a:t>  - </a:t>
            </a:r>
            <a:r>
              <a:rPr lang="ko-KR" altLang="en-US" sz="1000" dirty="0" smtClean="0">
                <a:latin typeface="+mj-ea"/>
              </a:rPr>
              <a:t>이미 </a:t>
            </a:r>
            <a:r>
              <a:rPr lang="en-US" altLang="ko-KR" sz="1000" dirty="0" smtClean="0">
                <a:latin typeface="+mj-ea"/>
              </a:rPr>
              <a:t>2040</a:t>
            </a:r>
            <a:r>
              <a:rPr lang="ko-KR" altLang="en-US" sz="1000" dirty="0" smtClean="0">
                <a:latin typeface="+mj-ea"/>
              </a:rPr>
              <a:t>년까지 데이터를 입력해 놓았으므로 등록화면은 없음</a:t>
            </a:r>
            <a:r>
              <a:rPr lang="en-US" altLang="ko-KR" sz="1000" dirty="0" smtClean="0">
                <a:latin typeface="+mj-ea"/>
              </a:rPr>
              <a:t>.</a:t>
            </a: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2</a:t>
            </a:r>
            <a:r>
              <a:rPr lang="en-US" altLang="ko-KR" sz="1000" i="0" dirty="0" smtClean="0">
                <a:latin typeface="+mj-ea"/>
                <a:ea typeface="+mj-ea"/>
              </a:rPr>
              <a:t>. </a:t>
            </a:r>
            <a:r>
              <a:rPr lang="ko-KR" altLang="en-US" sz="1000" i="0" dirty="0" smtClean="0">
                <a:latin typeface="+mj-ea"/>
                <a:ea typeface="+mj-ea"/>
              </a:rPr>
              <a:t>처리 절차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 smtClean="0">
                <a:latin typeface="+mj-ea"/>
                <a:ea typeface="+mj-ea"/>
              </a:rPr>
              <a:t>   -       </a:t>
            </a:r>
            <a:r>
              <a:rPr lang="ko-KR" altLang="en-US" sz="1000" i="0" dirty="0" err="1" smtClean="0">
                <a:latin typeface="+mj-ea"/>
                <a:ea typeface="+mj-ea"/>
              </a:rPr>
              <a:t>수정년도를</a:t>
            </a:r>
            <a:r>
              <a:rPr lang="ko-KR" altLang="en-US" sz="1000" i="0" dirty="0" smtClean="0">
                <a:latin typeface="+mj-ea"/>
                <a:ea typeface="+mj-ea"/>
              </a:rPr>
              <a:t> 클릭하면 규칙 수정 창이 표시된다</a:t>
            </a:r>
            <a:r>
              <a:rPr lang="en-US" altLang="ko-KR" sz="1000" i="0" dirty="0" smtClean="0">
                <a:latin typeface="+mj-ea"/>
                <a:ea typeface="+mj-ea"/>
              </a:rPr>
              <a:t>.</a:t>
            </a:r>
            <a:r>
              <a:rPr lang="ko-KR" altLang="en-US" sz="1000" i="0" dirty="0" smtClean="0">
                <a:latin typeface="+mj-ea"/>
                <a:ea typeface="+mj-ea"/>
              </a:rPr>
              <a:t> 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          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변경범위는 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: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이후 모든 년도에 적용일 경우와 해당년도만 적용하는 경우 선택한다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endParaRPr lang="en-US" altLang="ko-KR" sz="10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         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변경되지 않는 항목은 기존과 동일하게 입력한다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 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   - </a:t>
            </a:r>
            <a:r>
              <a:rPr lang="ko-KR" altLang="en-US" sz="1000" dirty="0" smtClean="0">
                <a:latin typeface="+mj-ea"/>
                <a:ea typeface="+mj-ea"/>
              </a:rPr>
              <a:t>등록항목</a:t>
            </a:r>
            <a:r>
              <a:rPr lang="en-US" altLang="ko-KR" sz="1000" dirty="0">
                <a:latin typeface="+mj-ea"/>
                <a:ea typeface="+mj-ea"/>
              </a:rPr>
              <a:t> 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   . </a:t>
            </a:r>
            <a:r>
              <a:rPr lang="ko-KR" altLang="en-US" sz="1000" dirty="0" smtClean="0">
                <a:latin typeface="+mj-ea"/>
                <a:ea typeface="+mj-ea"/>
              </a:rPr>
              <a:t>연차차감 </a:t>
            </a:r>
            <a:r>
              <a:rPr lang="ko-KR" altLang="en-US" sz="1000" dirty="0" err="1" smtClean="0">
                <a:latin typeface="+mj-ea"/>
                <a:ea typeface="+mj-ea"/>
              </a:rPr>
              <a:t>단지각</a:t>
            </a:r>
            <a:r>
              <a:rPr lang="ko-KR" altLang="en-US" sz="1000" dirty="0" smtClean="0">
                <a:latin typeface="+mj-ea"/>
                <a:ea typeface="+mj-ea"/>
              </a:rPr>
              <a:t> 횟수 </a:t>
            </a:r>
            <a:r>
              <a:rPr lang="en-US" altLang="ko-KR" sz="1000" dirty="0" smtClean="0">
                <a:latin typeface="+mj-ea"/>
                <a:ea typeface="+mj-ea"/>
              </a:rPr>
              <a:t>: A</a:t>
            </a:r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      . </a:t>
            </a:r>
            <a:r>
              <a:rPr lang="ko-KR" altLang="en-US" sz="1000" dirty="0" smtClean="0">
                <a:latin typeface="+mj-ea"/>
                <a:ea typeface="+mj-ea"/>
              </a:rPr>
              <a:t>연차차감 </a:t>
            </a:r>
            <a:r>
              <a:rPr lang="ko-KR" altLang="en-US" sz="1000" dirty="0" err="1" smtClean="0">
                <a:latin typeface="+mj-ea"/>
                <a:ea typeface="+mj-ea"/>
              </a:rPr>
              <a:t>장지각</a:t>
            </a:r>
            <a:r>
              <a:rPr lang="ko-KR" altLang="en-US" sz="1000" dirty="0" smtClean="0">
                <a:latin typeface="+mj-ea"/>
                <a:ea typeface="+mj-ea"/>
              </a:rPr>
              <a:t> 횟수 </a:t>
            </a:r>
            <a:r>
              <a:rPr lang="en-US" altLang="ko-KR" sz="1000" dirty="0" smtClean="0">
                <a:latin typeface="+mj-ea"/>
                <a:ea typeface="+mj-ea"/>
              </a:rPr>
              <a:t>: B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   . </a:t>
            </a:r>
            <a:r>
              <a:rPr lang="ko-KR" altLang="en-US" sz="1000" dirty="0" smtClean="0">
                <a:latin typeface="+mj-ea"/>
                <a:ea typeface="+mj-ea"/>
              </a:rPr>
              <a:t>지각 연차 차감 계산식 </a:t>
            </a:r>
            <a:r>
              <a:rPr lang="en-US" altLang="ko-KR" sz="1000" dirty="0" smtClean="0">
                <a:latin typeface="+mj-ea"/>
                <a:ea typeface="+mj-ea"/>
              </a:rPr>
              <a:t>:</a:t>
            </a:r>
            <a:r>
              <a:rPr lang="ko-KR" altLang="en-US" sz="1000" dirty="0" smtClean="0">
                <a:latin typeface="+mj-ea"/>
                <a:ea typeface="+mj-ea"/>
              </a:rPr>
              <a:t>  </a:t>
            </a:r>
            <a:r>
              <a:rPr lang="en-US" altLang="ko-KR" sz="1000" dirty="0" smtClean="0">
                <a:latin typeface="+mj-ea"/>
                <a:ea typeface="+mj-ea"/>
              </a:rPr>
              <a:t>1/A*</a:t>
            </a:r>
            <a:r>
              <a:rPr lang="ko-KR" altLang="en-US" sz="1000" dirty="0" err="1" smtClean="0">
                <a:latin typeface="+mj-ea"/>
                <a:ea typeface="+mj-ea"/>
              </a:rPr>
              <a:t>단지각횟수</a:t>
            </a:r>
            <a:r>
              <a:rPr lang="ko-KR" altLang="en-US" sz="1000" dirty="0" smtClean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+ </a:t>
            </a:r>
            <a:r>
              <a:rPr lang="en-US" altLang="ko-KR" sz="1000" dirty="0" smtClean="0">
                <a:latin typeface="+mj-ea"/>
              </a:rPr>
              <a:t>1/B*</a:t>
            </a:r>
            <a:r>
              <a:rPr lang="ko-KR" altLang="en-US" sz="1000" dirty="0" err="1" smtClean="0">
                <a:latin typeface="+mj-ea"/>
              </a:rPr>
              <a:t>장지각횟수</a:t>
            </a:r>
            <a:r>
              <a:rPr lang="ko-KR" altLang="en-US" sz="1000" dirty="0" smtClean="0">
                <a:latin typeface="+mj-ea"/>
              </a:rPr>
              <a:t> </a:t>
            </a:r>
            <a:r>
              <a:rPr lang="en-US" altLang="ko-KR" sz="1000" dirty="0" smtClean="0">
                <a:latin typeface="+mj-ea"/>
              </a:rPr>
              <a:t>(</a:t>
            </a:r>
            <a:r>
              <a:rPr lang="ko-KR" altLang="en-US" sz="1000" dirty="0" smtClean="0">
                <a:latin typeface="+mj-ea"/>
              </a:rPr>
              <a:t>계산시 각각 소수점은 버린 후 합한다</a:t>
            </a:r>
            <a:r>
              <a:rPr lang="en-US" altLang="ko-KR" sz="1000" dirty="0" smtClean="0">
                <a:latin typeface="+mj-ea"/>
              </a:rPr>
              <a:t>.)</a:t>
            </a:r>
            <a:endParaRPr lang="en-US" altLang="ko-KR" sz="1000" dirty="0" smtClean="0">
              <a:latin typeface="+mj-ea"/>
              <a:ea typeface="+mj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89082" y="6981073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5" name="Oval 26"/>
          <p:cNvSpPr>
            <a:spLocks noChangeArrowheads="1"/>
          </p:cNvSpPr>
          <p:nvPr/>
        </p:nvSpPr>
        <p:spPr bwMode="auto">
          <a:xfrm>
            <a:off x="594758" y="7142974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3734051" y="2151806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3470283" y="3389219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38550" y="3371850"/>
            <a:ext cx="2590800" cy="191814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10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8" y="1545197"/>
            <a:ext cx="6435955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566864"/>
            <a:ext cx="6415005" cy="379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달력관리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</a:rPr>
              <a:t>시스템에서 적용하는 달력의 휴일 및 데이터오류 관리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 smtClean="0">
                <a:solidFill>
                  <a:srgbClr val="000000"/>
                </a:solidFill>
              </a:rPr>
              <a:t>달력관리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 smtClean="0">
                <a:latin typeface="+mj-ea"/>
              </a:rPr>
              <a:t>1. </a:t>
            </a:r>
            <a:r>
              <a:rPr lang="ko-KR" altLang="en-US" sz="1000" dirty="0" smtClean="0">
                <a:latin typeface="+mj-ea"/>
              </a:rPr>
              <a:t>기본 설명</a:t>
            </a:r>
            <a:endParaRPr lang="en-US" altLang="ko-KR" sz="1000" dirty="0" smtClean="0">
              <a:latin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</a:rPr>
              <a:t>   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</a:rPr>
              <a:t>-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</a:rPr>
              <a:t>시스템의 근태기록에 영향을 주는 중요한 화면이다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</a:rPr>
              <a:t>..</a:t>
            </a:r>
          </a:p>
          <a:p>
            <a:pPr marL="342900" indent="-342900"/>
            <a:r>
              <a:rPr lang="en-US" altLang="ko-KR" sz="1000" dirty="0">
                <a:latin typeface="+mj-ea"/>
              </a:rPr>
              <a:t> </a:t>
            </a:r>
            <a:r>
              <a:rPr lang="en-US" altLang="ko-KR" sz="1000" dirty="0" smtClean="0">
                <a:latin typeface="+mj-ea"/>
              </a:rPr>
              <a:t>  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</a:rPr>
              <a:t>-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</a:rPr>
              <a:t>공유일 및 임시공유일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</a:rPr>
              <a:t>,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</a:rPr>
              <a:t>설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</a:rPr>
              <a:t>,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</a:rPr>
              <a:t>추석연휴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</a:rPr>
              <a:t>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</a:rPr>
              <a:t>등 휴일로 인정되는 일정을 등록하는 화면이다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</a:rPr>
              <a:t>.</a:t>
            </a: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</a:rPr>
              <a:t>  -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</a:rPr>
              <a:t>음력휴일 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</a:rPr>
              <a:t>: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</a:rPr>
              <a:t>설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</a:rPr>
              <a:t>,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</a:rPr>
              <a:t>추석연휴는 매년 관리자가 등록한다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</a:rPr>
              <a:t>.</a:t>
            </a: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  -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회사창립기념일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+mj-ea"/>
                <a:ea typeface="+mj-ea"/>
              </a:rPr>
              <a:t>노동절등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 휴일이 인정 된다면 등록 해야 한다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  -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나라에서 정한 임시공휴일도 미리 등록 해준다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   -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공휴일 등록을 하지 않을 경우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근태기록생성시 직원들이 결근처리가 되므로 주의 해야 합니다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  -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실수로 등록하지 않고 통계가 생성 되었다면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변경 후 근태확인 메뉴에서 수동으로 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통계생성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]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을 다시 합니다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기존자료는 삭제되고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사후조정이 있다면 모두 삭제 됩니다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.)</a:t>
            </a: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  -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만약 공휴일 등록 전 신청된 휴가나 반휴는 직원 개별 삭제 해야 합니다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  -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+mj-ea"/>
                <a:ea typeface="+mj-ea"/>
              </a:rPr>
              <a:t>캡스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 데이터에 오류가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+mj-ea"/>
                <a:ea typeface="+mj-ea"/>
              </a:rPr>
              <a:t>있을때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en-US" altLang="ko-KR" sz="1000" b="1" dirty="0" err="1" smtClean="0">
                <a:solidFill>
                  <a:srgbClr val="FF0000"/>
                </a:solidFill>
                <a:latin typeface="+mj-ea"/>
                <a:ea typeface="+mj-ea"/>
              </a:rPr>
              <a:t>DataError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로 등록 하면 해당일 근태기록의 연차 차감이 없습니다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.(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휴가 반휴는 차감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.)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  </a:t>
            </a:r>
            <a:endParaRPr lang="en-US" altLang="ko-KR" sz="10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  - </a:t>
            </a:r>
            <a:r>
              <a:rPr lang="en-US" altLang="ko-KR" sz="1000" b="1" dirty="0" err="1" smtClean="0">
                <a:solidFill>
                  <a:srgbClr val="FF0000"/>
                </a:solidFill>
                <a:latin typeface="+mj-ea"/>
                <a:ea typeface="+mj-ea"/>
              </a:rPr>
              <a:t>DataError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는 근태확인 메뉴의 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</a:rPr>
              <a:t>통계생성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</a:rPr>
              <a:t>]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</a:rPr>
              <a:t>과 연동 됩니다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</a:rPr>
              <a:t>.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endParaRPr lang="en-US" altLang="ko-KR" sz="10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/>
            <a:endParaRPr lang="en-US" altLang="ko-KR" sz="1000" dirty="0" smtClean="0">
              <a:latin typeface="+mj-ea"/>
              <a:ea typeface="+mj-ea"/>
            </a:endParaRP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2</a:t>
            </a:r>
            <a:r>
              <a:rPr lang="en-US" altLang="ko-KR" sz="1000" i="0" dirty="0" smtClean="0">
                <a:latin typeface="+mj-ea"/>
                <a:ea typeface="+mj-ea"/>
              </a:rPr>
              <a:t>. </a:t>
            </a:r>
            <a:r>
              <a:rPr lang="ko-KR" altLang="en-US" sz="1000" i="0" dirty="0" smtClean="0">
                <a:latin typeface="+mj-ea"/>
                <a:ea typeface="+mj-ea"/>
              </a:rPr>
              <a:t>처리 절차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 smtClean="0">
                <a:latin typeface="+mj-ea"/>
                <a:ea typeface="+mj-ea"/>
              </a:rPr>
              <a:t>   -       </a:t>
            </a:r>
            <a:r>
              <a:rPr lang="ko-KR" altLang="en-US" sz="1000" i="0" dirty="0" smtClean="0">
                <a:latin typeface="+mj-ea"/>
                <a:ea typeface="+mj-ea"/>
              </a:rPr>
              <a:t>월을 선택하여 데이터를 검색한다</a:t>
            </a:r>
            <a:r>
              <a:rPr lang="en-US" altLang="ko-KR" sz="1000" i="0" dirty="0" smtClean="0">
                <a:latin typeface="+mj-ea"/>
                <a:ea typeface="+mj-ea"/>
              </a:rPr>
              <a:t>.</a:t>
            </a:r>
            <a:r>
              <a:rPr lang="ko-KR" altLang="en-US" sz="1000" i="0" dirty="0" smtClean="0">
                <a:latin typeface="+mj-ea"/>
                <a:ea typeface="+mj-ea"/>
              </a:rPr>
              <a:t>  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   -       </a:t>
            </a:r>
            <a:r>
              <a:rPr lang="ko-KR" altLang="en-US" sz="1000" dirty="0" smtClean="0">
                <a:latin typeface="+mj-ea"/>
                <a:ea typeface="+mj-ea"/>
              </a:rPr>
              <a:t>등록된 공휴일 확인</a:t>
            </a:r>
            <a:r>
              <a:rPr lang="en-US" altLang="ko-KR" sz="1000" dirty="0" smtClean="0">
                <a:latin typeface="+mj-ea"/>
                <a:ea typeface="+mj-ea"/>
              </a:rPr>
              <a:t> 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-       </a:t>
            </a:r>
            <a:r>
              <a:rPr lang="ko-KR" altLang="en-US" sz="1000" dirty="0" smtClean="0">
                <a:latin typeface="+mj-ea"/>
                <a:ea typeface="+mj-ea"/>
              </a:rPr>
              <a:t>등록된 </a:t>
            </a:r>
            <a:r>
              <a:rPr lang="en-US" altLang="ko-KR" sz="1000" dirty="0" err="1" smtClean="0">
                <a:latin typeface="+mj-ea"/>
                <a:ea typeface="+mj-ea"/>
              </a:rPr>
              <a:t>DataError</a:t>
            </a:r>
            <a:r>
              <a:rPr lang="ko-KR" altLang="en-US" sz="1000" dirty="0" smtClean="0">
                <a:latin typeface="+mj-ea"/>
                <a:ea typeface="+mj-ea"/>
              </a:rPr>
              <a:t>확인</a:t>
            </a:r>
            <a:r>
              <a:rPr lang="en-US" altLang="ko-KR" sz="1000" dirty="0" smtClean="0">
                <a:latin typeface="+mj-ea"/>
                <a:ea typeface="+mj-ea"/>
              </a:rPr>
              <a:t>    </a:t>
            </a: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84004" y="8495548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5" name="Oval 26"/>
          <p:cNvSpPr>
            <a:spLocks noChangeArrowheads="1"/>
          </p:cNvSpPr>
          <p:nvPr/>
        </p:nvSpPr>
        <p:spPr bwMode="auto">
          <a:xfrm>
            <a:off x="574120" y="8613586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1495676" y="2599481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3437058" y="3074894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7" name="Oval 26"/>
          <p:cNvSpPr>
            <a:spLocks noChangeArrowheads="1"/>
          </p:cNvSpPr>
          <p:nvPr/>
        </p:nvSpPr>
        <p:spPr bwMode="auto">
          <a:xfrm>
            <a:off x="4237158" y="3074894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2619375" y="3278681"/>
            <a:ext cx="1352550" cy="2083895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090988" y="3278681"/>
            <a:ext cx="676275" cy="2083895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Oval 26"/>
          <p:cNvSpPr>
            <a:spLocks noChangeArrowheads="1"/>
          </p:cNvSpPr>
          <p:nvPr/>
        </p:nvSpPr>
        <p:spPr bwMode="auto">
          <a:xfrm>
            <a:off x="584004" y="8788798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  <p:sp>
        <p:nvSpPr>
          <p:cNvPr id="22" name="Oval 26"/>
          <p:cNvSpPr>
            <a:spLocks noChangeArrowheads="1"/>
          </p:cNvSpPr>
          <p:nvPr/>
        </p:nvSpPr>
        <p:spPr bwMode="auto">
          <a:xfrm>
            <a:off x="4389558" y="3227294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2501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9" y="1545197"/>
            <a:ext cx="6435954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09" y="1557339"/>
            <a:ext cx="6443964" cy="358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</a:t>
            </a:r>
            <a:r>
              <a:rPr lang="ko-KR" altLang="en-US" dirty="0"/>
              <a:t>드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</a:rPr>
              <a:t>시스템에서 적용되는 코드 관리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 smtClean="0">
                <a:solidFill>
                  <a:srgbClr val="000000"/>
                </a:solidFill>
              </a:rPr>
              <a:t>코드관리 </a:t>
            </a:r>
            <a:r>
              <a:rPr lang="en-US" altLang="ko-KR" sz="1000" dirty="0" smtClean="0">
                <a:solidFill>
                  <a:srgbClr val="000000"/>
                </a:solidFill>
              </a:rPr>
              <a:t>- </a:t>
            </a:r>
            <a:r>
              <a:rPr lang="ko-KR" altLang="en-US" sz="1000" dirty="0" smtClean="0">
                <a:solidFill>
                  <a:srgbClr val="000000"/>
                </a:solidFill>
              </a:rPr>
              <a:t>코드그룹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 smtClean="0">
                <a:latin typeface="+mj-ea"/>
              </a:rPr>
              <a:t>1. </a:t>
            </a:r>
            <a:r>
              <a:rPr lang="ko-KR" altLang="en-US" sz="1000" dirty="0" smtClean="0">
                <a:latin typeface="+mj-ea"/>
              </a:rPr>
              <a:t>기본 설명</a:t>
            </a:r>
            <a:endParaRPr lang="en-US" altLang="ko-KR" sz="1000" dirty="0" smtClean="0">
              <a:latin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</a:rPr>
              <a:t>   - </a:t>
            </a:r>
            <a:r>
              <a:rPr lang="ko-KR" altLang="en-US" sz="1000" dirty="0" smtClean="0">
                <a:latin typeface="+mj-ea"/>
              </a:rPr>
              <a:t>시스템의 코드그룹을 등록한다</a:t>
            </a:r>
            <a:r>
              <a:rPr lang="en-US" altLang="ko-KR" sz="1000" dirty="0" smtClean="0">
                <a:latin typeface="+mj-ea"/>
              </a:rPr>
              <a:t>.   </a:t>
            </a:r>
          </a:p>
          <a:p>
            <a:pPr marL="342900" indent="-342900"/>
            <a:endParaRPr lang="en-US" altLang="ko-KR" sz="1000" dirty="0" smtClean="0">
              <a:latin typeface="+mj-ea"/>
              <a:ea typeface="+mj-ea"/>
            </a:endParaRP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2</a:t>
            </a:r>
            <a:r>
              <a:rPr lang="en-US" altLang="ko-KR" sz="1000" i="0" dirty="0" smtClean="0">
                <a:latin typeface="+mj-ea"/>
                <a:ea typeface="+mj-ea"/>
              </a:rPr>
              <a:t>. </a:t>
            </a:r>
            <a:r>
              <a:rPr lang="ko-KR" altLang="en-US" sz="1000" i="0" dirty="0" smtClean="0">
                <a:latin typeface="+mj-ea"/>
                <a:ea typeface="+mj-ea"/>
              </a:rPr>
              <a:t>처리 절차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 smtClean="0">
                <a:latin typeface="+mj-ea"/>
                <a:ea typeface="+mj-ea"/>
              </a:rPr>
              <a:t>   -       </a:t>
            </a:r>
            <a:r>
              <a:rPr lang="ko-KR" altLang="en-US" sz="1000" i="0" dirty="0" smtClean="0">
                <a:latin typeface="+mj-ea"/>
                <a:ea typeface="+mj-ea"/>
              </a:rPr>
              <a:t>등록버튼을 클릭하면 등록 </a:t>
            </a:r>
            <a:r>
              <a:rPr lang="ko-KR" altLang="en-US" sz="1000" i="0" dirty="0" err="1" smtClean="0">
                <a:latin typeface="+mj-ea"/>
                <a:ea typeface="+mj-ea"/>
              </a:rPr>
              <a:t>모달창이</a:t>
            </a:r>
            <a:r>
              <a:rPr lang="ko-KR" altLang="en-US" sz="1000" i="0" dirty="0" smtClean="0">
                <a:latin typeface="+mj-ea"/>
                <a:ea typeface="+mj-ea"/>
              </a:rPr>
              <a:t> 열리고</a:t>
            </a:r>
            <a:r>
              <a:rPr lang="en-US" altLang="ko-KR" sz="1000" i="0" dirty="0" smtClean="0">
                <a:latin typeface="+mj-ea"/>
                <a:ea typeface="+mj-ea"/>
              </a:rPr>
              <a:t>, </a:t>
            </a:r>
            <a:r>
              <a:rPr lang="ko-KR" altLang="en-US" sz="1000" i="0" dirty="0" smtClean="0">
                <a:latin typeface="+mj-ea"/>
                <a:ea typeface="+mj-ea"/>
              </a:rPr>
              <a:t>그룹코드가 중복되지 않게 등록한다</a:t>
            </a:r>
            <a:r>
              <a:rPr lang="en-US" altLang="ko-KR" sz="1000" i="0" dirty="0" smtClean="0">
                <a:latin typeface="+mj-ea"/>
                <a:ea typeface="+mj-ea"/>
              </a:rPr>
              <a:t>..</a:t>
            </a:r>
            <a:r>
              <a:rPr lang="ko-KR" altLang="en-US" sz="1000" i="0" dirty="0" smtClean="0">
                <a:latin typeface="+mj-ea"/>
                <a:ea typeface="+mj-ea"/>
              </a:rPr>
              <a:t>  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   -       </a:t>
            </a:r>
            <a:r>
              <a:rPr lang="ko-KR" altLang="en-US" sz="1000" dirty="0" smtClean="0">
                <a:latin typeface="+mj-ea"/>
                <a:ea typeface="+mj-ea"/>
              </a:rPr>
              <a:t>목록을 </a:t>
            </a:r>
            <a:r>
              <a:rPr lang="en-US" altLang="ko-KR" sz="1000" dirty="0" smtClean="0">
                <a:latin typeface="+mj-ea"/>
                <a:ea typeface="+mj-ea"/>
              </a:rPr>
              <a:t> </a:t>
            </a:r>
            <a:r>
              <a:rPr lang="ko-KR" altLang="en-US" sz="1000" dirty="0" smtClean="0">
                <a:latin typeface="+mj-ea"/>
                <a:ea typeface="+mj-ea"/>
              </a:rPr>
              <a:t>선택해서 해당 코드를 수정한다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</a:t>
            </a: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92898" y="6800098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5" name="Oval 26"/>
          <p:cNvSpPr>
            <a:spLocks noChangeArrowheads="1"/>
          </p:cNvSpPr>
          <p:nvPr/>
        </p:nvSpPr>
        <p:spPr bwMode="auto">
          <a:xfrm>
            <a:off x="583014" y="6918136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5124701" y="2779611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751247" y="3317981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339" y="4248691"/>
            <a:ext cx="2898791" cy="148367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74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휴일 관리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  <a:ea typeface="+mj-ea"/>
              </a:rPr>
              <a:t>휴일정보를 관리하는 화면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rgbClr val="000000"/>
                </a:solidFill>
                <a:cs typeface="Times New Roman" pitchFamily="18" charset="0"/>
              </a:rPr>
              <a:t>휴일관리</a:t>
            </a:r>
            <a:endParaRPr kumimoji="1" lang="en-US" altLang="ko-KR" sz="1000" dirty="0" smtClean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04651" y="75217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</a:rPr>
              <a:t>기본정보 관리 </a:t>
            </a:r>
            <a:r>
              <a:rPr lang="en-US" altLang="ko-KR" sz="1000" dirty="0" smtClean="0">
                <a:latin typeface="+mj-ea"/>
              </a:rPr>
              <a:t>&gt; </a:t>
            </a:r>
            <a:r>
              <a:rPr lang="ko-KR" altLang="en-US" sz="1000" dirty="0" smtClean="0">
                <a:latin typeface="+mj-ea"/>
              </a:rPr>
              <a:t>휴일관리</a:t>
            </a:r>
            <a:endParaRPr lang="ko-KR" altLang="en-US" sz="1000" dirty="0">
              <a:latin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8058" y="1545197"/>
            <a:ext cx="6435955" cy="41872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 smtClean="0">
                <a:latin typeface="+mj-ea"/>
              </a:rPr>
              <a:t>1. </a:t>
            </a:r>
            <a:r>
              <a:rPr lang="ko-KR" altLang="en-US" sz="1000" dirty="0" smtClean="0">
                <a:latin typeface="+mj-ea"/>
              </a:rPr>
              <a:t>기본 설명</a:t>
            </a:r>
            <a:endParaRPr lang="en-US" altLang="ko-KR" sz="1000" dirty="0" smtClean="0">
              <a:latin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</a:rPr>
              <a:t>   - </a:t>
            </a:r>
            <a:r>
              <a:rPr lang="ko-KR" altLang="en-US" sz="1000" dirty="0" smtClean="0">
                <a:latin typeface="+mj-ea"/>
              </a:rPr>
              <a:t>이 화면에서는 등록된 휴일정보를 조회하고</a:t>
            </a:r>
            <a:r>
              <a:rPr lang="en-US" altLang="ko-KR" sz="1000" dirty="0" smtClean="0">
                <a:latin typeface="+mj-ea"/>
              </a:rPr>
              <a:t>, </a:t>
            </a:r>
            <a:r>
              <a:rPr lang="ko-KR" altLang="en-US" sz="1000" dirty="0" smtClean="0">
                <a:latin typeface="+mj-ea"/>
              </a:rPr>
              <a:t>수정</a:t>
            </a:r>
            <a:r>
              <a:rPr lang="en-US" altLang="ko-KR" sz="1000" dirty="0" smtClean="0">
                <a:latin typeface="+mj-ea"/>
              </a:rPr>
              <a:t>/</a:t>
            </a:r>
            <a:r>
              <a:rPr lang="ko-KR" altLang="en-US" sz="1000" dirty="0" smtClean="0">
                <a:latin typeface="+mj-ea"/>
              </a:rPr>
              <a:t>삭제할 수 있는 기능이 제공된다</a:t>
            </a:r>
            <a:r>
              <a:rPr lang="en-US" altLang="ko-KR" sz="1000" dirty="0" smtClean="0">
                <a:latin typeface="+mj-ea"/>
              </a:rPr>
              <a:t>.</a:t>
            </a:r>
          </a:p>
          <a:p>
            <a:pPr marL="342900" indent="-342900"/>
            <a:r>
              <a:rPr lang="en-US" altLang="ko-KR" sz="1000" i="0" dirty="0" smtClean="0">
                <a:latin typeface="+mj-ea"/>
                <a:ea typeface="+mj-ea"/>
              </a:rPr>
              <a:t>   - </a:t>
            </a:r>
            <a:r>
              <a:rPr lang="ko-KR" altLang="en-US" sz="1000" dirty="0" smtClean="0">
                <a:latin typeface="+mj-ea"/>
                <a:ea typeface="+mj-ea"/>
              </a:rPr>
              <a:t>휴일유형이 </a:t>
            </a:r>
            <a:r>
              <a:rPr lang="en-US" altLang="ko-KR" sz="1000" dirty="0" smtClean="0">
                <a:latin typeface="+mj-ea"/>
                <a:ea typeface="+mj-ea"/>
              </a:rPr>
              <a:t>“</a:t>
            </a:r>
            <a:r>
              <a:rPr lang="ko-KR" altLang="en-US" sz="1000" dirty="0" smtClean="0">
                <a:latin typeface="+mj-ea"/>
                <a:ea typeface="+mj-ea"/>
              </a:rPr>
              <a:t>백화점휴무</a:t>
            </a:r>
            <a:r>
              <a:rPr lang="en-US" altLang="ko-KR" sz="1000" dirty="0" smtClean="0">
                <a:latin typeface="+mj-ea"/>
                <a:ea typeface="+mj-ea"/>
              </a:rPr>
              <a:t>”</a:t>
            </a:r>
            <a:r>
              <a:rPr lang="ko-KR" altLang="en-US" sz="1000" dirty="0" smtClean="0">
                <a:latin typeface="+mj-ea"/>
                <a:ea typeface="+mj-ea"/>
              </a:rPr>
              <a:t>인 경우에 한해서 지점을 선택할 수 있다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endParaRPr lang="en-US" altLang="ko-KR" sz="100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2</a:t>
            </a:r>
            <a:r>
              <a:rPr lang="en-US" altLang="ko-KR" sz="1000" i="0" dirty="0" smtClean="0">
                <a:latin typeface="+mj-ea"/>
                <a:ea typeface="+mj-ea"/>
              </a:rPr>
              <a:t>. </a:t>
            </a:r>
            <a:r>
              <a:rPr lang="ko-KR" altLang="en-US" sz="1000" i="0" dirty="0" smtClean="0">
                <a:latin typeface="+mj-ea"/>
                <a:ea typeface="+mj-ea"/>
              </a:rPr>
              <a:t>처리 절차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   - </a:t>
            </a:r>
            <a:r>
              <a:rPr lang="ko-KR" altLang="en-US" sz="1000" dirty="0" smtClean="0">
                <a:latin typeface="+mj-ea"/>
              </a:rPr>
              <a:t>적절한 검색조건</a:t>
            </a:r>
            <a:r>
              <a:rPr lang="en-US" altLang="ko-KR" sz="1000" dirty="0" smtClean="0">
                <a:latin typeface="+mj-ea"/>
              </a:rPr>
              <a:t>(</a:t>
            </a:r>
            <a:r>
              <a:rPr lang="ko-KR" altLang="en-US" sz="1000" dirty="0" smtClean="0">
                <a:latin typeface="+mj-ea"/>
              </a:rPr>
              <a:t>휴일유형</a:t>
            </a:r>
            <a:r>
              <a:rPr lang="en-US" altLang="ko-KR" sz="1000" dirty="0" smtClean="0">
                <a:latin typeface="+mj-ea"/>
              </a:rPr>
              <a:t>, </a:t>
            </a:r>
            <a:r>
              <a:rPr lang="ko-KR" altLang="en-US" sz="1000" dirty="0" smtClean="0">
                <a:latin typeface="+mj-ea"/>
              </a:rPr>
              <a:t>휴일 년</a:t>
            </a:r>
            <a:r>
              <a:rPr lang="en-US" altLang="ko-KR" sz="1000" dirty="0" smtClean="0">
                <a:latin typeface="+mj-ea"/>
              </a:rPr>
              <a:t>/</a:t>
            </a:r>
            <a:r>
              <a:rPr lang="ko-KR" altLang="en-US" sz="1000" dirty="0" smtClean="0">
                <a:latin typeface="+mj-ea"/>
              </a:rPr>
              <a:t>월</a:t>
            </a:r>
            <a:r>
              <a:rPr lang="en-US" altLang="ko-KR" sz="1000" dirty="0" smtClean="0">
                <a:latin typeface="+mj-ea"/>
              </a:rPr>
              <a:t>, </a:t>
            </a:r>
            <a:r>
              <a:rPr lang="ko-KR" altLang="en-US" sz="1000" dirty="0" smtClean="0">
                <a:latin typeface="+mj-ea"/>
              </a:rPr>
              <a:t>지점</a:t>
            </a:r>
            <a:r>
              <a:rPr lang="en-US" altLang="ko-KR" sz="1000" dirty="0" smtClean="0">
                <a:latin typeface="+mj-ea"/>
              </a:rPr>
              <a:t>)</a:t>
            </a:r>
            <a:r>
              <a:rPr lang="ko-KR" altLang="en-US" sz="1000" dirty="0" smtClean="0">
                <a:latin typeface="+mj-ea"/>
              </a:rPr>
              <a:t>을 입력하고      </a:t>
            </a:r>
            <a:r>
              <a:rPr lang="en-US" altLang="ko-KR" sz="1000" dirty="0" smtClean="0">
                <a:latin typeface="+mj-ea"/>
              </a:rPr>
              <a:t>[</a:t>
            </a:r>
            <a:r>
              <a:rPr lang="ko-KR" altLang="en-US" sz="1000" dirty="0" smtClean="0">
                <a:latin typeface="+mj-ea"/>
              </a:rPr>
              <a:t>조회</a:t>
            </a:r>
            <a:r>
              <a:rPr lang="en-US" altLang="ko-KR" sz="1000" dirty="0" smtClean="0">
                <a:latin typeface="+mj-ea"/>
              </a:rPr>
              <a:t>]</a:t>
            </a:r>
            <a:r>
              <a:rPr lang="ko-KR" altLang="en-US" sz="1000" dirty="0" smtClean="0">
                <a:latin typeface="+mj-ea"/>
              </a:rPr>
              <a:t>버튼을 클릭하여 휴일목록을 조회한다</a:t>
            </a:r>
            <a:r>
              <a:rPr lang="en-US" altLang="ko-KR" sz="1000" dirty="0" smtClean="0">
                <a:latin typeface="+mj-ea"/>
              </a:rPr>
              <a:t>.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 smtClean="0">
                <a:latin typeface="+mj-ea"/>
                <a:ea typeface="+mj-ea"/>
              </a:rPr>
              <a:t>   -     [</a:t>
            </a:r>
            <a:r>
              <a:rPr lang="ko-KR" altLang="en-US" sz="1000" i="0" dirty="0" smtClean="0">
                <a:latin typeface="+mj-ea"/>
                <a:ea typeface="+mj-ea"/>
              </a:rPr>
              <a:t>휴일등록</a:t>
            </a:r>
            <a:r>
              <a:rPr lang="en-US" altLang="ko-KR" sz="1000" i="0" dirty="0" smtClean="0">
                <a:latin typeface="+mj-ea"/>
                <a:ea typeface="+mj-ea"/>
              </a:rPr>
              <a:t>] </a:t>
            </a:r>
            <a:r>
              <a:rPr lang="ko-KR" altLang="en-US" sz="1000" i="0" dirty="0" smtClean="0">
                <a:latin typeface="+mj-ea"/>
                <a:ea typeface="+mj-ea"/>
              </a:rPr>
              <a:t>버튼을 클릭하면 새로운 휴일정보를 등록할 수 있는 창이 </a:t>
            </a:r>
            <a:r>
              <a:rPr lang="ko-KR" altLang="en-US" sz="1000" i="0" dirty="0" err="1" smtClean="0">
                <a:latin typeface="+mj-ea"/>
                <a:ea typeface="+mj-ea"/>
              </a:rPr>
              <a:t>팝업된다</a:t>
            </a:r>
            <a:r>
              <a:rPr lang="en-US" altLang="ko-KR" sz="1000" i="0" dirty="0" smtClean="0">
                <a:latin typeface="+mj-ea"/>
                <a:ea typeface="+mj-ea"/>
              </a:rPr>
              <a:t>. </a:t>
            </a:r>
            <a:r>
              <a:rPr lang="ko-KR" altLang="en-US" sz="1000" i="0" dirty="0" err="1" smtClean="0">
                <a:latin typeface="+mj-ea"/>
                <a:ea typeface="+mj-ea"/>
              </a:rPr>
              <a:t>팝업창에서</a:t>
            </a:r>
            <a:r>
              <a:rPr lang="ko-KR" altLang="en-US" sz="1000" i="0" dirty="0" smtClean="0">
                <a:latin typeface="+mj-ea"/>
                <a:ea typeface="+mj-ea"/>
              </a:rPr>
              <a:t> 기간과 휴일유형 및 지점을 선택하여 새로운 휴일정보를 등록할 수 있다</a:t>
            </a:r>
            <a:r>
              <a:rPr lang="en-US" altLang="ko-KR" sz="1000" i="0" dirty="0" smtClean="0"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   - </a:t>
            </a:r>
            <a:r>
              <a:rPr lang="ko-KR" altLang="en-US" sz="1000" dirty="0" smtClean="0">
                <a:latin typeface="+mj-ea"/>
                <a:ea typeface="+mj-ea"/>
              </a:rPr>
              <a:t>리스트에서 휴일정보를 변경하고</a:t>
            </a:r>
            <a:r>
              <a:rPr lang="en-US" altLang="ko-KR" sz="1000" dirty="0" smtClean="0">
                <a:latin typeface="+mj-ea"/>
                <a:ea typeface="+mj-ea"/>
              </a:rPr>
              <a:t>,     [</a:t>
            </a:r>
            <a:r>
              <a:rPr lang="ko-KR" altLang="en-US" sz="1000" dirty="0" smtClean="0">
                <a:latin typeface="+mj-ea"/>
                <a:ea typeface="+mj-ea"/>
              </a:rPr>
              <a:t>저장</a:t>
            </a:r>
            <a:r>
              <a:rPr lang="en-US" altLang="ko-KR" sz="1000" dirty="0" smtClean="0">
                <a:latin typeface="+mj-ea"/>
                <a:ea typeface="+mj-ea"/>
              </a:rPr>
              <a:t>] </a:t>
            </a:r>
            <a:r>
              <a:rPr lang="ko-KR" altLang="en-US" sz="1000" dirty="0" smtClean="0">
                <a:latin typeface="+mj-ea"/>
                <a:ea typeface="+mj-ea"/>
              </a:rPr>
              <a:t>버튼을 클릭하여 휴일정보를 수정할 수 있다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   - </a:t>
            </a:r>
            <a:r>
              <a:rPr lang="ko-KR" altLang="en-US" sz="1000" dirty="0" smtClean="0">
                <a:latin typeface="+mj-ea"/>
                <a:ea typeface="+mj-ea"/>
              </a:rPr>
              <a:t>휴일 선택 후      </a:t>
            </a:r>
            <a:r>
              <a:rPr lang="en-US" altLang="ko-KR" sz="1000" dirty="0" smtClean="0">
                <a:latin typeface="+mj-ea"/>
                <a:ea typeface="+mj-ea"/>
              </a:rPr>
              <a:t>[</a:t>
            </a:r>
            <a:r>
              <a:rPr lang="ko-KR" altLang="en-US" sz="1000" dirty="0" smtClean="0">
                <a:latin typeface="+mj-ea"/>
                <a:ea typeface="+mj-ea"/>
              </a:rPr>
              <a:t>삭제</a:t>
            </a:r>
            <a:r>
              <a:rPr lang="en-US" altLang="ko-KR" sz="1000" dirty="0" smtClean="0">
                <a:latin typeface="+mj-ea"/>
                <a:ea typeface="+mj-ea"/>
              </a:rPr>
              <a:t>] </a:t>
            </a:r>
            <a:r>
              <a:rPr lang="ko-KR" altLang="en-US" sz="1000" dirty="0" smtClean="0">
                <a:latin typeface="+mj-ea"/>
                <a:ea typeface="+mj-ea"/>
              </a:rPr>
              <a:t>버튼을 클릭하여 해당 휴일정보를 삭제할 수 있다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</a:p>
          <a:p>
            <a:pPr marL="342900" indent="-342900"/>
            <a:endParaRPr lang="en-US" altLang="ko-KR" sz="1000" b="1" dirty="0">
              <a:solidFill>
                <a:srgbClr val="FF0000"/>
              </a:solidFill>
              <a:latin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</a:rPr>
              <a:t>3. </a:t>
            </a:r>
            <a:r>
              <a:rPr lang="ko-KR" altLang="en-US" sz="1000" dirty="0" smtClean="0">
                <a:latin typeface="+mj-ea"/>
              </a:rPr>
              <a:t>주요 항목 정의</a:t>
            </a: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483982" y="521522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3864515" y="6823472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5" name="Oval 26"/>
          <p:cNvSpPr>
            <a:spLocks noChangeArrowheads="1"/>
          </p:cNvSpPr>
          <p:nvPr/>
        </p:nvSpPr>
        <p:spPr bwMode="auto">
          <a:xfrm>
            <a:off x="575693" y="6963704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36" name="Oval 26"/>
          <p:cNvSpPr>
            <a:spLocks noChangeArrowheads="1"/>
          </p:cNvSpPr>
          <p:nvPr/>
        </p:nvSpPr>
        <p:spPr bwMode="auto">
          <a:xfrm>
            <a:off x="2521309" y="7273169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6394" y="1586541"/>
            <a:ext cx="6340388" cy="308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2284981" y="2350145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20" name="Oval 26"/>
          <p:cNvSpPr>
            <a:spLocks noChangeArrowheads="1"/>
          </p:cNvSpPr>
          <p:nvPr/>
        </p:nvSpPr>
        <p:spPr bwMode="auto">
          <a:xfrm>
            <a:off x="237645" y="2694353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1" name="Oval 26"/>
          <p:cNvSpPr>
            <a:spLocks noChangeArrowheads="1"/>
          </p:cNvSpPr>
          <p:nvPr/>
        </p:nvSpPr>
        <p:spPr bwMode="auto">
          <a:xfrm>
            <a:off x="638774" y="2690179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  <p:sp>
        <p:nvSpPr>
          <p:cNvPr id="22" name="Oval 26"/>
          <p:cNvSpPr>
            <a:spLocks noChangeArrowheads="1"/>
          </p:cNvSpPr>
          <p:nvPr/>
        </p:nvSpPr>
        <p:spPr bwMode="auto">
          <a:xfrm>
            <a:off x="1075832" y="2695937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4</a:t>
            </a:r>
            <a:endParaRPr lang="en-US" altLang="ko-KR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29418" y="4254888"/>
            <a:ext cx="2153729" cy="143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Oval 26"/>
          <p:cNvSpPr>
            <a:spLocks noChangeArrowheads="1"/>
          </p:cNvSpPr>
          <p:nvPr/>
        </p:nvSpPr>
        <p:spPr bwMode="auto">
          <a:xfrm>
            <a:off x="1383506" y="7428956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4</a:t>
            </a:r>
            <a:endParaRPr lang="en-US" altLang="ko-KR" dirty="0"/>
          </a:p>
        </p:txBody>
      </p:sp>
      <p:cxnSp>
        <p:nvCxnSpPr>
          <p:cNvPr id="23" name="AutoShape 14"/>
          <p:cNvCxnSpPr>
            <a:cxnSpLocks noChangeShapeType="1"/>
            <a:stCxn id="20" idx="4"/>
            <a:endCxn id="2053" idx="1"/>
          </p:cNvCxnSpPr>
          <p:nvPr/>
        </p:nvCxnSpPr>
        <p:spPr bwMode="auto">
          <a:xfrm rot="16200000" flipH="1">
            <a:off x="-357836" y="3584902"/>
            <a:ext cx="2074017" cy="700491"/>
          </a:xfrm>
          <a:prstGeom prst="bentConnector2">
            <a:avLst/>
          </a:prstGeom>
          <a:noFill/>
          <a:ln w="12700">
            <a:solidFill>
              <a:srgbClr val="990033"/>
            </a:solidFill>
            <a:miter lim="800000"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우편번호 관리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  <a:ea typeface="+mj-ea"/>
              </a:rPr>
              <a:t>우편번호를 관리하는 화면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rgbClr val="000000"/>
                </a:solidFill>
                <a:cs typeface="Times New Roman" pitchFamily="18" charset="0"/>
              </a:rPr>
              <a:t>우편번호 관리</a:t>
            </a:r>
            <a:endParaRPr kumimoji="1" lang="en-US" altLang="ko-KR" sz="1000" dirty="0" smtClean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04651" y="75217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</a:rPr>
              <a:t>기본정보 관리 </a:t>
            </a:r>
            <a:r>
              <a:rPr lang="en-US" altLang="ko-KR" sz="1000" dirty="0" smtClean="0">
                <a:latin typeface="+mj-ea"/>
              </a:rPr>
              <a:t>&gt; </a:t>
            </a:r>
            <a:r>
              <a:rPr lang="ko-KR" altLang="en-US" sz="1000" dirty="0" smtClean="0">
                <a:latin typeface="+mj-ea"/>
              </a:rPr>
              <a:t>우편번호 관리</a:t>
            </a:r>
            <a:endParaRPr lang="ko-KR" altLang="en-US" sz="1000" dirty="0">
              <a:latin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8058" y="1545197"/>
            <a:ext cx="6435955" cy="41872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 smtClean="0">
                <a:latin typeface="+mj-ea"/>
              </a:rPr>
              <a:t>1. </a:t>
            </a:r>
            <a:r>
              <a:rPr lang="ko-KR" altLang="en-US" sz="1000" dirty="0" smtClean="0">
                <a:latin typeface="+mj-ea"/>
              </a:rPr>
              <a:t>기본 설명</a:t>
            </a:r>
            <a:endParaRPr lang="en-US" altLang="ko-KR" sz="1000" dirty="0" smtClean="0">
              <a:latin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</a:rPr>
              <a:t>   - </a:t>
            </a:r>
            <a:r>
              <a:rPr lang="ko-KR" altLang="en-US" sz="1000" dirty="0" smtClean="0">
                <a:latin typeface="+mj-ea"/>
              </a:rPr>
              <a:t>이 화면에서는 우편번호를 조회하고</a:t>
            </a:r>
            <a:r>
              <a:rPr lang="en-US" altLang="ko-KR" sz="1000" dirty="0" smtClean="0">
                <a:latin typeface="+mj-ea"/>
              </a:rPr>
              <a:t>, </a:t>
            </a:r>
            <a:r>
              <a:rPr lang="ko-KR" altLang="en-US" sz="1000" dirty="0" smtClean="0">
                <a:latin typeface="+mj-ea"/>
              </a:rPr>
              <a:t>일괄등록</a:t>
            </a:r>
            <a:r>
              <a:rPr lang="en-US" altLang="ko-KR" sz="1000" dirty="0" smtClean="0">
                <a:latin typeface="+mj-ea"/>
              </a:rPr>
              <a:t>/</a:t>
            </a:r>
            <a:r>
              <a:rPr lang="ko-KR" altLang="en-US" sz="1000" dirty="0" smtClean="0">
                <a:latin typeface="+mj-ea"/>
              </a:rPr>
              <a:t>수정</a:t>
            </a:r>
            <a:r>
              <a:rPr lang="en-US" altLang="ko-KR" sz="1000" dirty="0" smtClean="0">
                <a:latin typeface="+mj-ea"/>
              </a:rPr>
              <a:t>/</a:t>
            </a:r>
            <a:r>
              <a:rPr lang="ko-KR" altLang="en-US" sz="1000" dirty="0" smtClean="0">
                <a:latin typeface="+mj-ea"/>
              </a:rPr>
              <a:t>삭제할 수 있는 기능이 제공된다</a:t>
            </a:r>
            <a:r>
              <a:rPr lang="en-US" altLang="ko-KR" sz="1000" dirty="0" smtClean="0">
                <a:latin typeface="+mj-ea"/>
              </a:rPr>
              <a:t>.</a:t>
            </a:r>
          </a:p>
          <a:p>
            <a:pPr marL="342900" indent="-342900"/>
            <a:endParaRPr lang="en-US" altLang="ko-KR" sz="1000" dirty="0" smtClean="0">
              <a:latin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</a:rPr>
              <a:t>2. </a:t>
            </a:r>
            <a:r>
              <a:rPr lang="ko-KR" altLang="en-US" sz="1000" dirty="0" smtClean="0">
                <a:latin typeface="+mj-ea"/>
              </a:rPr>
              <a:t>처리 절차</a:t>
            </a:r>
            <a:endParaRPr lang="en-US" altLang="ko-KR" sz="1000" dirty="0" smtClean="0">
              <a:latin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</a:rPr>
              <a:t>   - </a:t>
            </a:r>
            <a:r>
              <a:rPr lang="ko-KR" altLang="en-US" sz="1000" dirty="0" smtClean="0">
                <a:latin typeface="+mj-ea"/>
              </a:rPr>
              <a:t>적절한 검색조건</a:t>
            </a:r>
            <a:r>
              <a:rPr lang="en-US" altLang="ko-KR" sz="1000" dirty="0" smtClean="0">
                <a:latin typeface="+mj-ea"/>
              </a:rPr>
              <a:t>(</a:t>
            </a:r>
            <a:r>
              <a:rPr lang="ko-KR" altLang="en-US" sz="1000" dirty="0" smtClean="0">
                <a:latin typeface="+mj-ea"/>
              </a:rPr>
              <a:t>동</a:t>
            </a:r>
            <a:r>
              <a:rPr lang="en-US" altLang="ko-KR" sz="1000" dirty="0" smtClean="0">
                <a:latin typeface="+mj-ea"/>
              </a:rPr>
              <a:t>/</a:t>
            </a:r>
            <a:r>
              <a:rPr lang="ko-KR" altLang="en-US" sz="1000" dirty="0" smtClean="0">
                <a:latin typeface="+mj-ea"/>
              </a:rPr>
              <a:t>읍</a:t>
            </a:r>
            <a:r>
              <a:rPr lang="en-US" altLang="ko-KR" sz="1000" dirty="0" smtClean="0">
                <a:latin typeface="+mj-ea"/>
              </a:rPr>
              <a:t>/</a:t>
            </a:r>
            <a:r>
              <a:rPr lang="ko-KR" altLang="en-US" sz="1000" dirty="0" smtClean="0">
                <a:latin typeface="+mj-ea"/>
              </a:rPr>
              <a:t>면</a:t>
            </a:r>
            <a:r>
              <a:rPr lang="en-US" altLang="ko-KR" sz="1000" dirty="0" smtClean="0">
                <a:latin typeface="+mj-ea"/>
              </a:rPr>
              <a:t>/</a:t>
            </a:r>
            <a:r>
              <a:rPr lang="ko-KR" altLang="en-US" sz="1000" dirty="0" err="1" smtClean="0">
                <a:latin typeface="+mj-ea"/>
              </a:rPr>
              <a:t>리명</a:t>
            </a:r>
            <a:r>
              <a:rPr lang="en-US" altLang="ko-KR" sz="1000" dirty="0" smtClean="0">
                <a:latin typeface="+mj-ea"/>
              </a:rPr>
              <a:t>, </a:t>
            </a:r>
            <a:r>
              <a:rPr lang="ko-KR" altLang="en-US" sz="1000" dirty="0" smtClean="0">
                <a:latin typeface="+mj-ea"/>
              </a:rPr>
              <a:t>우편번호</a:t>
            </a:r>
            <a:r>
              <a:rPr lang="en-US" altLang="ko-KR" sz="1000" dirty="0" smtClean="0">
                <a:latin typeface="+mj-ea"/>
              </a:rPr>
              <a:t>, </a:t>
            </a:r>
            <a:r>
              <a:rPr lang="ko-KR" altLang="en-US" sz="1000" dirty="0" smtClean="0">
                <a:latin typeface="+mj-ea"/>
              </a:rPr>
              <a:t>아파트</a:t>
            </a:r>
            <a:r>
              <a:rPr lang="en-US" altLang="ko-KR" sz="1000" dirty="0" smtClean="0">
                <a:latin typeface="+mj-ea"/>
              </a:rPr>
              <a:t>/</a:t>
            </a:r>
            <a:r>
              <a:rPr lang="ko-KR" altLang="en-US" sz="1000" dirty="0" smtClean="0">
                <a:latin typeface="+mj-ea"/>
              </a:rPr>
              <a:t>건물명</a:t>
            </a:r>
            <a:r>
              <a:rPr lang="en-US" altLang="ko-KR" sz="1000" dirty="0" smtClean="0">
                <a:latin typeface="+mj-ea"/>
              </a:rPr>
              <a:t>, </a:t>
            </a:r>
            <a:r>
              <a:rPr lang="ko-KR" altLang="en-US" sz="1000" dirty="0" err="1" smtClean="0">
                <a:latin typeface="+mj-ea"/>
              </a:rPr>
              <a:t>신주소</a:t>
            </a:r>
            <a:r>
              <a:rPr lang="en-US" altLang="ko-KR" sz="1000" dirty="0" smtClean="0">
                <a:latin typeface="+mj-ea"/>
              </a:rPr>
              <a:t>)</a:t>
            </a:r>
            <a:r>
              <a:rPr lang="ko-KR" altLang="en-US" sz="1000" dirty="0" smtClean="0">
                <a:latin typeface="+mj-ea"/>
              </a:rPr>
              <a:t>을 입력하고     </a:t>
            </a:r>
            <a:r>
              <a:rPr lang="en-US" altLang="ko-KR" sz="1000" dirty="0" smtClean="0">
                <a:latin typeface="+mj-ea"/>
              </a:rPr>
              <a:t>[</a:t>
            </a:r>
            <a:r>
              <a:rPr lang="ko-KR" altLang="en-US" sz="1000" dirty="0" smtClean="0">
                <a:latin typeface="+mj-ea"/>
              </a:rPr>
              <a:t>조회</a:t>
            </a:r>
            <a:r>
              <a:rPr lang="en-US" altLang="ko-KR" sz="1000" dirty="0" smtClean="0">
                <a:latin typeface="+mj-ea"/>
              </a:rPr>
              <a:t>]</a:t>
            </a:r>
            <a:r>
              <a:rPr lang="ko-KR" altLang="en-US" sz="1000" dirty="0" smtClean="0">
                <a:latin typeface="+mj-ea"/>
              </a:rPr>
              <a:t>버튼을 클릭하여 우편번호 목록을 조회한다</a:t>
            </a:r>
            <a:r>
              <a:rPr lang="en-US" altLang="ko-KR" sz="1000" dirty="0" smtClean="0">
                <a:latin typeface="+mj-ea"/>
              </a:rPr>
              <a:t>.</a:t>
            </a:r>
          </a:p>
          <a:p>
            <a:pPr marL="342900" indent="-342900"/>
            <a:r>
              <a:rPr lang="en-US" altLang="ko-KR" sz="1000" dirty="0" smtClean="0">
                <a:latin typeface="+mj-ea"/>
              </a:rPr>
              <a:t>   - </a:t>
            </a:r>
            <a:r>
              <a:rPr lang="ko-KR" altLang="en-US" sz="1000" dirty="0" smtClean="0">
                <a:latin typeface="+mj-ea"/>
              </a:rPr>
              <a:t>리스트에서 우편번호 정보를 수정하고     </a:t>
            </a:r>
            <a:r>
              <a:rPr lang="en-US" altLang="ko-KR" sz="1000" dirty="0" smtClean="0">
                <a:latin typeface="+mj-ea"/>
              </a:rPr>
              <a:t>[</a:t>
            </a:r>
            <a:r>
              <a:rPr lang="ko-KR" altLang="en-US" sz="1000" dirty="0" smtClean="0">
                <a:latin typeface="+mj-ea"/>
              </a:rPr>
              <a:t>저장</a:t>
            </a:r>
            <a:r>
              <a:rPr lang="en-US" altLang="ko-KR" sz="1000" dirty="0" smtClean="0">
                <a:latin typeface="+mj-ea"/>
              </a:rPr>
              <a:t>] </a:t>
            </a:r>
            <a:r>
              <a:rPr lang="ko-KR" altLang="en-US" sz="1000" dirty="0" smtClean="0">
                <a:latin typeface="+mj-ea"/>
              </a:rPr>
              <a:t>버튼을 클릭하여 수정하거나 </a:t>
            </a:r>
            <a:r>
              <a:rPr lang="en-US" altLang="ko-KR" sz="1000" dirty="0" smtClean="0">
                <a:latin typeface="+mj-ea"/>
              </a:rPr>
              <a:t>[</a:t>
            </a:r>
            <a:r>
              <a:rPr lang="ko-KR" altLang="en-US" sz="1000" dirty="0" smtClean="0">
                <a:latin typeface="+mj-ea"/>
              </a:rPr>
              <a:t>삭제</a:t>
            </a:r>
            <a:r>
              <a:rPr lang="en-US" altLang="ko-KR" sz="1000" dirty="0" smtClean="0">
                <a:latin typeface="+mj-ea"/>
              </a:rPr>
              <a:t>]</a:t>
            </a:r>
            <a:r>
              <a:rPr lang="ko-KR" altLang="en-US" sz="1000" dirty="0" smtClean="0">
                <a:latin typeface="+mj-ea"/>
              </a:rPr>
              <a:t>할 수 있다</a:t>
            </a:r>
            <a:r>
              <a:rPr lang="en-US" altLang="ko-KR" sz="1000" dirty="0" smtClean="0">
                <a:latin typeface="+mj-ea"/>
              </a:rPr>
              <a:t>.</a:t>
            </a:r>
          </a:p>
          <a:p>
            <a:pPr marL="342900" indent="-342900"/>
            <a:r>
              <a:rPr lang="en-US" altLang="ko-KR" sz="1000" dirty="0" smtClean="0">
                <a:latin typeface="+mj-ea"/>
              </a:rPr>
              <a:t>   -     [</a:t>
            </a:r>
            <a:r>
              <a:rPr lang="ko-KR" altLang="en-US" sz="1000" dirty="0" smtClean="0">
                <a:latin typeface="+mj-ea"/>
              </a:rPr>
              <a:t>일괄등록</a:t>
            </a:r>
            <a:r>
              <a:rPr lang="en-US" altLang="ko-KR" sz="1000" dirty="0" smtClean="0">
                <a:latin typeface="+mj-ea"/>
              </a:rPr>
              <a:t>]</a:t>
            </a:r>
            <a:r>
              <a:rPr lang="ko-KR" altLang="en-US" sz="1000" dirty="0" smtClean="0">
                <a:latin typeface="+mj-ea"/>
              </a:rPr>
              <a:t> 버튼을 클릭하면 우편번호 정보를 엑셀파일로 </a:t>
            </a:r>
            <a:r>
              <a:rPr lang="ko-KR" altLang="en-US" sz="1000" dirty="0" err="1" smtClean="0">
                <a:latin typeface="+mj-ea"/>
              </a:rPr>
              <a:t>업로드할</a:t>
            </a:r>
            <a:r>
              <a:rPr lang="ko-KR" altLang="en-US" sz="1000" dirty="0" smtClean="0">
                <a:latin typeface="+mj-ea"/>
              </a:rPr>
              <a:t> 수 있다</a:t>
            </a:r>
            <a:r>
              <a:rPr lang="en-US" altLang="ko-KR" sz="1000" dirty="0" smtClean="0">
                <a:latin typeface="+mj-ea"/>
              </a:rPr>
              <a:t>.</a:t>
            </a:r>
          </a:p>
          <a:p>
            <a:pPr marL="342900" indent="-342900"/>
            <a:r>
              <a:rPr lang="en-US" altLang="ko-KR" sz="1000" dirty="0" smtClean="0">
                <a:latin typeface="+mj-ea"/>
              </a:rPr>
              <a:t>   - </a:t>
            </a:r>
            <a:r>
              <a:rPr lang="ko-KR" altLang="en-US" sz="1000" dirty="0" smtClean="0">
                <a:latin typeface="+mj-ea"/>
              </a:rPr>
              <a:t>파일을 선택하고 업로드 하면 업로드 결과가 아래 리스트에 보여지고</a:t>
            </a:r>
            <a:r>
              <a:rPr lang="en-US" altLang="ko-KR" sz="1000" dirty="0" smtClean="0">
                <a:latin typeface="+mj-ea"/>
              </a:rPr>
              <a:t>, </a:t>
            </a:r>
            <a:r>
              <a:rPr lang="ko-KR" altLang="en-US" sz="1000" dirty="0" smtClean="0">
                <a:latin typeface="+mj-ea"/>
              </a:rPr>
              <a:t>오류 데이터가 있는 경우 해당 데이터만 </a:t>
            </a:r>
            <a:r>
              <a:rPr lang="ko-KR" altLang="en-US" sz="1000" dirty="0" err="1" smtClean="0">
                <a:latin typeface="+mj-ea"/>
              </a:rPr>
              <a:t>다운로드할</a:t>
            </a:r>
            <a:r>
              <a:rPr lang="ko-KR" altLang="en-US" sz="1000" dirty="0" smtClean="0">
                <a:latin typeface="+mj-ea"/>
              </a:rPr>
              <a:t> 수 있다</a:t>
            </a:r>
            <a:r>
              <a:rPr lang="en-US" altLang="ko-KR" sz="1000" dirty="0" smtClean="0">
                <a:latin typeface="+mj-ea"/>
              </a:rPr>
              <a:t>.</a:t>
            </a:r>
          </a:p>
          <a:p>
            <a:pPr marL="342900" indent="-342900"/>
            <a:endParaRPr lang="en-US" altLang="ko-KR" sz="1000" b="1" dirty="0" smtClean="0">
              <a:solidFill>
                <a:srgbClr val="FF0000"/>
              </a:solidFill>
              <a:latin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</a:rPr>
              <a:t>3. </a:t>
            </a:r>
            <a:r>
              <a:rPr lang="ko-KR" altLang="en-US" sz="1000" dirty="0" smtClean="0">
                <a:latin typeface="+mj-ea"/>
              </a:rPr>
              <a:t>주요 항목 정의</a:t>
            </a: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483982" y="521522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017361" y="6666798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5" name="Oval 26"/>
          <p:cNvSpPr>
            <a:spLocks noChangeArrowheads="1"/>
          </p:cNvSpPr>
          <p:nvPr/>
        </p:nvSpPr>
        <p:spPr bwMode="auto">
          <a:xfrm>
            <a:off x="2788530" y="6958083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36" name="Oval 26"/>
          <p:cNvSpPr>
            <a:spLocks noChangeArrowheads="1"/>
          </p:cNvSpPr>
          <p:nvPr/>
        </p:nvSpPr>
        <p:spPr bwMode="auto">
          <a:xfrm>
            <a:off x="580367" y="7117907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9179" y="1582142"/>
            <a:ext cx="6331787" cy="2978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2272368" y="2273783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19" name="Oval 26"/>
          <p:cNvSpPr>
            <a:spLocks noChangeArrowheads="1"/>
          </p:cNvSpPr>
          <p:nvPr/>
        </p:nvSpPr>
        <p:spPr bwMode="auto">
          <a:xfrm>
            <a:off x="1108805" y="2621894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1690298" y="2629296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15064" y="3882425"/>
            <a:ext cx="1313947" cy="1828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0" name="AutoShape 14"/>
          <p:cNvCxnSpPr>
            <a:cxnSpLocks noChangeShapeType="1"/>
            <a:stCxn id="23" idx="6"/>
            <a:endCxn id="3075" idx="0"/>
          </p:cNvCxnSpPr>
          <p:nvPr/>
        </p:nvCxnSpPr>
        <p:spPr bwMode="auto">
          <a:xfrm>
            <a:off x="1872861" y="2731190"/>
            <a:ext cx="699177" cy="1151235"/>
          </a:xfrm>
          <a:prstGeom prst="bentConnector2">
            <a:avLst/>
          </a:prstGeom>
          <a:noFill/>
          <a:ln w="12700">
            <a:solidFill>
              <a:srgbClr val="990033"/>
            </a:solidFill>
            <a:miter lim="800000"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9" y="1545197"/>
            <a:ext cx="6435954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09" y="1557339"/>
            <a:ext cx="6443964" cy="358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</a:t>
            </a:r>
            <a:r>
              <a:rPr lang="ko-KR" altLang="en-US" dirty="0"/>
              <a:t>드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</a:rPr>
              <a:t>시스템에서 적용되는 코드 관리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 smtClean="0">
                <a:solidFill>
                  <a:srgbClr val="000000"/>
                </a:solidFill>
              </a:rPr>
              <a:t>코드관리 </a:t>
            </a:r>
            <a:r>
              <a:rPr lang="en-US" altLang="ko-KR" sz="1000" dirty="0" smtClean="0">
                <a:solidFill>
                  <a:srgbClr val="000000"/>
                </a:solidFill>
              </a:rPr>
              <a:t>- </a:t>
            </a:r>
            <a:r>
              <a:rPr lang="ko-KR" altLang="en-US" sz="1000" dirty="0" smtClean="0">
                <a:solidFill>
                  <a:srgbClr val="000000"/>
                </a:solidFill>
              </a:rPr>
              <a:t>코드그룹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 smtClean="0">
                <a:latin typeface="+mj-ea"/>
              </a:rPr>
              <a:t>1. </a:t>
            </a:r>
            <a:r>
              <a:rPr lang="ko-KR" altLang="en-US" sz="1000" dirty="0" smtClean="0">
                <a:latin typeface="+mj-ea"/>
              </a:rPr>
              <a:t>기본 설명</a:t>
            </a:r>
            <a:endParaRPr lang="en-US" altLang="ko-KR" sz="1000" dirty="0" smtClean="0">
              <a:latin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</a:rPr>
              <a:t>   - </a:t>
            </a:r>
            <a:r>
              <a:rPr lang="ko-KR" altLang="en-US" sz="1000" dirty="0" smtClean="0">
                <a:latin typeface="+mj-ea"/>
              </a:rPr>
              <a:t>시스템의 코드그룹을 등록한다</a:t>
            </a:r>
            <a:r>
              <a:rPr lang="en-US" altLang="ko-KR" sz="1000" dirty="0" smtClean="0">
                <a:latin typeface="+mj-ea"/>
              </a:rPr>
              <a:t>.   </a:t>
            </a:r>
          </a:p>
          <a:p>
            <a:pPr marL="342900" indent="-342900"/>
            <a:endParaRPr lang="en-US" altLang="ko-KR" sz="1000" dirty="0" smtClean="0">
              <a:latin typeface="+mj-ea"/>
              <a:ea typeface="+mj-ea"/>
            </a:endParaRP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2</a:t>
            </a:r>
            <a:r>
              <a:rPr lang="en-US" altLang="ko-KR" sz="1000" i="0" dirty="0" smtClean="0">
                <a:latin typeface="+mj-ea"/>
                <a:ea typeface="+mj-ea"/>
              </a:rPr>
              <a:t>. </a:t>
            </a:r>
            <a:r>
              <a:rPr lang="ko-KR" altLang="en-US" sz="1000" i="0" dirty="0" smtClean="0">
                <a:latin typeface="+mj-ea"/>
                <a:ea typeface="+mj-ea"/>
              </a:rPr>
              <a:t>처리 절차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 smtClean="0">
                <a:latin typeface="+mj-ea"/>
                <a:ea typeface="+mj-ea"/>
              </a:rPr>
              <a:t>   -       </a:t>
            </a:r>
            <a:r>
              <a:rPr lang="ko-KR" altLang="en-US" sz="1000" i="0" dirty="0" smtClean="0">
                <a:latin typeface="+mj-ea"/>
                <a:ea typeface="+mj-ea"/>
              </a:rPr>
              <a:t>등록버튼을 클릭하면 등록 </a:t>
            </a:r>
            <a:r>
              <a:rPr lang="ko-KR" altLang="en-US" sz="1000" i="0" dirty="0" err="1" smtClean="0">
                <a:latin typeface="+mj-ea"/>
                <a:ea typeface="+mj-ea"/>
              </a:rPr>
              <a:t>모달창이</a:t>
            </a:r>
            <a:r>
              <a:rPr lang="ko-KR" altLang="en-US" sz="1000" i="0" dirty="0" smtClean="0">
                <a:latin typeface="+mj-ea"/>
                <a:ea typeface="+mj-ea"/>
              </a:rPr>
              <a:t> 열리고</a:t>
            </a:r>
            <a:r>
              <a:rPr lang="en-US" altLang="ko-KR" sz="1000" i="0" dirty="0" smtClean="0">
                <a:latin typeface="+mj-ea"/>
                <a:ea typeface="+mj-ea"/>
              </a:rPr>
              <a:t>, </a:t>
            </a:r>
            <a:r>
              <a:rPr lang="ko-KR" altLang="en-US" sz="1000" i="0" dirty="0" smtClean="0">
                <a:latin typeface="+mj-ea"/>
                <a:ea typeface="+mj-ea"/>
              </a:rPr>
              <a:t>그룹코드가 중복되지 않게 등록한다</a:t>
            </a:r>
            <a:r>
              <a:rPr lang="en-US" altLang="ko-KR" sz="1000" i="0" dirty="0" smtClean="0">
                <a:latin typeface="+mj-ea"/>
                <a:ea typeface="+mj-ea"/>
              </a:rPr>
              <a:t>..</a:t>
            </a:r>
            <a:r>
              <a:rPr lang="ko-KR" altLang="en-US" sz="1000" i="0" dirty="0" smtClean="0">
                <a:latin typeface="+mj-ea"/>
                <a:ea typeface="+mj-ea"/>
              </a:rPr>
              <a:t>  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   -       </a:t>
            </a:r>
            <a:r>
              <a:rPr lang="ko-KR" altLang="en-US" sz="1000" dirty="0" smtClean="0">
                <a:latin typeface="+mj-ea"/>
                <a:ea typeface="+mj-ea"/>
              </a:rPr>
              <a:t>목록을 </a:t>
            </a:r>
            <a:r>
              <a:rPr lang="en-US" altLang="ko-KR" sz="1000" dirty="0" smtClean="0">
                <a:latin typeface="+mj-ea"/>
                <a:ea typeface="+mj-ea"/>
              </a:rPr>
              <a:t> </a:t>
            </a:r>
            <a:r>
              <a:rPr lang="ko-KR" altLang="en-US" sz="1000" dirty="0" smtClean="0">
                <a:latin typeface="+mj-ea"/>
                <a:ea typeface="+mj-ea"/>
              </a:rPr>
              <a:t>선택해서 해당 코드를 수정한다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</a:t>
            </a: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92898" y="6800098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5" name="Oval 26"/>
          <p:cNvSpPr>
            <a:spLocks noChangeArrowheads="1"/>
          </p:cNvSpPr>
          <p:nvPr/>
        </p:nvSpPr>
        <p:spPr bwMode="auto">
          <a:xfrm>
            <a:off x="583014" y="6918136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5124701" y="2779611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751247" y="3317981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339" y="4248691"/>
            <a:ext cx="2898791" cy="148367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256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5"/>
          <p:cNvSpPr>
            <a:spLocks noGrp="1"/>
          </p:cNvSpPr>
          <p:nvPr>
            <p:ph type="subTitle" idx="4294967295"/>
          </p:nvPr>
        </p:nvSpPr>
        <p:spPr>
          <a:xfrm>
            <a:off x="1028700" y="3808873"/>
            <a:ext cx="4800600" cy="71232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ko-KR" sz="1800" b="1" dirty="0" smtClean="0"/>
              <a:t>- </a:t>
            </a:r>
            <a:r>
              <a:rPr lang="ko-KR" altLang="en-US" sz="1800" b="1" dirty="0" smtClean="0"/>
              <a:t>근태관리 </a:t>
            </a:r>
            <a:r>
              <a:rPr lang="en-US" altLang="ko-KR" sz="1800" b="1" dirty="0" smtClean="0"/>
              <a:t>-</a:t>
            </a:r>
            <a:endParaRPr lang="ko-KR" altLang="en-US" sz="1800" b="1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76225" y="2989931"/>
            <a:ext cx="6389688" cy="585866"/>
          </a:xfrm>
        </p:spPr>
        <p:txBody>
          <a:bodyPr/>
          <a:lstStyle/>
          <a:p>
            <a:pPr algn="ctr"/>
            <a:r>
              <a:rPr lang="ko-KR" altLang="en-US" sz="3200" dirty="0" err="1" smtClean="0"/>
              <a:t>관리자메뉴얼</a:t>
            </a:r>
            <a:endParaRPr lang="ko-KR" altLang="en-US" sz="32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456547"/>
              </p:ext>
            </p:extLst>
          </p:nvPr>
        </p:nvGraphicFramePr>
        <p:xfrm>
          <a:off x="1839165" y="6746239"/>
          <a:ext cx="3444035" cy="1590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0829"/>
                <a:gridCol w="2133206"/>
              </a:tblGrid>
              <a:tr h="224608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프로젝트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명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cs typeface="Times New Roman"/>
                        </a:rPr>
                        <a:t>가산 근태관리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4608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문서번호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4608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문서버전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0.1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4608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작성일자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2016. 10. 10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4608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작 성 자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cs typeface="Times New Roman"/>
                        </a:rPr>
                        <a:t>박학신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076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9" y="1545197"/>
            <a:ext cx="6435954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14" y="1557338"/>
            <a:ext cx="6425797" cy="3758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534" y="3721793"/>
            <a:ext cx="2830392" cy="191242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</a:t>
            </a:r>
            <a:r>
              <a:rPr lang="ko-KR" altLang="en-US" dirty="0"/>
              <a:t>드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</a:rPr>
              <a:t>시스템에서 적용되는 코드 관리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 smtClean="0">
                <a:solidFill>
                  <a:srgbClr val="000000"/>
                </a:solidFill>
              </a:rPr>
              <a:t>코드관리 </a:t>
            </a:r>
            <a:r>
              <a:rPr lang="en-US" altLang="ko-KR" sz="1000" dirty="0" smtClean="0">
                <a:solidFill>
                  <a:srgbClr val="000000"/>
                </a:solidFill>
              </a:rPr>
              <a:t>- </a:t>
            </a:r>
            <a:r>
              <a:rPr lang="ko-KR" altLang="en-US" sz="1000" dirty="0" smtClean="0">
                <a:solidFill>
                  <a:srgbClr val="000000"/>
                </a:solidFill>
              </a:rPr>
              <a:t>코드데이터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 smtClean="0">
                <a:latin typeface="+mj-ea"/>
              </a:rPr>
              <a:t>1. </a:t>
            </a:r>
            <a:r>
              <a:rPr lang="ko-KR" altLang="en-US" sz="1000" dirty="0" smtClean="0">
                <a:latin typeface="+mj-ea"/>
              </a:rPr>
              <a:t>기본 설명</a:t>
            </a:r>
            <a:endParaRPr lang="en-US" altLang="ko-KR" sz="1000" dirty="0" smtClean="0">
              <a:latin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</a:rPr>
              <a:t>   - </a:t>
            </a:r>
            <a:r>
              <a:rPr lang="ko-KR" altLang="en-US" sz="1000" dirty="0" smtClean="0">
                <a:latin typeface="+mj-ea"/>
              </a:rPr>
              <a:t>시스템의 코드그룹별 </a:t>
            </a:r>
            <a:r>
              <a:rPr lang="ko-KR" altLang="en-US" sz="1000" dirty="0" err="1" smtClean="0">
                <a:latin typeface="+mj-ea"/>
              </a:rPr>
              <a:t>코드데이터을</a:t>
            </a:r>
            <a:r>
              <a:rPr lang="ko-KR" altLang="en-US" sz="1000" dirty="0" smtClean="0">
                <a:latin typeface="+mj-ea"/>
              </a:rPr>
              <a:t> 등록한다</a:t>
            </a:r>
            <a:r>
              <a:rPr lang="en-US" altLang="ko-KR" sz="1000" dirty="0" smtClean="0">
                <a:latin typeface="+mj-ea"/>
              </a:rPr>
              <a:t>.   </a:t>
            </a:r>
          </a:p>
          <a:p>
            <a:pPr marL="342900" indent="-342900"/>
            <a:endParaRPr lang="en-US" altLang="ko-KR" sz="1000" dirty="0" smtClean="0">
              <a:latin typeface="+mj-ea"/>
              <a:ea typeface="+mj-ea"/>
            </a:endParaRP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2</a:t>
            </a:r>
            <a:r>
              <a:rPr lang="en-US" altLang="ko-KR" sz="1000" i="0" dirty="0" smtClean="0">
                <a:latin typeface="+mj-ea"/>
                <a:ea typeface="+mj-ea"/>
              </a:rPr>
              <a:t>. </a:t>
            </a:r>
            <a:r>
              <a:rPr lang="ko-KR" altLang="en-US" sz="1000" i="0" dirty="0" smtClean="0">
                <a:latin typeface="+mj-ea"/>
                <a:ea typeface="+mj-ea"/>
              </a:rPr>
              <a:t>처리 절차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 smtClean="0">
                <a:latin typeface="+mj-ea"/>
                <a:ea typeface="+mj-ea"/>
              </a:rPr>
              <a:t>   -       </a:t>
            </a:r>
            <a:r>
              <a:rPr lang="ko-KR" altLang="en-US" sz="1000" i="0" dirty="0" smtClean="0">
                <a:latin typeface="+mj-ea"/>
                <a:ea typeface="+mj-ea"/>
              </a:rPr>
              <a:t>등록버튼을 클릭하면 등록 </a:t>
            </a:r>
            <a:r>
              <a:rPr lang="ko-KR" altLang="en-US" sz="1000" i="0" dirty="0" err="1" smtClean="0">
                <a:latin typeface="+mj-ea"/>
                <a:ea typeface="+mj-ea"/>
              </a:rPr>
              <a:t>모달창이</a:t>
            </a:r>
            <a:r>
              <a:rPr lang="ko-KR" altLang="en-US" sz="1000" i="0" dirty="0" smtClean="0">
                <a:latin typeface="+mj-ea"/>
                <a:ea typeface="+mj-ea"/>
              </a:rPr>
              <a:t> 열린다</a:t>
            </a:r>
            <a:r>
              <a:rPr lang="en-US" altLang="ko-KR" sz="1000" i="0" dirty="0" smtClean="0"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   -       </a:t>
            </a:r>
            <a:r>
              <a:rPr lang="ko-KR" altLang="en-US" sz="1000" dirty="0" smtClean="0">
                <a:latin typeface="+mj-ea"/>
                <a:ea typeface="+mj-ea"/>
              </a:rPr>
              <a:t>그룹코드를 선택한다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-       </a:t>
            </a:r>
            <a:r>
              <a:rPr lang="ko-KR" altLang="en-US" sz="1000" dirty="0" smtClean="0">
                <a:latin typeface="+mj-ea"/>
                <a:ea typeface="+mj-ea"/>
              </a:rPr>
              <a:t>코드의 정렬순서를 선택한다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-       </a:t>
            </a:r>
            <a:r>
              <a:rPr lang="ko-KR" altLang="en-US" sz="1000" dirty="0" smtClean="0">
                <a:latin typeface="+mj-ea"/>
                <a:ea typeface="+mj-ea"/>
              </a:rPr>
              <a:t>사용여부를 선택한다</a:t>
            </a:r>
            <a:r>
              <a:rPr lang="en-US" altLang="ko-KR" sz="1000" dirty="0" smtClean="0">
                <a:latin typeface="+mj-ea"/>
                <a:ea typeface="+mj-ea"/>
              </a:rPr>
              <a:t>. (</a:t>
            </a:r>
            <a:r>
              <a:rPr lang="ko-KR" altLang="en-US" sz="1000" dirty="0" err="1" smtClean="0">
                <a:latin typeface="+mj-ea"/>
                <a:ea typeface="+mj-ea"/>
              </a:rPr>
              <a:t>사용안함으로</a:t>
            </a:r>
            <a:r>
              <a:rPr lang="ko-KR" altLang="en-US" sz="1000" dirty="0" smtClean="0">
                <a:latin typeface="+mj-ea"/>
                <a:ea typeface="+mj-ea"/>
              </a:rPr>
              <a:t> </a:t>
            </a:r>
            <a:r>
              <a:rPr lang="ko-KR" altLang="en-US" sz="1000" dirty="0" err="1" smtClean="0">
                <a:latin typeface="+mj-ea"/>
                <a:ea typeface="+mj-ea"/>
              </a:rPr>
              <a:t>체크시</a:t>
            </a:r>
            <a:r>
              <a:rPr lang="ko-KR" altLang="en-US" sz="1000" dirty="0" smtClean="0">
                <a:latin typeface="+mj-ea"/>
                <a:ea typeface="+mj-ea"/>
              </a:rPr>
              <a:t> 더 이상 시스템에서 사용하지 않는다</a:t>
            </a:r>
            <a:r>
              <a:rPr lang="en-US" altLang="ko-KR" sz="1000" dirty="0" smtClean="0">
                <a:latin typeface="+mj-ea"/>
                <a:ea typeface="+mj-ea"/>
              </a:rPr>
              <a:t>.)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</a:t>
            </a: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92898" y="6800098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5" name="Oval 26"/>
          <p:cNvSpPr>
            <a:spLocks noChangeArrowheads="1"/>
          </p:cNvSpPr>
          <p:nvPr/>
        </p:nvSpPr>
        <p:spPr bwMode="auto">
          <a:xfrm>
            <a:off x="583014" y="6918136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5124701" y="2779611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3913547" y="4203806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7" name="Oval 26"/>
          <p:cNvSpPr>
            <a:spLocks noChangeArrowheads="1"/>
          </p:cNvSpPr>
          <p:nvPr/>
        </p:nvSpPr>
        <p:spPr bwMode="auto">
          <a:xfrm>
            <a:off x="3923072" y="4670531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  <p:sp>
        <p:nvSpPr>
          <p:cNvPr id="18" name="Oval 26"/>
          <p:cNvSpPr>
            <a:spLocks noChangeArrowheads="1"/>
          </p:cNvSpPr>
          <p:nvPr/>
        </p:nvSpPr>
        <p:spPr bwMode="auto">
          <a:xfrm>
            <a:off x="3932597" y="4956281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4</a:t>
            </a:r>
            <a:endParaRPr lang="en-US" altLang="ko-KR" dirty="0"/>
          </a:p>
        </p:txBody>
      </p:sp>
      <p:sp>
        <p:nvSpPr>
          <p:cNvPr id="19" name="Oval 26"/>
          <p:cNvSpPr>
            <a:spLocks noChangeArrowheads="1"/>
          </p:cNvSpPr>
          <p:nvPr/>
        </p:nvSpPr>
        <p:spPr bwMode="auto">
          <a:xfrm>
            <a:off x="593258" y="7104126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  <p:sp>
        <p:nvSpPr>
          <p:cNvPr id="20" name="Oval 26"/>
          <p:cNvSpPr>
            <a:spLocks noChangeArrowheads="1"/>
          </p:cNvSpPr>
          <p:nvPr/>
        </p:nvSpPr>
        <p:spPr bwMode="auto">
          <a:xfrm>
            <a:off x="602783" y="7275576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4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9859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9" y="1545197"/>
            <a:ext cx="6435954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1" y="1571625"/>
            <a:ext cx="6353176" cy="3735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</a:t>
            </a:r>
            <a:r>
              <a:rPr lang="ko-KR" altLang="en-US" dirty="0"/>
              <a:t>드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err="1" smtClean="0">
                <a:latin typeface="+mj-ea"/>
              </a:rPr>
              <a:t>캡스와</a:t>
            </a:r>
            <a:r>
              <a:rPr lang="ko-KR" altLang="en-US" sz="1000" dirty="0" smtClean="0">
                <a:latin typeface="+mj-ea"/>
              </a:rPr>
              <a:t> 연동되는 원본데이터 확인 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000" dirty="0" smtClean="0">
                <a:solidFill>
                  <a:srgbClr val="000000"/>
                </a:solidFill>
              </a:rPr>
              <a:t>Raw Data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 smtClean="0">
                <a:latin typeface="+mj-ea"/>
              </a:rPr>
              <a:t>1. </a:t>
            </a:r>
            <a:r>
              <a:rPr lang="ko-KR" altLang="en-US" sz="1000" dirty="0" smtClean="0">
                <a:latin typeface="+mj-ea"/>
              </a:rPr>
              <a:t>기본 설명</a:t>
            </a:r>
            <a:endParaRPr lang="en-US" altLang="ko-KR" sz="1000" dirty="0" smtClean="0">
              <a:latin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</a:rPr>
              <a:t>   - </a:t>
            </a:r>
            <a:r>
              <a:rPr lang="ko-KR" altLang="en-US" sz="1000" dirty="0" err="1" smtClean="0">
                <a:latin typeface="+mj-ea"/>
              </a:rPr>
              <a:t>캡스와</a:t>
            </a:r>
            <a:r>
              <a:rPr lang="ko-KR" altLang="en-US" sz="1000" dirty="0" smtClean="0">
                <a:latin typeface="+mj-ea"/>
              </a:rPr>
              <a:t> 연동되는 원본데이터 확인</a:t>
            </a:r>
            <a:r>
              <a:rPr lang="en-US" altLang="ko-KR" sz="1000" dirty="0" smtClean="0">
                <a:latin typeface="+mj-ea"/>
              </a:rPr>
              <a:t>.   </a:t>
            </a:r>
          </a:p>
          <a:p>
            <a:pPr marL="342900" indent="-342900"/>
            <a:endParaRPr lang="en-US" altLang="ko-KR" sz="1000" dirty="0" smtClean="0">
              <a:latin typeface="+mj-ea"/>
              <a:ea typeface="+mj-ea"/>
            </a:endParaRP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2</a:t>
            </a:r>
            <a:r>
              <a:rPr lang="en-US" altLang="ko-KR" sz="1000" i="0" dirty="0" smtClean="0">
                <a:latin typeface="+mj-ea"/>
                <a:ea typeface="+mj-ea"/>
              </a:rPr>
              <a:t>. </a:t>
            </a:r>
            <a:r>
              <a:rPr lang="ko-KR" altLang="en-US" sz="1000" i="0" dirty="0" smtClean="0">
                <a:latin typeface="+mj-ea"/>
                <a:ea typeface="+mj-ea"/>
              </a:rPr>
              <a:t>처리 절차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 smtClean="0">
                <a:latin typeface="+mj-ea"/>
                <a:ea typeface="+mj-ea"/>
              </a:rPr>
              <a:t>   -       </a:t>
            </a:r>
            <a:r>
              <a:rPr lang="ko-KR" altLang="en-US" sz="1000" i="0" dirty="0" smtClean="0">
                <a:latin typeface="+mj-ea"/>
                <a:ea typeface="+mj-ea"/>
              </a:rPr>
              <a:t>검색조건에 따라 목록을 표시한다</a:t>
            </a:r>
            <a:r>
              <a:rPr lang="en-US" altLang="ko-KR" sz="1000" i="0" dirty="0" smtClean="0"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  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- ID</a:t>
            </a:r>
            <a:r>
              <a:rPr lang="ko-KR" altLang="en-US" sz="1000" dirty="0" smtClean="0">
                <a:latin typeface="+mj-ea"/>
                <a:ea typeface="+mj-ea"/>
              </a:rPr>
              <a:t>와 </a:t>
            </a:r>
            <a:r>
              <a:rPr lang="en-US" altLang="ko-KR" sz="1000" dirty="0" err="1" smtClean="0">
                <a:latin typeface="+mj-ea"/>
                <a:ea typeface="+mj-ea"/>
              </a:rPr>
              <a:t>UserName</a:t>
            </a:r>
            <a:r>
              <a:rPr lang="ko-KR" altLang="en-US" sz="1000" dirty="0" smtClean="0">
                <a:latin typeface="+mj-ea"/>
                <a:ea typeface="+mj-ea"/>
              </a:rPr>
              <a:t>은 중요한 </a:t>
            </a:r>
            <a:r>
              <a:rPr lang="en-US" altLang="ko-KR" sz="1000" dirty="0" smtClean="0">
                <a:latin typeface="+mj-ea"/>
                <a:ea typeface="+mj-ea"/>
              </a:rPr>
              <a:t>key</a:t>
            </a:r>
            <a:r>
              <a:rPr lang="ko-KR" altLang="en-US" sz="1000" dirty="0" smtClean="0">
                <a:latin typeface="+mj-ea"/>
                <a:ea typeface="+mj-ea"/>
              </a:rPr>
              <a:t>가 되므로 직원관리에 등록된 정보와 일치 </a:t>
            </a:r>
            <a:r>
              <a:rPr lang="ko-KR" altLang="en-US" sz="1000" dirty="0" err="1" smtClean="0">
                <a:latin typeface="+mj-ea"/>
                <a:ea typeface="+mj-ea"/>
              </a:rPr>
              <a:t>해야한다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   - </a:t>
            </a:r>
            <a:r>
              <a:rPr lang="ko-KR" altLang="en-US" sz="1000" dirty="0" err="1" smtClean="0">
                <a:latin typeface="+mj-ea"/>
                <a:ea typeface="+mj-ea"/>
              </a:rPr>
              <a:t>캡스</a:t>
            </a:r>
            <a:r>
              <a:rPr lang="ko-KR" altLang="en-US" sz="1000" dirty="0" smtClean="0">
                <a:latin typeface="+mj-ea"/>
                <a:ea typeface="+mj-ea"/>
              </a:rPr>
              <a:t> 데이터 확인은 월</a:t>
            </a:r>
            <a:r>
              <a:rPr lang="en-US" altLang="ko-KR" sz="1000" dirty="0" smtClean="0">
                <a:latin typeface="+mj-ea"/>
                <a:ea typeface="+mj-ea"/>
              </a:rPr>
              <a:t>~</a:t>
            </a:r>
            <a:r>
              <a:rPr lang="ko-KR" altLang="en-US" sz="1000" dirty="0" smtClean="0">
                <a:latin typeface="+mj-ea"/>
                <a:ea typeface="+mj-ea"/>
              </a:rPr>
              <a:t>금요일 휴일을 제외하고</a:t>
            </a:r>
            <a:r>
              <a:rPr lang="en-US" altLang="ko-KR" sz="1000" dirty="0" smtClean="0">
                <a:latin typeface="+mj-ea"/>
                <a:ea typeface="+mj-ea"/>
              </a:rPr>
              <a:t>, 9,11,13,15,17,19 </a:t>
            </a:r>
            <a:r>
              <a:rPr lang="ko-KR" altLang="en-US" sz="1000" dirty="0" smtClean="0">
                <a:latin typeface="+mj-ea"/>
                <a:ea typeface="+mj-ea"/>
              </a:rPr>
              <a:t>시 </a:t>
            </a:r>
            <a:r>
              <a:rPr lang="en-US" altLang="ko-KR" sz="1000" dirty="0" smtClean="0">
                <a:latin typeface="+mj-ea"/>
                <a:ea typeface="+mj-ea"/>
              </a:rPr>
              <a:t>30</a:t>
            </a:r>
            <a:r>
              <a:rPr lang="ko-KR" altLang="en-US" sz="1000" dirty="0" smtClean="0">
                <a:latin typeface="+mj-ea"/>
                <a:ea typeface="+mj-ea"/>
              </a:rPr>
              <a:t>분마다 최근</a:t>
            </a:r>
            <a:r>
              <a:rPr lang="en-US" altLang="ko-KR" sz="1000" dirty="0" smtClean="0">
                <a:latin typeface="+mj-ea"/>
                <a:ea typeface="+mj-ea"/>
              </a:rPr>
              <a:t>2</a:t>
            </a:r>
            <a:r>
              <a:rPr lang="ko-KR" altLang="en-US" sz="1000" dirty="0" smtClean="0">
                <a:latin typeface="+mj-ea"/>
                <a:ea typeface="+mj-ea"/>
              </a:rPr>
              <a:t>시간 동안 데이터의 변화가 없다면 관리자에 설정된 </a:t>
            </a:r>
            <a:r>
              <a:rPr lang="ko-KR" altLang="en-US" sz="1000" dirty="0" err="1" smtClean="0">
                <a:latin typeface="+mj-ea"/>
                <a:ea typeface="+mj-ea"/>
              </a:rPr>
              <a:t>이메일로</a:t>
            </a:r>
            <a:r>
              <a:rPr lang="ko-KR" altLang="en-US" sz="1000" dirty="0" smtClean="0">
                <a:latin typeface="+mj-ea"/>
                <a:ea typeface="+mj-ea"/>
              </a:rPr>
              <a:t> 데이터확인 메일을 발송한다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92898" y="6800098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4324601" y="2681980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8324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4625" y="7467"/>
            <a:ext cx="5829300" cy="462755"/>
          </a:xfrm>
        </p:spPr>
        <p:txBody>
          <a:bodyPr/>
          <a:lstStyle/>
          <a:p>
            <a:r>
              <a:rPr lang="ko-KR" altLang="en-US" dirty="0" smtClean="0"/>
              <a:t>개정 이력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630682"/>
              </p:ext>
            </p:extLst>
          </p:nvPr>
        </p:nvGraphicFramePr>
        <p:xfrm>
          <a:off x="276225" y="563634"/>
          <a:ext cx="6427788" cy="318080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732840"/>
                <a:gridCol w="2781214"/>
                <a:gridCol w="1161947"/>
                <a:gridCol w="855664"/>
                <a:gridCol w="896123"/>
              </a:tblGrid>
              <a:tr h="254557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sz="1200" b="1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버전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sz="1200" b="1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주요 내용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sz="1200" b="1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날짜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sz="1200" b="1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작성자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sz="1200" b="1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승인자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4557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0.1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초안 작성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2016-10-04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박학신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4557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4557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4557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4557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4557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4557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4557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4557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020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1925" y="7467"/>
            <a:ext cx="5829300" cy="462755"/>
          </a:xfrm>
        </p:spPr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6226" y="773530"/>
            <a:ext cx="6389688" cy="48628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+mn-ea"/>
              </a:rPr>
              <a:t>1. </a:t>
            </a:r>
            <a:r>
              <a:rPr lang="ko-KR" altLang="en-US" sz="1000" dirty="0">
                <a:latin typeface="+mn-ea"/>
              </a:rPr>
              <a:t>개요</a:t>
            </a:r>
          </a:p>
          <a:p>
            <a:pPr marL="628650" lvl="1" indent="-171450">
              <a:buFont typeface="Wingdings" pitchFamily="2" charset="2"/>
              <a:buChar char="§"/>
            </a:pPr>
            <a:r>
              <a:rPr lang="ko-KR" altLang="en-US" sz="1000" dirty="0" smtClean="0">
                <a:latin typeface="+mj-ea"/>
                <a:ea typeface="+mj-ea"/>
              </a:rPr>
              <a:t>근태관리 관리자 기능은 가산 임직원의 근태 및 휴가</a:t>
            </a:r>
            <a:r>
              <a:rPr lang="en-US" altLang="ko-KR" sz="1000" dirty="0" smtClean="0">
                <a:latin typeface="+mj-ea"/>
                <a:ea typeface="+mj-ea"/>
              </a:rPr>
              <a:t>, </a:t>
            </a:r>
            <a:r>
              <a:rPr lang="ko-KR" altLang="en-US" sz="1000" dirty="0" smtClean="0">
                <a:latin typeface="+mj-ea"/>
                <a:ea typeface="+mj-ea"/>
              </a:rPr>
              <a:t>외근</a:t>
            </a:r>
            <a:r>
              <a:rPr lang="en-US" altLang="ko-KR" sz="1000" dirty="0" smtClean="0">
                <a:latin typeface="+mj-ea"/>
                <a:ea typeface="+mj-ea"/>
              </a:rPr>
              <a:t>, </a:t>
            </a:r>
            <a:r>
              <a:rPr lang="ko-KR" altLang="en-US" sz="1000" dirty="0" smtClean="0">
                <a:latin typeface="+mj-ea"/>
                <a:ea typeface="+mj-ea"/>
              </a:rPr>
              <a:t>출장</a:t>
            </a:r>
            <a:r>
              <a:rPr lang="en-US" altLang="ko-KR" sz="1000" dirty="0" smtClean="0">
                <a:latin typeface="+mj-ea"/>
                <a:ea typeface="+mj-ea"/>
              </a:rPr>
              <a:t>, </a:t>
            </a:r>
            <a:r>
              <a:rPr lang="ko-KR" altLang="en-US" sz="1000" dirty="0" smtClean="0">
                <a:latin typeface="+mj-ea"/>
                <a:ea typeface="+mj-ea"/>
              </a:rPr>
              <a:t>대체근무 등을 관리 함에 필요한 기초데이터 및  직원목록을 관리하는 화면으로 구성됨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  <a:endParaRPr lang="ko-KR" altLang="en-US" sz="1000" dirty="0">
              <a:latin typeface="+mj-ea"/>
              <a:ea typeface="+mj-ea"/>
            </a:endParaRPr>
          </a:p>
          <a:p>
            <a:endParaRPr lang="en-US" altLang="ko-KR" sz="1000" dirty="0"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2. </a:t>
            </a:r>
            <a:r>
              <a:rPr lang="ko-KR" altLang="en-US" sz="1000" dirty="0">
                <a:latin typeface="+mj-ea"/>
                <a:ea typeface="+mj-ea"/>
              </a:rPr>
              <a:t>주요기능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ko-KR" altLang="en-US" sz="1000" dirty="0" err="1" smtClean="0">
                <a:latin typeface="+mj-ea"/>
                <a:ea typeface="+mj-ea"/>
              </a:rPr>
              <a:t>대시보드</a:t>
            </a:r>
            <a:r>
              <a:rPr lang="ko-KR" altLang="en-US" sz="1000" dirty="0" smtClean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 smtClean="0">
                <a:latin typeface="+mj-ea"/>
                <a:ea typeface="+mj-ea"/>
              </a:rPr>
              <a:t>등록된 임직원의 사무실 재실여부와 당일 일정을 확인 하는 화면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ko-KR" altLang="en-US" sz="1000" dirty="0" smtClean="0">
                <a:latin typeface="+mj-ea"/>
                <a:ea typeface="+mj-ea"/>
              </a:rPr>
              <a:t>근태확인 </a:t>
            </a:r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 smtClean="0">
                <a:latin typeface="+mj-ea"/>
                <a:ea typeface="+mj-ea"/>
              </a:rPr>
              <a:t>자동</a:t>
            </a:r>
            <a:r>
              <a:rPr lang="en-US" altLang="ko-KR" sz="1000" dirty="0" smtClean="0">
                <a:latin typeface="+mj-ea"/>
                <a:ea typeface="+mj-ea"/>
              </a:rPr>
              <a:t>, </a:t>
            </a:r>
            <a:r>
              <a:rPr lang="ko-KR" altLang="en-US" sz="1000" dirty="0" smtClean="0">
                <a:latin typeface="+mj-ea"/>
                <a:ea typeface="+mj-ea"/>
              </a:rPr>
              <a:t>수동으로 생성된 </a:t>
            </a:r>
            <a:r>
              <a:rPr lang="ko-KR" altLang="en-US" sz="1000" dirty="0" err="1" smtClean="0">
                <a:latin typeface="+mj-ea"/>
                <a:ea typeface="+mj-ea"/>
              </a:rPr>
              <a:t>직원별</a:t>
            </a:r>
            <a:r>
              <a:rPr lang="ko-KR" altLang="en-US" sz="1000" dirty="0" smtClean="0">
                <a:latin typeface="+mj-ea"/>
                <a:ea typeface="+mj-ea"/>
              </a:rPr>
              <a:t> 근태 기록 요약 정보를 확인 하는 화면</a:t>
            </a:r>
            <a:r>
              <a:rPr lang="en-US" altLang="ko-KR" sz="1000" dirty="0" smtClean="0">
                <a:latin typeface="+mj-ea"/>
                <a:ea typeface="+mj-ea"/>
              </a:rPr>
              <a:t>.(</a:t>
            </a:r>
            <a:r>
              <a:rPr lang="ko-KR" altLang="en-US" sz="1000" dirty="0" smtClean="0">
                <a:latin typeface="+mj-ea"/>
                <a:ea typeface="+mj-ea"/>
              </a:rPr>
              <a:t>사후조정 포함</a:t>
            </a:r>
            <a:r>
              <a:rPr lang="en-US" altLang="ko-KR" sz="1000" dirty="0" smtClean="0">
                <a:latin typeface="+mj-ea"/>
                <a:ea typeface="+mj-ea"/>
              </a:rPr>
              <a:t>)</a:t>
            </a:r>
            <a:r>
              <a:rPr lang="ko-KR" altLang="en-US" sz="1000" dirty="0" smtClean="0">
                <a:latin typeface="+mj-ea"/>
                <a:ea typeface="+mj-ea"/>
              </a:rPr>
              <a:t>     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628650" lvl="1" indent="-171450">
              <a:buFont typeface="Arial" pitchFamily="34" charset="0"/>
              <a:buChar char="•"/>
            </a:pPr>
            <a:r>
              <a:rPr lang="ko-KR" altLang="en-US" sz="1000" dirty="0" smtClean="0">
                <a:latin typeface="+mj-ea"/>
                <a:ea typeface="+mj-ea"/>
              </a:rPr>
              <a:t>직원관리 </a:t>
            </a:r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 smtClean="0">
                <a:latin typeface="+mj-ea"/>
                <a:ea typeface="+mj-ea"/>
              </a:rPr>
              <a:t>직원등록 및 권한 설정과 </a:t>
            </a:r>
            <a:r>
              <a:rPr lang="ko-KR" altLang="en-US" sz="1000" dirty="0" err="1" smtClean="0">
                <a:latin typeface="+mj-ea"/>
                <a:ea typeface="+mj-ea"/>
              </a:rPr>
              <a:t>직원별</a:t>
            </a:r>
            <a:r>
              <a:rPr lang="ko-KR" altLang="en-US" sz="1000" dirty="0" smtClean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Caps data </a:t>
            </a:r>
            <a:r>
              <a:rPr lang="ko-KR" altLang="en-US" sz="1000" dirty="0" smtClean="0">
                <a:latin typeface="+mj-ea"/>
                <a:ea typeface="+mj-ea"/>
              </a:rPr>
              <a:t>연결을 하는 화면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ko-KR" altLang="en-US" sz="1000" dirty="0" err="1" smtClean="0">
                <a:latin typeface="+mj-ea"/>
                <a:ea typeface="+mj-ea"/>
              </a:rPr>
              <a:t>메니져</a:t>
            </a:r>
            <a:r>
              <a:rPr lang="en-US" altLang="ko-KR" sz="1000" dirty="0" smtClean="0">
                <a:latin typeface="+mj-ea"/>
                <a:ea typeface="+mj-ea"/>
              </a:rPr>
              <a:t>-</a:t>
            </a:r>
            <a:r>
              <a:rPr lang="ko-KR" altLang="en-US" sz="1000" dirty="0" smtClean="0">
                <a:latin typeface="+mj-ea"/>
                <a:ea typeface="+mj-ea"/>
              </a:rPr>
              <a:t>부서관리 </a:t>
            </a:r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 err="1" smtClean="0">
                <a:latin typeface="+mj-ea"/>
                <a:ea typeface="+mj-ea"/>
              </a:rPr>
              <a:t>메니져</a:t>
            </a:r>
            <a:r>
              <a:rPr lang="ko-KR" altLang="en-US" sz="1000" dirty="0" smtClean="0">
                <a:latin typeface="+mj-ea"/>
                <a:ea typeface="+mj-ea"/>
              </a:rPr>
              <a:t> 권한을 부여한 직원에 대하여 하나 이상의 관리부서를 연결하는 화면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ko-KR" altLang="en-US" sz="1000" dirty="0" smtClean="0">
                <a:latin typeface="+mj-ea"/>
                <a:ea typeface="+mj-ea"/>
              </a:rPr>
              <a:t>연차관리 </a:t>
            </a:r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 err="1" smtClean="0">
                <a:latin typeface="+mj-ea"/>
                <a:ea typeface="+mj-ea"/>
              </a:rPr>
              <a:t>직원별</a:t>
            </a:r>
            <a:r>
              <a:rPr lang="ko-KR" altLang="en-US" sz="1000" dirty="0" smtClean="0">
                <a:latin typeface="+mj-ea"/>
                <a:ea typeface="+mj-ea"/>
              </a:rPr>
              <a:t> 해당년도 사용가능연차를 등록하는 화면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ko-KR" altLang="en-US" sz="1000" dirty="0" smtClean="0">
                <a:latin typeface="+mj-ea"/>
                <a:ea typeface="+mj-ea"/>
              </a:rPr>
              <a:t>규칙관리 </a:t>
            </a:r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 err="1" smtClean="0">
                <a:latin typeface="+mj-ea"/>
                <a:ea typeface="+mj-ea"/>
              </a:rPr>
              <a:t>일기준</a:t>
            </a:r>
            <a:r>
              <a:rPr lang="en-US" altLang="ko-KR" sz="1000" dirty="0" smtClean="0">
                <a:latin typeface="+mj-ea"/>
                <a:ea typeface="+mj-ea"/>
              </a:rPr>
              <a:t>, </a:t>
            </a:r>
            <a:r>
              <a:rPr lang="ko-KR" altLang="en-US" sz="1000" dirty="0" err="1" smtClean="0">
                <a:latin typeface="+mj-ea"/>
                <a:ea typeface="+mj-ea"/>
              </a:rPr>
              <a:t>년기준</a:t>
            </a:r>
            <a:r>
              <a:rPr lang="ko-KR" altLang="en-US" sz="1000" dirty="0" smtClean="0">
                <a:latin typeface="+mj-ea"/>
                <a:ea typeface="+mj-ea"/>
              </a:rPr>
              <a:t> 규칙을 관리하는 화면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ko-KR" altLang="en-US" sz="1000" dirty="0" smtClean="0">
                <a:latin typeface="+mj-ea"/>
                <a:ea typeface="+mj-ea"/>
              </a:rPr>
              <a:t>달력관리 </a:t>
            </a:r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 smtClean="0">
                <a:latin typeface="+mj-ea"/>
                <a:ea typeface="+mj-ea"/>
              </a:rPr>
              <a:t>공휴일 추가 및 </a:t>
            </a:r>
            <a:r>
              <a:rPr lang="en-US" altLang="ko-KR" sz="1000" dirty="0" smtClean="0">
                <a:latin typeface="+mj-ea"/>
                <a:ea typeface="+mj-ea"/>
              </a:rPr>
              <a:t>Caps data </a:t>
            </a:r>
            <a:r>
              <a:rPr lang="ko-KR" altLang="en-US" sz="1000" dirty="0" smtClean="0">
                <a:latin typeface="+mj-ea"/>
                <a:ea typeface="+mj-ea"/>
              </a:rPr>
              <a:t>에러 여부를 관리하는 화면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ko-KR" altLang="en-US" sz="1000" dirty="0" smtClean="0">
                <a:latin typeface="+mj-ea"/>
                <a:ea typeface="+mj-ea"/>
              </a:rPr>
              <a:t>코드관리 </a:t>
            </a:r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 smtClean="0">
                <a:latin typeface="+mj-ea"/>
                <a:ea typeface="+mj-ea"/>
              </a:rPr>
              <a:t>시스템에서 관리하는 코드를 그룹별 관리 하는 화면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altLang="ko-KR" sz="1000" dirty="0" smtClean="0">
                <a:latin typeface="+mj-ea"/>
                <a:ea typeface="+mj-ea"/>
              </a:rPr>
              <a:t>Raw Data : Caps </a:t>
            </a:r>
            <a:r>
              <a:rPr lang="ko-KR" altLang="en-US" sz="1000" dirty="0" smtClean="0">
                <a:latin typeface="+mj-ea"/>
                <a:ea typeface="+mj-ea"/>
              </a:rPr>
              <a:t>와 연동된 데이터를 확인 하는 화면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</a:p>
          <a:p>
            <a:endParaRPr lang="ko-KR" altLang="en-US" sz="1000" dirty="0">
              <a:latin typeface="+mj-ea"/>
              <a:ea typeface="+mj-ea"/>
            </a:endParaRPr>
          </a:p>
          <a:p>
            <a:r>
              <a:rPr lang="en-US" altLang="ko-KR" sz="1000" dirty="0" smtClean="0">
                <a:latin typeface="+mj-ea"/>
                <a:ea typeface="+mj-ea"/>
              </a:rPr>
              <a:t>3. </a:t>
            </a:r>
            <a:r>
              <a:rPr lang="ko-KR" altLang="en-US" sz="1000" dirty="0">
                <a:latin typeface="+mj-ea"/>
                <a:ea typeface="+mj-ea"/>
              </a:rPr>
              <a:t>주 사용자</a:t>
            </a:r>
          </a:p>
          <a:p>
            <a:r>
              <a:rPr lang="ko-KR" altLang="en-US" sz="1000" dirty="0">
                <a:latin typeface="+mj-ea"/>
                <a:ea typeface="+mj-ea"/>
              </a:rPr>
              <a:t>    </a:t>
            </a:r>
            <a:r>
              <a:rPr lang="en-US" altLang="ko-KR" sz="1000" dirty="0">
                <a:latin typeface="+mj-ea"/>
                <a:ea typeface="+mj-ea"/>
              </a:rPr>
              <a:t>- </a:t>
            </a:r>
            <a:r>
              <a:rPr lang="ko-KR" altLang="en-US" sz="1000" dirty="0" smtClean="0">
                <a:latin typeface="+mj-ea"/>
                <a:ea typeface="+mj-ea"/>
              </a:rPr>
              <a:t>임직원 외에 관리자</a:t>
            </a:r>
            <a:r>
              <a:rPr lang="en-US" altLang="ko-KR" sz="1000" dirty="0" smtClean="0">
                <a:latin typeface="+mj-ea"/>
                <a:ea typeface="+mj-ea"/>
              </a:rPr>
              <a:t> </a:t>
            </a:r>
            <a:r>
              <a:rPr lang="ko-KR" altLang="en-US" sz="1000" dirty="0" smtClean="0">
                <a:latin typeface="+mj-ea"/>
                <a:ea typeface="+mj-ea"/>
              </a:rPr>
              <a:t>권한을 부여한 계정</a:t>
            </a:r>
            <a:endParaRPr lang="ko-KR" altLang="en-US" sz="1000" dirty="0">
              <a:latin typeface="+mj-ea"/>
              <a:ea typeface="+mj-ea"/>
            </a:endParaRPr>
          </a:p>
          <a:p>
            <a:r>
              <a:rPr lang="ko-KR" altLang="en-US" sz="1000" dirty="0">
                <a:latin typeface="+mj-ea"/>
                <a:ea typeface="+mj-ea"/>
              </a:rPr>
              <a:t>    </a:t>
            </a:r>
            <a:r>
              <a:rPr lang="en-US" altLang="ko-KR" sz="1000" dirty="0" smtClean="0">
                <a:latin typeface="+mj-ea"/>
                <a:ea typeface="+mj-ea"/>
              </a:rPr>
              <a:t>-</a:t>
            </a:r>
          </a:p>
          <a:p>
            <a:endParaRPr lang="en-US" altLang="ko-KR" sz="1000" dirty="0" smtClean="0">
              <a:latin typeface="+mj-ea"/>
              <a:ea typeface="+mj-ea"/>
            </a:endParaRPr>
          </a:p>
          <a:p>
            <a:endParaRPr lang="en-US" altLang="ko-KR" sz="1000" dirty="0" smtClean="0">
              <a:latin typeface="+mj-ea"/>
              <a:ea typeface="+mj-ea"/>
            </a:endParaRPr>
          </a:p>
          <a:p>
            <a:endParaRPr lang="en-US" altLang="ko-KR" sz="1000" dirty="0" smtClean="0">
              <a:latin typeface="+mj-ea"/>
              <a:ea typeface="+mj-ea"/>
            </a:endParaRPr>
          </a:p>
          <a:p>
            <a:endParaRPr lang="en-US" altLang="ko-KR" sz="1000" dirty="0" smtClean="0">
              <a:latin typeface="+mj-ea"/>
              <a:ea typeface="+mj-ea"/>
            </a:endParaRPr>
          </a:p>
          <a:p>
            <a:endParaRPr lang="en-US" altLang="ko-KR" sz="1000" dirty="0" smtClean="0">
              <a:latin typeface="+mj-ea"/>
              <a:ea typeface="+mj-ea"/>
            </a:endParaRPr>
          </a:p>
          <a:p>
            <a:endParaRPr lang="en-US" altLang="ko-KR" sz="1000" dirty="0" smtClean="0">
              <a:latin typeface="+mj-ea"/>
              <a:ea typeface="+mj-ea"/>
            </a:endParaRPr>
          </a:p>
          <a:p>
            <a:endParaRPr lang="en-US" altLang="ko-KR" sz="1000" dirty="0" smtClean="0">
              <a:latin typeface="+mj-ea"/>
              <a:ea typeface="+mj-ea"/>
            </a:endParaRPr>
          </a:p>
          <a:p>
            <a:endParaRPr lang="en-US" altLang="ko-KR" sz="1000" dirty="0" smtClean="0">
              <a:latin typeface="+mj-ea"/>
              <a:ea typeface="+mj-ea"/>
            </a:endParaRPr>
          </a:p>
          <a:p>
            <a:endParaRPr lang="en-US" altLang="ko-KR" sz="1000" dirty="0" smtClean="0">
              <a:latin typeface="+mj-ea"/>
              <a:ea typeface="+mj-ea"/>
            </a:endParaRPr>
          </a:p>
          <a:p>
            <a:endParaRPr lang="en-US" altLang="ko-KR" sz="1000" dirty="0" smtClean="0">
              <a:latin typeface="+mj-ea"/>
              <a:ea typeface="+mj-ea"/>
            </a:endParaRPr>
          </a:p>
          <a:p>
            <a:endParaRPr lang="en-US" altLang="ko-KR" sz="1000" dirty="0" smtClean="0">
              <a:latin typeface="+mj-ea"/>
              <a:ea typeface="+mj-ea"/>
            </a:endParaRPr>
          </a:p>
          <a:p>
            <a:endParaRPr lang="en-US" altLang="ko-KR" sz="1000" dirty="0" smtClean="0">
              <a:latin typeface="+mj-ea"/>
              <a:ea typeface="+mj-ea"/>
            </a:endParaRPr>
          </a:p>
          <a:p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88913" y="486192"/>
            <a:ext cx="381635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j-ea"/>
                <a:ea typeface="+mj-ea"/>
              </a:rPr>
              <a:t>  </a:t>
            </a:r>
            <a:r>
              <a:rPr lang="ko-KR" altLang="en-US" sz="1200" b="1" i="0" dirty="0" smtClean="0">
                <a:latin typeface="+mj-ea"/>
                <a:ea typeface="+mj-ea"/>
              </a:rPr>
              <a:t>관리자</a:t>
            </a:r>
            <a:r>
              <a:rPr lang="ko-KR" altLang="en-US" sz="1200" b="1" dirty="0" smtClean="0">
                <a:latin typeface="+mj-ea"/>
                <a:ea typeface="+mj-ea"/>
              </a:rPr>
              <a:t> </a:t>
            </a:r>
            <a:r>
              <a:rPr lang="ko-KR" altLang="en-US" sz="1200" b="1" i="0" dirty="0" smtClean="0">
                <a:latin typeface="+mj-ea"/>
                <a:ea typeface="+mj-ea"/>
              </a:rPr>
              <a:t>개요</a:t>
            </a:r>
            <a:endParaRPr lang="ko-KR" altLang="en-US" sz="1200" b="1" i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2471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8" y="1545197"/>
            <a:ext cx="6435955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71" y="1545197"/>
            <a:ext cx="6412141" cy="3278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화면공</a:t>
            </a:r>
            <a:r>
              <a:rPr lang="ko-KR" altLang="en-US" dirty="0"/>
              <a:t>통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</a:rPr>
              <a:t>화면공통기능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 smtClean="0">
                <a:solidFill>
                  <a:srgbClr val="000000"/>
                </a:solidFill>
              </a:rPr>
              <a:t>화면공통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 smtClean="0">
                <a:latin typeface="+mj-ea"/>
              </a:rPr>
              <a:t>1. </a:t>
            </a:r>
            <a:r>
              <a:rPr lang="ko-KR" altLang="en-US" sz="1000" dirty="0" smtClean="0">
                <a:latin typeface="+mj-ea"/>
              </a:rPr>
              <a:t>기본 설명</a:t>
            </a:r>
            <a:endParaRPr lang="en-US" altLang="ko-KR" sz="1000" dirty="0" smtClean="0">
              <a:latin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</a:rPr>
              <a:t>   - </a:t>
            </a:r>
            <a:r>
              <a:rPr lang="ko-KR" altLang="en-US" sz="1000" dirty="0" smtClean="0">
                <a:latin typeface="+mj-ea"/>
              </a:rPr>
              <a:t>화면공통기능 설명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342900" indent="-342900"/>
            <a:endParaRPr lang="en-US" altLang="ko-KR" sz="1000" dirty="0" smtClean="0">
              <a:latin typeface="+mj-ea"/>
              <a:ea typeface="+mj-ea"/>
            </a:endParaRP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2</a:t>
            </a:r>
            <a:r>
              <a:rPr lang="en-US" altLang="ko-KR" sz="1000" i="0" dirty="0" smtClean="0">
                <a:latin typeface="+mj-ea"/>
                <a:ea typeface="+mj-ea"/>
              </a:rPr>
              <a:t>. </a:t>
            </a:r>
            <a:r>
              <a:rPr lang="ko-KR" altLang="en-US" sz="1000" i="0" dirty="0" smtClean="0">
                <a:latin typeface="+mj-ea"/>
                <a:ea typeface="+mj-ea"/>
              </a:rPr>
              <a:t>처리 절차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 smtClean="0">
                <a:latin typeface="+mj-ea"/>
                <a:ea typeface="+mj-ea"/>
              </a:rPr>
              <a:t>   -       </a:t>
            </a:r>
            <a:r>
              <a:rPr lang="ko-KR" altLang="en-US" sz="1000" i="0" dirty="0" smtClean="0">
                <a:latin typeface="+mj-ea"/>
                <a:ea typeface="+mj-ea"/>
              </a:rPr>
              <a:t>메뉴표시</a:t>
            </a:r>
            <a:r>
              <a:rPr lang="en-US" altLang="ko-KR" sz="1000" i="0" dirty="0" smtClean="0">
                <a:latin typeface="+mj-ea"/>
                <a:ea typeface="+mj-ea"/>
              </a:rPr>
              <a:t>.</a:t>
            </a:r>
            <a:r>
              <a:rPr lang="ko-KR" altLang="en-US" sz="1000" i="0" dirty="0" smtClean="0">
                <a:latin typeface="+mj-ea"/>
                <a:ea typeface="+mj-ea"/>
              </a:rPr>
              <a:t> 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   -       </a:t>
            </a:r>
            <a:r>
              <a:rPr lang="ko-KR" altLang="en-US" sz="1000" dirty="0" smtClean="0">
                <a:latin typeface="+mj-ea"/>
                <a:ea typeface="+mj-ea"/>
              </a:rPr>
              <a:t>메뉴 펼침 버튼</a:t>
            </a:r>
            <a:r>
              <a:rPr lang="en-US" altLang="ko-KR" sz="1000" dirty="0" smtClean="0">
                <a:latin typeface="+mj-ea"/>
                <a:ea typeface="+mj-ea"/>
              </a:rPr>
              <a:t>. – </a:t>
            </a:r>
            <a:r>
              <a:rPr lang="ko-KR" altLang="en-US" sz="1000" dirty="0" smtClean="0">
                <a:latin typeface="+mj-ea"/>
                <a:ea typeface="+mj-ea"/>
              </a:rPr>
              <a:t>메뉴를 숨기고</a:t>
            </a:r>
            <a:r>
              <a:rPr lang="en-US" altLang="ko-KR" sz="1000" dirty="0" smtClean="0">
                <a:latin typeface="+mj-ea"/>
                <a:ea typeface="+mj-ea"/>
              </a:rPr>
              <a:t>, </a:t>
            </a:r>
            <a:r>
              <a:rPr lang="ko-KR" altLang="en-US" sz="1000" dirty="0" smtClean="0">
                <a:latin typeface="+mj-ea"/>
                <a:ea typeface="+mj-ea"/>
              </a:rPr>
              <a:t>보이게 하는 기능</a:t>
            </a:r>
            <a:r>
              <a:rPr lang="en-US" altLang="ko-KR" sz="1000" dirty="0" smtClean="0">
                <a:latin typeface="+mj-ea"/>
                <a:ea typeface="+mj-ea"/>
              </a:rPr>
              <a:t>. </a:t>
            </a:r>
          </a:p>
          <a:p>
            <a:pPr marL="342900" indent="-342900"/>
            <a:r>
              <a:rPr lang="en-US" altLang="ko-KR" sz="1000" i="0" dirty="0">
                <a:latin typeface="+mj-ea"/>
                <a:ea typeface="+mj-ea"/>
              </a:rPr>
              <a:t> </a:t>
            </a:r>
            <a:r>
              <a:rPr lang="en-US" altLang="ko-KR" sz="1000" i="0" dirty="0" smtClean="0">
                <a:latin typeface="+mj-ea"/>
                <a:ea typeface="+mj-ea"/>
              </a:rPr>
              <a:t>  -       </a:t>
            </a:r>
            <a:r>
              <a:rPr lang="ko-KR" altLang="en-US" sz="1000" i="0" dirty="0" smtClean="0">
                <a:latin typeface="+mj-ea"/>
                <a:ea typeface="+mj-ea"/>
              </a:rPr>
              <a:t>로그인 </a:t>
            </a:r>
            <a:r>
              <a:rPr lang="en-US" altLang="ko-KR" sz="1000" dirty="0" smtClean="0">
                <a:latin typeface="+mj-ea"/>
                <a:ea typeface="+mj-ea"/>
              </a:rPr>
              <a:t>user</a:t>
            </a:r>
            <a:r>
              <a:rPr lang="ko-KR" altLang="en-US" sz="1000" dirty="0" smtClean="0">
                <a:latin typeface="+mj-ea"/>
                <a:ea typeface="+mj-ea"/>
              </a:rPr>
              <a:t>명 표시</a:t>
            </a:r>
            <a:r>
              <a:rPr lang="en-US" altLang="ko-KR" sz="1000" dirty="0" smtClean="0">
                <a:latin typeface="+mj-ea"/>
                <a:ea typeface="+mj-ea"/>
              </a:rPr>
              <a:t>, - </a:t>
            </a:r>
            <a:r>
              <a:rPr lang="ko-KR" altLang="en-US" sz="1000" dirty="0" smtClean="0">
                <a:latin typeface="+mj-ea"/>
                <a:ea typeface="+mj-ea"/>
              </a:rPr>
              <a:t>내 정보 확인과 비밀번호 변경가능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</a:t>
            </a:r>
            <a:r>
              <a:rPr lang="en-US" altLang="ko-KR" sz="1000" i="0" dirty="0" smtClean="0">
                <a:latin typeface="+mj-ea"/>
                <a:ea typeface="+mj-ea"/>
              </a:rPr>
              <a:t>-       </a:t>
            </a:r>
            <a:r>
              <a:rPr lang="ko-KR" altLang="en-US" sz="1000" i="0" dirty="0" smtClean="0">
                <a:latin typeface="+mj-ea"/>
                <a:ea typeface="+mj-ea"/>
              </a:rPr>
              <a:t>근무기록통계 확인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</a:t>
            </a:r>
            <a:r>
              <a:rPr lang="en-US" altLang="ko-KR" sz="1000" dirty="0">
                <a:latin typeface="+mj-ea"/>
                <a:ea typeface="+mj-ea"/>
              </a:rPr>
              <a:t>-       </a:t>
            </a:r>
            <a:r>
              <a:rPr lang="ko-KR" altLang="en-US" sz="1000" dirty="0">
                <a:latin typeface="+mj-ea"/>
                <a:ea typeface="+mj-ea"/>
              </a:rPr>
              <a:t>로그아웃 버튼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i="0" dirty="0">
                <a:latin typeface="+mj-ea"/>
                <a:ea typeface="+mj-ea"/>
              </a:rPr>
              <a:t> </a:t>
            </a:r>
            <a:r>
              <a:rPr lang="en-US" altLang="ko-KR" sz="1000" i="0" dirty="0" smtClean="0">
                <a:latin typeface="+mj-ea"/>
                <a:ea typeface="+mj-ea"/>
              </a:rPr>
              <a:t>  -       </a:t>
            </a:r>
            <a:r>
              <a:rPr lang="ko-KR" altLang="en-US" sz="1000" i="0" dirty="0" smtClean="0">
                <a:latin typeface="+mj-ea"/>
                <a:ea typeface="+mj-ea"/>
              </a:rPr>
              <a:t>페이지당 표시할 </a:t>
            </a:r>
            <a:r>
              <a:rPr lang="ko-KR" altLang="en-US" sz="1000" i="0" dirty="0" err="1" smtClean="0">
                <a:latin typeface="+mj-ea"/>
                <a:ea typeface="+mj-ea"/>
              </a:rPr>
              <a:t>목록수</a:t>
            </a:r>
            <a:r>
              <a:rPr lang="en-US" altLang="ko-KR" sz="1000" i="0" dirty="0" smtClean="0"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- </a:t>
            </a:r>
            <a:r>
              <a:rPr lang="ko-KR" altLang="en-US" sz="1000" i="0" dirty="0" smtClean="0">
                <a:latin typeface="+mj-ea"/>
                <a:ea typeface="+mj-ea"/>
              </a:rPr>
              <a:t>      테이블 복사</a:t>
            </a:r>
            <a:r>
              <a:rPr lang="en-US" altLang="ko-KR" sz="1000" i="0" dirty="0" smtClean="0">
                <a:latin typeface="+mj-ea"/>
                <a:ea typeface="+mj-ea"/>
              </a:rPr>
              <a:t>, </a:t>
            </a:r>
            <a:r>
              <a:rPr lang="ko-KR" altLang="en-US" sz="1000" i="0" dirty="0" smtClean="0">
                <a:latin typeface="+mj-ea"/>
                <a:ea typeface="+mj-ea"/>
              </a:rPr>
              <a:t>엑셀저장</a:t>
            </a:r>
            <a:r>
              <a:rPr lang="en-US" altLang="ko-KR" sz="1000" i="0" dirty="0" smtClean="0">
                <a:latin typeface="+mj-ea"/>
                <a:ea typeface="+mj-ea"/>
              </a:rPr>
              <a:t>, </a:t>
            </a:r>
            <a:r>
              <a:rPr lang="ko-KR" altLang="en-US" sz="1000" i="0" dirty="0" smtClean="0">
                <a:latin typeface="+mj-ea"/>
                <a:ea typeface="+mj-ea"/>
              </a:rPr>
              <a:t>프린트 버튼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-       </a:t>
            </a:r>
            <a:r>
              <a:rPr lang="ko-KR" altLang="en-US" sz="1000" dirty="0">
                <a:latin typeface="+mj-ea"/>
              </a:rPr>
              <a:t>전체 게시물의 개수와 현재 보고 있는 게시물의 번호</a:t>
            </a:r>
            <a:endParaRPr lang="en-US" altLang="ko-KR" sz="1000" dirty="0">
              <a:latin typeface="+mj-ea"/>
            </a:endParaRPr>
          </a:p>
          <a:p>
            <a:pPr marL="342900" indent="-342900"/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  </a:t>
            </a:r>
            <a:endParaRPr lang="en-US" altLang="ko-KR" sz="1000" b="1" i="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89082" y="6790573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5" name="Oval 26"/>
          <p:cNvSpPr>
            <a:spLocks noChangeArrowheads="1"/>
          </p:cNvSpPr>
          <p:nvPr/>
        </p:nvSpPr>
        <p:spPr bwMode="auto">
          <a:xfrm>
            <a:off x="589082" y="6960506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36" name="Oval 26"/>
          <p:cNvSpPr>
            <a:spLocks noChangeArrowheads="1"/>
          </p:cNvSpPr>
          <p:nvPr/>
        </p:nvSpPr>
        <p:spPr bwMode="auto">
          <a:xfrm>
            <a:off x="589082" y="7120261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366775" y="1732565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1704244" y="1606412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33" name="Oval 26"/>
          <p:cNvSpPr>
            <a:spLocks noChangeArrowheads="1"/>
          </p:cNvSpPr>
          <p:nvPr/>
        </p:nvSpPr>
        <p:spPr bwMode="auto">
          <a:xfrm>
            <a:off x="5316625" y="1625461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  <p:sp>
        <p:nvSpPr>
          <p:cNvPr id="19" name="Oval 26"/>
          <p:cNvSpPr>
            <a:spLocks noChangeArrowheads="1"/>
          </p:cNvSpPr>
          <p:nvPr/>
        </p:nvSpPr>
        <p:spPr bwMode="auto">
          <a:xfrm>
            <a:off x="5764720" y="1606411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4</a:t>
            </a:r>
            <a:endParaRPr lang="en-US" altLang="ko-KR" dirty="0"/>
          </a:p>
        </p:txBody>
      </p:sp>
      <p:sp>
        <p:nvSpPr>
          <p:cNvPr id="20" name="Oval 26"/>
          <p:cNvSpPr>
            <a:spLocks noChangeArrowheads="1"/>
          </p:cNvSpPr>
          <p:nvPr/>
        </p:nvSpPr>
        <p:spPr bwMode="auto">
          <a:xfrm>
            <a:off x="589082" y="7295473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4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22" name="Oval 26"/>
          <p:cNvSpPr>
            <a:spLocks noChangeArrowheads="1"/>
          </p:cNvSpPr>
          <p:nvPr/>
        </p:nvSpPr>
        <p:spPr bwMode="auto">
          <a:xfrm>
            <a:off x="1521681" y="2625586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6</a:t>
            </a:r>
            <a:endParaRPr lang="en-US" altLang="ko-KR" dirty="0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6069520" y="1606410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5</a:t>
            </a:r>
            <a:endParaRPr lang="en-US" altLang="ko-KR" dirty="0"/>
          </a:p>
        </p:txBody>
      </p:sp>
      <p:sp>
        <p:nvSpPr>
          <p:cNvPr id="24" name="Oval 26"/>
          <p:cNvSpPr>
            <a:spLocks noChangeArrowheads="1"/>
          </p:cNvSpPr>
          <p:nvPr/>
        </p:nvSpPr>
        <p:spPr bwMode="auto">
          <a:xfrm>
            <a:off x="2326118" y="3118402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6</a:t>
            </a:r>
            <a:endParaRPr lang="en-US" altLang="ko-KR" dirty="0"/>
          </a:p>
        </p:txBody>
      </p:sp>
      <p:sp>
        <p:nvSpPr>
          <p:cNvPr id="25" name="Oval 26"/>
          <p:cNvSpPr>
            <a:spLocks noChangeArrowheads="1"/>
          </p:cNvSpPr>
          <p:nvPr/>
        </p:nvSpPr>
        <p:spPr bwMode="auto">
          <a:xfrm>
            <a:off x="5679296" y="3099800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7</a:t>
            </a:r>
            <a:endParaRPr lang="en-US" altLang="ko-KR" dirty="0"/>
          </a:p>
        </p:txBody>
      </p:sp>
      <p:sp>
        <p:nvSpPr>
          <p:cNvPr id="26" name="Oval 26"/>
          <p:cNvSpPr>
            <a:spLocks noChangeArrowheads="1"/>
          </p:cNvSpPr>
          <p:nvPr/>
        </p:nvSpPr>
        <p:spPr bwMode="auto">
          <a:xfrm>
            <a:off x="2411111" y="3663811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8</a:t>
            </a:r>
            <a:endParaRPr lang="en-US" altLang="ko-KR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608132" y="7438348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5</a:t>
            </a:r>
            <a:endParaRPr lang="en-US" altLang="ko-KR" dirty="0"/>
          </a:p>
        </p:txBody>
      </p:sp>
      <p:sp>
        <p:nvSpPr>
          <p:cNvPr id="29" name="Oval 26"/>
          <p:cNvSpPr>
            <a:spLocks noChangeArrowheads="1"/>
          </p:cNvSpPr>
          <p:nvPr/>
        </p:nvSpPr>
        <p:spPr bwMode="auto">
          <a:xfrm>
            <a:off x="608132" y="7590748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6</a:t>
            </a:r>
            <a:endParaRPr lang="en-US" altLang="ko-KR" dirty="0"/>
          </a:p>
        </p:txBody>
      </p:sp>
      <p:sp>
        <p:nvSpPr>
          <p:cNvPr id="30" name="Oval 26"/>
          <p:cNvSpPr>
            <a:spLocks noChangeArrowheads="1"/>
          </p:cNvSpPr>
          <p:nvPr/>
        </p:nvSpPr>
        <p:spPr bwMode="auto">
          <a:xfrm>
            <a:off x="617657" y="7752673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7</a:t>
            </a:r>
            <a:endParaRPr lang="en-US" altLang="ko-KR" dirty="0"/>
          </a:p>
        </p:txBody>
      </p:sp>
      <p:sp>
        <p:nvSpPr>
          <p:cNvPr id="31" name="Oval 26"/>
          <p:cNvSpPr>
            <a:spLocks noChangeArrowheads="1"/>
          </p:cNvSpPr>
          <p:nvPr/>
        </p:nvSpPr>
        <p:spPr bwMode="auto">
          <a:xfrm>
            <a:off x="636707" y="7905073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8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2572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8" y="1545197"/>
            <a:ext cx="6435955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38" y="1554722"/>
            <a:ext cx="6429097" cy="379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근태확인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</a:rPr>
              <a:t>전 직원 근태기록확인 및 수동생성 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 smtClean="0">
                <a:solidFill>
                  <a:srgbClr val="000000"/>
                </a:solidFill>
              </a:rPr>
              <a:t>근태확인</a:t>
            </a:r>
            <a:r>
              <a:rPr lang="en-US" altLang="ko-KR" sz="1000" dirty="0" smtClean="0">
                <a:solidFill>
                  <a:srgbClr val="000000"/>
                </a:solidFill>
              </a:rPr>
              <a:t>- </a:t>
            </a:r>
            <a:r>
              <a:rPr lang="ko-KR" altLang="en-US" sz="1000" dirty="0" smtClean="0">
                <a:solidFill>
                  <a:srgbClr val="000000"/>
                </a:solidFill>
              </a:rPr>
              <a:t>목록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 smtClean="0">
                <a:latin typeface="+mj-ea"/>
              </a:rPr>
              <a:t>1. </a:t>
            </a:r>
            <a:r>
              <a:rPr lang="ko-KR" altLang="en-US" sz="1000" dirty="0" smtClean="0">
                <a:latin typeface="+mj-ea"/>
              </a:rPr>
              <a:t>기본 설명</a:t>
            </a:r>
            <a:endParaRPr lang="en-US" altLang="ko-KR" sz="1000" dirty="0" smtClean="0">
              <a:latin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</a:rPr>
              <a:t>   - </a:t>
            </a:r>
            <a:r>
              <a:rPr lang="ko-KR" altLang="en-US" sz="1000" dirty="0" smtClean="0">
                <a:latin typeface="+mj-ea"/>
              </a:rPr>
              <a:t>전 직원의 월별 근태기록을 확인한다</a:t>
            </a:r>
            <a:r>
              <a:rPr lang="en-US" altLang="ko-KR" sz="1000" dirty="0" smtClean="0">
                <a:latin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- </a:t>
            </a:r>
            <a:r>
              <a:rPr lang="ko-KR" altLang="en-US" sz="1000" dirty="0" smtClean="0">
                <a:latin typeface="+mj-ea"/>
                <a:ea typeface="+mj-ea"/>
              </a:rPr>
              <a:t>자동생성이나 데이터에 오류가 있을 때 근태기록을 수동으로 생성한다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- </a:t>
            </a:r>
            <a:r>
              <a:rPr lang="ko-KR" altLang="en-US" sz="1000" dirty="0" smtClean="0">
                <a:latin typeface="+mj-ea"/>
                <a:ea typeface="+mj-ea"/>
              </a:rPr>
              <a:t>정당한 이유가 있는 연차 차감에 대한 사후조정을 한다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2</a:t>
            </a:r>
            <a:r>
              <a:rPr lang="en-US" altLang="ko-KR" sz="1000" i="0" dirty="0" smtClean="0">
                <a:latin typeface="+mj-ea"/>
                <a:ea typeface="+mj-ea"/>
              </a:rPr>
              <a:t>. </a:t>
            </a:r>
            <a:r>
              <a:rPr lang="ko-KR" altLang="en-US" sz="1000" i="0" dirty="0" smtClean="0">
                <a:latin typeface="+mj-ea"/>
                <a:ea typeface="+mj-ea"/>
              </a:rPr>
              <a:t>처리 절차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 smtClean="0">
                <a:latin typeface="+mj-ea"/>
                <a:ea typeface="+mj-ea"/>
              </a:rPr>
              <a:t>   -       </a:t>
            </a:r>
            <a:r>
              <a:rPr lang="ko-KR" altLang="en-US" sz="1000" dirty="0" smtClean="0">
                <a:latin typeface="+mj-ea"/>
                <a:ea typeface="+mj-ea"/>
              </a:rPr>
              <a:t>선택된 검색조건에 의한 해당 데이터를 검색한다</a:t>
            </a:r>
            <a:r>
              <a:rPr lang="en-US" altLang="ko-KR" sz="1000" dirty="0" smtClean="0">
                <a:latin typeface="+mj-ea"/>
                <a:ea typeface="+mj-ea"/>
              </a:rPr>
              <a:t>. (</a:t>
            </a:r>
            <a:r>
              <a:rPr lang="ko-KR" altLang="en-US" sz="1000" dirty="0" smtClean="0">
                <a:latin typeface="+mj-ea"/>
                <a:ea typeface="+mj-ea"/>
              </a:rPr>
              <a:t>월별</a:t>
            </a:r>
            <a:r>
              <a:rPr lang="en-US" altLang="ko-KR" sz="1000" dirty="0" smtClean="0">
                <a:latin typeface="+mj-ea"/>
                <a:ea typeface="+mj-ea"/>
              </a:rPr>
              <a:t>/</a:t>
            </a:r>
            <a:r>
              <a:rPr lang="ko-KR" altLang="en-US" sz="1000" dirty="0" smtClean="0">
                <a:latin typeface="+mj-ea"/>
                <a:ea typeface="+mj-ea"/>
              </a:rPr>
              <a:t>부서별</a:t>
            </a:r>
            <a:r>
              <a:rPr lang="en-US" altLang="ko-KR" sz="1000" dirty="0" smtClean="0">
                <a:latin typeface="+mj-ea"/>
                <a:ea typeface="+mj-ea"/>
              </a:rPr>
              <a:t>/</a:t>
            </a:r>
            <a:r>
              <a:rPr lang="ko-KR" altLang="en-US" sz="1000" dirty="0" smtClean="0">
                <a:latin typeface="+mj-ea"/>
                <a:ea typeface="+mj-ea"/>
              </a:rPr>
              <a:t>성명</a:t>
            </a:r>
            <a:r>
              <a:rPr lang="en-US" altLang="ko-KR" sz="1000" dirty="0" smtClean="0">
                <a:latin typeface="+mj-ea"/>
                <a:ea typeface="+mj-ea"/>
              </a:rPr>
              <a:t>)</a:t>
            </a:r>
            <a:r>
              <a:rPr lang="ko-KR" altLang="en-US" sz="1000" i="0" dirty="0" smtClean="0">
                <a:latin typeface="+mj-ea"/>
                <a:ea typeface="+mj-ea"/>
              </a:rPr>
              <a:t> 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   -       </a:t>
            </a:r>
            <a:r>
              <a:rPr lang="ko-KR" altLang="en-US" sz="1000" dirty="0" smtClean="0">
                <a:latin typeface="+mj-ea"/>
                <a:ea typeface="+mj-ea"/>
              </a:rPr>
              <a:t>통계생성 버튼을 클릭하면 날짜와 </a:t>
            </a:r>
            <a:r>
              <a:rPr lang="en-US" altLang="ko-KR" sz="1000" dirty="0" err="1" smtClean="0">
                <a:latin typeface="+mj-ea"/>
                <a:ea typeface="+mj-ea"/>
              </a:rPr>
              <a:t>DataError</a:t>
            </a:r>
            <a:r>
              <a:rPr lang="ko-KR" altLang="en-US" sz="1000" dirty="0" smtClean="0">
                <a:latin typeface="+mj-ea"/>
                <a:ea typeface="+mj-ea"/>
              </a:rPr>
              <a:t>를 선택 하는 </a:t>
            </a:r>
            <a:r>
              <a:rPr lang="ko-KR" altLang="en-US" sz="1000" dirty="0" err="1" smtClean="0">
                <a:latin typeface="+mj-ea"/>
                <a:ea typeface="+mj-ea"/>
              </a:rPr>
              <a:t>모달창이</a:t>
            </a:r>
            <a:r>
              <a:rPr lang="ko-KR" altLang="en-US" sz="1000" dirty="0" smtClean="0">
                <a:latin typeface="+mj-ea"/>
                <a:ea typeface="+mj-ea"/>
              </a:rPr>
              <a:t> 열리고</a:t>
            </a:r>
            <a:r>
              <a:rPr lang="en-US" altLang="ko-KR" sz="1000" dirty="0" smtClean="0">
                <a:latin typeface="+mj-ea"/>
                <a:ea typeface="+mj-ea"/>
              </a:rPr>
              <a:t>, </a:t>
            </a:r>
            <a:r>
              <a:rPr lang="ko-KR" altLang="en-US" sz="1000" dirty="0" smtClean="0">
                <a:latin typeface="+mj-ea"/>
                <a:ea typeface="+mj-ea"/>
              </a:rPr>
              <a:t>생성버튼을 누르면</a:t>
            </a:r>
            <a:r>
              <a:rPr lang="en-US" altLang="ko-KR" sz="1000" dirty="0" smtClean="0">
                <a:latin typeface="+mj-ea"/>
                <a:ea typeface="+mj-ea"/>
              </a:rPr>
              <a:t>, </a:t>
            </a:r>
            <a:r>
              <a:rPr lang="ko-KR" altLang="en-US" sz="1000" dirty="0" smtClean="0">
                <a:latin typeface="+mj-ea"/>
                <a:ea typeface="+mj-ea"/>
              </a:rPr>
              <a:t>해당 날짜의 근태기록이  새로 생성된다</a:t>
            </a:r>
            <a:r>
              <a:rPr lang="en-US" altLang="ko-KR" sz="1000" dirty="0" smtClean="0">
                <a:latin typeface="+mj-ea"/>
                <a:ea typeface="+mj-ea"/>
              </a:rPr>
              <a:t>. </a:t>
            </a:r>
            <a:r>
              <a:rPr lang="ko-KR" altLang="en-US" sz="1000" dirty="0" smtClean="0">
                <a:latin typeface="+mj-ea"/>
                <a:ea typeface="+mj-ea"/>
              </a:rPr>
              <a:t>기존에 사후조정 기록은 복원되지 않는다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     </a:t>
            </a:r>
            <a:r>
              <a:rPr lang="en-US" altLang="ko-KR" sz="1000" dirty="0" err="1" smtClean="0">
                <a:latin typeface="+mj-ea"/>
                <a:ea typeface="+mj-ea"/>
              </a:rPr>
              <a:t>DataError</a:t>
            </a:r>
            <a:r>
              <a:rPr lang="ko-KR" altLang="en-US" sz="1000" dirty="0" smtClean="0">
                <a:latin typeface="+mj-ea"/>
                <a:ea typeface="+mj-ea"/>
              </a:rPr>
              <a:t>는 </a:t>
            </a:r>
            <a:r>
              <a:rPr lang="en-US" altLang="ko-KR" sz="1000" dirty="0" smtClean="0">
                <a:latin typeface="+mj-ea"/>
                <a:ea typeface="+mj-ea"/>
              </a:rPr>
              <a:t>Caps Data </a:t>
            </a:r>
            <a:r>
              <a:rPr lang="ko-KR" altLang="en-US" sz="1000" dirty="0" smtClean="0">
                <a:latin typeface="+mj-ea"/>
                <a:ea typeface="+mj-ea"/>
              </a:rPr>
              <a:t>연동에 오류가 있어 근태기록을 산출 할 수 없을 때 체크하면</a:t>
            </a:r>
            <a:r>
              <a:rPr lang="en-US" altLang="ko-KR" sz="1000" dirty="0" smtClean="0">
                <a:latin typeface="+mj-ea"/>
                <a:ea typeface="+mj-ea"/>
              </a:rPr>
              <a:t>, </a:t>
            </a:r>
            <a:r>
              <a:rPr lang="ko-KR" altLang="en-US" sz="1000" dirty="0" smtClean="0">
                <a:latin typeface="+mj-ea"/>
                <a:ea typeface="+mj-ea"/>
              </a:rPr>
              <a:t>휴가와 반휴만 체크가 되고</a:t>
            </a:r>
            <a:r>
              <a:rPr lang="en-US" altLang="ko-KR" sz="1000" dirty="0" smtClean="0">
                <a:latin typeface="+mj-ea"/>
                <a:ea typeface="+mj-ea"/>
              </a:rPr>
              <a:t>, </a:t>
            </a:r>
            <a:r>
              <a:rPr lang="ko-KR" altLang="en-US" sz="1000" dirty="0" smtClean="0">
                <a:latin typeface="+mj-ea"/>
                <a:ea typeface="+mj-ea"/>
              </a:rPr>
              <a:t>나머지 기록은 체크하지 않는다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  <a:r>
              <a:rPr lang="ko-KR" altLang="en-US" sz="1000" dirty="0" smtClean="0">
                <a:latin typeface="+mj-ea"/>
                <a:ea typeface="+mj-ea"/>
              </a:rPr>
              <a:t>  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 smtClean="0">
                <a:latin typeface="+mj-ea"/>
                <a:ea typeface="+mj-ea"/>
              </a:rPr>
              <a:t>   -      </a:t>
            </a:r>
            <a:r>
              <a:rPr lang="ko-KR" altLang="en-US" sz="1000" i="0" dirty="0" smtClean="0">
                <a:latin typeface="+mj-ea"/>
                <a:ea typeface="+mj-ea"/>
              </a:rPr>
              <a:t>검색된 직원 근태 기록 목록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  </a:t>
            </a:r>
            <a:endParaRPr lang="en-US" altLang="ko-KR" sz="1000" b="1" i="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89082" y="6981073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5" name="Oval 26"/>
          <p:cNvSpPr>
            <a:spLocks noChangeArrowheads="1"/>
          </p:cNvSpPr>
          <p:nvPr/>
        </p:nvSpPr>
        <p:spPr bwMode="auto">
          <a:xfrm>
            <a:off x="594758" y="7142974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3667212" y="2558373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5340499" y="2651741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33" name="Oval 26"/>
          <p:cNvSpPr>
            <a:spLocks noChangeArrowheads="1"/>
          </p:cNvSpPr>
          <p:nvPr/>
        </p:nvSpPr>
        <p:spPr bwMode="auto">
          <a:xfrm>
            <a:off x="1125624" y="3765704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589082" y="7733623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010" y="2892910"/>
            <a:ext cx="1875542" cy="92358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748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8" y="1545197"/>
            <a:ext cx="6435955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38" y="1554722"/>
            <a:ext cx="6429097" cy="379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247" y="1770361"/>
            <a:ext cx="3724275" cy="3742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근태확인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</a:rPr>
              <a:t>근태기록 상세화면 및 사후조정</a:t>
            </a:r>
            <a:r>
              <a:rPr lang="en-US" altLang="ko-KR" sz="1000" dirty="0" smtClean="0">
                <a:latin typeface="+mj-ea"/>
              </a:rPr>
              <a:t>.</a:t>
            </a:r>
            <a:r>
              <a:rPr lang="ko-KR" altLang="en-US" sz="1000" dirty="0" smtClean="0">
                <a:latin typeface="+mj-ea"/>
              </a:rPr>
              <a:t> 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 smtClean="0">
                <a:solidFill>
                  <a:srgbClr val="000000"/>
                </a:solidFill>
              </a:rPr>
              <a:t>근태확인</a:t>
            </a:r>
            <a:r>
              <a:rPr lang="en-US" altLang="ko-KR" sz="1000" dirty="0" smtClean="0">
                <a:solidFill>
                  <a:srgbClr val="000000"/>
                </a:solidFill>
              </a:rPr>
              <a:t>- </a:t>
            </a:r>
            <a:r>
              <a:rPr lang="ko-KR" altLang="en-US" sz="1000" dirty="0" smtClean="0">
                <a:solidFill>
                  <a:srgbClr val="000000"/>
                </a:solidFill>
              </a:rPr>
              <a:t>상세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 smtClean="0">
                <a:latin typeface="+mj-ea"/>
              </a:rPr>
              <a:t>1. </a:t>
            </a:r>
            <a:r>
              <a:rPr lang="ko-KR" altLang="en-US" sz="1000" dirty="0" smtClean="0">
                <a:latin typeface="+mj-ea"/>
              </a:rPr>
              <a:t>기본 설명</a:t>
            </a:r>
            <a:endParaRPr lang="en-US" altLang="ko-KR" sz="1000" dirty="0" smtClean="0">
              <a:latin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</a:rPr>
              <a:t>   - </a:t>
            </a:r>
            <a:r>
              <a:rPr lang="ko-KR" altLang="en-US" sz="1000" dirty="0" smtClean="0">
                <a:latin typeface="+mj-ea"/>
              </a:rPr>
              <a:t>목록 에서 선택한 직원의 당일 상세 근태기록을 확인 한다</a:t>
            </a:r>
            <a:r>
              <a:rPr lang="en-US" altLang="ko-KR" sz="1000" dirty="0" smtClean="0">
                <a:latin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- </a:t>
            </a:r>
            <a:r>
              <a:rPr lang="ko-KR" altLang="en-US" sz="1000" dirty="0" smtClean="0">
                <a:latin typeface="+mj-ea"/>
                <a:ea typeface="+mj-ea"/>
              </a:rPr>
              <a:t>정당한 이유가 있는 연차 차감에 대한 사후조정을 한다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2</a:t>
            </a:r>
            <a:r>
              <a:rPr lang="en-US" altLang="ko-KR" sz="1000" i="0" dirty="0" smtClean="0">
                <a:latin typeface="+mj-ea"/>
                <a:ea typeface="+mj-ea"/>
              </a:rPr>
              <a:t>. </a:t>
            </a:r>
            <a:r>
              <a:rPr lang="ko-KR" altLang="en-US" sz="1000" i="0" dirty="0" smtClean="0">
                <a:latin typeface="+mj-ea"/>
                <a:ea typeface="+mj-ea"/>
              </a:rPr>
              <a:t>처리 절차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 smtClean="0">
                <a:latin typeface="+mj-ea"/>
                <a:ea typeface="+mj-ea"/>
              </a:rPr>
              <a:t>   -       </a:t>
            </a:r>
            <a:r>
              <a:rPr lang="ko-KR" altLang="en-US" sz="1000" i="0" dirty="0" smtClean="0">
                <a:latin typeface="+mj-ea"/>
                <a:ea typeface="+mj-ea"/>
              </a:rPr>
              <a:t>근태기록을 선택하면 상세 정보를 확인 가능하다</a:t>
            </a:r>
            <a:r>
              <a:rPr lang="en-US" altLang="ko-KR" sz="1000" i="0" dirty="0" smtClean="0">
                <a:latin typeface="+mj-ea"/>
                <a:ea typeface="+mj-ea"/>
              </a:rPr>
              <a:t>.</a:t>
            </a:r>
            <a:r>
              <a:rPr lang="ko-KR" altLang="en-US" sz="1000" i="0" dirty="0" smtClean="0">
                <a:latin typeface="+mj-ea"/>
                <a:ea typeface="+mj-ea"/>
              </a:rPr>
              <a:t> 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   -</a:t>
            </a:r>
          </a:p>
          <a:p>
            <a:pPr marL="342900" indent="-342900"/>
            <a:endParaRPr lang="en-US" altLang="ko-KR" sz="1000" b="1" i="0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/>
            <a:endParaRPr lang="en-US" altLang="ko-KR" sz="10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/>
            <a:endParaRPr lang="en-US" altLang="ko-KR" sz="1000" b="1" i="0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/>
            <a:endParaRPr lang="en-US" altLang="ko-KR" sz="1000" b="1" i="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89082" y="6828673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5" name="Oval 26"/>
          <p:cNvSpPr>
            <a:spLocks noChangeArrowheads="1"/>
          </p:cNvSpPr>
          <p:nvPr/>
        </p:nvSpPr>
        <p:spPr bwMode="auto">
          <a:xfrm>
            <a:off x="1418561" y="4199749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2723486" y="1947303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789965"/>
              </p:ext>
            </p:extLst>
          </p:nvPr>
        </p:nvGraphicFramePr>
        <p:xfrm>
          <a:off x="695445" y="7054367"/>
          <a:ext cx="5695830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305"/>
                <a:gridCol w="949305"/>
                <a:gridCol w="949305"/>
                <a:gridCol w="949305"/>
                <a:gridCol w="949305"/>
                <a:gridCol w="949305"/>
              </a:tblGrid>
              <a:tr h="1754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항목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항목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항목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</a:tr>
              <a:tr h="1754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날짜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해당일 날짜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요일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정보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휴일여부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en-US" altLang="ko-KR" sz="800" dirty="0" err="1" smtClean="0"/>
                        <a:t>DataError</a:t>
                      </a:r>
                      <a:r>
                        <a:rPr lang="ko-KR" altLang="en-US" sz="800" dirty="0" smtClean="0"/>
                        <a:t>여부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출근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출근시간</a:t>
                      </a:r>
                      <a:endParaRPr lang="ko-KR" altLang="en-US" sz="800" dirty="0"/>
                    </a:p>
                  </a:txBody>
                  <a:tcPr/>
                </a:tc>
              </a:tr>
              <a:tr h="1754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퇴근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퇴근시간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지각기준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지각기준 시간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퇴근예상 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출근시간기준 </a:t>
                      </a:r>
                      <a:r>
                        <a:rPr lang="en-US" altLang="ko-KR" sz="800" dirty="0" smtClean="0"/>
                        <a:t>+9</a:t>
                      </a:r>
                      <a:r>
                        <a:rPr lang="ko-KR" altLang="en-US" sz="800" dirty="0" smtClean="0"/>
                        <a:t>시간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반휴는 </a:t>
                      </a:r>
                      <a:r>
                        <a:rPr lang="en-US" altLang="ko-KR" sz="800" dirty="0" smtClean="0"/>
                        <a:t>+4</a:t>
                      </a:r>
                      <a:r>
                        <a:rPr lang="ko-KR" altLang="en-US" sz="800" dirty="0" smtClean="0"/>
                        <a:t>시간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/>
                </a:tc>
              </a:tr>
              <a:tr h="1754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근무시간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기록상의 </a:t>
                      </a:r>
                      <a:r>
                        <a:rPr lang="ko-KR" altLang="en-US" sz="800" dirty="0" err="1" smtClean="0"/>
                        <a:t>총근무시간</a:t>
                      </a:r>
                      <a:r>
                        <a:rPr lang="ko-KR" altLang="en-US" sz="800" dirty="0" smtClean="0"/>
                        <a:t> 과 퇴근예상시간 과의 차이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휴가</a:t>
                      </a:r>
                      <a:r>
                        <a:rPr lang="en-US" altLang="ko-KR" sz="800" b="1" dirty="0" smtClean="0"/>
                        <a:t>,</a:t>
                      </a:r>
                      <a:r>
                        <a:rPr lang="ko-KR" altLang="en-US" sz="800" b="1" dirty="0" smtClean="0"/>
                        <a:t>반휴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횟수 표시다</a:t>
                      </a:r>
                      <a:r>
                        <a:rPr lang="en-US" altLang="ko-KR" sz="800" dirty="0" smtClean="0"/>
                        <a:t>.(</a:t>
                      </a:r>
                      <a:r>
                        <a:rPr lang="ko-KR" altLang="en-US" sz="800" dirty="0" smtClean="0"/>
                        <a:t>연차차감은 공식에 의해 차감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/>
                        <a:t>단지각</a:t>
                      </a:r>
                      <a:r>
                        <a:rPr lang="en-US" altLang="ko-KR" sz="800" b="1" dirty="0" smtClean="0"/>
                        <a:t>,</a:t>
                      </a:r>
                      <a:r>
                        <a:rPr lang="ko-KR" altLang="en-US" sz="800" b="1" dirty="0" err="1" smtClean="0"/>
                        <a:t>장지각</a:t>
                      </a:r>
                      <a:r>
                        <a:rPr lang="en-US" altLang="ko-KR" sz="800" b="1" dirty="0" smtClean="0"/>
                        <a:t>,</a:t>
                      </a:r>
                      <a:r>
                        <a:rPr lang="ko-KR" altLang="en-US" sz="800" b="1" dirty="0" smtClean="0"/>
                        <a:t>근무미달</a:t>
                      </a:r>
                      <a:r>
                        <a:rPr lang="en-US" altLang="ko-KR" sz="800" b="1" dirty="0" smtClean="0"/>
                        <a:t>,</a:t>
                      </a:r>
                      <a:r>
                        <a:rPr lang="ko-KR" altLang="en-US" sz="800" b="1" dirty="0" smtClean="0"/>
                        <a:t>결근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차감되는 연차 표시</a:t>
                      </a:r>
                      <a:endParaRPr lang="ko-KR" altLang="en-US" sz="800" dirty="0"/>
                    </a:p>
                  </a:txBody>
                  <a:tcPr/>
                </a:tc>
              </a:tr>
              <a:tr h="1754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공가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휴가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반휴가 연차에서 차감되지 않는다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사후조정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정당한 사유나 시스템 </a:t>
                      </a:r>
                      <a:r>
                        <a:rPr lang="ko-KR" altLang="en-US" sz="800" dirty="0" err="1" smtClean="0"/>
                        <a:t>오류에의해</a:t>
                      </a:r>
                      <a:r>
                        <a:rPr lang="ko-KR" altLang="en-US" sz="800" dirty="0" smtClean="0"/>
                        <a:t> 차감된 연차 조정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메모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사후조정의 경우 반드시 사유를 입력한다</a:t>
                      </a:r>
                      <a:r>
                        <a:rPr lang="en-US" altLang="ko-KR" sz="800" dirty="0" smtClean="0"/>
                        <a:t>.</a:t>
                      </a:r>
                      <a:r>
                        <a:rPr lang="ko-KR" altLang="en-US" sz="800" dirty="0" smtClean="0"/>
                        <a:t> </a:t>
                      </a:r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Oval 26"/>
          <p:cNvSpPr>
            <a:spLocks noChangeArrowheads="1"/>
          </p:cNvSpPr>
          <p:nvPr/>
        </p:nvSpPr>
        <p:spPr bwMode="auto">
          <a:xfrm>
            <a:off x="3147102" y="8752699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5225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8" y="1545197"/>
            <a:ext cx="6435955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557338"/>
            <a:ext cx="6418263" cy="3704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직원관리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</a:rPr>
              <a:t>직원정보 조회 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 smtClean="0">
                <a:solidFill>
                  <a:srgbClr val="000000"/>
                </a:solidFill>
              </a:rPr>
              <a:t>직원관리</a:t>
            </a:r>
            <a:r>
              <a:rPr lang="en-US" altLang="ko-KR" sz="1000" dirty="0" smtClean="0">
                <a:solidFill>
                  <a:srgbClr val="000000"/>
                </a:solidFill>
              </a:rPr>
              <a:t>- </a:t>
            </a:r>
            <a:r>
              <a:rPr lang="ko-KR" altLang="en-US" sz="1000" dirty="0" smtClean="0">
                <a:solidFill>
                  <a:srgbClr val="000000"/>
                </a:solidFill>
              </a:rPr>
              <a:t>목록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 smtClean="0">
                <a:latin typeface="+mj-ea"/>
              </a:rPr>
              <a:t>1. </a:t>
            </a:r>
            <a:r>
              <a:rPr lang="ko-KR" altLang="en-US" sz="1000" dirty="0" smtClean="0">
                <a:latin typeface="+mj-ea"/>
              </a:rPr>
              <a:t>기본 설명</a:t>
            </a:r>
            <a:endParaRPr lang="en-US" altLang="ko-KR" sz="1000" dirty="0" smtClean="0">
              <a:latin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</a:rPr>
              <a:t>   - </a:t>
            </a:r>
            <a:r>
              <a:rPr lang="ko-KR" altLang="en-US" sz="1000" dirty="0" smtClean="0">
                <a:latin typeface="+mj-ea"/>
              </a:rPr>
              <a:t>신규직원 등록 및 직원정보 변경화면</a:t>
            </a:r>
            <a:endParaRPr lang="en-US" altLang="ko-KR" sz="1000" dirty="0" smtClean="0">
              <a:latin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   - </a:t>
            </a:r>
            <a:r>
              <a:rPr lang="ko-KR" altLang="en-US" sz="1000" dirty="0" smtClean="0">
                <a:latin typeface="+mj-ea"/>
                <a:ea typeface="+mj-ea"/>
              </a:rPr>
              <a:t>직원정보와 </a:t>
            </a:r>
            <a:r>
              <a:rPr lang="en-US" altLang="ko-KR" sz="1000" dirty="0" smtClean="0">
                <a:latin typeface="+mj-ea"/>
                <a:ea typeface="+mj-ea"/>
              </a:rPr>
              <a:t>Caps</a:t>
            </a:r>
            <a:r>
              <a:rPr lang="ko-KR" altLang="en-US" sz="1000" dirty="0" smtClean="0">
                <a:latin typeface="+mj-ea"/>
                <a:ea typeface="+mj-ea"/>
              </a:rPr>
              <a:t>데이터를 연결하는 중요한 화면 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- </a:t>
            </a:r>
            <a:r>
              <a:rPr lang="ko-KR" altLang="en-US" sz="1000" dirty="0" smtClean="0">
                <a:latin typeface="+mj-ea"/>
                <a:ea typeface="+mj-ea"/>
              </a:rPr>
              <a:t>권한 설정 및 초기 해당년도 연차를 입력한다</a:t>
            </a:r>
            <a:r>
              <a:rPr lang="en-US" altLang="ko-KR" sz="1000" dirty="0" smtClean="0">
                <a:latin typeface="+mj-ea"/>
                <a:ea typeface="+mj-ea"/>
              </a:rPr>
              <a:t>..</a:t>
            </a: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2</a:t>
            </a:r>
            <a:r>
              <a:rPr lang="en-US" altLang="ko-KR" sz="1000" i="0" dirty="0" smtClean="0">
                <a:latin typeface="+mj-ea"/>
                <a:ea typeface="+mj-ea"/>
              </a:rPr>
              <a:t>. </a:t>
            </a:r>
            <a:r>
              <a:rPr lang="ko-KR" altLang="en-US" sz="1000" i="0" dirty="0" smtClean="0">
                <a:latin typeface="+mj-ea"/>
                <a:ea typeface="+mj-ea"/>
              </a:rPr>
              <a:t>처리 절차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 smtClean="0">
                <a:latin typeface="+mj-ea"/>
                <a:ea typeface="+mj-ea"/>
              </a:rPr>
              <a:t>   -       </a:t>
            </a:r>
            <a:r>
              <a:rPr lang="ko-KR" altLang="en-US" sz="1000" dirty="0" smtClean="0">
                <a:latin typeface="+mj-ea"/>
                <a:ea typeface="+mj-ea"/>
              </a:rPr>
              <a:t>선택된 검색조건에 의한 해당 데이터를 검색한다</a:t>
            </a:r>
            <a:r>
              <a:rPr lang="en-US" altLang="ko-KR" sz="1000" dirty="0" smtClean="0">
                <a:latin typeface="+mj-ea"/>
                <a:ea typeface="+mj-ea"/>
              </a:rPr>
              <a:t>. (</a:t>
            </a:r>
            <a:r>
              <a:rPr lang="ko-KR" altLang="en-US" sz="1000" dirty="0" smtClean="0">
                <a:latin typeface="+mj-ea"/>
                <a:ea typeface="+mj-ea"/>
              </a:rPr>
              <a:t>성명 </a:t>
            </a:r>
            <a:r>
              <a:rPr lang="en-US" altLang="ko-KR" sz="1000" dirty="0" smtClean="0">
                <a:latin typeface="+mj-ea"/>
                <a:ea typeface="+mj-ea"/>
              </a:rPr>
              <a:t>or email/</a:t>
            </a:r>
            <a:r>
              <a:rPr lang="ko-KR" altLang="en-US" sz="1000" dirty="0" smtClean="0">
                <a:latin typeface="+mj-ea"/>
                <a:ea typeface="+mj-ea"/>
              </a:rPr>
              <a:t>부서</a:t>
            </a:r>
            <a:r>
              <a:rPr lang="en-US" altLang="ko-KR" sz="1000" dirty="0" smtClean="0">
                <a:latin typeface="+mj-ea"/>
                <a:ea typeface="+mj-ea"/>
              </a:rPr>
              <a:t>/</a:t>
            </a:r>
            <a:r>
              <a:rPr lang="ko-KR" altLang="en-US" sz="1000" dirty="0" smtClean="0">
                <a:latin typeface="+mj-ea"/>
                <a:ea typeface="+mj-ea"/>
              </a:rPr>
              <a:t>직급</a:t>
            </a:r>
            <a:r>
              <a:rPr lang="en-US" altLang="ko-KR" sz="1000" dirty="0" smtClean="0">
                <a:latin typeface="+mj-ea"/>
                <a:ea typeface="+mj-ea"/>
              </a:rPr>
              <a:t>/</a:t>
            </a:r>
            <a:r>
              <a:rPr lang="ko-KR" altLang="en-US" sz="1000" dirty="0" smtClean="0">
                <a:latin typeface="+mj-ea"/>
                <a:ea typeface="+mj-ea"/>
              </a:rPr>
              <a:t>상태</a:t>
            </a:r>
            <a:r>
              <a:rPr lang="en-US" altLang="ko-KR" sz="1000" dirty="0" smtClean="0">
                <a:latin typeface="+mj-ea"/>
                <a:ea typeface="+mj-ea"/>
              </a:rPr>
              <a:t>/</a:t>
            </a:r>
            <a:r>
              <a:rPr lang="ko-KR" altLang="en-US" sz="1000" dirty="0" smtClean="0">
                <a:latin typeface="+mj-ea"/>
                <a:ea typeface="+mj-ea"/>
              </a:rPr>
              <a:t>권한</a:t>
            </a:r>
            <a:r>
              <a:rPr lang="en-US" altLang="ko-KR" sz="1000" dirty="0" smtClean="0">
                <a:latin typeface="+mj-ea"/>
                <a:ea typeface="+mj-ea"/>
              </a:rPr>
              <a:t>)</a:t>
            </a:r>
            <a:r>
              <a:rPr lang="ko-KR" altLang="en-US" sz="1000" i="0" dirty="0" smtClean="0">
                <a:latin typeface="+mj-ea"/>
                <a:ea typeface="+mj-ea"/>
              </a:rPr>
              <a:t> 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   -       </a:t>
            </a:r>
            <a:r>
              <a:rPr lang="ko-KR" altLang="en-US" sz="1000" dirty="0" smtClean="0">
                <a:latin typeface="+mj-ea"/>
                <a:ea typeface="+mj-ea"/>
              </a:rPr>
              <a:t>신규직원 등록 버튼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  </a:t>
            </a:r>
            <a:r>
              <a:rPr lang="en-US" altLang="ko-KR" sz="1000" dirty="0">
                <a:latin typeface="+mj-ea"/>
                <a:ea typeface="+mj-ea"/>
              </a:rPr>
              <a:t>-       </a:t>
            </a:r>
            <a:r>
              <a:rPr lang="ko-KR" altLang="en-US" sz="1000" dirty="0">
                <a:latin typeface="+mj-ea"/>
                <a:ea typeface="+mj-ea"/>
              </a:rPr>
              <a:t>검색된 직원목록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89082" y="6981073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5" name="Oval 26"/>
          <p:cNvSpPr>
            <a:spLocks noChangeArrowheads="1"/>
          </p:cNvSpPr>
          <p:nvPr/>
        </p:nvSpPr>
        <p:spPr bwMode="auto">
          <a:xfrm>
            <a:off x="594758" y="7142974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5665889" y="2554110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5649369" y="2975591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33" name="Oval 26"/>
          <p:cNvSpPr>
            <a:spLocks noChangeArrowheads="1"/>
          </p:cNvSpPr>
          <p:nvPr/>
        </p:nvSpPr>
        <p:spPr bwMode="auto">
          <a:xfrm>
            <a:off x="686039" y="3445021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589082" y="7304998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0838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8" y="1545197"/>
            <a:ext cx="6435955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634" y="1585338"/>
            <a:ext cx="3328639" cy="411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직원관리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</a:rPr>
              <a:t>직원정보 등록 및 수정 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 smtClean="0">
                <a:solidFill>
                  <a:srgbClr val="000000"/>
                </a:solidFill>
              </a:rPr>
              <a:t>직원관리</a:t>
            </a:r>
            <a:r>
              <a:rPr lang="en-US" altLang="ko-KR" sz="1000" dirty="0" smtClean="0">
                <a:solidFill>
                  <a:srgbClr val="000000"/>
                </a:solidFill>
              </a:rPr>
              <a:t>- </a:t>
            </a:r>
            <a:r>
              <a:rPr lang="ko-KR" altLang="en-US" sz="1000" dirty="0" smtClean="0">
                <a:solidFill>
                  <a:srgbClr val="000000"/>
                </a:solidFill>
              </a:rPr>
              <a:t>등록</a:t>
            </a:r>
            <a:r>
              <a:rPr lang="en-US" altLang="ko-KR" sz="1000" dirty="0" smtClean="0">
                <a:solidFill>
                  <a:srgbClr val="000000"/>
                </a:solidFill>
              </a:rPr>
              <a:t>,</a:t>
            </a:r>
            <a:r>
              <a:rPr lang="ko-KR" altLang="en-US" sz="1000" dirty="0" smtClean="0">
                <a:solidFill>
                  <a:srgbClr val="000000"/>
                </a:solidFill>
              </a:rPr>
              <a:t>수정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 smtClean="0">
                <a:latin typeface="+mj-ea"/>
              </a:rPr>
              <a:t>1. </a:t>
            </a:r>
            <a:r>
              <a:rPr lang="ko-KR" altLang="en-US" sz="1000" dirty="0" smtClean="0">
                <a:latin typeface="+mj-ea"/>
              </a:rPr>
              <a:t>기본 설명</a:t>
            </a:r>
            <a:endParaRPr lang="en-US" altLang="ko-KR" sz="1000" dirty="0" smtClean="0">
              <a:latin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</a:rPr>
              <a:t>   - </a:t>
            </a:r>
            <a:r>
              <a:rPr lang="ko-KR" altLang="en-US" sz="1000" dirty="0" smtClean="0">
                <a:latin typeface="+mj-ea"/>
              </a:rPr>
              <a:t>신규직원 등록 및 직원정보 변경화면</a:t>
            </a:r>
            <a:endParaRPr lang="en-US" altLang="ko-KR" sz="1000" dirty="0" smtClean="0">
              <a:latin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   - </a:t>
            </a:r>
            <a:r>
              <a:rPr lang="ko-KR" altLang="en-US" sz="1000" dirty="0" smtClean="0">
                <a:latin typeface="+mj-ea"/>
                <a:ea typeface="+mj-ea"/>
              </a:rPr>
              <a:t>직원정보와 </a:t>
            </a:r>
            <a:r>
              <a:rPr lang="en-US" altLang="ko-KR" sz="1000" dirty="0" smtClean="0">
                <a:latin typeface="+mj-ea"/>
                <a:ea typeface="+mj-ea"/>
              </a:rPr>
              <a:t>Caps</a:t>
            </a:r>
            <a:r>
              <a:rPr lang="ko-KR" altLang="en-US" sz="1000" dirty="0" smtClean="0">
                <a:latin typeface="+mj-ea"/>
                <a:ea typeface="+mj-ea"/>
              </a:rPr>
              <a:t>데이터를 연결하는 중요한 화면 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- </a:t>
            </a:r>
            <a:r>
              <a:rPr lang="ko-KR" altLang="en-US" sz="1000" dirty="0" smtClean="0">
                <a:latin typeface="+mj-ea"/>
                <a:ea typeface="+mj-ea"/>
              </a:rPr>
              <a:t>권한 설정 및 초기 해당년도 연차를 입력한다</a:t>
            </a:r>
            <a:r>
              <a:rPr lang="en-US" altLang="ko-KR" sz="1000" dirty="0" smtClean="0">
                <a:latin typeface="+mj-ea"/>
                <a:ea typeface="+mj-ea"/>
              </a:rPr>
              <a:t>..</a:t>
            </a: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2</a:t>
            </a:r>
            <a:r>
              <a:rPr lang="en-US" altLang="ko-KR" sz="1000" i="0" dirty="0" smtClean="0">
                <a:latin typeface="+mj-ea"/>
                <a:ea typeface="+mj-ea"/>
              </a:rPr>
              <a:t>. </a:t>
            </a:r>
            <a:r>
              <a:rPr lang="ko-KR" altLang="en-US" sz="1000" i="0" dirty="0" smtClean="0">
                <a:latin typeface="+mj-ea"/>
                <a:ea typeface="+mj-ea"/>
              </a:rPr>
              <a:t>처리 절차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 smtClean="0">
                <a:latin typeface="+mj-ea"/>
                <a:ea typeface="+mj-ea"/>
              </a:rPr>
              <a:t>   -       </a:t>
            </a:r>
            <a:r>
              <a:rPr lang="ko-KR" altLang="en-US" sz="1000" i="0" dirty="0" err="1" smtClean="0">
                <a:latin typeface="+mj-ea"/>
                <a:ea typeface="+mj-ea"/>
              </a:rPr>
              <a:t>캡스</a:t>
            </a:r>
            <a:r>
              <a:rPr lang="en-US" altLang="ko-KR" sz="1000" i="0" dirty="0" smtClean="0">
                <a:latin typeface="+mj-ea"/>
                <a:ea typeface="+mj-ea"/>
              </a:rPr>
              <a:t>ID</a:t>
            </a:r>
            <a:r>
              <a:rPr lang="ko-KR" altLang="en-US" sz="1000" i="0" dirty="0" smtClean="0">
                <a:latin typeface="+mj-ea"/>
                <a:ea typeface="+mj-ea"/>
              </a:rPr>
              <a:t>와 성명은 반드시 </a:t>
            </a:r>
            <a:r>
              <a:rPr lang="ko-KR" altLang="en-US" sz="1000" i="0" dirty="0" err="1" smtClean="0">
                <a:latin typeface="+mj-ea"/>
                <a:ea typeface="+mj-ea"/>
              </a:rPr>
              <a:t>캡스</a:t>
            </a:r>
            <a:r>
              <a:rPr lang="ko-KR" altLang="en-US" sz="1000" dirty="0" err="1" smtClean="0">
                <a:latin typeface="+mj-ea"/>
                <a:ea typeface="+mj-ea"/>
              </a:rPr>
              <a:t>데이터를</a:t>
            </a:r>
            <a:r>
              <a:rPr lang="ko-KR" altLang="en-US" sz="1000" dirty="0" smtClean="0">
                <a:latin typeface="+mj-ea"/>
                <a:ea typeface="+mj-ea"/>
              </a:rPr>
              <a:t> 확인 후 정확히 입력한다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-       </a:t>
            </a:r>
            <a:r>
              <a:rPr lang="ko-KR" altLang="en-US" sz="1000" dirty="0" smtClean="0">
                <a:latin typeface="+mj-ea"/>
                <a:ea typeface="+mj-ea"/>
              </a:rPr>
              <a:t>로그인 아이디는 인트라넷 접속 아이디를 사용한다</a:t>
            </a:r>
            <a:r>
              <a:rPr lang="en-US" altLang="ko-KR" sz="1000" dirty="0" smtClean="0">
                <a:latin typeface="+mj-ea"/>
                <a:ea typeface="+mj-ea"/>
              </a:rPr>
              <a:t>. (</a:t>
            </a:r>
            <a:r>
              <a:rPr lang="ko-KR" altLang="en-US" sz="1000" dirty="0" smtClean="0">
                <a:latin typeface="+mj-ea"/>
                <a:ea typeface="+mj-ea"/>
              </a:rPr>
              <a:t>중복되면 안됨</a:t>
            </a:r>
            <a:r>
              <a:rPr lang="en-US" altLang="ko-KR" sz="1000" dirty="0" smtClean="0">
                <a:latin typeface="+mj-ea"/>
                <a:ea typeface="+mj-ea"/>
              </a:rPr>
              <a:t>)</a:t>
            </a: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  </a:t>
            </a:r>
            <a:r>
              <a:rPr lang="en-US" altLang="ko-KR" sz="1000" dirty="0">
                <a:latin typeface="+mj-ea"/>
                <a:ea typeface="+mj-ea"/>
              </a:rPr>
              <a:t>-       </a:t>
            </a:r>
            <a:r>
              <a:rPr lang="ko-KR" altLang="en-US" sz="1000" dirty="0" smtClean="0">
                <a:latin typeface="+mj-ea"/>
                <a:ea typeface="+mj-ea"/>
              </a:rPr>
              <a:t>재직상태는 당일부터 근태계산 대상이므로</a:t>
            </a:r>
            <a:r>
              <a:rPr lang="en-US" altLang="ko-KR" sz="1000" dirty="0" smtClean="0">
                <a:latin typeface="+mj-ea"/>
                <a:ea typeface="+mj-ea"/>
              </a:rPr>
              <a:t>, </a:t>
            </a:r>
            <a:r>
              <a:rPr lang="ko-KR" altLang="en-US" sz="1000" dirty="0" smtClean="0">
                <a:latin typeface="+mj-ea"/>
                <a:ea typeface="+mj-ea"/>
              </a:rPr>
              <a:t>신규직원 및 휴직</a:t>
            </a:r>
            <a:r>
              <a:rPr lang="en-US" altLang="ko-KR" sz="1000" dirty="0" smtClean="0">
                <a:latin typeface="+mj-ea"/>
                <a:ea typeface="+mj-ea"/>
              </a:rPr>
              <a:t>, </a:t>
            </a:r>
            <a:r>
              <a:rPr lang="ko-KR" altLang="en-US" sz="1000" dirty="0" smtClean="0">
                <a:latin typeface="+mj-ea"/>
                <a:ea typeface="+mj-ea"/>
              </a:rPr>
              <a:t>퇴직 직원에 대한 변경에 주의를 한다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-  </a:t>
            </a:r>
            <a:r>
              <a:rPr lang="ko-KR" altLang="en-US" sz="1000" dirty="0" smtClean="0">
                <a:latin typeface="+mj-ea"/>
                <a:ea typeface="+mj-ea"/>
              </a:rPr>
              <a:t>     해당년도 연차 일수를 적는다</a:t>
            </a:r>
            <a:r>
              <a:rPr lang="en-US" altLang="ko-KR" sz="1000" dirty="0" smtClean="0">
                <a:latin typeface="+mj-ea"/>
                <a:ea typeface="+mj-ea"/>
              </a:rPr>
              <a:t>.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연차가 없을 경우 휴가 및 반휴 신청이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되지 않는다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        </a:t>
            </a:r>
            <a:r>
              <a:rPr lang="ko-KR" altLang="en-US" sz="1000" dirty="0" smtClean="0">
                <a:latin typeface="+mj-ea"/>
                <a:ea typeface="+mj-ea"/>
              </a:rPr>
              <a:t>연차 고나리 메뉴에서도 입력가능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-       </a:t>
            </a:r>
            <a:r>
              <a:rPr lang="ko-KR" altLang="en-US" sz="1000" dirty="0" smtClean="0">
                <a:latin typeface="+mj-ea"/>
                <a:ea typeface="+mj-ea"/>
              </a:rPr>
              <a:t>비밀번호는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로그인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ID + ‘@0001’</a:t>
            </a:r>
            <a:r>
              <a:rPr lang="en-US" altLang="ko-KR" sz="1000" dirty="0" smtClean="0">
                <a:latin typeface="+mj-ea"/>
                <a:ea typeface="+mj-ea"/>
              </a:rPr>
              <a:t> </a:t>
            </a:r>
            <a:r>
              <a:rPr lang="ko-KR" altLang="en-US" sz="1000" dirty="0" smtClean="0">
                <a:latin typeface="+mj-ea"/>
                <a:ea typeface="+mj-ea"/>
              </a:rPr>
              <a:t>로 초기 입력되고</a:t>
            </a:r>
            <a:r>
              <a:rPr lang="en-US" altLang="ko-KR" sz="1000" dirty="0" smtClean="0">
                <a:latin typeface="+mj-ea"/>
                <a:ea typeface="+mj-ea"/>
              </a:rPr>
              <a:t>, </a:t>
            </a:r>
            <a:r>
              <a:rPr lang="ko-KR" altLang="en-US" sz="1000" dirty="0" smtClean="0">
                <a:latin typeface="+mj-ea"/>
                <a:ea typeface="+mj-ea"/>
              </a:rPr>
              <a:t>사용자가 변경 가능하다</a:t>
            </a:r>
            <a:r>
              <a:rPr lang="en-US" altLang="ko-KR" sz="1000" dirty="0" smtClean="0">
                <a:latin typeface="+mj-ea"/>
                <a:ea typeface="+mj-ea"/>
              </a:rPr>
              <a:t>. </a:t>
            </a:r>
            <a:r>
              <a:rPr lang="ko-KR" altLang="en-US" sz="1000" dirty="0" smtClean="0">
                <a:latin typeface="+mj-ea"/>
                <a:ea typeface="+mj-ea"/>
              </a:rPr>
              <a:t>비밀번호 </a:t>
            </a:r>
            <a:r>
              <a:rPr lang="ko-KR" altLang="en-US" sz="1000" dirty="0" err="1" smtClean="0">
                <a:latin typeface="+mj-ea"/>
                <a:ea typeface="+mj-ea"/>
              </a:rPr>
              <a:t>분실시</a:t>
            </a:r>
            <a:r>
              <a:rPr lang="ko-KR" altLang="en-US" sz="1000" dirty="0" smtClean="0">
                <a:latin typeface="+mj-ea"/>
                <a:ea typeface="+mj-ea"/>
              </a:rPr>
              <a:t> 관리자에게 요청하여 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초기화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]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하면 다시 로그인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ID + ‘@0001’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로 변경된다</a:t>
            </a:r>
            <a:r>
              <a:rPr lang="en-US" altLang="ko-KR" sz="1000" dirty="0" smtClean="0">
                <a:latin typeface="+mj-ea"/>
              </a:rPr>
              <a:t>.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89082" y="6981073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5" name="Oval 26"/>
          <p:cNvSpPr>
            <a:spLocks noChangeArrowheads="1"/>
          </p:cNvSpPr>
          <p:nvPr/>
        </p:nvSpPr>
        <p:spPr bwMode="auto">
          <a:xfrm>
            <a:off x="594758" y="7142974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1179841" y="2287410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1034343" y="2873697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33" name="Oval 26"/>
          <p:cNvSpPr>
            <a:spLocks noChangeArrowheads="1"/>
          </p:cNvSpPr>
          <p:nvPr/>
        </p:nvSpPr>
        <p:spPr bwMode="auto">
          <a:xfrm>
            <a:off x="1216906" y="3949846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589082" y="7285948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  <p:sp>
        <p:nvSpPr>
          <p:cNvPr id="17" name="Oval 26"/>
          <p:cNvSpPr>
            <a:spLocks noChangeArrowheads="1"/>
          </p:cNvSpPr>
          <p:nvPr/>
        </p:nvSpPr>
        <p:spPr bwMode="auto">
          <a:xfrm>
            <a:off x="1092755" y="4495265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4</a:t>
            </a:r>
            <a:endParaRPr lang="en-US" altLang="ko-KR" dirty="0"/>
          </a:p>
        </p:txBody>
      </p:sp>
      <p:sp>
        <p:nvSpPr>
          <p:cNvPr id="18" name="Oval 26"/>
          <p:cNvSpPr>
            <a:spLocks noChangeArrowheads="1"/>
          </p:cNvSpPr>
          <p:nvPr/>
        </p:nvSpPr>
        <p:spPr bwMode="auto">
          <a:xfrm>
            <a:off x="943061" y="4778521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5</a:t>
            </a:r>
            <a:endParaRPr lang="en-US" altLang="ko-KR" dirty="0"/>
          </a:p>
        </p:txBody>
      </p:sp>
      <p:sp>
        <p:nvSpPr>
          <p:cNvPr id="19" name="Oval 26"/>
          <p:cNvSpPr>
            <a:spLocks noChangeArrowheads="1"/>
          </p:cNvSpPr>
          <p:nvPr/>
        </p:nvSpPr>
        <p:spPr bwMode="auto">
          <a:xfrm>
            <a:off x="594758" y="7426674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4</a:t>
            </a:r>
            <a:endParaRPr lang="en-US" altLang="ko-KR" dirty="0"/>
          </a:p>
        </p:txBody>
      </p:sp>
      <p:sp>
        <p:nvSpPr>
          <p:cNvPr id="20" name="Oval 26"/>
          <p:cNvSpPr>
            <a:spLocks noChangeArrowheads="1"/>
          </p:cNvSpPr>
          <p:nvPr/>
        </p:nvSpPr>
        <p:spPr bwMode="auto">
          <a:xfrm>
            <a:off x="589081" y="7721746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5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8314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롯데백화점 프리미엄몰 구축 프로젝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6950</TotalTime>
  <Words>2136</Words>
  <Application>Microsoft Office PowerPoint</Application>
  <PresentationFormat>A4 용지(210x297mm)</PresentationFormat>
  <Paragraphs>532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굴림</vt:lpstr>
      <vt:lpstr>Arial</vt:lpstr>
      <vt:lpstr>돋움</vt:lpstr>
      <vt:lpstr>Times New Roman</vt:lpstr>
      <vt:lpstr>맑은 고딕</vt:lpstr>
      <vt:lpstr>Wingdings</vt:lpstr>
      <vt:lpstr>롯데백화점 프리미엄몰 구축 프로젝트</vt:lpstr>
      <vt:lpstr>관리자메뉴얼 - 근태관리 -</vt:lpstr>
      <vt:lpstr>관리자메뉴얼</vt:lpstr>
      <vt:lpstr>개정 이력</vt:lpstr>
      <vt:lpstr>개요</vt:lpstr>
      <vt:lpstr>화면공통</vt:lpstr>
      <vt:lpstr>근태확인</vt:lpstr>
      <vt:lpstr>근태확인</vt:lpstr>
      <vt:lpstr>직원관리</vt:lpstr>
      <vt:lpstr>직원관리</vt:lpstr>
      <vt:lpstr>메니져-부서관리</vt:lpstr>
      <vt:lpstr>메니져-부서관리</vt:lpstr>
      <vt:lpstr>연차관리</vt:lpstr>
      <vt:lpstr>규칙관리</vt:lpstr>
      <vt:lpstr>규칙관리</vt:lpstr>
      <vt:lpstr>달력관리</vt:lpstr>
      <vt:lpstr>코드관리</vt:lpstr>
      <vt:lpstr>휴일 관리</vt:lpstr>
      <vt:lpstr>우편번호 관리</vt:lpstr>
      <vt:lpstr>코드관리</vt:lpstr>
      <vt:lpstr>코드관리</vt:lpstr>
      <vt:lpstr>코드관리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</dc:creator>
  <cp:lastModifiedBy>User</cp:lastModifiedBy>
  <cp:revision>559</cp:revision>
  <cp:lastPrinted>2011-10-10T04:17:12Z</cp:lastPrinted>
  <dcterms:created xsi:type="dcterms:W3CDTF">2011-05-04T08:18:16Z</dcterms:created>
  <dcterms:modified xsi:type="dcterms:W3CDTF">2016-10-09T12:34:31Z</dcterms:modified>
</cp:coreProperties>
</file>