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74" r:id="rId4"/>
    <p:sldId id="275" r:id="rId5"/>
    <p:sldId id="320" r:id="rId6"/>
    <p:sldId id="321" r:id="rId7"/>
    <p:sldId id="322" r:id="rId8"/>
    <p:sldId id="335" r:id="rId9"/>
    <p:sldId id="336" r:id="rId10"/>
    <p:sldId id="337" r:id="rId11"/>
    <p:sldId id="323" r:id="rId12"/>
    <p:sldId id="324" r:id="rId13"/>
    <p:sldId id="338" r:id="rId14"/>
    <p:sldId id="339" r:id="rId15"/>
    <p:sldId id="340" r:id="rId16"/>
    <p:sldId id="325" r:id="rId17"/>
    <p:sldId id="326" r:id="rId18"/>
    <p:sldId id="341" r:id="rId19"/>
    <p:sldId id="327" r:id="rId20"/>
    <p:sldId id="328" r:id="rId21"/>
    <p:sldId id="329" r:id="rId22"/>
    <p:sldId id="342" r:id="rId23"/>
    <p:sldId id="330" r:id="rId24"/>
    <p:sldId id="331" r:id="rId25"/>
    <p:sldId id="332" r:id="rId26"/>
    <p:sldId id="333" r:id="rId27"/>
    <p:sldId id="334" r:id="rId28"/>
  </p:sldIdLst>
  <p:sldSz cx="6858000" cy="9906000" type="A4"/>
  <p:notesSz cx="6735763" cy="9866313"/>
  <p:embeddedFontLst>
    <p:embeddedFont>
      <p:font typeface="맑은 고딕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8974" autoAdjust="0"/>
  </p:normalViewPr>
  <p:slideViewPr>
    <p:cSldViewPr snapToGrid="0">
      <p:cViewPr>
        <p:scale>
          <a:sx n="100" d="100"/>
          <a:sy n="100" d="100"/>
        </p:scale>
        <p:origin x="-2844" y="126"/>
      </p:cViewPr>
      <p:guideLst>
        <p:guide orient="horz" pos="915"/>
        <p:guide orient="horz" pos="322"/>
        <p:guide orient="horz" pos="971"/>
        <p:guide orient="horz" pos="3611"/>
        <p:guide orient="horz" pos="3811"/>
        <p:guide orient="horz" pos="5939"/>
        <p:guide pos="2160"/>
        <p:guide pos="99"/>
        <p:guide pos="4223"/>
        <p:guide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8B98-BF5A-4A36-93EB-BD9E5863C750}" type="datetimeFigureOut">
              <a:rPr lang="ko-KR" altLang="en-US" smtClean="0"/>
              <a:pPr/>
              <a:t>2017-01-10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739775"/>
            <a:ext cx="25606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762E7-C137-4371-A03D-02C35CB83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1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434683"/>
            <a:ext cx="4800600" cy="1456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4770498"/>
            <a:ext cx="5829300" cy="1352150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3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863" y="7467"/>
            <a:ext cx="5948362" cy="4627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Rectangle 2"/>
          <p:cNvSpPr>
            <a:spLocks noChangeArrowheads="1"/>
          </p:cNvSpPr>
          <p:nvPr userDrawn="1"/>
        </p:nvSpPr>
        <p:spPr bwMode="auto">
          <a:xfrm>
            <a:off x="-15152" y="563034"/>
            <a:ext cx="157163" cy="9342966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-15152" y="-3873"/>
            <a:ext cx="157163" cy="468000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</p:spTree>
    <p:extLst>
      <p:ext uri="{BB962C8B-B14F-4D97-AF65-F5344CB8AC3E}">
        <p14:creationId xmlns:p14="http://schemas.microsoft.com/office/powerpoint/2010/main" val="2195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60731" y="13132"/>
            <a:ext cx="6505182" cy="46629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9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0731" y="29370"/>
            <a:ext cx="6279826" cy="46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바닥글 개체 틀 4"/>
          <p:cNvSpPr txBox="1">
            <a:spLocks/>
          </p:cNvSpPr>
          <p:nvPr userDrawn="1"/>
        </p:nvSpPr>
        <p:spPr>
          <a:xfrm>
            <a:off x="2353886" y="9428256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412AE7-3653-4D0C-94DC-50EDF4E099E3}" type="slidenum">
              <a:rPr lang="ko-KR" altLang="en-US" sz="1000" b="1" smtClean="0"/>
              <a:pPr/>
              <a:t>‹#›</a:t>
            </a:fld>
            <a:endParaRPr lang="ko-KR" altLang="en-US" sz="1000" b="1" dirty="0"/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auto">
          <a:xfrm>
            <a:off x="-15152" y="0"/>
            <a:ext cx="157163" cy="9938458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graphicFrame>
        <p:nvGraphicFramePr>
          <p:cNvPr id="13" name="Group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52959058"/>
              </p:ext>
            </p:extLst>
          </p:nvPr>
        </p:nvGraphicFramePr>
        <p:xfrm>
          <a:off x="276226" y="512124"/>
          <a:ext cx="6429374" cy="914562"/>
        </p:xfrm>
        <a:graphic>
          <a:graphicData uri="http://schemas.openxmlformats.org/drawingml/2006/table">
            <a:tbl>
              <a:tblPr/>
              <a:tblGrid>
                <a:gridCol w="932322"/>
                <a:gridCol w="1888462"/>
                <a:gridCol w="755385"/>
                <a:gridCol w="2853205"/>
              </a:tblGrid>
              <a:tr h="21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사용권한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(    ), 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메니져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    ), 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일반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    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메뉴경로</a:t>
                      </a: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개요</a:t>
                      </a:r>
                    </a:p>
                  </a:txBody>
                  <a:tcPr marT="45747" marB="4574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61" r:id="rId4"/>
  </p:sldLayoutIdLs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3175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3493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309563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48418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0075" y="2271773"/>
            <a:ext cx="5829300" cy="1352150"/>
          </a:xfrm>
        </p:spPr>
        <p:txBody>
          <a:bodyPr/>
          <a:lstStyle/>
          <a:p>
            <a:r>
              <a:rPr lang="ko-KR" altLang="en-US" dirty="0" err="1" smtClean="0"/>
              <a:t>관리자메뉴얼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근태관리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7538720"/>
            <a:ext cx="4800600" cy="399935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2017.01.10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494347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6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1923"/>
            <a:ext cx="6387042" cy="360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근태점수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월별 야근신청 결과확인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야근신청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월별 야근신청 결과를 </a:t>
            </a:r>
            <a:r>
              <a:rPr lang="ko-KR" altLang="en-US" sz="1000" dirty="0" smtClean="0">
                <a:latin typeface="+mj-ea"/>
              </a:rPr>
              <a:t>확인한다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야근신청결과는 인정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불인정 으로 구분하고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인정의 조건은 </a:t>
            </a:r>
            <a:r>
              <a:rPr lang="en-US" altLang="ko-KR" sz="1000" dirty="0" smtClean="0">
                <a:latin typeface="+mj-ea"/>
              </a:rPr>
              <a:t>19</a:t>
            </a:r>
            <a:r>
              <a:rPr lang="ko-KR" altLang="en-US" sz="1000" dirty="0" err="1" smtClean="0">
                <a:latin typeface="+mj-ea"/>
              </a:rPr>
              <a:t>시이후</a:t>
            </a:r>
            <a:r>
              <a:rPr lang="ko-KR" altLang="en-US" sz="1000" dirty="0" smtClean="0">
                <a:latin typeface="+mj-ea"/>
              </a:rPr>
              <a:t> 퇴근 과 </a:t>
            </a:r>
            <a:r>
              <a:rPr lang="en-US" altLang="ko-KR" sz="1000" dirty="0" smtClean="0">
                <a:latin typeface="+mj-ea"/>
              </a:rPr>
              <a:t>2</a:t>
            </a:r>
            <a:r>
              <a:rPr lang="ko-KR" altLang="en-US" sz="1000" dirty="0" smtClean="0">
                <a:latin typeface="+mj-ea"/>
              </a:rPr>
              <a:t>시간이상 초과근무를 만족해야 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대체근무 신청은 오늘부터 </a:t>
            </a:r>
            <a:r>
              <a:rPr lang="en-US" altLang="ko-KR" sz="1000" dirty="0" smtClean="0">
                <a:latin typeface="+mj-ea"/>
              </a:rPr>
              <a:t>30</a:t>
            </a:r>
            <a:r>
              <a:rPr lang="ko-KR" altLang="en-US" sz="1000" dirty="0" smtClean="0">
                <a:latin typeface="+mj-ea"/>
              </a:rPr>
              <a:t>일전까지 신청 가능하다</a:t>
            </a:r>
            <a:r>
              <a:rPr lang="en-US" altLang="ko-KR" sz="1000" dirty="0" smtClean="0">
                <a:latin typeface="+mj-ea"/>
              </a:rPr>
              <a:t>.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월별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결과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검색된 </a:t>
            </a:r>
            <a:r>
              <a:rPr lang="ko-KR" altLang="en-US" sz="1000" i="0" dirty="0" smtClean="0">
                <a:latin typeface="+mj-ea"/>
                <a:ea typeface="+mj-ea"/>
              </a:rPr>
              <a:t>직원 </a:t>
            </a:r>
            <a:r>
              <a:rPr lang="ko-KR" altLang="en-US" sz="1000" i="0" dirty="0" smtClean="0">
                <a:latin typeface="+mj-ea"/>
                <a:ea typeface="+mj-ea"/>
              </a:rPr>
              <a:t>야근신청 </a:t>
            </a:r>
            <a:r>
              <a:rPr lang="ko-KR" altLang="en-US" sz="1000" i="0" dirty="0" smtClean="0">
                <a:latin typeface="+mj-ea"/>
                <a:ea typeface="+mj-ea"/>
              </a:rPr>
              <a:t>기록 </a:t>
            </a:r>
            <a:r>
              <a:rPr lang="ko-KR" altLang="en-US" sz="1000" i="0" dirty="0" smtClean="0">
                <a:latin typeface="+mj-ea"/>
                <a:ea typeface="+mj-ea"/>
              </a:rPr>
              <a:t>목록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신청결과 확인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711442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2763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229312" y="2471177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07619" y="319507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604283" y="74287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892607" y="299128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72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57338"/>
            <a:ext cx="6418263" cy="370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직원관리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직원정보 조회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직원관리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신규직원 등록 및 직원정보 변경화면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직원정보와 </a:t>
            </a:r>
            <a:r>
              <a:rPr lang="en-US" altLang="ko-KR" sz="1000" dirty="0" smtClean="0">
                <a:latin typeface="+mj-ea"/>
                <a:ea typeface="+mj-ea"/>
              </a:rPr>
              <a:t>Caps</a:t>
            </a:r>
            <a:r>
              <a:rPr lang="ko-KR" altLang="en-US" sz="1000" dirty="0" smtClean="0">
                <a:latin typeface="+mj-ea"/>
                <a:ea typeface="+mj-ea"/>
              </a:rPr>
              <a:t>데이터를 연결하는 중요한 화면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권한 설정 및 초기 해당년도 연차를 입력한다</a:t>
            </a:r>
            <a:r>
              <a:rPr lang="en-US" altLang="ko-KR" sz="1000" dirty="0" smtClean="0">
                <a:latin typeface="+mj-ea"/>
                <a:ea typeface="+mj-ea"/>
              </a:rPr>
              <a:t>..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성명 </a:t>
            </a:r>
            <a:r>
              <a:rPr lang="en-US" altLang="ko-KR" sz="1000" dirty="0" smtClean="0">
                <a:latin typeface="+mj-ea"/>
                <a:ea typeface="+mj-ea"/>
              </a:rPr>
              <a:t>or email/</a:t>
            </a: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직급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상태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권한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신규직원 등록 버튼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직원목록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665889" y="255411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649369" y="297559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86039" y="344502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3049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83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34" y="1585338"/>
            <a:ext cx="3328639" cy="411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직원관리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직원정보 등록 및 수정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직원관리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등록</a:t>
            </a:r>
            <a:r>
              <a:rPr lang="en-US" altLang="ko-KR" sz="1000" dirty="0" smtClean="0">
                <a:solidFill>
                  <a:srgbClr val="000000"/>
                </a:solidFill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</a:rPr>
              <a:t>수정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신규직원 등록 및 직원정보 변경화면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직원정보와 </a:t>
            </a:r>
            <a:r>
              <a:rPr lang="en-US" altLang="ko-KR" sz="1000" dirty="0" smtClean="0">
                <a:latin typeface="+mj-ea"/>
                <a:ea typeface="+mj-ea"/>
              </a:rPr>
              <a:t>Caps</a:t>
            </a:r>
            <a:r>
              <a:rPr lang="ko-KR" altLang="en-US" sz="1000" dirty="0" smtClean="0">
                <a:latin typeface="+mj-ea"/>
                <a:ea typeface="+mj-ea"/>
              </a:rPr>
              <a:t>데이터를 연결하는 중요한 화면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권한 설정 및 초기 해당년도 연차를 입력한다</a:t>
            </a:r>
            <a:r>
              <a:rPr lang="en-US" altLang="ko-KR" sz="1000" dirty="0" smtClean="0">
                <a:latin typeface="+mj-ea"/>
                <a:ea typeface="+mj-ea"/>
              </a:rPr>
              <a:t>..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err="1" smtClean="0">
                <a:latin typeface="+mj-ea"/>
                <a:ea typeface="+mj-ea"/>
              </a:rPr>
              <a:t>캡스</a:t>
            </a:r>
            <a:r>
              <a:rPr lang="en-US" altLang="ko-KR" sz="1000" i="0" dirty="0" smtClean="0">
                <a:latin typeface="+mj-ea"/>
                <a:ea typeface="+mj-ea"/>
              </a:rPr>
              <a:t>ID</a:t>
            </a:r>
            <a:r>
              <a:rPr lang="ko-KR" altLang="en-US" sz="1000" i="0" dirty="0" smtClean="0">
                <a:latin typeface="+mj-ea"/>
                <a:ea typeface="+mj-ea"/>
              </a:rPr>
              <a:t>와 성명은 반드시 </a:t>
            </a:r>
            <a:r>
              <a:rPr lang="ko-KR" altLang="en-US" sz="1000" i="0" dirty="0" err="1" smtClean="0">
                <a:latin typeface="+mj-ea"/>
                <a:ea typeface="+mj-ea"/>
              </a:rPr>
              <a:t>캡스</a:t>
            </a:r>
            <a:r>
              <a:rPr lang="ko-KR" altLang="en-US" sz="1000" dirty="0" err="1" smtClean="0">
                <a:latin typeface="+mj-ea"/>
                <a:ea typeface="+mj-ea"/>
              </a:rPr>
              <a:t>데이터를</a:t>
            </a:r>
            <a:r>
              <a:rPr lang="ko-KR" altLang="en-US" sz="1000" dirty="0" smtClean="0">
                <a:latin typeface="+mj-ea"/>
                <a:ea typeface="+mj-ea"/>
              </a:rPr>
              <a:t> 확인 후 정확히 입력한다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로그인 아이디는 인트라넷 접속 아이디를 사용한다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중복되면 안됨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 smtClean="0">
                <a:latin typeface="+mj-ea"/>
                <a:ea typeface="+mj-ea"/>
              </a:rPr>
              <a:t>재직상태는 당일부터 근태계산 대상이므로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신규직원 및 휴직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퇴직 직원에 대한 변경에 주의를 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</a:t>
            </a:r>
            <a:r>
              <a:rPr lang="ko-KR" altLang="en-US" sz="1000" dirty="0" smtClean="0">
                <a:latin typeface="+mj-ea"/>
                <a:ea typeface="+mj-ea"/>
              </a:rPr>
              <a:t>     해당년도 연차 일수를 적는다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연차가 없을 경우 휴가 및 반휴 신청이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되지 않는다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  </a:t>
            </a:r>
            <a:r>
              <a:rPr lang="ko-KR" altLang="en-US" sz="1000" dirty="0" smtClean="0">
                <a:latin typeface="+mj-ea"/>
                <a:ea typeface="+mj-ea"/>
              </a:rPr>
              <a:t>연차 고나리 메뉴에서도 입력가능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비밀번호는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로그인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ID + ‘@0001’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로 초기 입력되고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사용자가 변경 가능하다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atin typeface="+mj-ea"/>
                <a:ea typeface="+mj-ea"/>
              </a:rPr>
              <a:t>비밀번호 </a:t>
            </a:r>
            <a:r>
              <a:rPr lang="ko-KR" altLang="en-US" sz="1000" dirty="0" err="1" smtClean="0">
                <a:latin typeface="+mj-ea"/>
                <a:ea typeface="+mj-ea"/>
              </a:rPr>
              <a:t>분실시</a:t>
            </a:r>
            <a:r>
              <a:rPr lang="ko-KR" altLang="en-US" sz="1000" dirty="0" smtClean="0">
                <a:latin typeface="+mj-ea"/>
                <a:ea typeface="+mj-ea"/>
              </a:rPr>
              <a:t> 관리자에게 요청하여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초기화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하면 다시 로그인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ID + ‘@0001’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로 변경된다</a:t>
            </a:r>
            <a:r>
              <a:rPr lang="en-US" altLang="ko-KR" sz="1000" dirty="0" smtClean="0">
                <a:latin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179841" y="228741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034343" y="287369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216906" y="394984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2859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1092755" y="4495265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943061" y="477852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4758" y="74266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9081" y="772174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1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2100"/>
            <a:ext cx="64430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</a:t>
            </a:r>
            <a:r>
              <a:rPr lang="ko-KR" altLang="en-US" sz="1000" dirty="0" smtClean="0">
                <a:latin typeface="+mj-ea"/>
              </a:rPr>
              <a:t>메일 발송 범위 설정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메일관리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발송관리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시스템에서 메일발송 범위를 지정한다</a:t>
            </a:r>
            <a:r>
              <a:rPr lang="en-US" altLang="ko-KR" sz="1000" dirty="0" smtClean="0">
                <a:latin typeface="+mj-ea"/>
              </a:rPr>
              <a:t>.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지각안내 메일 제외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체크를 하면 메일발송방법 변경 확인 절차를 거쳐 방법을 변경한다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발송방법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발송하지 않는다</a:t>
            </a:r>
            <a:r>
              <a:rPr lang="en-US" altLang="ko-KR" sz="1000" dirty="0" smtClean="0">
                <a:latin typeface="+mj-ea"/>
                <a:ea typeface="+mj-ea"/>
              </a:rPr>
              <a:t>..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개발자에게 발송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테스트용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dirty="0" err="1" smtClean="0">
                <a:latin typeface="+mj-ea"/>
                <a:ea typeface="+mj-ea"/>
              </a:rPr>
              <a:t>메니져에게</a:t>
            </a:r>
            <a:r>
              <a:rPr lang="ko-KR" altLang="en-US" sz="1000" dirty="0" smtClean="0">
                <a:latin typeface="+mj-ea"/>
                <a:ea typeface="+mj-ea"/>
              </a:rPr>
              <a:t> 발송</a:t>
            </a:r>
            <a:endParaRPr lang="en-US" altLang="ko-KR" sz="1000" b="1" dirty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. </a:t>
            </a: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+ </a:t>
            </a:r>
            <a:r>
              <a:rPr lang="ko-KR" altLang="en-US" sz="1000" dirty="0" smtClean="0">
                <a:latin typeface="+mj-ea"/>
                <a:ea typeface="+mj-ea"/>
              </a:rPr>
              <a:t>관리부서직원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err="1" smtClean="0">
                <a:latin typeface="+mj-ea"/>
                <a:ea typeface="+mj-ea"/>
              </a:rPr>
              <a:t>전직원</a:t>
            </a:r>
            <a:r>
              <a:rPr lang="ko-KR" altLang="en-US" sz="1000" dirty="0" smtClean="0">
                <a:latin typeface="+mj-ea"/>
                <a:ea typeface="+mj-ea"/>
              </a:rPr>
              <a:t> 발송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777321" y="37901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6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메일에 추가되는 안내문구 등록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메일관리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메일내용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메일에 추가되는 문구를 설정 할 수 있다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현재 지각메일 메일에만 적용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.(id=1)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수정만 하세요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다른 곳에 추가 하려면 개발자와 협의하여 적용하여야 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추가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등록하여도 적용 안됩니다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777321" y="37901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562101"/>
            <a:ext cx="6427787" cy="362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90" y="1545196"/>
            <a:ext cx="6422821" cy="353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메일에 기본 수신인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메일관리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메일기본수신인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메일</a:t>
            </a:r>
            <a:r>
              <a:rPr lang="en-US" altLang="ko-KR" sz="1000" dirty="0" smtClean="0">
                <a:latin typeface="+mj-ea"/>
              </a:rPr>
              <a:t> </a:t>
            </a:r>
            <a:r>
              <a:rPr lang="ko-KR" altLang="en-US" sz="1000" dirty="0" smtClean="0">
                <a:latin typeface="+mj-ea"/>
              </a:rPr>
              <a:t>기본수신인 메일등록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개발시점 김동진 대표변리사만 등록 </a:t>
            </a:r>
            <a:r>
              <a:rPr lang="en-US" altLang="ko-KR" sz="1000" dirty="0" smtClean="0">
                <a:latin typeface="+mj-ea"/>
              </a:rPr>
              <a:t>(kdj@kspat.com)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메일주소를 등록한다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콤마로 구분하여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다수 메일주소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등록가능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</a:rPr>
              <a:t>-       </a:t>
            </a:r>
            <a:r>
              <a:rPr lang="ko-KR" altLang="en-US" sz="1000" dirty="0" smtClean="0">
                <a:latin typeface="+mj-ea"/>
              </a:rPr>
              <a:t>등록 후 버튼을 누르면 변경된다</a:t>
            </a:r>
            <a:r>
              <a:rPr lang="en-US" altLang="ko-KR" sz="1000" dirty="0" smtClean="0">
                <a:latin typeface="+mj-ea"/>
              </a:rPr>
              <a:t>..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1" y="745017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5679296" y="388782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01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4" y="1547814"/>
            <a:ext cx="6409978" cy="381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메니져</a:t>
            </a:r>
            <a:r>
              <a:rPr lang="en-US" altLang="ko-KR" dirty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메니져</a:t>
            </a:r>
            <a:r>
              <a:rPr lang="ko-KR" altLang="en-US" sz="1000" dirty="0" smtClean="0">
                <a:latin typeface="+mj-ea"/>
              </a:rPr>
              <a:t> 권한 직원에게 관리부서 적용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 smtClean="0">
                <a:solidFill>
                  <a:srgbClr val="000000"/>
                </a:solidFill>
              </a:rPr>
              <a:t>메니져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부서관리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메니져</a:t>
            </a:r>
            <a:r>
              <a:rPr lang="ko-KR" altLang="en-US" sz="1000" dirty="0" smtClean="0">
                <a:latin typeface="+mj-ea"/>
              </a:rPr>
              <a:t> 권한을 부여한 직원에게 하나이상의 관리부서를 연결한다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err="1" smtClean="0">
                <a:latin typeface="+mj-ea"/>
                <a:ea typeface="+mj-ea"/>
              </a:rPr>
              <a:t>메니져가</a:t>
            </a:r>
            <a:r>
              <a:rPr lang="ko-KR" altLang="en-US" sz="1000" dirty="0" smtClean="0">
                <a:latin typeface="+mj-ea"/>
                <a:ea typeface="+mj-ea"/>
              </a:rPr>
              <a:t> 연결되지 않은 부서를 체크한다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부서별 연결된 </a:t>
            </a:r>
            <a:r>
              <a:rPr lang="ko-KR" altLang="en-US" sz="1000" dirty="0" err="1" smtClean="0">
                <a:latin typeface="+mj-ea"/>
                <a:ea typeface="+mj-ea"/>
              </a:rPr>
              <a:t>메니져의</a:t>
            </a:r>
            <a:r>
              <a:rPr lang="ko-KR" altLang="en-US" sz="1000" dirty="0" smtClean="0">
                <a:latin typeface="+mj-ea"/>
                <a:ea typeface="+mj-ea"/>
              </a:rPr>
              <a:t> 숫자를 보여준다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메니져는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해당 부서원의 신청 및 취소 기록을 메일로 받아보고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정당한 사유에 의한 사후조정의 권한이 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</a:t>
            </a: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ko-KR" altLang="en-US" sz="1000" dirty="0" smtClean="0">
                <a:latin typeface="+mj-ea"/>
                <a:ea typeface="+mj-ea"/>
              </a:rPr>
              <a:t> 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err="1" smtClean="0">
                <a:latin typeface="+mj-ea"/>
                <a:ea typeface="+mj-ea"/>
              </a:rPr>
              <a:t>메니져가</a:t>
            </a:r>
            <a:r>
              <a:rPr lang="ko-KR" altLang="en-US" sz="1000" dirty="0" smtClean="0">
                <a:latin typeface="+mj-ea"/>
                <a:ea typeface="+mj-ea"/>
              </a:rPr>
              <a:t> 관리하는 부서목록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486034" y="266743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772694" y="306598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48059" y="393079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95117" y="754991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124325" y="3930796"/>
            <a:ext cx="1809750" cy="14298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4277084" y="372700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89082" y="775370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42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2" y="1640447"/>
            <a:ext cx="4335394" cy="374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메니져</a:t>
            </a:r>
            <a:r>
              <a:rPr lang="en-US" altLang="ko-KR" dirty="0" smtClean="0"/>
              <a:t>-</a:t>
            </a:r>
            <a:r>
              <a:rPr lang="ko-KR" altLang="en-US" dirty="0" smtClean="0"/>
              <a:t>부서관리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메니져</a:t>
            </a:r>
            <a:r>
              <a:rPr lang="ko-KR" altLang="en-US" sz="1000" dirty="0" smtClean="0">
                <a:latin typeface="+mj-ea"/>
              </a:rPr>
              <a:t> 권한 직원에게 관리부서 적용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 smtClean="0">
                <a:solidFill>
                  <a:srgbClr val="000000"/>
                </a:solidFill>
              </a:rPr>
              <a:t>메니져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부서관리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등록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메니져별</a:t>
            </a:r>
            <a:r>
              <a:rPr lang="ko-KR" altLang="en-US" sz="1000" dirty="0" smtClean="0">
                <a:latin typeface="+mj-ea"/>
              </a:rPr>
              <a:t> 관리부서를 연결한다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부서 목록 체크를 하면 관리부서를 선택 및 취소 할 수 있다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504834" y="372700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2125" y="3513366"/>
            <a:ext cx="1674933" cy="11824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7" y="1545198"/>
            <a:ext cx="6435955" cy="362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</a:t>
            </a:r>
            <a:r>
              <a:rPr lang="ko-KR" altLang="en-US" dirty="0"/>
              <a:t>서</a:t>
            </a:r>
            <a:r>
              <a:rPr lang="en-US" altLang="ko-KR" dirty="0" smtClean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추가적으로 메일을 받아야 할 부서관계 관리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부서</a:t>
            </a:r>
            <a:r>
              <a:rPr lang="en-US" altLang="ko-KR" sz="1000" dirty="0" smtClean="0">
                <a:solidFill>
                  <a:srgbClr val="000000"/>
                </a:solidFill>
              </a:rPr>
              <a:t>-</a:t>
            </a:r>
            <a:r>
              <a:rPr lang="ko-KR" altLang="en-US" sz="1000" dirty="0" smtClean="0">
                <a:solidFill>
                  <a:srgbClr val="000000"/>
                </a:solidFill>
              </a:rPr>
              <a:t>부서관리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휴가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반휴등</a:t>
            </a:r>
            <a:r>
              <a:rPr lang="ko-KR" altLang="en-US" sz="1000" dirty="0" smtClean="0">
                <a:latin typeface="+mj-ea"/>
              </a:rPr>
              <a:t> 이벤트에 대하여 </a:t>
            </a:r>
            <a:r>
              <a:rPr lang="ko-KR" altLang="en-US" sz="1000" dirty="0" smtClean="0">
                <a:latin typeface="+mj-ea"/>
              </a:rPr>
              <a:t>추가적으로 </a:t>
            </a:r>
            <a:r>
              <a:rPr lang="ko-KR" altLang="en-US" sz="1000" dirty="0">
                <a:latin typeface="+mj-ea"/>
              </a:rPr>
              <a:t>메일을 받아야 할 부서관계 관리</a:t>
            </a:r>
            <a:r>
              <a:rPr lang="en-US" altLang="ko-KR" sz="1000" dirty="0" smtClean="0">
                <a:latin typeface="+mj-ea"/>
              </a:rPr>
              <a:t>.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</a:t>
            </a:r>
            <a:r>
              <a:rPr lang="en-US" altLang="ko-KR" sz="1000" dirty="0" smtClean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</a:t>
            </a:r>
            <a:r>
              <a:rPr lang="ko-KR" altLang="en-US" sz="1000" dirty="0" smtClean="0">
                <a:latin typeface="+mj-ea"/>
                <a:ea typeface="+mj-ea"/>
              </a:rPr>
              <a:t>부서 </a:t>
            </a:r>
            <a:r>
              <a:rPr lang="ko-KR" altLang="en-US" sz="1000" dirty="0" smtClean="0">
                <a:latin typeface="+mj-ea"/>
                <a:ea typeface="+mj-ea"/>
              </a:rPr>
              <a:t>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관리되</a:t>
            </a:r>
            <a:r>
              <a:rPr lang="ko-KR" altLang="en-US" sz="1000" dirty="0">
                <a:latin typeface="+mj-ea"/>
                <a:ea typeface="+mj-ea"/>
              </a:rPr>
              <a:t>는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부서목록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362084" y="2458326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830622" y="306598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2362083" y="287245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95117" y="730802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66925" y="3065986"/>
            <a:ext cx="2392722" cy="210426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6" y="1557456"/>
            <a:ext cx="6406335" cy="368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연차관리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직원별</a:t>
            </a:r>
            <a:r>
              <a:rPr lang="ko-KR" altLang="en-US" sz="1000" dirty="0" smtClean="0">
                <a:latin typeface="+mj-ea"/>
              </a:rPr>
              <a:t> 사용가능 연차 관리화면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연차관리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년도별</a:t>
            </a:r>
            <a:r>
              <a:rPr lang="ko-KR" altLang="en-US" sz="1000" dirty="0" smtClean="0">
                <a:latin typeface="+mj-ea"/>
              </a:rPr>
              <a:t> 직원에게 부여되는 연차 입력화면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연차가 등록되어 있지 않으면 휴가 및 반휴 신청이 불가능 하다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연말에는 미리 다음 년도 연차를 등록해야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11~12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월 달에 다음 년도 연차 신청이 가능하다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년도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해당년도 연차 등록 여부를 표시한다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               </a:t>
            </a: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         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해당 년도 연차가 등록 되어 있음을 나타낸다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 (0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도포함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        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해당 년도 연차가 미등록 되어 있음을 나타낸다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등록된 연차</a:t>
            </a:r>
            <a:r>
              <a:rPr lang="en-US" altLang="ko-KR" sz="1000" dirty="0" smtClean="0">
                <a:latin typeface="+mj-ea"/>
                <a:ea typeface="+mj-ea"/>
              </a:rPr>
              <a:t>. (0</a:t>
            </a:r>
            <a:r>
              <a:rPr lang="ko-KR" altLang="en-US" sz="1000" dirty="0" smtClean="0">
                <a:latin typeface="+mj-ea"/>
                <a:ea typeface="+mj-ea"/>
              </a:rPr>
              <a:t>은 등록상태에서는 연차가 </a:t>
            </a:r>
            <a:r>
              <a:rPr lang="en-US" altLang="ko-KR" sz="1000" dirty="0" smtClean="0">
                <a:latin typeface="+mj-ea"/>
                <a:ea typeface="+mj-ea"/>
              </a:rPr>
              <a:t>0</a:t>
            </a:r>
            <a:r>
              <a:rPr lang="ko-KR" altLang="en-US" sz="1000" dirty="0" smtClean="0">
                <a:latin typeface="+mj-ea"/>
                <a:ea typeface="+mj-ea"/>
              </a:rPr>
              <a:t>임을 나타내고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미등록 상태에서는 등록되지 않음을 나타낸다</a:t>
            </a:r>
            <a:r>
              <a:rPr lang="en-US" altLang="ko-KR" sz="1000" dirty="0" smtClean="0"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연차등록 </a:t>
            </a:r>
            <a:r>
              <a:rPr lang="ko-KR" altLang="en-US" sz="1000" dirty="0" err="1" smtClean="0">
                <a:latin typeface="+mj-ea"/>
                <a:ea typeface="+mj-ea"/>
              </a:rPr>
              <a:t>모달창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744661" y="266311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48863" y="36596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6704" y="78778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679295" y="3222367"/>
            <a:ext cx="772373" cy="202465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5656635" y="301858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0789" y="818232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1654804"/>
            <a:ext cx="2603411" cy="17474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095607" y="165480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63" y="7380863"/>
            <a:ext cx="392067" cy="23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7" y="7594978"/>
            <a:ext cx="449217" cy="19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6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4294967295"/>
          </p:nvPr>
        </p:nvSpPr>
        <p:spPr>
          <a:xfrm>
            <a:off x="1028700" y="3808873"/>
            <a:ext cx="4800600" cy="71232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근태관리 </a:t>
            </a:r>
            <a:r>
              <a:rPr lang="en-US" altLang="ko-KR" sz="1800" b="1" dirty="0" smtClean="0"/>
              <a:t>-</a:t>
            </a: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989931"/>
            <a:ext cx="6389688" cy="585866"/>
          </a:xfrm>
        </p:spPr>
        <p:txBody>
          <a:bodyPr/>
          <a:lstStyle/>
          <a:p>
            <a:pPr algn="ctr"/>
            <a:r>
              <a:rPr lang="ko-KR" altLang="en-US" sz="3200" dirty="0" err="1" smtClean="0"/>
              <a:t>관리자메뉴얼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99886"/>
              </p:ext>
            </p:extLst>
          </p:nvPr>
        </p:nvGraphicFramePr>
        <p:xfrm>
          <a:off x="1839165" y="6746239"/>
          <a:ext cx="3444035" cy="159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829"/>
                <a:gridCol w="2133206"/>
              </a:tblGrid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프로젝트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명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cs typeface="Times New Roman"/>
                        </a:rPr>
                        <a:t>가산 근태관리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문서번호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문서버전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작성일자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2017. 01.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작 성 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cs typeface="Times New Roman"/>
                        </a:rPr>
                        <a:t>박학신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4722"/>
            <a:ext cx="6378521" cy="369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일별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년별</a:t>
            </a:r>
            <a:r>
              <a:rPr lang="ko-KR" altLang="en-US" sz="1000" dirty="0" smtClean="0">
                <a:latin typeface="+mj-ea"/>
              </a:rPr>
              <a:t>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규칙관리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일기준규칙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일기준의</a:t>
            </a:r>
            <a:r>
              <a:rPr lang="ko-KR" altLang="en-US" sz="1000" dirty="0" smtClean="0">
                <a:latin typeface="+mj-ea"/>
              </a:rPr>
              <a:t> 규칙 관리화면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err="1" smtClean="0">
                <a:latin typeface="+mj-ea"/>
              </a:rPr>
              <a:t>일기준</a:t>
            </a:r>
            <a:r>
              <a:rPr lang="ko-KR" altLang="en-US" sz="1000" dirty="0" smtClean="0">
                <a:latin typeface="+mj-ea"/>
              </a:rPr>
              <a:t> 규칙을 변경하면 다음날부터 적용된다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누르면 새로운 규칙 등록 창이 표시된다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자동으로 적용 시작일은 내일로 표시되고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나머지 항목들에 대하여 입력한다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변경이 되지 않는 항목은 기존과 동일하게 입력한다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등록항목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적용시작일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적용종료일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규칙이 적용되는 기간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장지각시간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출근시간 후</a:t>
            </a:r>
            <a:r>
              <a:rPr lang="en-US" altLang="ko-KR" sz="1000" dirty="0" smtClean="0">
                <a:latin typeface="+mj-ea"/>
                <a:ea typeface="+mj-ea"/>
              </a:rPr>
              <a:t>) : </a:t>
            </a:r>
            <a:r>
              <a:rPr lang="ko-KR" altLang="en-US" sz="1000" dirty="0" smtClean="0">
                <a:latin typeface="+mj-ea"/>
                <a:ea typeface="+mj-ea"/>
              </a:rPr>
              <a:t>출근시간 후 </a:t>
            </a:r>
            <a:r>
              <a:rPr lang="ko-KR" altLang="en-US" sz="1000" dirty="0" err="1" smtClean="0">
                <a:latin typeface="+mj-ea"/>
                <a:ea typeface="+mj-ea"/>
              </a:rPr>
              <a:t>장지각이</a:t>
            </a:r>
            <a:r>
              <a:rPr lang="ko-KR" altLang="en-US" sz="1000" dirty="0" smtClean="0">
                <a:latin typeface="+mj-ea"/>
                <a:ea typeface="+mj-ea"/>
              </a:rPr>
              <a:t> 적용되는 시간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분</a:t>
            </a:r>
            <a:r>
              <a:rPr lang="en-US" altLang="ko-KR" sz="1000" dirty="0" smtClean="0">
                <a:latin typeface="+mj-ea"/>
                <a:ea typeface="+mj-ea"/>
              </a:rPr>
              <a:t>).</a:t>
            </a:r>
            <a:r>
              <a:rPr lang="ko-KR" altLang="en-US" sz="1000" dirty="0" smtClean="0">
                <a:latin typeface="+mj-ea"/>
                <a:ea typeface="+mj-ea"/>
              </a:rPr>
              <a:t> 출근가능 종료시간과 </a:t>
            </a:r>
            <a:r>
              <a:rPr lang="ko-KR" altLang="en-US" sz="1000" dirty="0" err="1" smtClean="0">
                <a:latin typeface="+mj-ea"/>
                <a:ea typeface="+mj-ea"/>
              </a:rPr>
              <a:t>장지각</a:t>
            </a:r>
            <a:r>
              <a:rPr lang="ko-KR" altLang="en-US" sz="1000" dirty="0" smtClean="0">
                <a:latin typeface="+mj-ea"/>
                <a:ea typeface="+mj-ea"/>
              </a:rPr>
              <a:t> 사이는 </a:t>
            </a:r>
            <a:r>
              <a:rPr lang="ko-KR" altLang="en-US" sz="1000" dirty="0" err="1" smtClean="0">
                <a:latin typeface="+mj-ea"/>
                <a:ea typeface="+mj-ea"/>
              </a:rPr>
              <a:t>단지각</a:t>
            </a:r>
            <a:r>
              <a:rPr lang="ko-KR" altLang="en-US" sz="1000" dirty="0" smtClean="0">
                <a:latin typeface="+mj-ea"/>
                <a:ea typeface="+mj-ea"/>
              </a:rPr>
              <a:t> 적용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출근가능시작시간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출근가능종료시간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출근을 인정하는 시간의 구간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단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04:00 ~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출근가능시작시간에 출근을 한 경우는 출근시간을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출근가능시작시간으로 인정한다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  <a:endParaRPr lang="en-US" altLang="ko-KR" sz="1000" b="1" dirty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. </a:t>
            </a:r>
            <a:r>
              <a:rPr lang="ko-KR" altLang="en-US" sz="1000" dirty="0" smtClean="0">
                <a:latin typeface="+mj-ea"/>
                <a:ea typeface="+mj-ea"/>
              </a:rPr>
              <a:t>월 대체근무 가능횟수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대체근무 최대가능시간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한번에 신청 가능한 대체근무 최대 시간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054076" y="282331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31167" y="356366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8" y="3149583"/>
            <a:ext cx="2712229" cy="24648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52574"/>
            <a:ext cx="6418263" cy="35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일별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년별</a:t>
            </a:r>
            <a:r>
              <a:rPr lang="ko-KR" altLang="en-US" sz="1000" dirty="0" smtClean="0">
                <a:latin typeface="+mj-ea"/>
              </a:rPr>
              <a:t>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규칙관리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년기준규칙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년기준의</a:t>
            </a:r>
            <a:r>
              <a:rPr lang="ko-KR" altLang="en-US" sz="1000" dirty="0" smtClean="0">
                <a:latin typeface="+mj-ea"/>
              </a:rPr>
              <a:t> 규칙 관리화면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err="1" smtClean="0">
                <a:latin typeface="+mj-ea"/>
              </a:rPr>
              <a:t>년기준</a:t>
            </a:r>
            <a:r>
              <a:rPr lang="ko-KR" altLang="en-US" sz="1000" dirty="0" smtClean="0">
                <a:latin typeface="+mj-ea"/>
              </a:rPr>
              <a:t> 규칙을 변경하면 해당년도 전체 소급 적용된다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이미 </a:t>
            </a:r>
            <a:r>
              <a:rPr lang="en-US" altLang="ko-KR" sz="1000" dirty="0" smtClean="0">
                <a:latin typeface="+mj-ea"/>
              </a:rPr>
              <a:t>2040</a:t>
            </a:r>
            <a:r>
              <a:rPr lang="ko-KR" altLang="en-US" sz="1000" dirty="0" smtClean="0">
                <a:latin typeface="+mj-ea"/>
              </a:rPr>
              <a:t>년까지 데이터를 입력해 놓았으므로 등록화면은 없음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err="1" smtClean="0">
                <a:latin typeface="+mj-ea"/>
                <a:ea typeface="+mj-ea"/>
              </a:rPr>
              <a:t>수정년도를</a:t>
            </a:r>
            <a:r>
              <a:rPr lang="ko-KR" altLang="en-US" sz="1000" i="0" dirty="0" smtClean="0">
                <a:latin typeface="+mj-ea"/>
                <a:ea typeface="+mj-ea"/>
              </a:rPr>
              <a:t> 클릭하면 규칙 수정 창이 표시된다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변경범위는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이후 모든 년도에 적용일 경우와 해당년도만 적용하는 경우 선택한다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 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변경되지 않는 항목은 기존과 동일하게 입력한다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smtClean="0">
                <a:latin typeface="+mj-ea"/>
                <a:ea typeface="+mj-ea"/>
              </a:rPr>
              <a:t>등록항목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연차차감 </a:t>
            </a:r>
            <a:r>
              <a:rPr lang="ko-KR" altLang="en-US" sz="1000" dirty="0" err="1" smtClean="0">
                <a:latin typeface="+mj-ea"/>
                <a:ea typeface="+mj-ea"/>
              </a:rPr>
              <a:t>단지각</a:t>
            </a:r>
            <a:r>
              <a:rPr lang="ko-KR" altLang="en-US" sz="1000" dirty="0" smtClean="0">
                <a:latin typeface="+mj-ea"/>
                <a:ea typeface="+mj-ea"/>
              </a:rPr>
              <a:t> 횟수 </a:t>
            </a:r>
            <a:r>
              <a:rPr lang="en-US" altLang="ko-KR" sz="1000" dirty="0" smtClean="0">
                <a:latin typeface="+mj-ea"/>
                <a:ea typeface="+mj-ea"/>
              </a:rPr>
              <a:t>: A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   . </a:t>
            </a:r>
            <a:r>
              <a:rPr lang="ko-KR" altLang="en-US" sz="1000" dirty="0" smtClean="0">
                <a:latin typeface="+mj-ea"/>
                <a:ea typeface="+mj-ea"/>
              </a:rPr>
              <a:t>연차차감 </a:t>
            </a:r>
            <a:r>
              <a:rPr lang="ko-KR" altLang="en-US" sz="1000" dirty="0" err="1" smtClean="0">
                <a:latin typeface="+mj-ea"/>
                <a:ea typeface="+mj-ea"/>
              </a:rPr>
              <a:t>장지각</a:t>
            </a:r>
            <a:r>
              <a:rPr lang="ko-KR" altLang="en-US" sz="1000" dirty="0" smtClean="0">
                <a:latin typeface="+mj-ea"/>
                <a:ea typeface="+mj-ea"/>
              </a:rPr>
              <a:t> 횟수 </a:t>
            </a:r>
            <a:r>
              <a:rPr lang="en-US" altLang="ko-KR" sz="1000" dirty="0" smtClean="0">
                <a:latin typeface="+mj-ea"/>
                <a:ea typeface="+mj-ea"/>
              </a:rPr>
              <a:t>: B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. </a:t>
            </a:r>
            <a:r>
              <a:rPr lang="ko-KR" altLang="en-US" sz="1000" dirty="0" smtClean="0">
                <a:latin typeface="+mj-ea"/>
                <a:ea typeface="+mj-ea"/>
              </a:rPr>
              <a:t>지각 연차 차감 계산식 </a:t>
            </a:r>
            <a:r>
              <a:rPr lang="en-US" altLang="ko-KR" sz="1000" dirty="0" smtClean="0">
                <a:latin typeface="+mj-ea"/>
                <a:ea typeface="+mj-ea"/>
              </a:rPr>
              <a:t>:</a:t>
            </a:r>
            <a:r>
              <a:rPr lang="ko-KR" altLang="en-US" sz="1000" dirty="0" smtClean="0">
                <a:latin typeface="+mj-ea"/>
                <a:ea typeface="+mj-ea"/>
              </a:rPr>
              <a:t>  </a:t>
            </a:r>
            <a:r>
              <a:rPr lang="en-US" altLang="ko-KR" sz="1000" dirty="0" smtClean="0">
                <a:latin typeface="+mj-ea"/>
                <a:ea typeface="+mj-ea"/>
              </a:rPr>
              <a:t>1/A*</a:t>
            </a:r>
            <a:r>
              <a:rPr lang="ko-KR" altLang="en-US" sz="1000" dirty="0" err="1" smtClean="0">
                <a:latin typeface="+mj-ea"/>
                <a:ea typeface="+mj-ea"/>
              </a:rPr>
              <a:t>단지각횟수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+ </a:t>
            </a:r>
            <a:r>
              <a:rPr lang="en-US" altLang="ko-KR" sz="1000" dirty="0" smtClean="0">
                <a:latin typeface="+mj-ea"/>
              </a:rPr>
              <a:t>1/B*</a:t>
            </a:r>
            <a:r>
              <a:rPr lang="ko-KR" altLang="en-US" sz="1000" dirty="0" err="1" smtClean="0">
                <a:latin typeface="+mj-ea"/>
              </a:rPr>
              <a:t>장지각횟수</a:t>
            </a:r>
            <a:r>
              <a:rPr lang="ko-KR" altLang="en-US" sz="1000" dirty="0" smtClean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(</a:t>
            </a:r>
            <a:r>
              <a:rPr lang="ko-KR" altLang="en-US" sz="1000" dirty="0" smtClean="0">
                <a:latin typeface="+mj-ea"/>
              </a:rPr>
              <a:t>계산시 각각 소수점은 버린 후 합한다</a:t>
            </a:r>
            <a:r>
              <a:rPr lang="en-US" altLang="ko-KR" sz="1000" dirty="0" smtClean="0">
                <a:latin typeface="+mj-ea"/>
              </a:rPr>
              <a:t>.)</a:t>
            </a:r>
          </a:p>
          <a:p>
            <a:endParaRPr lang="en-US" altLang="ko-KR" sz="1000" dirty="0">
              <a:latin typeface="+mj-ea"/>
            </a:endParaRPr>
          </a:p>
          <a:p>
            <a:r>
              <a:rPr lang="en-US" altLang="ko-KR" sz="1000" dirty="0" smtClean="0">
                <a:latin typeface="+mj-ea"/>
              </a:rPr>
              <a:t>       . </a:t>
            </a:r>
            <a:r>
              <a:rPr lang="ko-KR" altLang="en-US" sz="1000" dirty="0" err="1" smtClean="0">
                <a:latin typeface="+mj-ea"/>
              </a:rPr>
              <a:t>단지각</a:t>
            </a:r>
            <a:r>
              <a:rPr lang="ko-KR" altLang="en-US" sz="1000" dirty="0" smtClean="0">
                <a:latin typeface="+mj-ea"/>
              </a:rPr>
              <a:t> 가중치</a:t>
            </a:r>
            <a:endParaRPr lang="en-US" altLang="ko-KR" sz="1000" dirty="0" smtClean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    . :</a:t>
            </a:r>
            <a:r>
              <a:rPr lang="ko-KR" altLang="en-US" sz="1000" dirty="0" err="1" smtClean="0">
                <a:latin typeface="+mj-ea"/>
              </a:rPr>
              <a:t>장지각</a:t>
            </a:r>
            <a:r>
              <a:rPr lang="ko-KR" altLang="en-US" sz="1000" dirty="0" smtClean="0">
                <a:latin typeface="+mj-ea"/>
              </a:rPr>
              <a:t> 가중치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        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70" y="3491111"/>
            <a:ext cx="3016242" cy="26575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903370" y="332735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4037011" y="537917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248150" y="5410200"/>
            <a:ext cx="2590800" cy="19181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</a:t>
            </a:r>
            <a:r>
              <a:rPr lang="ko-KR" altLang="en-US" sz="1000" dirty="0" smtClean="0">
                <a:latin typeface="+mj-ea"/>
              </a:rPr>
              <a:t>기타 </a:t>
            </a:r>
            <a:r>
              <a:rPr lang="ko-KR" altLang="en-US" sz="1000" dirty="0" smtClean="0">
                <a:latin typeface="+mj-ea"/>
              </a:rPr>
              <a:t>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규칙관리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기타규칙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기타 </a:t>
            </a:r>
            <a:r>
              <a:rPr lang="ko-KR" altLang="en-US" sz="1000" dirty="0" smtClean="0">
                <a:latin typeface="+mj-ea"/>
              </a:rPr>
              <a:t>규칙 관리화면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연차 </a:t>
            </a:r>
            <a:r>
              <a:rPr lang="ko-KR" altLang="en-US" sz="1000" dirty="0" err="1" smtClean="0">
                <a:latin typeface="+mj-ea"/>
              </a:rPr>
              <a:t>신청시</a:t>
            </a:r>
            <a:r>
              <a:rPr lang="ko-KR" altLang="en-US" sz="1000" dirty="0" smtClean="0">
                <a:latin typeface="+mj-ea"/>
              </a:rPr>
              <a:t> 마이너스인 직원에 대하여 신청가능 여부 설정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8" y="1545197"/>
            <a:ext cx="6435954" cy="242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1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6864"/>
            <a:ext cx="641500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달력관리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적용하는 달력의 휴일 및 데이터오류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달력관리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시스템의 근태기록에 영향을 주는 중요한 화면이다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공유일 및 임시공유일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추석연휴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등 휴일로 인정되는 일정을 등록하는 화면이다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음력휴일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추석연휴는 매년 관리자가 등록한다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회사창립기념일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노동절등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휴일이 인정 된다면 등록 해야 한다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나라에서 정한 임시공휴일도 미리 등록 해준다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공휴일 등록을 하지 않을 경우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근태기록생성시 직원들이 결근처리가 되므로 주의 해야 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실수로 등록하지 않고 통계가 생성 되었다면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변경 후 근태확인 메뉴에서 수동으로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통계생성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을 다시 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기존자료는 삭제되고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사후조정이 있다면 모두 삭제 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만약 공휴일 등록 전 신청된 휴가나 반휴는 직원 개별 삭제 해야 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캡스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데이터에 오류가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있을때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DataError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로 등록 하면 해당일 근태기록의 연차 차감이 없습니다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휴가 반휴는 차감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-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DataError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는 근태확인 메뉴의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통계생성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]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</a:rPr>
              <a:t>과 연동 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월을 선택하여 데이터를 검색한다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등록된 공휴일 확인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등록된 </a:t>
            </a:r>
            <a:r>
              <a:rPr lang="en-US" altLang="ko-KR" sz="1000" dirty="0" err="1" smtClean="0">
                <a:latin typeface="+mj-ea"/>
                <a:ea typeface="+mj-ea"/>
              </a:rPr>
              <a:t>DataError</a:t>
            </a:r>
            <a:r>
              <a:rPr lang="ko-KR" altLang="en-US" sz="1000" dirty="0" smtClean="0">
                <a:latin typeface="+mj-ea"/>
                <a:ea typeface="+mj-ea"/>
              </a:rPr>
              <a:t>확인</a:t>
            </a:r>
            <a:r>
              <a:rPr lang="en-US" altLang="ko-KR" sz="1000" dirty="0" smtClean="0">
                <a:latin typeface="+mj-ea"/>
                <a:ea typeface="+mj-ea"/>
              </a:rPr>
              <a:t> 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4004" y="849554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74120" y="861358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495676" y="259948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437058" y="3074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4237158" y="3074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619375" y="3278681"/>
            <a:ext cx="1352550" cy="20838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90988" y="3278681"/>
            <a:ext cx="676275" cy="20838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4004" y="87887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4389558" y="32272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0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7339"/>
            <a:ext cx="6443964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코드관리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코드그룹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시스템의 코드그룹을 등록한다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i="0" dirty="0" smtClean="0">
                <a:latin typeface="+mj-ea"/>
                <a:ea typeface="+mj-ea"/>
              </a:rPr>
              <a:t> 열리고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그룹코드가 중복되지 않게 등록한다</a:t>
            </a:r>
            <a:r>
              <a:rPr lang="en-US" altLang="ko-KR" sz="1000" i="0" dirty="0" smtClean="0">
                <a:latin typeface="+mj-ea"/>
                <a:ea typeface="+mj-ea"/>
              </a:rPr>
              <a:t>..</a:t>
            </a:r>
            <a:r>
              <a:rPr lang="ko-KR" altLang="en-US" sz="1000" i="0" dirty="0" smtClean="0">
                <a:latin typeface="+mj-ea"/>
                <a:ea typeface="+mj-ea"/>
              </a:rPr>
              <a:t> 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목록을 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선택해서 해당 코드를 수정한다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51247" y="33179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39" y="4248691"/>
            <a:ext cx="2898791" cy="14836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7339"/>
            <a:ext cx="6443964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코드관리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코드그룹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시스템의 코드그룹을 등록한다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i="0" dirty="0" smtClean="0">
                <a:latin typeface="+mj-ea"/>
                <a:ea typeface="+mj-ea"/>
              </a:rPr>
              <a:t> 열리고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그룹코드가 중복되지 않게 등록한다</a:t>
            </a:r>
            <a:r>
              <a:rPr lang="en-US" altLang="ko-KR" sz="1000" i="0" dirty="0" smtClean="0">
                <a:latin typeface="+mj-ea"/>
                <a:ea typeface="+mj-ea"/>
              </a:rPr>
              <a:t>..</a:t>
            </a:r>
            <a:r>
              <a:rPr lang="ko-KR" altLang="en-US" sz="1000" i="0" dirty="0" smtClean="0">
                <a:latin typeface="+mj-ea"/>
                <a:ea typeface="+mj-ea"/>
              </a:rPr>
              <a:t> 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목록을 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선택해서 해당 코드를 수정한다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51247" y="33179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39" y="4248691"/>
            <a:ext cx="2898791" cy="14836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5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4" y="1557338"/>
            <a:ext cx="6425797" cy="375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34" y="3721793"/>
            <a:ext cx="2830392" cy="19124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코드관리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코드데이터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시스템의 코드그룹별 </a:t>
            </a:r>
            <a:r>
              <a:rPr lang="ko-KR" altLang="en-US" sz="1000" dirty="0" err="1" smtClean="0">
                <a:latin typeface="+mj-ea"/>
              </a:rPr>
              <a:t>코드데이터을</a:t>
            </a:r>
            <a:r>
              <a:rPr lang="ko-KR" altLang="en-US" sz="1000" dirty="0" smtClean="0">
                <a:latin typeface="+mj-ea"/>
              </a:rPr>
              <a:t> 등록한다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i="0" dirty="0" smtClean="0">
                <a:latin typeface="+mj-ea"/>
                <a:ea typeface="+mj-ea"/>
              </a:rPr>
              <a:t> 열린다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그룹코드를 선택한다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코드의 정렬순서를 선택한다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사용여부를 선택한다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err="1" smtClean="0">
                <a:latin typeface="+mj-ea"/>
                <a:ea typeface="+mj-ea"/>
              </a:rPr>
              <a:t>사용안함으로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체크시</a:t>
            </a:r>
            <a:r>
              <a:rPr lang="ko-KR" altLang="en-US" sz="1000" dirty="0" smtClean="0">
                <a:latin typeface="+mj-ea"/>
                <a:ea typeface="+mj-ea"/>
              </a:rPr>
              <a:t> 더 이상 시스템에서 사용하지 않는다</a:t>
            </a:r>
            <a:r>
              <a:rPr lang="en-US" altLang="ko-KR" sz="1000" dirty="0" smtClean="0"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913547" y="42038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3923072" y="467053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932597" y="49562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3258" y="710412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02783" y="727557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5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571625"/>
            <a:ext cx="6353176" cy="37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j-ea"/>
              </a:rPr>
              <a:t>캡스와</a:t>
            </a:r>
            <a:r>
              <a:rPr lang="ko-KR" altLang="en-US" sz="1000" dirty="0" smtClean="0">
                <a:latin typeface="+mj-ea"/>
              </a:rPr>
              <a:t> 연동되는 원본데이터 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srgbClr val="000000"/>
                </a:solidFill>
              </a:rPr>
              <a:t>Raw Data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err="1" smtClean="0">
                <a:latin typeface="+mj-ea"/>
              </a:rPr>
              <a:t>캡스와</a:t>
            </a:r>
            <a:r>
              <a:rPr lang="ko-KR" altLang="en-US" sz="1000" dirty="0" smtClean="0">
                <a:latin typeface="+mj-ea"/>
              </a:rPr>
              <a:t> 연동되는 원본데이터 확인</a:t>
            </a:r>
            <a:r>
              <a:rPr lang="en-US" altLang="ko-KR" sz="1000" dirty="0" smtClean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검색조건에 따라 목록을 표시한다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ID</a:t>
            </a:r>
            <a:r>
              <a:rPr lang="ko-KR" altLang="en-US" sz="1000" dirty="0" smtClean="0">
                <a:latin typeface="+mj-ea"/>
                <a:ea typeface="+mj-ea"/>
              </a:rPr>
              <a:t>와 </a:t>
            </a:r>
            <a:r>
              <a:rPr lang="en-US" altLang="ko-KR" sz="1000" dirty="0" err="1" smtClean="0">
                <a:latin typeface="+mj-ea"/>
                <a:ea typeface="+mj-ea"/>
              </a:rPr>
              <a:t>UserName</a:t>
            </a:r>
            <a:r>
              <a:rPr lang="ko-KR" altLang="en-US" sz="1000" dirty="0" smtClean="0">
                <a:latin typeface="+mj-ea"/>
                <a:ea typeface="+mj-ea"/>
              </a:rPr>
              <a:t>은 중요한 </a:t>
            </a:r>
            <a:r>
              <a:rPr lang="en-US" altLang="ko-KR" sz="1000" dirty="0" smtClean="0">
                <a:latin typeface="+mj-ea"/>
                <a:ea typeface="+mj-ea"/>
              </a:rPr>
              <a:t>key</a:t>
            </a:r>
            <a:r>
              <a:rPr lang="ko-KR" altLang="en-US" sz="1000" dirty="0" smtClean="0">
                <a:latin typeface="+mj-ea"/>
                <a:ea typeface="+mj-ea"/>
              </a:rPr>
              <a:t>가 되므로 직원관리에 등록된 정보와 일치 </a:t>
            </a:r>
            <a:r>
              <a:rPr lang="ko-KR" altLang="en-US" sz="1000" dirty="0" err="1" smtClean="0">
                <a:latin typeface="+mj-ea"/>
                <a:ea typeface="+mj-ea"/>
              </a:rPr>
              <a:t>해야한다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</a:t>
            </a:r>
            <a:r>
              <a:rPr lang="ko-KR" altLang="en-US" sz="1000" dirty="0" err="1" smtClean="0">
                <a:latin typeface="+mj-ea"/>
                <a:ea typeface="+mj-ea"/>
              </a:rPr>
              <a:t>캡스</a:t>
            </a:r>
            <a:r>
              <a:rPr lang="ko-KR" altLang="en-US" sz="1000" dirty="0" smtClean="0">
                <a:latin typeface="+mj-ea"/>
                <a:ea typeface="+mj-ea"/>
              </a:rPr>
              <a:t> 데이터 확인은 월</a:t>
            </a:r>
            <a:r>
              <a:rPr lang="en-US" altLang="ko-KR" sz="1000" dirty="0" smtClean="0">
                <a:latin typeface="+mj-ea"/>
                <a:ea typeface="+mj-ea"/>
              </a:rPr>
              <a:t>~</a:t>
            </a:r>
            <a:r>
              <a:rPr lang="ko-KR" altLang="en-US" sz="1000" dirty="0" smtClean="0">
                <a:latin typeface="+mj-ea"/>
                <a:ea typeface="+mj-ea"/>
              </a:rPr>
              <a:t>금요일 휴일을 제외하고</a:t>
            </a:r>
            <a:r>
              <a:rPr lang="en-US" altLang="ko-KR" sz="1000" dirty="0" smtClean="0">
                <a:latin typeface="+mj-ea"/>
                <a:ea typeface="+mj-ea"/>
              </a:rPr>
              <a:t>, 9,11,13,15,17,19 </a:t>
            </a:r>
            <a:r>
              <a:rPr lang="ko-KR" altLang="en-US" sz="1000" dirty="0" smtClean="0">
                <a:latin typeface="+mj-ea"/>
                <a:ea typeface="+mj-ea"/>
              </a:rPr>
              <a:t>시 </a:t>
            </a:r>
            <a:r>
              <a:rPr lang="en-US" altLang="ko-KR" sz="1000" dirty="0" smtClean="0">
                <a:latin typeface="+mj-ea"/>
                <a:ea typeface="+mj-ea"/>
              </a:rPr>
              <a:t>30</a:t>
            </a:r>
            <a:r>
              <a:rPr lang="ko-KR" altLang="en-US" sz="1000" dirty="0" smtClean="0">
                <a:latin typeface="+mj-ea"/>
                <a:ea typeface="+mj-ea"/>
              </a:rPr>
              <a:t>분마다 최근</a:t>
            </a:r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ko-KR" altLang="en-US" sz="1000" dirty="0" smtClean="0">
                <a:latin typeface="+mj-ea"/>
                <a:ea typeface="+mj-ea"/>
              </a:rPr>
              <a:t>시간 동안 데이터의 변화가 없다면 관리자에 설정된 </a:t>
            </a:r>
            <a:r>
              <a:rPr lang="ko-KR" altLang="en-US" sz="1000" dirty="0" err="1" smtClean="0">
                <a:latin typeface="+mj-ea"/>
                <a:ea typeface="+mj-ea"/>
              </a:rPr>
              <a:t>이메일로</a:t>
            </a:r>
            <a:r>
              <a:rPr lang="ko-KR" altLang="en-US" sz="1000" dirty="0" smtClean="0">
                <a:latin typeface="+mj-ea"/>
                <a:ea typeface="+mj-ea"/>
              </a:rPr>
              <a:t> 데이터확인 메일을 발송한다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324601" y="268198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32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5" y="7467"/>
            <a:ext cx="5829300" cy="462755"/>
          </a:xfrm>
        </p:spPr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9847"/>
              </p:ext>
            </p:extLst>
          </p:nvPr>
        </p:nvGraphicFramePr>
        <p:xfrm>
          <a:off x="276225" y="563634"/>
          <a:ext cx="6427788" cy="37802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32840"/>
                <a:gridCol w="2781214"/>
                <a:gridCol w="1161947"/>
                <a:gridCol w="855664"/>
                <a:gridCol w="896123"/>
              </a:tblGrid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버전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주요 내용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승인자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초안 작성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2016-10-04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박학신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추가메뉴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근태점수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지각통계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야근신청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부서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부서관리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추가기능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메일관리변경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규칙관리변경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2017-01-10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박학신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" y="7467"/>
            <a:ext cx="5829300" cy="462755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226" y="773530"/>
            <a:ext cx="6389688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1. </a:t>
            </a:r>
            <a:r>
              <a:rPr lang="ko-KR" altLang="en-US" sz="1000" dirty="0">
                <a:latin typeface="+mn-ea"/>
              </a:rPr>
              <a:t>개요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ko-KR" altLang="en-US" sz="1000" dirty="0" smtClean="0">
                <a:latin typeface="+mj-ea"/>
                <a:ea typeface="+mj-ea"/>
              </a:rPr>
              <a:t>근태관리 관리자 기능은 가산 임직원의 근태 및 휴가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외근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출장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대체근무 등을 관리 함에 필요한 기초데이터 및  직원목록을 관리하는 화면으로 구성됨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ko-KR" altLang="en-US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2. </a:t>
            </a:r>
            <a:r>
              <a:rPr lang="ko-KR" altLang="en-US" sz="1000" dirty="0">
                <a:latin typeface="+mj-ea"/>
                <a:ea typeface="+mj-ea"/>
              </a:rPr>
              <a:t>주요기능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err="1" smtClean="0">
                <a:latin typeface="+mj-ea"/>
                <a:ea typeface="+mj-ea"/>
              </a:rPr>
              <a:t>대시보드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등록된 임직원의 사무실 재실여부와 당일 일정을 확인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근태확인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자동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수동으로 생성된 </a:t>
            </a:r>
            <a:r>
              <a:rPr lang="ko-KR" altLang="en-US" sz="1000" dirty="0" err="1" smtClean="0">
                <a:latin typeface="+mj-ea"/>
                <a:ea typeface="+mj-ea"/>
              </a:rPr>
              <a:t>직원별</a:t>
            </a:r>
            <a:r>
              <a:rPr lang="ko-KR" altLang="en-US" sz="1000" dirty="0" smtClean="0">
                <a:latin typeface="+mj-ea"/>
                <a:ea typeface="+mj-ea"/>
              </a:rPr>
              <a:t> 근태 기록 요약 정보를 확인 하는 화면</a:t>
            </a:r>
            <a:r>
              <a:rPr lang="en-US" altLang="ko-KR" sz="1000" dirty="0" smtClean="0">
                <a:latin typeface="+mj-ea"/>
                <a:ea typeface="+mj-ea"/>
              </a:rPr>
              <a:t>.(</a:t>
            </a:r>
            <a:r>
              <a:rPr lang="ko-KR" altLang="en-US" sz="1000" dirty="0" smtClean="0">
                <a:latin typeface="+mj-ea"/>
                <a:ea typeface="+mj-ea"/>
              </a:rPr>
              <a:t>사후조정 포함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근태점수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전직원</a:t>
            </a:r>
            <a:r>
              <a:rPr lang="ko-KR" altLang="en-US" sz="1000" dirty="0" smtClean="0">
                <a:latin typeface="+mj-ea"/>
                <a:ea typeface="+mj-ea"/>
              </a:rPr>
              <a:t> 근무기록 통계를 확인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지각통계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지각에대해</a:t>
            </a:r>
            <a:r>
              <a:rPr lang="ko-KR" altLang="en-US" sz="1000" dirty="0" smtClean="0">
                <a:latin typeface="+mj-ea"/>
                <a:ea typeface="+mj-ea"/>
              </a:rPr>
              <a:t> 가중치를 정의하여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점수 및 최종 메일발송 이력 확인 화면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야근신청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월별 야근신청결과 확인 화면 </a:t>
            </a:r>
            <a:r>
              <a:rPr lang="ko-KR" altLang="en-US" sz="1000" dirty="0" smtClean="0">
                <a:latin typeface="+mj-ea"/>
                <a:ea typeface="+mj-ea"/>
              </a:rPr>
              <a:t>   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직원관리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직원등록 및 권한 설정과 </a:t>
            </a:r>
            <a:r>
              <a:rPr lang="ko-KR" altLang="en-US" sz="1000" dirty="0" err="1" smtClean="0">
                <a:latin typeface="+mj-ea"/>
                <a:ea typeface="+mj-ea"/>
              </a:rPr>
              <a:t>직원별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Caps data </a:t>
            </a:r>
            <a:r>
              <a:rPr lang="ko-KR" altLang="en-US" sz="1000" dirty="0" smtClean="0">
                <a:latin typeface="+mj-ea"/>
                <a:ea typeface="+mj-ea"/>
              </a:rPr>
              <a:t>연결을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  <a:r>
              <a:rPr lang="ko-KR" altLang="en-US" sz="1000" dirty="0" smtClean="0">
                <a:latin typeface="+mj-ea"/>
                <a:ea typeface="+mj-ea"/>
              </a:rPr>
              <a:t>부서관리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메니져</a:t>
            </a:r>
            <a:r>
              <a:rPr lang="ko-KR" altLang="en-US" sz="1000" dirty="0" smtClean="0">
                <a:latin typeface="+mj-ea"/>
                <a:ea typeface="+mj-ea"/>
              </a:rPr>
              <a:t> 권한을 부여한 직원에 대하여 하나 이상의 관리부서를 연결하는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부서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  <a:r>
              <a:rPr lang="ko-KR" altLang="en-US" sz="1000" dirty="0" smtClean="0">
                <a:latin typeface="+mj-ea"/>
                <a:ea typeface="+mj-ea"/>
              </a:rPr>
              <a:t>부서관리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부서간의 관계설정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연차관리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직원별</a:t>
            </a:r>
            <a:r>
              <a:rPr lang="ko-KR" altLang="en-US" sz="1000" dirty="0" smtClean="0">
                <a:latin typeface="+mj-ea"/>
                <a:ea typeface="+mj-ea"/>
              </a:rPr>
              <a:t> 해당년도 사용가능연차를 등록하는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규칙관리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일기준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err="1" smtClean="0">
                <a:latin typeface="+mj-ea"/>
                <a:ea typeface="+mj-ea"/>
              </a:rPr>
              <a:t>년기준</a:t>
            </a:r>
            <a:r>
              <a:rPr lang="ko-KR" altLang="en-US" sz="1000" dirty="0" smtClean="0">
                <a:latin typeface="+mj-ea"/>
                <a:ea typeface="+mj-ea"/>
              </a:rPr>
              <a:t> 규칙을 관리하는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달력관리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공휴일 추가 및 </a:t>
            </a:r>
            <a:r>
              <a:rPr lang="en-US" altLang="ko-KR" sz="1000" dirty="0" smtClean="0">
                <a:latin typeface="+mj-ea"/>
                <a:ea typeface="+mj-ea"/>
              </a:rPr>
              <a:t>Caps data </a:t>
            </a:r>
            <a:r>
              <a:rPr lang="ko-KR" altLang="en-US" sz="1000" dirty="0" smtClean="0">
                <a:latin typeface="+mj-ea"/>
                <a:ea typeface="+mj-ea"/>
              </a:rPr>
              <a:t>에러 여부를 관리하는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코드관리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시스템에서 관리하는 코드를 그룹별 관리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000" dirty="0" smtClean="0">
                <a:latin typeface="+mj-ea"/>
                <a:ea typeface="+mj-ea"/>
              </a:rPr>
              <a:t>Raw Data : Caps </a:t>
            </a:r>
            <a:r>
              <a:rPr lang="ko-KR" altLang="en-US" sz="1000" dirty="0" smtClean="0">
                <a:latin typeface="+mj-ea"/>
                <a:ea typeface="+mj-ea"/>
              </a:rPr>
              <a:t>와 연동된 데이터를 확인 하는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사규관리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사규파일 업로드 화면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3. </a:t>
            </a:r>
            <a:r>
              <a:rPr lang="ko-KR" altLang="en-US" sz="1000" dirty="0">
                <a:latin typeface="+mj-ea"/>
                <a:ea typeface="+mj-ea"/>
              </a:rPr>
              <a:t>주 사용자</a:t>
            </a:r>
          </a:p>
          <a:p>
            <a:r>
              <a:rPr lang="ko-KR" altLang="en-US" sz="1000" dirty="0">
                <a:latin typeface="+mj-ea"/>
                <a:ea typeface="+mj-ea"/>
              </a:rPr>
              <a:t>   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ko-KR" altLang="en-US" sz="1000" dirty="0" smtClean="0">
                <a:latin typeface="+mj-ea"/>
                <a:ea typeface="+mj-ea"/>
              </a:rPr>
              <a:t>임직원 외에 관리자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권한을 부여한 계정</a:t>
            </a:r>
            <a:endParaRPr lang="ko-KR" altLang="en-US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    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8913" y="486192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i="0" dirty="0" smtClean="0">
                <a:latin typeface="+mj-ea"/>
                <a:ea typeface="+mj-ea"/>
              </a:rPr>
              <a:t>관리자</a:t>
            </a:r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i="0" dirty="0" smtClean="0">
                <a:latin typeface="+mj-ea"/>
                <a:ea typeface="+mj-ea"/>
              </a:rPr>
              <a:t>개요</a:t>
            </a:r>
            <a:endParaRPr lang="ko-KR" altLang="en-US" sz="1200" b="1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1" y="1545197"/>
            <a:ext cx="6412141" cy="32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화면공</a:t>
            </a:r>
            <a:r>
              <a:rPr lang="ko-KR" altLang="en-US" dirty="0"/>
              <a:t>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화면공통기능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화면공통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화면공통기능 설명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메뉴표시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메뉴 펼침 버튼</a:t>
            </a:r>
            <a:r>
              <a:rPr lang="en-US" altLang="ko-KR" sz="1000" dirty="0" smtClean="0">
                <a:latin typeface="+mj-ea"/>
                <a:ea typeface="+mj-ea"/>
              </a:rPr>
              <a:t>. – </a:t>
            </a:r>
            <a:r>
              <a:rPr lang="ko-KR" altLang="en-US" sz="1000" dirty="0" smtClean="0">
                <a:latin typeface="+mj-ea"/>
                <a:ea typeface="+mj-ea"/>
              </a:rPr>
              <a:t>메뉴를 숨기고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보이게 하는 기능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</a:t>
            </a:r>
            <a:r>
              <a:rPr lang="en-US" altLang="ko-KR" sz="1000" i="0" dirty="0" smtClean="0">
                <a:latin typeface="+mj-ea"/>
                <a:ea typeface="+mj-ea"/>
              </a:rPr>
              <a:t>  -       </a:t>
            </a:r>
            <a:r>
              <a:rPr lang="ko-KR" altLang="en-US" sz="1000" i="0" dirty="0" smtClean="0">
                <a:latin typeface="+mj-ea"/>
                <a:ea typeface="+mj-ea"/>
              </a:rPr>
              <a:t>로그인 </a:t>
            </a:r>
            <a:r>
              <a:rPr lang="en-US" altLang="ko-KR" sz="1000" dirty="0" smtClean="0">
                <a:latin typeface="+mj-ea"/>
                <a:ea typeface="+mj-ea"/>
              </a:rPr>
              <a:t>user</a:t>
            </a:r>
            <a:r>
              <a:rPr lang="ko-KR" altLang="en-US" sz="1000" dirty="0" smtClean="0">
                <a:latin typeface="+mj-ea"/>
                <a:ea typeface="+mj-ea"/>
              </a:rPr>
              <a:t>명 표시</a:t>
            </a:r>
            <a:r>
              <a:rPr lang="en-US" altLang="ko-KR" sz="1000" dirty="0" smtClean="0">
                <a:latin typeface="+mj-ea"/>
                <a:ea typeface="+mj-ea"/>
              </a:rPr>
              <a:t>, - </a:t>
            </a:r>
            <a:r>
              <a:rPr lang="ko-KR" altLang="en-US" sz="1000" dirty="0" smtClean="0">
                <a:latin typeface="+mj-ea"/>
                <a:ea typeface="+mj-ea"/>
              </a:rPr>
              <a:t>내 정보 확인과 비밀번호 변경가능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r>
              <a:rPr lang="en-US" altLang="ko-KR" sz="1000" i="0" dirty="0" smtClean="0">
                <a:latin typeface="+mj-ea"/>
                <a:ea typeface="+mj-ea"/>
              </a:rPr>
              <a:t>-       </a:t>
            </a:r>
            <a:r>
              <a:rPr lang="ko-KR" altLang="en-US" sz="1000" i="0" dirty="0" smtClean="0">
                <a:latin typeface="+mj-ea"/>
                <a:ea typeface="+mj-ea"/>
              </a:rPr>
              <a:t>근무기록통계 확인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로그아웃 버튼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</a:t>
            </a:r>
            <a:r>
              <a:rPr lang="en-US" altLang="ko-KR" sz="1000" i="0" dirty="0" smtClean="0">
                <a:latin typeface="+mj-ea"/>
                <a:ea typeface="+mj-ea"/>
              </a:rPr>
              <a:t>  -       </a:t>
            </a:r>
            <a:r>
              <a:rPr lang="ko-KR" altLang="en-US" sz="1000" i="0" dirty="0" smtClean="0">
                <a:latin typeface="+mj-ea"/>
                <a:ea typeface="+mj-ea"/>
              </a:rPr>
              <a:t>페이지당 표시할 </a:t>
            </a:r>
            <a:r>
              <a:rPr lang="ko-KR" altLang="en-US" sz="1000" i="0" dirty="0" err="1" smtClean="0">
                <a:latin typeface="+mj-ea"/>
                <a:ea typeface="+mj-ea"/>
              </a:rPr>
              <a:t>목록수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i="0" dirty="0" smtClean="0">
                <a:latin typeface="+mj-ea"/>
                <a:ea typeface="+mj-ea"/>
              </a:rPr>
              <a:t>      테이블 복사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엑셀저장</a:t>
            </a:r>
            <a:r>
              <a:rPr lang="en-US" altLang="ko-KR" sz="1000" i="0" dirty="0" smtClean="0">
                <a:latin typeface="+mj-ea"/>
                <a:ea typeface="+mj-ea"/>
              </a:rPr>
              <a:t>, </a:t>
            </a:r>
            <a:r>
              <a:rPr lang="ko-KR" altLang="en-US" sz="1000" i="0" dirty="0" smtClean="0">
                <a:latin typeface="+mj-ea"/>
                <a:ea typeface="+mj-ea"/>
              </a:rPr>
              <a:t>프린트 버튼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>
                <a:latin typeface="+mj-ea"/>
              </a:rPr>
              <a:t>전체 게시물의 개수와 현재 보고 있는 게시물의 번호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7905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9082" y="69605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89082" y="712026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75" y="173256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704244" y="160641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5316625" y="162546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764720" y="16064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9082" y="72954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521681" y="262558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069520" y="16064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2326118" y="311840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679296" y="309980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lang="en-US" altLang="ko-KR" dirty="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411111" y="36638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lang="en-US" altLang="ko-KR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08132" y="74383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608132" y="75907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17657" y="77526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lang="en-US" altLang="ko-KR" dirty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636707" y="79050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57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8" y="1554722"/>
            <a:ext cx="6429097" cy="37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근태확인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전 직원 근태기록확인 및 수동생성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근태확인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전 직원의 월별 근태기록을 확인한다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자동생성이나 데이터에 오류가 있을 때 근태기록을 수동으로 생성한다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정당한 이유가 있는 연차 차감에 대한 사후조정을 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(</a:t>
            </a:r>
            <a:r>
              <a:rPr lang="ko-KR" altLang="en-US" sz="1000" dirty="0" smtClean="0">
                <a:latin typeface="+mj-ea"/>
                <a:ea typeface="+mj-ea"/>
              </a:rPr>
              <a:t>월별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통계생성 버튼을 클릭하면 날짜와 </a:t>
            </a:r>
            <a:r>
              <a:rPr lang="en-US" altLang="ko-KR" sz="1000" dirty="0" err="1" smtClean="0">
                <a:latin typeface="+mj-ea"/>
                <a:ea typeface="+mj-ea"/>
              </a:rPr>
              <a:t>DataError</a:t>
            </a:r>
            <a:r>
              <a:rPr lang="ko-KR" altLang="en-US" sz="1000" dirty="0" smtClean="0">
                <a:latin typeface="+mj-ea"/>
                <a:ea typeface="+mj-ea"/>
              </a:rPr>
              <a:t>를 선택 하는 </a:t>
            </a:r>
            <a:r>
              <a:rPr lang="ko-KR" altLang="en-US" sz="1000" dirty="0" err="1" smtClean="0">
                <a:latin typeface="+mj-ea"/>
                <a:ea typeface="+mj-ea"/>
              </a:rPr>
              <a:t>모달창이</a:t>
            </a:r>
            <a:r>
              <a:rPr lang="ko-KR" altLang="en-US" sz="1000" dirty="0" smtClean="0">
                <a:latin typeface="+mj-ea"/>
                <a:ea typeface="+mj-ea"/>
              </a:rPr>
              <a:t> 열리고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생성버튼을 누르면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해당 날짜의 근태기록이  새로 생성된다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ko-KR" altLang="en-US" sz="1000" dirty="0" smtClean="0">
                <a:latin typeface="+mj-ea"/>
                <a:ea typeface="+mj-ea"/>
              </a:rPr>
              <a:t>기존에 사후조정 기록은 복원되지 않는다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     </a:t>
            </a:r>
            <a:r>
              <a:rPr lang="en-US" altLang="ko-KR" sz="1000" dirty="0" err="1" smtClean="0">
                <a:latin typeface="+mj-ea"/>
                <a:ea typeface="+mj-ea"/>
              </a:rPr>
              <a:t>DataError</a:t>
            </a:r>
            <a:r>
              <a:rPr lang="ko-KR" altLang="en-US" sz="1000" dirty="0" smtClean="0">
                <a:latin typeface="+mj-ea"/>
                <a:ea typeface="+mj-ea"/>
              </a:rPr>
              <a:t>는 </a:t>
            </a:r>
            <a:r>
              <a:rPr lang="en-US" altLang="ko-KR" sz="1000" dirty="0" smtClean="0">
                <a:latin typeface="+mj-ea"/>
                <a:ea typeface="+mj-ea"/>
              </a:rPr>
              <a:t>Caps Data </a:t>
            </a:r>
            <a:r>
              <a:rPr lang="ko-KR" altLang="en-US" sz="1000" dirty="0" smtClean="0">
                <a:latin typeface="+mj-ea"/>
                <a:ea typeface="+mj-ea"/>
              </a:rPr>
              <a:t>연동에 오류가 있어 근태기록을 산출 할 수 없을 때 체크하면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휴가와 반휴만 체크가 되고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나머지 기록은 체크하지 않는다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r>
              <a:rPr lang="ko-KR" altLang="en-US" sz="1000" dirty="0" smtClean="0">
                <a:latin typeface="+mj-ea"/>
                <a:ea typeface="+mj-ea"/>
              </a:rPr>
              <a:t> 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</a:t>
            </a:r>
            <a:r>
              <a:rPr lang="ko-KR" altLang="en-US" sz="1000" i="0" dirty="0" smtClean="0">
                <a:latin typeface="+mj-ea"/>
                <a:ea typeface="+mj-ea"/>
              </a:rPr>
              <a:t>검색된 직원 근태 기록 목록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212" y="25583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340499" y="265174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125624" y="376570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73362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0" y="2892910"/>
            <a:ext cx="1875542" cy="9235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4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8" y="1554722"/>
            <a:ext cx="6429097" cy="37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47" y="1770361"/>
            <a:ext cx="3724275" cy="374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근태확인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근태기록 상세화면 및 사후조정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근태확인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상세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목록 에서 선택한 직원의 당일 상세 근태기록을 확인 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ko-KR" altLang="en-US" sz="1000" dirty="0" smtClean="0">
                <a:latin typeface="+mj-ea"/>
                <a:ea typeface="+mj-ea"/>
              </a:rPr>
              <a:t>정당한 이유가 있는 연차 차감에 대한 사후조정을 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근태기록을 선택하면 상세 정보를 확인 가능하다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</a:t>
            </a: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8286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1418561" y="419974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723486" y="194730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9965"/>
              </p:ext>
            </p:extLst>
          </p:nvPr>
        </p:nvGraphicFramePr>
        <p:xfrm>
          <a:off x="695445" y="7054367"/>
          <a:ext cx="56958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5"/>
                <a:gridCol w="949305"/>
                <a:gridCol w="949305"/>
                <a:gridCol w="949305"/>
                <a:gridCol w="949305"/>
                <a:gridCol w="949305"/>
              </a:tblGrid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날짜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해당일 날짜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요일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정보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휴일여부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dirty="0" err="1" smtClean="0"/>
                        <a:t>DataError</a:t>
                      </a:r>
                      <a:r>
                        <a:rPr lang="ko-KR" altLang="en-US" sz="800" dirty="0" smtClean="0"/>
                        <a:t>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출근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출근시간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퇴근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퇴근시간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지각기준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지각기준 시간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퇴근예상 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출근시간기준 </a:t>
                      </a:r>
                      <a:r>
                        <a:rPr lang="en-US" altLang="ko-KR" sz="800" dirty="0" smtClean="0"/>
                        <a:t>+9</a:t>
                      </a:r>
                      <a:r>
                        <a:rPr lang="ko-KR" altLang="en-US" sz="800" dirty="0" smtClean="0"/>
                        <a:t>시간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반휴는 </a:t>
                      </a:r>
                      <a:r>
                        <a:rPr lang="en-US" altLang="ko-KR" sz="800" dirty="0" smtClean="0"/>
                        <a:t>+4</a:t>
                      </a:r>
                      <a:r>
                        <a:rPr lang="ko-KR" altLang="en-US" sz="800" dirty="0" smtClean="0"/>
                        <a:t>시간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근무시간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기록상의 </a:t>
                      </a:r>
                      <a:r>
                        <a:rPr lang="ko-KR" altLang="en-US" sz="800" dirty="0" err="1" smtClean="0"/>
                        <a:t>총근무시간</a:t>
                      </a:r>
                      <a:r>
                        <a:rPr lang="ko-KR" altLang="en-US" sz="800" dirty="0" smtClean="0"/>
                        <a:t> 과 퇴근예상시간 과의 차이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휴가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smtClean="0"/>
                        <a:t>반휴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횟수 표시다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연차차감은 공식에 의해 차감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단지각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err="1" smtClean="0"/>
                        <a:t>장지각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smtClean="0"/>
                        <a:t>근무미달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ko-KR" altLang="en-US" sz="800" b="1" dirty="0" smtClean="0"/>
                        <a:t>결근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차감되는 연차 표시</a:t>
                      </a:r>
                      <a:endParaRPr lang="ko-KR" altLang="en-US" sz="800" dirty="0"/>
                    </a:p>
                  </a:txBody>
                  <a:tcPr/>
                </a:tc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공가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휴가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반휴가 연차에서 차감되지 않는다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사후조정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정당한 사유나 시스템 </a:t>
                      </a:r>
                      <a:r>
                        <a:rPr lang="ko-KR" altLang="en-US" sz="800" dirty="0" err="1" smtClean="0"/>
                        <a:t>오류에의해</a:t>
                      </a:r>
                      <a:r>
                        <a:rPr lang="ko-KR" altLang="en-US" sz="800" dirty="0" smtClean="0"/>
                        <a:t> 차감된 연차 조정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메모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사후조정의 경우 반드시 사유를 입력한다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3147102" y="875269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2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7" y="1561923"/>
            <a:ext cx="6435955" cy="365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근태점수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전 직원 </a:t>
            </a:r>
            <a:r>
              <a:rPr lang="ko-KR" altLang="en-US" sz="1000" dirty="0" smtClean="0">
                <a:latin typeface="+mj-ea"/>
              </a:rPr>
              <a:t>근무기록 통계확인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근태점수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전 직원의 </a:t>
            </a:r>
            <a:r>
              <a:rPr lang="ko-KR" altLang="en-US" sz="1000" dirty="0" err="1" smtClean="0">
                <a:latin typeface="+mj-ea"/>
              </a:rPr>
              <a:t>년별</a:t>
            </a:r>
            <a:r>
              <a:rPr lang="ko-KR" altLang="en-US" sz="1000" dirty="0" smtClean="0">
                <a:latin typeface="+mj-ea"/>
              </a:rPr>
              <a:t> 근무기록을 </a:t>
            </a:r>
            <a:r>
              <a:rPr lang="ko-KR" altLang="en-US" sz="1000" dirty="0" smtClean="0">
                <a:latin typeface="+mj-ea"/>
              </a:rPr>
              <a:t>확인한다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년도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검색된 </a:t>
            </a:r>
            <a:r>
              <a:rPr lang="ko-KR" altLang="en-US" sz="1000" i="0" dirty="0" smtClean="0">
                <a:latin typeface="+mj-ea"/>
                <a:ea typeface="+mj-ea"/>
              </a:rPr>
              <a:t>직원 </a:t>
            </a:r>
            <a:r>
              <a:rPr lang="ko-KR" altLang="en-US" sz="1000" i="0" dirty="0" smtClean="0">
                <a:latin typeface="+mj-ea"/>
                <a:ea typeface="+mj-ea"/>
              </a:rPr>
              <a:t>근무 </a:t>
            </a:r>
            <a:r>
              <a:rPr lang="ko-KR" altLang="en-US" sz="1000" i="0" dirty="0" smtClean="0">
                <a:latin typeface="+mj-ea"/>
                <a:ea typeface="+mj-ea"/>
              </a:rPr>
              <a:t>기록 목록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6762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68381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212" y="25583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07619" y="319507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86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557340"/>
            <a:ext cx="6427786" cy="36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지각통계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</a:rPr>
              <a:t>전 직원 </a:t>
            </a:r>
            <a:r>
              <a:rPr lang="ko-KR" altLang="en-US" sz="1000" dirty="0" err="1" smtClean="0">
                <a:latin typeface="+mj-ea"/>
              </a:rPr>
              <a:t>년도별</a:t>
            </a:r>
            <a:r>
              <a:rPr lang="ko-KR" altLang="en-US" sz="1000" dirty="0" smtClean="0">
                <a:latin typeface="+mj-ea"/>
              </a:rPr>
              <a:t> 지각에 대한 가중치를 적용하여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점수가 증가 할 때마다</a:t>
            </a:r>
            <a:r>
              <a:rPr lang="en-US" altLang="ko-KR" sz="1000" dirty="0" smtClean="0">
                <a:latin typeface="+mj-ea"/>
              </a:rPr>
              <a:t>. </a:t>
            </a:r>
            <a:r>
              <a:rPr lang="ko-KR" altLang="en-US" sz="1000" dirty="0" smtClean="0">
                <a:latin typeface="+mj-ea"/>
              </a:rPr>
              <a:t>본인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err="1" smtClean="0">
                <a:latin typeface="+mj-ea"/>
              </a:rPr>
              <a:t>메니져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특정인에게 메일로 통지한 결과 확인</a:t>
            </a:r>
            <a:r>
              <a:rPr lang="en-US" altLang="ko-KR" sz="1000" dirty="0" smtClean="0">
                <a:latin typeface="+mj-ea"/>
              </a:rPr>
              <a:t>.</a:t>
            </a:r>
            <a:r>
              <a:rPr lang="ko-KR" altLang="en-US" sz="1000" dirty="0" smtClean="0">
                <a:latin typeface="+mj-ea"/>
              </a:rPr>
              <a:t>   통계생성</a:t>
            </a:r>
            <a:r>
              <a:rPr lang="en-US" altLang="ko-KR" sz="1000" dirty="0" smtClean="0">
                <a:latin typeface="+mj-ea"/>
              </a:rPr>
              <a:t>.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smtClean="0">
                <a:solidFill>
                  <a:srgbClr val="000000"/>
                </a:solidFill>
              </a:rPr>
              <a:t>지각통계 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 smtClean="0">
                <a:latin typeface="+mj-ea"/>
              </a:rPr>
              <a:t>1. </a:t>
            </a:r>
            <a:r>
              <a:rPr lang="ko-KR" altLang="en-US" sz="1000" dirty="0" smtClean="0">
                <a:latin typeface="+mj-ea"/>
              </a:rPr>
              <a:t>기본 설명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</a:rPr>
              <a:t>   - </a:t>
            </a:r>
            <a:r>
              <a:rPr lang="ko-KR" altLang="en-US" sz="1000" dirty="0" smtClean="0">
                <a:latin typeface="+mj-ea"/>
              </a:rPr>
              <a:t>전 직원의 </a:t>
            </a:r>
            <a:r>
              <a:rPr lang="ko-KR" altLang="en-US" sz="1000" dirty="0" err="1" smtClean="0">
                <a:latin typeface="+mj-ea"/>
              </a:rPr>
              <a:t>년별</a:t>
            </a:r>
            <a:r>
              <a:rPr lang="ko-KR" altLang="en-US" sz="1000" dirty="0" smtClean="0">
                <a:latin typeface="+mj-ea"/>
              </a:rPr>
              <a:t> 지각점수를 </a:t>
            </a:r>
            <a:r>
              <a:rPr lang="ko-KR" altLang="en-US" sz="1000" dirty="0" smtClean="0">
                <a:latin typeface="+mj-ea"/>
              </a:rPr>
              <a:t>확인한다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- </a:t>
            </a:r>
            <a:r>
              <a:rPr lang="ko-KR" altLang="en-US" sz="1000" dirty="0" smtClean="0">
                <a:latin typeface="+mj-ea"/>
              </a:rPr>
              <a:t>생성은 현재 년도만 가능</a:t>
            </a:r>
            <a:r>
              <a:rPr lang="en-US" altLang="ko-KR" sz="1000" dirty="0" smtClean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</a:t>
            </a:r>
            <a:r>
              <a:rPr lang="en-US" altLang="ko-KR" sz="1000" dirty="0" smtClean="0">
                <a:latin typeface="+mj-ea"/>
              </a:rPr>
              <a:t>     (</a:t>
            </a:r>
            <a:r>
              <a:rPr lang="ko-KR" altLang="en-US" sz="1000" dirty="0" smtClean="0">
                <a:latin typeface="+mj-ea"/>
              </a:rPr>
              <a:t>매일 새벽 </a:t>
            </a:r>
            <a:r>
              <a:rPr lang="en-US" altLang="ko-KR" sz="1000" dirty="0" smtClean="0">
                <a:latin typeface="+mj-ea"/>
              </a:rPr>
              <a:t>3</a:t>
            </a:r>
            <a:r>
              <a:rPr lang="ko-KR" altLang="en-US" sz="1000" dirty="0" smtClean="0">
                <a:latin typeface="+mj-ea"/>
              </a:rPr>
              <a:t>시에 자동 생성되지만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문제가 있을 경우만 수동 생성한다</a:t>
            </a:r>
            <a:r>
              <a:rPr lang="en-US" altLang="ko-KR" sz="1000" dirty="0" smtClean="0">
                <a:latin typeface="+mj-ea"/>
              </a:rPr>
              <a:t>.)</a:t>
            </a:r>
            <a:r>
              <a:rPr lang="ko-KR" altLang="en-US" sz="1000" dirty="0" smtClean="0">
                <a:latin typeface="+mj-ea"/>
              </a:rPr>
              <a:t> </a:t>
            </a:r>
            <a:endParaRPr lang="en-US" altLang="ko-KR" sz="1000" dirty="0" smtClean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2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처리 절차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 smtClean="0">
                <a:latin typeface="+mj-ea"/>
                <a:ea typeface="+mj-ea"/>
              </a:rPr>
              <a:t>   -       </a:t>
            </a:r>
            <a:r>
              <a:rPr lang="ko-KR" altLang="en-US" sz="1000" dirty="0" smtClean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 smtClean="0">
                <a:latin typeface="+mj-ea"/>
                <a:ea typeface="+mj-ea"/>
              </a:rPr>
              <a:t>.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년도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부서별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성명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i="0" dirty="0" smtClean="0">
                <a:latin typeface="+mj-ea"/>
                <a:ea typeface="+mj-ea"/>
              </a:rPr>
              <a:t> 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 smtClean="0">
                <a:latin typeface="+mj-ea"/>
                <a:ea typeface="+mj-ea"/>
              </a:rPr>
              <a:t>   -       </a:t>
            </a:r>
            <a:r>
              <a:rPr lang="ko-KR" altLang="en-US" sz="1000" i="0" dirty="0" smtClean="0">
                <a:latin typeface="+mj-ea"/>
                <a:ea typeface="+mj-ea"/>
              </a:rPr>
              <a:t>검색된 지각점수 목록</a:t>
            </a:r>
            <a:r>
              <a:rPr lang="en-US" altLang="ko-KR" sz="1000" i="0" dirty="0" smtClean="0">
                <a:latin typeface="+mj-ea"/>
                <a:ea typeface="+mj-ea"/>
              </a:rPr>
              <a:t>. </a:t>
            </a:r>
            <a:r>
              <a:rPr lang="ko-KR" altLang="en-US" sz="1000" i="0" dirty="0" smtClean="0">
                <a:latin typeface="+mj-ea"/>
                <a:ea typeface="+mj-ea"/>
              </a:rPr>
              <a:t>메일 발송 횟수와 마지막 메일발송일자를 </a:t>
            </a:r>
            <a:r>
              <a:rPr lang="ko-KR" altLang="en-US" sz="1000" i="0" dirty="0" err="1" smtClean="0">
                <a:latin typeface="+mj-ea"/>
                <a:ea typeface="+mj-ea"/>
              </a:rPr>
              <a:t>확인가능하다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-       </a:t>
            </a:r>
            <a:r>
              <a:rPr lang="ko-KR" altLang="en-US" sz="1000" dirty="0" smtClean="0">
                <a:latin typeface="+mj-ea"/>
                <a:ea typeface="+mj-ea"/>
              </a:rPr>
              <a:t>통계생성 버튼을 누르면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실행여부를 확인하고 실행 후 결과를 출력한다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342900" indent="-342900"/>
            <a:endParaRPr lang="en-US" altLang="ko-KR" sz="1000" i="0" dirty="0">
              <a:latin typeface="+mj-ea"/>
              <a:ea typeface="+mj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1000" dirty="0" smtClean="0">
                <a:latin typeface="+mj-ea"/>
                <a:ea typeface="+mj-ea"/>
              </a:rPr>
              <a:t>지각에 대한 가중치는 규칙관리</a:t>
            </a:r>
            <a:r>
              <a:rPr lang="en-US" altLang="ko-KR" sz="1000" dirty="0" smtClean="0">
                <a:latin typeface="+mj-ea"/>
                <a:ea typeface="+mj-ea"/>
              </a:rPr>
              <a:t>-</a:t>
            </a:r>
            <a:r>
              <a:rPr lang="ko-KR" altLang="en-US" sz="1000" dirty="0" err="1" smtClean="0">
                <a:latin typeface="+mj-ea"/>
                <a:ea typeface="+mj-ea"/>
              </a:rPr>
              <a:t>년기준규칙</a:t>
            </a:r>
            <a:r>
              <a:rPr lang="ko-KR" altLang="en-US" sz="1000" dirty="0" smtClean="0">
                <a:latin typeface="+mj-ea"/>
                <a:ea typeface="+mj-ea"/>
              </a:rPr>
              <a:t> 에서 변경한다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1000" i="0" dirty="0" smtClean="0">
                <a:latin typeface="+mj-ea"/>
                <a:ea typeface="+mj-ea"/>
              </a:rPr>
              <a:t>점수계산 규칙</a:t>
            </a:r>
            <a:r>
              <a:rPr lang="en-US" altLang="ko-KR" sz="1000" i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000" dirty="0">
                <a:latin typeface="+mj-ea"/>
                <a:ea typeface="+mj-ea"/>
              </a:rPr>
              <a:t>  </a:t>
            </a:r>
            <a:r>
              <a:rPr lang="en-US" altLang="ko-KR" sz="1000" dirty="0" smtClean="0">
                <a:latin typeface="+mj-ea"/>
                <a:ea typeface="+mj-ea"/>
              </a:rPr>
              <a:t>       A:</a:t>
            </a:r>
            <a:r>
              <a:rPr lang="ko-KR" altLang="en-US" sz="1000" dirty="0" err="1" smtClean="0">
                <a:latin typeface="+mj-ea"/>
                <a:ea typeface="+mj-ea"/>
              </a:rPr>
              <a:t>단지각횟수</a:t>
            </a:r>
            <a:r>
              <a:rPr lang="en-US" altLang="ko-KR" sz="1000" dirty="0" smtClean="0">
                <a:latin typeface="+mj-ea"/>
                <a:ea typeface="+mj-ea"/>
              </a:rPr>
              <a:t>, B:</a:t>
            </a:r>
            <a:r>
              <a:rPr lang="ko-KR" altLang="en-US" sz="1000" dirty="0" err="1" smtClean="0">
                <a:latin typeface="+mj-ea"/>
                <a:ea typeface="+mj-ea"/>
              </a:rPr>
              <a:t>장지각횟수</a:t>
            </a:r>
            <a:r>
              <a:rPr lang="en-US" altLang="ko-KR" sz="1000" dirty="0" smtClean="0">
                <a:latin typeface="+mj-ea"/>
                <a:ea typeface="+mj-ea"/>
              </a:rPr>
              <a:t>, x:</a:t>
            </a:r>
            <a:r>
              <a:rPr lang="ko-KR" altLang="en-US" sz="1000" dirty="0" err="1" smtClean="0">
                <a:latin typeface="+mj-ea"/>
                <a:ea typeface="+mj-ea"/>
              </a:rPr>
              <a:t>단지각가중치</a:t>
            </a:r>
            <a:r>
              <a:rPr lang="en-US" altLang="ko-KR" sz="1000" dirty="0" smtClean="0">
                <a:latin typeface="+mj-ea"/>
                <a:ea typeface="+mj-ea"/>
              </a:rPr>
              <a:t>, y:</a:t>
            </a:r>
            <a:r>
              <a:rPr lang="ko-KR" altLang="en-US" sz="1000" dirty="0" err="1" smtClean="0">
                <a:latin typeface="+mj-ea"/>
                <a:ea typeface="+mj-ea"/>
              </a:rPr>
              <a:t>장지각가중치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         </a:t>
            </a:r>
            <a:r>
              <a:rPr lang="en-US" altLang="ko-KR" sz="1000" dirty="0" err="1" smtClean="0">
                <a:latin typeface="+mj-ea"/>
                <a:ea typeface="+mj-ea"/>
              </a:rPr>
              <a:t>Ax+By</a:t>
            </a:r>
            <a:r>
              <a:rPr lang="en-US" altLang="ko-KR" sz="1000" dirty="0" smtClean="0">
                <a:latin typeface="+mj-ea"/>
                <a:ea typeface="+mj-ea"/>
              </a:rPr>
              <a:t> = </a:t>
            </a:r>
            <a:r>
              <a:rPr lang="ko-KR" altLang="en-US" sz="1000" dirty="0" smtClean="0">
                <a:latin typeface="+mj-ea"/>
                <a:ea typeface="+mj-ea"/>
              </a:rPr>
              <a:t>점수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소수점은 버리고</a:t>
            </a:r>
            <a:r>
              <a:rPr lang="en-US" altLang="ko-KR" sz="1000" dirty="0" smtClean="0">
                <a:latin typeface="+mj-ea"/>
                <a:ea typeface="+mj-ea"/>
              </a:rPr>
              <a:t>, 1</a:t>
            </a:r>
            <a:r>
              <a:rPr lang="ko-KR" altLang="en-US" sz="1000" dirty="0" smtClean="0">
                <a:latin typeface="+mj-ea"/>
                <a:ea typeface="+mj-ea"/>
              </a:rPr>
              <a:t>씩 증가 할 경우 메일발송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i="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2392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0858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212" y="25583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031969" y="245221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612608" y="316704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612608" y="72896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57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롯데백화점 프리미엄몰 구축 프로젝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</TotalTime>
  <Words>2526</Words>
  <Application>Microsoft Office PowerPoint</Application>
  <PresentationFormat>A4 용지(210x297mm)</PresentationFormat>
  <Paragraphs>651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Arial</vt:lpstr>
      <vt:lpstr>돋움</vt:lpstr>
      <vt:lpstr>Times New Roman</vt:lpstr>
      <vt:lpstr>맑은 고딕</vt:lpstr>
      <vt:lpstr>Wingdings</vt:lpstr>
      <vt:lpstr>롯데백화점 프리미엄몰 구축 프로젝트</vt:lpstr>
      <vt:lpstr>관리자메뉴얼 - 근태관리 -</vt:lpstr>
      <vt:lpstr>관리자메뉴얼</vt:lpstr>
      <vt:lpstr>개정 이력</vt:lpstr>
      <vt:lpstr>개요</vt:lpstr>
      <vt:lpstr>화면공통</vt:lpstr>
      <vt:lpstr>근태확인</vt:lpstr>
      <vt:lpstr>근태확인</vt:lpstr>
      <vt:lpstr>근태점수</vt:lpstr>
      <vt:lpstr>지각통계</vt:lpstr>
      <vt:lpstr>근태점수</vt:lpstr>
      <vt:lpstr>직원관리</vt:lpstr>
      <vt:lpstr>직원관리</vt:lpstr>
      <vt:lpstr>메일관리</vt:lpstr>
      <vt:lpstr>메일관리</vt:lpstr>
      <vt:lpstr>메일관리</vt:lpstr>
      <vt:lpstr>메니져-부서관리</vt:lpstr>
      <vt:lpstr>메니져-부서관리</vt:lpstr>
      <vt:lpstr>부서-부서관리</vt:lpstr>
      <vt:lpstr>연차관리</vt:lpstr>
      <vt:lpstr>규칙관리</vt:lpstr>
      <vt:lpstr>규칙관리</vt:lpstr>
      <vt:lpstr>규칙관리</vt:lpstr>
      <vt:lpstr>달력관리</vt:lpstr>
      <vt:lpstr>코드관리</vt:lpstr>
      <vt:lpstr>코드관리</vt:lpstr>
      <vt:lpstr>코드관리</vt:lpstr>
      <vt:lpstr>코드관리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User</cp:lastModifiedBy>
  <cp:revision>579</cp:revision>
  <cp:lastPrinted>2011-10-10T04:17:12Z</cp:lastPrinted>
  <dcterms:created xsi:type="dcterms:W3CDTF">2011-05-04T08:18:16Z</dcterms:created>
  <dcterms:modified xsi:type="dcterms:W3CDTF">2017-01-10T13:55:33Z</dcterms:modified>
</cp:coreProperties>
</file>