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charts/chart4.xml" ContentType="application/vnd.openxmlformats-officedocument.drawingml.chart+xml"/>
  <Override PartName="/ppt/notesSlides/notesSlide24.xml" ContentType="application/vnd.openxmlformats-officedocument.presentationml.notesSlide+xml"/>
  <Override PartName="/ppt/charts/chart5.xml" ContentType="application/vnd.openxmlformats-officedocument.drawingml.chart+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257" r:id="rId3"/>
    <p:sldId id="258" r:id="rId4"/>
    <p:sldId id="259" r:id="rId5"/>
    <p:sldId id="260" r:id="rId6"/>
    <p:sldId id="295" r:id="rId7"/>
    <p:sldId id="296" r:id="rId8"/>
    <p:sldId id="261" r:id="rId9"/>
    <p:sldId id="262" r:id="rId10"/>
    <p:sldId id="298" r:id="rId11"/>
    <p:sldId id="263" r:id="rId12"/>
    <p:sldId id="264" r:id="rId13"/>
    <p:sldId id="265" r:id="rId14"/>
    <p:sldId id="266" r:id="rId15"/>
    <p:sldId id="299" r:id="rId16"/>
    <p:sldId id="278" r:id="rId17"/>
    <p:sldId id="300" r:id="rId18"/>
    <p:sldId id="302" r:id="rId19"/>
    <p:sldId id="303" r:id="rId20"/>
    <p:sldId id="304" r:id="rId21"/>
    <p:sldId id="305" r:id="rId22"/>
    <p:sldId id="306" r:id="rId23"/>
    <p:sldId id="267" r:id="rId24"/>
    <p:sldId id="307" r:id="rId25"/>
    <p:sldId id="268" r:id="rId26"/>
    <p:sldId id="269" r:id="rId27"/>
    <p:sldId id="308" r:id="rId28"/>
    <p:sldId id="301" r:id="rId29"/>
  </p:sldIdLst>
  <p:sldSz cx="9144000" cy="5143500" type="screen16x9"/>
  <p:notesSz cx="6858000" cy="9144000"/>
  <p:embeddedFontLst>
    <p:embeddedFont>
      <p:font typeface="Varela Round" charset="-79"/>
      <p:regular r:id="rId31"/>
    </p:embeddedFont>
    <p:embeddedFont>
      <p:font typeface="Shadows Into Light"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8C69EA5-5FDD-477E-9FE3-2EE3F51E9FB1}">
  <a:tblStyle styleId="{B8C69EA5-5FDD-477E-9FE3-2EE3F51E9F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4AE8494-852A-4482-8052-CBB3C136AD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R%20programming\Yearly_Royal_Enfield_Classic_350.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R%20programming\Output06_of_bike_data.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R%20programming\Output06_of_bike_data.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R%20programming\BIKE_PREDICTION.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R%20programming\THESE_BIKES_ARE_NOT_PERFORMING_WELL_IN_PROVIDING_GOOD_SALE.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R%20programming\BIKE_PREDICTION.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Yearly_Royal_Enfield_Classic_35!$D$1</c:f>
              <c:strCache>
                <c:ptCount val="1"/>
                <c:pt idx="0">
                  <c:v>Yearly_selling_Price</c:v>
                </c:pt>
              </c:strCache>
            </c:strRef>
          </c:tx>
          <c:spPr>
            <a:solidFill>
              <a:schemeClr val="bg2">
                <a:lumMod val="75000"/>
              </a:schemeClr>
            </a:solidFill>
          </c:spPr>
          <c:invertIfNegative val="0"/>
          <c:cat>
            <c:multiLvlStrRef>
              <c:f>Yearly_Royal_Enfield_Classic_35!$A$2:$C$11</c:f>
              <c:multiLvlStrCache>
                <c:ptCount val="10"/>
                <c:lvl>
                  <c:pt idx="0">
                    <c:v>2nd owner</c:v>
                  </c:pt>
                  <c:pt idx="1">
                    <c:v>1st owner</c:v>
                  </c:pt>
                  <c:pt idx="2">
                    <c:v>1st owner</c:v>
                  </c:pt>
                  <c:pt idx="3">
                    <c:v>1st owner</c:v>
                  </c:pt>
                  <c:pt idx="4">
                    <c:v>1st owner</c:v>
                  </c:pt>
                  <c:pt idx="5">
                    <c:v>1st owner</c:v>
                  </c:pt>
                  <c:pt idx="6">
                    <c:v>1st owner</c:v>
                  </c:pt>
                  <c:pt idx="7">
                    <c:v>2nd owner</c:v>
                  </c:pt>
                  <c:pt idx="8">
                    <c:v>1st owner</c:v>
                  </c:pt>
                  <c:pt idx="9">
                    <c:v>1st owner</c:v>
                  </c:pt>
                </c:lvl>
                <c:lvl>
                  <c:pt idx="0">
                    <c:v>1993</c:v>
                  </c:pt>
                  <c:pt idx="1">
                    <c:v>2013</c:v>
                  </c:pt>
                  <c:pt idx="2">
                    <c:v>2014</c:v>
                  </c:pt>
                  <c:pt idx="3">
                    <c:v>2015</c:v>
                  </c:pt>
                  <c:pt idx="4">
                    <c:v>2016</c:v>
                  </c:pt>
                  <c:pt idx="5">
                    <c:v>2017</c:v>
                  </c:pt>
                  <c:pt idx="6">
                    <c:v>2018</c:v>
                  </c:pt>
                  <c:pt idx="7">
                    <c:v>2018</c:v>
                  </c:pt>
                  <c:pt idx="8">
                    <c:v>2019</c:v>
                  </c:pt>
                  <c:pt idx="9">
                    <c:v>2020</c:v>
                  </c:pt>
                </c:lvl>
                <c:lvl>
                  <c:pt idx="0">
                    <c:v>Royal Enfield Classic 350</c:v>
                  </c:pt>
                  <c:pt idx="1">
                    <c:v>Royal Enfield Classic 350</c:v>
                  </c:pt>
                  <c:pt idx="2">
                    <c:v>Royal Enfield Classic 350</c:v>
                  </c:pt>
                  <c:pt idx="3">
                    <c:v>Royal Enfield Classic 350</c:v>
                  </c:pt>
                  <c:pt idx="4">
                    <c:v>Royal Enfield Classic 350</c:v>
                  </c:pt>
                  <c:pt idx="5">
                    <c:v>Royal Enfield Classic 350</c:v>
                  </c:pt>
                  <c:pt idx="6">
                    <c:v>Royal Enfield Classic 350</c:v>
                  </c:pt>
                  <c:pt idx="7">
                    <c:v>Royal Enfield Classic 350</c:v>
                  </c:pt>
                  <c:pt idx="8">
                    <c:v>Royal Enfield Classic 350</c:v>
                  </c:pt>
                  <c:pt idx="9">
                    <c:v>Royal Enfield Classic 350</c:v>
                  </c:pt>
                </c:lvl>
              </c:multiLvlStrCache>
            </c:multiLvlStrRef>
          </c:cat>
          <c:val>
            <c:numRef>
              <c:f>Yearly_Royal_Enfield_Classic_35!$D$2:$D$11</c:f>
              <c:numCache>
                <c:formatCode>General</c:formatCode>
                <c:ptCount val="10"/>
                <c:pt idx="0">
                  <c:v>130000</c:v>
                </c:pt>
                <c:pt idx="1">
                  <c:v>85000</c:v>
                </c:pt>
                <c:pt idx="2" formatCode="0.00E+00">
                  <c:v>100000</c:v>
                </c:pt>
                <c:pt idx="3">
                  <c:v>305000</c:v>
                </c:pt>
                <c:pt idx="4">
                  <c:v>140000</c:v>
                </c:pt>
                <c:pt idx="5">
                  <c:v>1396000</c:v>
                </c:pt>
                <c:pt idx="6">
                  <c:v>632000</c:v>
                </c:pt>
                <c:pt idx="7">
                  <c:v>130000</c:v>
                </c:pt>
                <c:pt idx="8">
                  <c:v>430000</c:v>
                </c:pt>
                <c:pt idx="9">
                  <c:v>175000</c:v>
                </c:pt>
              </c:numCache>
            </c:numRef>
          </c:val>
        </c:ser>
        <c:ser>
          <c:idx val="1"/>
          <c:order val="1"/>
          <c:tx>
            <c:strRef>
              <c:f>Yearly_Royal_Enfield_Classic_35!$E$1</c:f>
              <c:strCache>
                <c:ptCount val="1"/>
                <c:pt idx="0">
                  <c:v>Yearly_Ex_showroom_Price</c:v>
                </c:pt>
              </c:strCache>
            </c:strRef>
          </c:tx>
          <c:invertIfNegative val="0"/>
          <c:cat>
            <c:multiLvlStrRef>
              <c:f>Yearly_Royal_Enfield_Classic_35!$A$2:$C$11</c:f>
              <c:multiLvlStrCache>
                <c:ptCount val="10"/>
                <c:lvl>
                  <c:pt idx="0">
                    <c:v>2nd owner</c:v>
                  </c:pt>
                  <c:pt idx="1">
                    <c:v>1st owner</c:v>
                  </c:pt>
                  <c:pt idx="2">
                    <c:v>1st owner</c:v>
                  </c:pt>
                  <c:pt idx="3">
                    <c:v>1st owner</c:v>
                  </c:pt>
                  <c:pt idx="4">
                    <c:v>1st owner</c:v>
                  </c:pt>
                  <c:pt idx="5">
                    <c:v>1st owner</c:v>
                  </c:pt>
                  <c:pt idx="6">
                    <c:v>1st owner</c:v>
                  </c:pt>
                  <c:pt idx="7">
                    <c:v>2nd owner</c:v>
                  </c:pt>
                  <c:pt idx="8">
                    <c:v>1st owner</c:v>
                  </c:pt>
                  <c:pt idx="9">
                    <c:v>1st owner</c:v>
                  </c:pt>
                </c:lvl>
                <c:lvl>
                  <c:pt idx="0">
                    <c:v>1993</c:v>
                  </c:pt>
                  <c:pt idx="1">
                    <c:v>2013</c:v>
                  </c:pt>
                  <c:pt idx="2">
                    <c:v>2014</c:v>
                  </c:pt>
                  <c:pt idx="3">
                    <c:v>2015</c:v>
                  </c:pt>
                  <c:pt idx="4">
                    <c:v>2016</c:v>
                  </c:pt>
                  <c:pt idx="5">
                    <c:v>2017</c:v>
                  </c:pt>
                  <c:pt idx="6">
                    <c:v>2018</c:v>
                  </c:pt>
                  <c:pt idx="7">
                    <c:v>2018</c:v>
                  </c:pt>
                  <c:pt idx="8">
                    <c:v>2019</c:v>
                  </c:pt>
                  <c:pt idx="9">
                    <c:v>2020</c:v>
                  </c:pt>
                </c:lvl>
                <c:lvl>
                  <c:pt idx="0">
                    <c:v>Royal Enfield Classic 350</c:v>
                  </c:pt>
                  <c:pt idx="1">
                    <c:v>Royal Enfield Classic 350</c:v>
                  </c:pt>
                  <c:pt idx="2">
                    <c:v>Royal Enfield Classic 350</c:v>
                  </c:pt>
                  <c:pt idx="3">
                    <c:v>Royal Enfield Classic 350</c:v>
                  </c:pt>
                  <c:pt idx="4">
                    <c:v>Royal Enfield Classic 350</c:v>
                  </c:pt>
                  <c:pt idx="5">
                    <c:v>Royal Enfield Classic 350</c:v>
                  </c:pt>
                  <c:pt idx="6">
                    <c:v>Royal Enfield Classic 350</c:v>
                  </c:pt>
                  <c:pt idx="7">
                    <c:v>Royal Enfield Classic 350</c:v>
                  </c:pt>
                  <c:pt idx="8">
                    <c:v>Royal Enfield Classic 350</c:v>
                  </c:pt>
                  <c:pt idx="9">
                    <c:v>Royal Enfield Classic 350</c:v>
                  </c:pt>
                </c:lvl>
              </c:multiLvlStrCache>
            </c:multiLvlStrRef>
          </c:cat>
          <c:val>
            <c:numRef>
              <c:f>Yearly_Royal_Enfield_Classic_35!$E$2:$E$11</c:f>
              <c:numCache>
                <c:formatCode>General</c:formatCode>
                <c:ptCount val="10"/>
                <c:pt idx="0">
                  <c:v>87958.714059999998</c:v>
                </c:pt>
                <c:pt idx="1">
                  <c:v>87958.714059999998</c:v>
                </c:pt>
                <c:pt idx="2">
                  <c:v>87958.714059999998</c:v>
                </c:pt>
                <c:pt idx="3">
                  <c:v>381958.71406000003</c:v>
                </c:pt>
                <c:pt idx="4">
                  <c:v>87958.714059999998</c:v>
                </c:pt>
                <c:pt idx="5">
                  <c:v>1144669.71248</c:v>
                </c:pt>
                <c:pt idx="6">
                  <c:v>351834.85623999999</c:v>
                </c:pt>
                <c:pt idx="7">
                  <c:v>87958.714059999998</c:v>
                </c:pt>
                <c:pt idx="8">
                  <c:v>381958.71406000003</c:v>
                </c:pt>
                <c:pt idx="9">
                  <c:v>87958.714059999998</c:v>
                </c:pt>
              </c:numCache>
            </c:numRef>
          </c:val>
        </c:ser>
        <c:dLbls>
          <c:showLegendKey val="0"/>
          <c:showVal val="0"/>
          <c:showCatName val="0"/>
          <c:showSerName val="0"/>
          <c:showPercent val="0"/>
          <c:showBubbleSize val="0"/>
        </c:dLbls>
        <c:gapWidth val="150"/>
        <c:axId val="178059136"/>
        <c:axId val="178060672"/>
      </c:barChart>
      <c:catAx>
        <c:axId val="178059136"/>
        <c:scaling>
          <c:orientation val="minMax"/>
        </c:scaling>
        <c:delete val="0"/>
        <c:axPos val="b"/>
        <c:majorTickMark val="out"/>
        <c:minorTickMark val="none"/>
        <c:tickLblPos val="nextTo"/>
        <c:crossAx val="178060672"/>
        <c:crosses val="autoZero"/>
        <c:auto val="1"/>
        <c:lblAlgn val="ctr"/>
        <c:lblOffset val="100"/>
        <c:noMultiLvlLbl val="0"/>
      </c:catAx>
      <c:valAx>
        <c:axId val="178060672"/>
        <c:scaling>
          <c:orientation val="minMax"/>
        </c:scaling>
        <c:delete val="0"/>
        <c:axPos val="l"/>
        <c:majorGridlines/>
        <c:numFmt formatCode="General" sourceLinked="1"/>
        <c:majorTickMark val="out"/>
        <c:minorTickMark val="none"/>
        <c:tickLblPos val="nextTo"/>
        <c:crossAx val="1780591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km_driven</c:v>
                </c:pt>
              </c:strCache>
            </c:strRef>
          </c:tx>
          <c:invertIfNegative val="0"/>
          <c:cat>
            <c:strRef>
              <c:f>Sheet1!$A$2:$A$57</c:f>
              <c:strCache>
                <c:ptCount val="56"/>
                <c:pt idx="0">
                  <c:v>Aprilia SR 125</c:v>
                </c:pt>
                <c:pt idx="1">
                  <c:v>Bajaj Avenger 150</c:v>
                </c:pt>
                <c:pt idx="2">
                  <c:v>Bajaj Avenger 220</c:v>
                </c:pt>
                <c:pt idx="3">
                  <c:v>Bajaj Avenger 220</c:v>
                </c:pt>
                <c:pt idx="4">
                  <c:v>Bajaj Avenger Street 160</c:v>
                </c:pt>
                <c:pt idx="5">
                  <c:v>Bajaj Pulsar 180</c:v>
                </c:pt>
                <c:pt idx="6">
                  <c:v>Bajaj Pulsar NS200</c:v>
                </c:pt>
                <c:pt idx="7">
                  <c:v>Bajaj Pulsar RS200</c:v>
                </c:pt>
                <c:pt idx="8">
                  <c:v>Benelli TNT 25</c:v>
                </c:pt>
                <c:pt idx="9">
                  <c:v>BMW G310GS</c:v>
                </c:pt>
                <c:pt idx="10">
                  <c:v>Harley-Davidson Street 750</c:v>
                </c:pt>
                <c:pt idx="11">
                  <c:v>Harley-Davidson Street Bob</c:v>
                </c:pt>
                <c:pt idx="12">
                  <c:v>Hero Karizma ZMR</c:v>
                </c:pt>
                <c:pt idx="13">
                  <c:v>Hero Xtreme 200R</c:v>
                </c:pt>
                <c:pt idx="14">
                  <c:v>Hero Xtreme 200R</c:v>
                </c:pt>
                <c:pt idx="15">
                  <c:v>Honda Activa 4G</c:v>
                </c:pt>
                <c:pt idx="16">
                  <c:v>Honda CBR-250R</c:v>
                </c:pt>
                <c:pt idx="17">
                  <c:v>Honda CBR-250R</c:v>
                </c:pt>
                <c:pt idx="18">
                  <c:v>Honda CBR-250R</c:v>
                </c:pt>
                <c:pt idx="19">
                  <c:v>Honda CBR150 R</c:v>
                </c:pt>
                <c:pt idx="20">
                  <c:v>Hyosung GT250R</c:v>
                </c:pt>
                <c:pt idx="21">
                  <c:v>Kawasaki Ninja 300</c:v>
                </c:pt>
                <c:pt idx="22">
                  <c:v>Kawasaki Ninja 650 [2018-2019]</c:v>
                </c:pt>
                <c:pt idx="23">
                  <c:v>Kawasaki Ninja 650 [2018-2019]</c:v>
                </c:pt>
                <c:pt idx="24">
                  <c:v>KTM 390 Duke </c:v>
                </c:pt>
                <c:pt idx="25">
                  <c:v>KTM 390 Duke ABS [2013-2016]</c:v>
                </c:pt>
                <c:pt idx="26">
                  <c:v>KTM RC200</c:v>
                </c:pt>
                <c:pt idx="27">
                  <c:v>KTM RC200</c:v>
                </c:pt>
                <c:pt idx="28">
                  <c:v>Mahindra Mojo XT300</c:v>
                </c:pt>
                <c:pt idx="29">
                  <c:v>Royal Enfield Bullet 350</c:v>
                </c:pt>
                <c:pt idx="30">
                  <c:v>Royal Enfield Classic 500</c:v>
                </c:pt>
                <c:pt idx="31">
                  <c:v>Royal Enfield Classic Chrome</c:v>
                </c:pt>
                <c:pt idx="32">
                  <c:v>Royal Enfield Classic Desert Storm</c:v>
                </c:pt>
                <c:pt idx="33">
                  <c:v>Royal Enfield Classic Desert Storm</c:v>
                </c:pt>
                <c:pt idx="34">
                  <c:v>Royal Enfield Classic Stealth Black</c:v>
                </c:pt>
                <c:pt idx="35">
                  <c:v>Royal Enfield Continental GT [2013 - 2018]</c:v>
                </c:pt>
                <c:pt idx="36">
                  <c:v>Royal Enfield Machismo</c:v>
                </c:pt>
                <c:pt idx="37">
                  <c:v>Royal Enfield Thunder 350</c:v>
                </c:pt>
                <c:pt idx="38">
                  <c:v>Royal Enfield Thunder 350</c:v>
                </c:pt>
                <c:pt idx="39">
                  <c:v>Royal Enfield Thunder 500</c:v>
                </c:pt>
                <c:pt idx="40">
                  <c:v>Royal Enfield Thunder 500</c:v>
                </c:pt>
                <c:pt idx="41">
                  <c:v>Royal Enfield Thunder 500</c:v>
                </c:pt>
                <c:pt idx="42">
                  <c:v>Royal Enfield Thunderbird 350</c:v>
                </c:pt>
                <c:pt idx="43">
                  <c:v>Royal Enfield Thunderbird 500X</c:v>
                </c:pt>
                <c:pt idx="44">
                  <c:v>Suzuki Gixxer SF</c:v>
                </c:pt>
                <c:pt idx="45">
                  <c:v>Suzuki Gixxer SF Fi</c:v>
                </c:pt>
                <c:pt idx="46">
                  <c:v>Suzuki GSX S750</c:v>
                </c:pt>
                <c:pt idx="47">
                  <c:v>Suzuki Intruder 150 Fi</c:v>
                </c:pt>
                <c:pt idx="48">
                  <c:v>TVS Jupiter</c:v>
                </c:pt>
                <c:pt idx="49">
                  <c:v>UM Renegade Commando</c:v>
                </c:pt>
                <c:pt idx="50">
                  <c:v>UM Renegade Mojave</c:v>
                </c:pt>
                <c:pt idx="51">
                  <c:v>Yamaha Fazer 25</c:v>
                </c:pt>
                <c:pt idx="52">
                  <c:v>Yamaha FZ S V 2.0</c:v>
                </c:pt>
                <c:pt idx="53">
                  <c:v>Yamaha FZ25</c:v>
                </c:pt>
                <c:pt idx="54">
                  <c:v>Yamaha Rx</c:v>
                </c:pt>
                <c:pt idx="55">
                  <c:v>Yamaha YZF R3</c:v>
                </c:pt>
              </c:strCache>
            </c:strRef>
          </c:cat>
          <c:val>
            <c:numRef>
              <c:f>Sheet1!$B$2:$B$57</c:f>
              <c:numCache>
                <c:formatCode>General</c:formatCode>
                <c:ptCount val="56"/>
                <c:pt idx="0">
                  <c:v>3500</c:v>
                </c:pt>
                <c:pt idx="1">
                  <c:v>7000</c:v>
                </c:pt>
                <c:pt idx="2">
                  <c:v>500</c:v>
                </c:pt>
                <c:pt idx="3">
                  <c:v>4800</c:v>
                </c:pt>
                <c:pt idx="4">
                  <c:v>8000</c:v>
                </c:pt>
                <c:pt idx="5">
                  <c:v>7850</c:v>
                </c:pt>
                <c:pt idx="6">
                  <c:v>15100</c:v>
                </c:pt>
                <c:pt idx="7">
                  <c:v>5700</c:v>
                </c:pt>
                <c:pt idx="8">
                  <c:v>2009</c:v>
                </c:pt>
                <c:pt idx="9">
                  <c:v>2500</c:v>
                </c:pt>
                <c:pt idx="10">
                  <c:v>6500</c:v>
                </c:pt>
                <c:pt idx="11">
                  <c:v>12000</c:v>
                </c:pt>
                <c:pt idx="12">
                  <c:v>11000</c:v>
                </c:pt>
                <c:pt idx="13">
                  <c:v>12000</c:v>
                </c:pt>
                <c:pt idx="14">
                  <c:v>3200</c:v>
                </c:pt>
                <c:pt idx="15">
                  <c:v>8300</c:v>
                </c:pt>
                <c:pt idx="16">
                  <c:v>3500</c:v>
                </c:pt>
                <c:pt idx="17">
                  <c:v>16000</c:v>
                </c:pt>
                <c:pt idx="18">
                  <c:v>5500</c:v>
                </c:pt>
                <c:pt idx="19">
                  <c:v>11800</c:v>
                </c:pt>
                <c:pt idx="20">
                  <c:v>16500</c:v>
                </c:pt>
                <c:pt idx="21">
                  <c:v>9800</c:v>
                </c:pt>
                <c:pt idx="22">
                  <c:v>12000</c:v>
                </c:pt>
                <c:pt idx="23">
                  <c:v>13600</c:v>
                </c:pt>
                <c:pt idx="24">
                  <c:v>7000</c:v>
                </c:pt>
                <c:pt idx="25">
                  <c:v>13125</c:v>
                </c:pt>
                <c:pt idx="26">
                  <c:v>6000</c:v>
                </c:pt>
                <c:pt idx="27">
                  <c:v>4000</c:v>
                </c:pt>
                <c:pt idx="28">
                  <c:v>1933</c:v>
                </c:pt>
                <c:pt idx="29">
                  <c:v>6000</c:v>
                </c:pt>
                <c:pt idx="30">
                  <c:v>11500</c:v>
                </c:pt>
                <c:pt idx="31">
                  <c:v>5000</c:v>
                </c:pt>
                <c:pt idx="32">
                  <c:v>15000</c:v>
                </c:pt>
                <c:pt idx="33">
                  <c:v>16500</c:v>
                </c:pt>
                <c:pt idx="34">
                  <c:v>7500</c:v>
                </c:pt>
                <c:pt idx="35">
                  <c:v>12077</c:v>
                </c:pt>
                <c:pt idx="36">
                  <c:v>17000</c:v>
                </c:pt>
                <c:pt idx="37">
                  <c:v>6900</c:v>
                </c:pt>
                <c:pt idx="38">
                  <c:v>15000</c:v>
                </c:pt>
                <c:pt idx="39">
                  <c:v>5400</c:v>
                </c:pt>
                <c:pt idx="40">
                  <c:v>14000</c:v>
                </c:pt>
                <c:pt idx="41">
                  <c:v>3000</c:v>
                </c:pt>
                <c:pt idx="42">
                  <c:v>15000</c:v>
                </c:pt>
                <c:pt idx="43">
                  <c:v>1500</c:v>
                </c:pt>
                <c:pt idx="44">
                  <c:v>12500</c:v>
                </c:pt>
                <c:pt idx="45">
                  <c:v>7000</c:v>
                </c:pt>
                <c:pt idx="46">
                  <c:v>2800</c:v>
                </c:pt>
                <c:pt idx="47">
                  <c:v>14500</c:v>
                </c:pt>
                <c:pt idx="48">
                  <c:v>14000</c:v>
                </c:pt>
                <c:pt idx="49">
                  <c:v>7000</c:v>
                </c:pt>
                <c:pt idx="50">
                  <c:v>1400</c:v>
                </c:pt>
                <c:pt idx="51">
                  <c:v>17000</c:v>
                </c:pt>
                <c:pt idx="52">
                  <c:v>15000</c:v>
                </c:pt>
                <c:pt idx="53">
                  <c:v>13000</c:v>
                </c:pt>
                <c:pt idx="54">
                  <c:v>5000</c:v>
                </c:pt>
                <c:pt idx="55">
                  <c:v>1127</c:v>
                </c:pt>
              </c:numCache>
            </c:numRef>
          </c:val>
        </c:ser>
        <c:ser>
          <c:idx val="1"/>
          <c:order val="1"/>
          <c:tx>
            <c:strRef>
              <c:f>Sheet1!$C$1</c:f>
              <c:strCache>
                <c:ptCount val="1"/>
                <c:pt idx="0">
                  <c:v>selling_price</c:v>
                </c:pt>
              </c:strCache>
            </c:strRef>
          </c:tx>
          <c:spPr>
            <a:solidFill>
              <a:schemeClr val="bg2">
                <a:lumMod val="75000"/>
              </a:schemeClr>
            </a:solidFill>
          </c:spPr>
          <c:invertIfNegative val="0"/>
          <c:cat>
            <c:strRef>
              <c:f>Sheet1!$A$2:$A$57</c:f>
              <c:strCache>
                <c:ptCount val="56"/>
                <c:pt idx="0">
                  <c:v>Aprilia SR 125</c:v>
                </c:pt>
                <c:pt idx="1">
                  <c:v>Bajaj Avenger 150</c:v>
                </c:pt>
                <c:pt idx="2">
                  <c:v>Bajaj Avenger 220</c:v>
                </c:pt>
                <c:pt idx="3">
                  <c:v>Bajaj Avenger 220</c:v>
                </c:pt>
                <c:pt idx="4">
                  <c:v>Bajaj Avenger Street 160</c:v>
                </c:pt>
                <c:pt idx="5">
                  <c:v>Bajaj Pulsar 180</c:v>
                </c:pt>
                <c:pt idx="6">
                  <c:v>Bajaj Pulsar NS200</c:v>
                </c:pt>
                <c:pt idx="7">
                  <c:v>Bajaj Pulsar RS200</c:v>
                </c:pt>
                <c:pt idx="8">
                  <c:v>Benelli TNT 25</c:v>
                </c:pt>
                <c:pt idx="9">
                  <c:v>BMW G310GS</c:v>
                </c:pt>
                <c:pt idx="10">
                  <c:v>Harley-Davidson Street 750</c:v>
                </c:pt>
                <c:pt idx="11">
                  <c:v>Harley-Davidson Street Bob</c:v>
                </c:pt>
                <c:pt idx="12">
                  <c:v>Hero Karizma ZMR</c:v>
                </c:pt>
                <c:pt idx="13">
                  <c:v>Hero Xtreme 200R</c:v>
                </c:pt>
                <c:pt idx="14">
                  <c:v>Hero Xtreme 200R</c:v>
                </c:pt>
                <c:pt idx="15">
                  <c:v>Honda Activa 4G</c:v>
                </c:pt>
                <c:pt idx="16">
                  <c:v>Honda CBR-250R</c:v>
                </c:pt>
                <c:pt idx="17">
                  <c:v>Honda CBR-250R</c:v>
                </c:pt>
                <c:pt idx="18">
                  <c:v>Honda CBR-250R</c:v>
                </c:pt>
                <c:pt idx="19">
                  <c:v>Honda CBR150 R</c:v>
                </c:pt>
                <c:pt idx="20">
                  <c:v>Hyosung GT250R</c:v>
                </c:pt>
                <c:pt idx="21">
                  <c:v>Kawasaki Ninja 300</c:v>
                </c:pt>
                <c:pt idx="22">
                  <c:v>Kawasaki Ninja 650 [2018-2019]</c:v>
                </c:pt>
                <c:pt idx="23">
                  <c:v>Kawasaki Ninja 650 [2018-2019]</c:v>
                </c:pt>
                <c:pt idx="24">
                  <c:v>KTM 390 Duke </c:v>
                </c:pt>
                <c:pt idx="25">
                  <c:v>KTM 390 Duke ABS [2013-2016]</c:v>
                </c:pt>
                <c:pt idx="26">
                  <c:v>KTM RC200</c:v>
                </c:pt>
                <c:pt idx="27">
                  <c:v>KTM RC200</c:v>
                </c:pt>
                <c:pt idx="28">
                  <c:v>Mahindra Mojo XT300</c:v>
                </c:pt>
                <c:pt idx="29">
                  <c:v>Royal Enfield Bullet 350</c:v>
                </c:pt>
                <c:pt idx="30">
                  <c:v>Royal Enfield Classic 500</c:v>
                </c:pt>
                <c:pt idx="31">
                  <c:v>Royal Enfield Classic Chrome</c:v>
                </c:pt>
                <c:pt idx="32">
                  <c:v>Royal Enfield Classic Desert Storm</c:v>
                </c:pt>
                <c:pt idx="33">
                  <c:v>Royal Enfield Classic Desert Storm</c:v>
                </c:pt>
                <c:pt idx="34">
                  <c:v>Royal Enfield Classic Stealth Black</c:v>
                </c:pt>
                <c:pt idx="35">
                  <c:v>Royal Enfield Continental GT [2013 - 2018]</c:v>
                </c:pt>
                <c:pt idx="36">
                  <c:v>Royal Enfield Machismo</c:v>
                </c:pt>
                <c:pt idx="37">
                  <c:v>Royal Enfield Thunder 350</c:v>
                </c:pt>
                <c:pt idx="38">
                  <c:v>Royal Enfield Thunder 350</c:v>
                </c:pt>
                <c:pt idx="39">
                  <c:v>Royal Enfield Thunder 500</c:v>
                </c:pt>
                <c:pt idx="40">
                  <c:v>Royal Enfield Thunder 500</c:v>
                </c:pt>
                <c:pt idx="41">
                  <c:v>Royal Enfield Thunder 500</c:v>
                </c:pt>
                <c:pt idx="42">
                  <c:v>Royal Enfield Thunderbird 350</c:v>
                </c:pt>
                <c:pt idx="43">
                  <c:v>Royal Enfield Thunderbird 500X</c:v>
                </c:pt>
                <c:pt idx="44">
                  <c:v>Suzuki Gixxer SF</c:v>
                </c:pt>
                <c:pt idx="45">
                  <c:v>Suzuki Gixxer SF Fi</c:v>
                </c:pt>
                <c:pt idx="46">
                  <c:v>Suzuki GSX S750</c:v>
                </c:pt>
                <c:pt idx="47">
                  <c:v>Suzuki Intruder 150 Fi</c:v>
                </c:pt>
                <c:pt idx="48">
                  <c:v>TVS Jupiter</c:v>
                </c:pt>
                <c:pt idx="49">
                  <c:v>UM Renegade Commando</c:v>
                </c:pt>
                <c:pt idx="50">
                  <c:v>UM Renegade Mojave</c:v>
                </c:pt>
                <c:pt idx="51">
                  <c:v>Yamaha Fazer 25</c:v>
                </c:pt>
                <c:pt idx="52">
                  <c:v>Yamaha FZ S V 2.0</c:v>
                </c:pt>
                <c:pt idx="53">
                  <c:v>Yamaha FZ25</c:v>
                </c:pt>
                <c:pt idx="54">
                  <c:v>Yamaha Rx</c:v>
                </c:pt>
                <c:pt idx="55">
                  <c:v>Yamaha YZF R3</c:v>
                </c:pt>
              </c:strCache>
            </c:strRef>
          </c:cat>
          <c:val>
            <c:numRef>
              <c:f>Sheet1!$C$2:$C$57</c:f>
              <c:numCache>
                <c:formatCode>General</c:formatCode>
                <c:ptCount val="56"/>
                <c:pt idx="0">
                  <c:v>75000</c:v>
                </c:pt>
                <c:pt idx="1">
                  <c:v>75000</c:v>
                </c:pt>
                <c:pt idx="2">
                  <c:v>72000</c:v>
                </c:pt>
                <c:pt idx="3">
                  <c:v>165000</c:v>
                </c:pt>
                <c:pt idx="4">
                  <c:v>165000</c:v>
                </c:pt>
                <c:pt idx="5">
                  <c:v>72000</c:v>
                </c:pt>
                <c:pt idx="6">
                  <c:v>85000</c:v>
                </c:pt>
                <c:pt idx="7">
                  <c:v>105000</c:v>
                </c:pt>
                <c:pt idx="8">
                  <c:v>160000</c:v>
                </c:pt>
                <c:pt idx="9" formatCode="0.00E+00">
                  <c:v>300000</c:v>
                </c:pt>
                <c:pt idx="10" formatCode="0.00E+00">
                  <c:v>300000</c:v>
                </c:pt>
                <c:pt idx="11" formatCode="0.00E+00">
                  <c:v>300000</c:v>
                </c:pt>
                <c:pt idx="12">
                  <c:v>75000</c:v>
                </c:pt>
                <c:pt idx="13">
                  <c:v>86000</c:v>
                </c:pt>
                <c:pt idx="14">
                  <c:v>87000</c:v>
                </c:pt>
                <c:pt idx="15">
                  <c:v>93000</c:v>
                </c:pt>
                <c:pt idx="16" formatCode="0.00E+00">
                  <c:v>100000</c:v>
                </c:pt>
                <c:pt idx="17">
                  <c:v>120000</c:v>
                </c:pt>
                <c:pt idx="18" formatCode="0.00E+00">
                  <c:v>200000</c:v>
                </c:pt>
                <c:pt idx="19">
                  <c:v>110000</c:v>
                </c:pt>
                <c:pt idx="20">
                  <c:v>135000</c:v>
                </c:pt>
                <c:pt idx="21" formatCode="0.00E+00">
                  <c:v>300000</c:v>
                </c:pt>
                <c:pt idx="22" formatCode="0.00E+00">
                  <c:v>300000</c:v>
                </c:pt>
                <c:pt idx="23" formatCode="0.00E+00">
                  <c:v>300000</c:v>
                </c:pt>
                <c:pt idx="24">
                  <c:v>115000</c:v>
                </c:pt>
                <c:pt idx="25">
                  <c:v>180000</c:v>
                </c:pt>
                <c:pt idx="26">
                  <c:v>120000</c:v>
                </c:pt>
                <c:pt idx="27">
                  <c:v>165000</c:v>
                </c:pt>
                <c:pt idx="28">
                  <c:v>165000</c:v>
                </c:pt>
                <c:pt idx="29">
                  <c:v>105000</c:v>
                </c:pt>
                <c:pt idx="30">
                  <c:v>95000</c:v>
                </c:pt>
                <c:pt idx="31">
                  <c:v>185000</c:v>
                </c:pt>
                <c:pt idx="32" formatCode="0.00E+00">
                  <c:v>100000</c:v>
                </c:pt>
                <c:pt idx="33">
                  <c:v>150000</c:v>
                </c:pt>
                <c:pt idx="34">
                  <c:v>160000</c:v>
                </c:pt>
                <c:pt idx="35">
                  <c:v>110000</c:v>
                </c:pt>
                <c:pt idx="36">
                  <c:v>75000</c:v>
                </c:pt>
                <c:pt idx="37">
                  <c:v>105000</c:v>
                </c:pt>
                <c:pt idx="38">
                  <c:v>125000</c:v>
                </c:pt>
                <c:pt idx="39">
                  <c:v>105000</c:v>
                </c:pt>
                <c:pt idx="40">
                  <c:v>110000</c:v>
                </c:pt>
                <c:pt idx="41">
                  <c:v>175000</c:v>
                </c:pt>
                <c:pt idx="42">
                  <c:v>85000</c:v>
                </c:pt>
                <c:pt idx="43">
                  <c:v>185000</c:v>
                </c:pt>
                <c:pt idx="44">
                  <c:v>80000</c:v>
                </c:pt>
                <c:pt idx="45" formatCode="0.00E+00">
                  <c:v>100000</c:v>
                </c:pt>
                <c:pt idx="46" formatCode="0.00E+00">
                  <c:v>300000</c:v>
                </c:pt>
                <c:pt idx="47" formatCode="0.00E+00">
                  <c:v>100000</c:v>
                </c:pt>
                <c:pt idx="48">
                  <c:v>70000</c:v>
                </c:pt>
                <c:pt idx="49">
                  <c:v>160000</c:v>
                </c:pt>
                <c:pt idx="50">
                  <c:v>170000</c:v>
                </c:pt>
                <c:pt idx="51">
                  <c:v>235000</c:v>
                </c:pt>
                <c:pt idx="52">
                  <c:v>158000</c:v>
                </c:pt>
                <c:pt idx="53">
                  <c:v>250000</c:v>
                </c:pt>
                <c:pt idx="54">
                  <c:v>70000</c:v>
                </c:pt>
                <c:pt idx="55" formatCode="0.00E+00">
                  <c:v>300000</c:v>
                </c:pt>
              </c:numCache>
            </c:numRef>
          </c:val>
        </c:ser>
        <c:dLbls>
          <c:showLegendKey val="0"/>
          <c:showVal val="0"/>
          <c:showCatName val="0"/>
          <c:showSerName val="0"/>
          <c:showPercent val="0"/>
          <c:showBubbleSize val="0"/>
        </c:dLbls>
        <c:gapWidth val="150"/>
        <c:axId val="177796224"/>
        <c:axId val="177797760"/>
      </c:barChart>
      <c:catAx>
        <c:axId val="177796224"/>
        <c:scaling>
          <c:orientation val="minMax"/>
        </c:scaling>
        <c:delete val="0"/>
        <c:axPos val="b"/>
        <c:majorTickMark val="out"/>
        <c:minorTickMark val="none"/>
        <c:tickLblPos val="nextTo"/>
        <c:crossAx val="177797760"/>
        <c:crosses val="autoZero"/>
        <c:auto val="1"/>
        <c:lblAlgn val="ctr"/>
        <c:lblOffset val="100"/>
        <c:noMultiLvlLbl val="0"/>
      </c:catAx>
      <c:valAx>
        <c:axId val="177797760"/>
        <c:scaling>
          <c:orientation val="minMax"/>
        </c:scaling>
        <c:delete val="0"/>
        <c:axPos val="l"/>
        <c:majorGridlines/>
        <c:numFmt formatCode="General" sourceLinked="1"/>
        <c:majorTickMark val="out"/>
        <c:minorTickMark val="none"/>
        <c:tickLblPos val="nextTo"/>
        <c:crossAx val="1777962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km_driven</c:v>
                </c:pt>
              </c:strCache>
            </c:strRef>
          </c:tx>
          <c:invertIfNegative val="0"/>
          <c:dLbls>
            <c:showLegendKey val="0"/>
            <c:showVal val="1"/>
            <c:showCatName val="0"/>
            <c:showSerName val="0"/>
            <c:showPercent val="0"/>
            <c:showBubbleSize val="0"/>
            <c:showLeaderLines val="0"/>
          </c:dLbls>
          <c:cat>
            <c:strRef>
              <c:f>Sheet2!$A$2:$A$11</c:f>
              <c:strCache>
                <c:ptCount val="10"/>
                <c:pt idx="0">
                  <c:v>Benelli TNT 25</c:v>
                </c:pt>
                <c:pt idx="1">
                  <c:v>UM Renegade Commando</c:v>
                </c:pt>
                <c:pt idx="2">
                  <c:v>Royal Enfield Classic Stealth Black</c:v>
                </c:pt>
                <c:pt idx="3">
                  <c:v>Mahindra Mojo XT300</c:v>
                </c:pt>
                <c:pt idx="4">
                  <c:v>KTM RC200</c:v>
                </c:pt>
                <c:pt idx="5">
                  <c:v>Bajaj Avenger 220</c:v>
                </c:pt>
                <c:pt idx="6">
                  <c:v>Bajaj Avenger Street 160</c:v>
                </c:pt>
                <c:pt idx="7">
                  <c:v>UM Renegade Mojave</c:v>
                </c:pt>
                <c:pt idx="8">
                  <c:v>Royal Enfield Thunder 500</c:v>
                </c:pt>
                <c:pt idx="9">
                  <c:v>Royal Enfield Thunderbird 500X</c:v>
                </c:pt>
              </c:strCache>
            </c:strRef>
          </c:cat>
          <c:val>
            <c:numRef>
              <c:f>Sheet2!$B$2:$B$11</c:f>
              <c:numCache>
                <c:formatCode>General</c:formatCode>
                <c:ptCount val="10"/>
                <c:pt idx="0">
                  <c:v>2009</c:v>
                </c:pt>
                <c:pt idx="1">
                  <c:v>7000</c:v>
                </c:pt>
                <c:pt idx="2">
                  <c:v>7500</c:v>
                </c:pt>
                <c:pt idx="3">
                  <c:v>1933</c:v>
                </c:pt>
                <c:pt idx="4">
                  <c:v>4000</c:v>
                </c:pt>
                <c:pt idx="5">
                  <c:v>4800</c:v>
                </c:pt>
                <c:pt idx="6">
                  <c:v>8000</c:v>
                </c:pt>
                <c:pt idx="7">
                  <c:v>1400</c:v>
                </c:pt>
                <c:pt idx="8">
                  <c:v>3000</c:v>
                </c:pt>
                <c:pt idx="9">
                  <c:v>1500</c:v>
                </c:pt>
              </c:numCache>
            </c:numRef>
          </c:val>
        </c:ser>
        <c:ser>
          <c:idx val="1"/>
          <c:order val="1"/>
          <c:tx>
            <c:strRef>
              <c:f>Sheet2!$C$1</c:f>
              <c:strCache>
                <c:ptCount val="1"/>
                <c:pt idx="0">
                  <c:v>selling_price</c:v>
                </c:pt>
              </c:strCache>
            </c:strRef>
          </c:tx>
          <c:spPr>
            <a:solidFill>
              <a:schemeClr val="tx2">
                <a:lumMod val="50000"/>
              </a:schemeClr>
            </a:solidFill>
          </c:spPr>
          <c:invertIfNegative val="0"/>
          <c:dLbls>
            <c:showLegendKey val="0"/>
            <c:showVal val="1"/>
            <c:showCatName val="0"/>
            <c:showSerName val="0"/>
            <c:showPercent val="0"/>
            <c:showBubbleSize val="0"/>
            <c:showLeaderLines val="0"/>
          </c:dLbls>
          <c:cat>
            <c:strRef>
              <c:f>Sheet2!$A$2:$A$11</c:f>
              <c:strCache>
                <c:ptCount val="10"/>
                <c:pt idx="0">
                  <c:v>Benelli TNT 25</c:v>
                </c:pt>
                <c:pt idx="1">
                  <c:v>UM Renegade Commando</c:v>
                </c:pt>
                <c:pt idx="2">
                  <c:v>Royal Enfield Classic Stealth Black</c:v>
                </c:pt>
                <c:pt idx="3">
                  <c:v>Mahindra Mojo XT300</c:v>
                </c:pt>
                <c:pt idx="4">
                  <c:v>KTM RC200</c:v>
                </c:pt>
                <c:pt idx="5">
                  <c:v>Bajaj Avenger 220</c:v>
                </c:pt>
                <c:pt idx="6">
                  <c:v>Bajaj Avenger Street 160</c:v>
                </c:pt>
                <c:pt idx="7">
                  <c:v>UM Renegade Mojave</c:v>
                </c:pt>
                <c:pt idx="8">
                  <c:v>Royal Enfield Thunder 500</c:v>
                </c:pt>
                <c:pt idx="9">
                  <c:v>Royal Enfield Thunderbird 500X</c:v>
                </c:pt>
              </c:strCache>
            </c:strRef>
          </c:cat>
          <c:val>
            <c:numRef>
              <c:f>Sheet2!$C$2:$C$11</c:f>
              <c:numCache>
                <c:formatCode>General</c:formatCode>
                <c:ptCount val="10"/>
                <c:pt idx="0">
                  <c:v>160000</c:v>
                </c:pt>
                <c:pt idx="1">
                  <c:v>160000</c:v>
                </c:pt>
                <c:pt idx="2">
                  <c:v>160000</c:v>
                </c:pt>
                <c:pt idx="3">
                  <c:v>165000</c:v>
                </c:pt>
                <c:pt idx="4">
                  <c:v>165000</c:v>
                </c:pt>
                <c:pt idx="5">
                  <c:v>165000</c:v>
                </c:pt>
                <c:pt idx="6">
                  <c:v>165000</c:v>
                </c:pt>
                <c:pt idx="7">
                  <c:v>170000</c:v>
                </c:pt>
                <c:pt idx="8">
                  <c:v>175000</c:v>
                </c:pt>
                <c:pt idx="9">
                  <c:v>185000</c:v>
                </c:pt>
              </c:numCache>
            </c:numRef>
          </c:val>
        </c:ser>
        <c:dLbls>
          <c:showLegendKey val="0"/>
          <c:showVal val="0"/>
          <c:showCatName val="0"/>
          <c:showSerName val="0"/>
          <c:showPercent val="0"/>
          <c:showBubbleSize val="0"/>
        </c:dLbls>
        <c:gapWidth val="150"/>
        <c:axId val="178358144"/>
        <c:axId val="178359680"/>
      </c:barChart>
      <c:catAx>
        <c:axId val="178358144"/>
        <c:scaling>
          <c:orientation val="minMax"/>
        </c:scaling>
        <c:delete val="0"/>
        <c:axPos val="b"/>
        <c:majorTickMark val="out"/>
        <c:minorTickMark val="none"/>
        <c:tickLblPos val="nextTo"/>
        <c:crossAx val="178359680"/>
        <c:crosses val="autoZero"/>
        <c:auto val="1"/>
        <c:lblAlgn val="ctr"/>
        <c:lblOffset val="100"/>
        <c:noMultiLvlLbl val="0"/>
      </c:catAx>
      <c:valAx>
        <c:axId val="178359680"/>
        <c:scaling>
          <c:orientation val="minMax"/>
        </c:scaling>
        <c:delete val="0"/>
        <c:axPos val="l"/>
        <c:majorGridlines/>
        <c:numFmt formatCode="General" sourceLinked="1"/>
        <c:majorTickMark val="out"/>
        <c:minorTickMark val="none"/>
        <c:tickLblPos val="nextTo"/>
        <c:crossAx val="178358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Sheet2!$C$1</c:f>
              <c:strCache>
                <c:ptCount val="1"/>
                <c:pt idx="0">
                  <c:v>selling_price</c:v>
                </c:pt>
              </c:strCache>
            </c:strRef>
          </c:tx>
          <c:invertIfNegative val="0"/>
          <c:cat>
            <c:strRef>
              <c:f>Sheet2!$A$2:$A$11</c:f>
              <c:strCache>
                <c:ptCount val="10"/>
                <c:pt idx="0">
                  <c:v>Hyosung GT250R</c:v>
                </c:pt>
                <c:pt idx="1">
                  <c:v>Royal Enfield Thunderbird 350X</c:v>
                </c:pt>
                <c:pt idx="2">
                  <c:v>Royal Enfield Classic 350</c:v>
                </c:pt>
                <c:pt idx="3">
                  <c:v>Royal Enfield Classic 350</c:v>
                </c:pt>
                <c:pt idx="4">
                  <c:v>Royal Enfield Classic 350</c:v>
                </c:pt>
                <c:pt idx="5">
                  <c:v>Royal Enfield Thunderbird 350X</c:v>
                </c:pt>
                <c:pt idx="6">
                  <c:v>Royal Enfield Classic 350</c:v>
                </c:pt>
                <c:pt idx="7">
                  <c:v>Royal Enfield Classic 350</c:v>
                </c:pt>
                <c:pt idx="8">
                  <c:v>Honda CBR-250R</c:v>
                </c:pt>
                <c:pt idx="9">
                  <c:v>Royal Enfield Continental GT [2013 - 2018]</c:v>
                </c:pt>
              </c:strCache>
            </c:strRef>
          </c:cat>
          <c:val>
            <c:numRef>
              <c:f>Sheet2!$C$2:$C$11</c:f>
              <c:numCache>
                <c:formatCode>General</c:formatCode>
                <c:ptCount val="10"/>
                <c:pt idx="0">
                  <c:v>135000</c:v>
                </c:pt>
                <c:pt idx="1">
                  <c:v>145000</c:v>
                </c:pt>
                <c:pt idx="2">
                  <c:v>120000</c:v>
                </c:pt>
                <c:pt idx="3">
                  <c:v>115000</c:v>
                </c:pt>
                <c:pt idx="4">
                  <c:v>110000</c:v>
                </c:pt>
                <c:pt idx="5">
                  <c:v>140000</c:v>
                </c:pt>
                <c:pt idx="6">
                  <c:v>125000</c:v>
                </c:pt>
                <c:pt idx="7">
                  <c:v>125000</c:v>
                </c:pt>
                <c:pt idx="8">
                  <c:v>120000</c:v>
                </c:pt>
                <c:pt idx="9">
                  <c:v>110000</c:v>
                </c:pt>
              </c:numCache>
            </c:numRef>
          </c:val>
        </c:ser>
        <c:ser>
          <c:idx val="2"/>
          <c:order val="1"/>
          <c:tx>
            <c:strRef>
              <c:f>Sheet2!$D$1</c:f>
              <c:strCache>
                <c:ptCount val="1"/>
                <c:pt idx="0">
                  <c:v>Pred_Value</c:v>
                </c:pt>
              </c:strCache>
            </c:strRef>
          </c:tx>
          <c:invertIfNegative val="0"/>
          <c:cat>
            <c:strRef>
              <c:f>Sheet2!$A$2:$A$11</c:f>
              <c:strCache>
                <c:ptCount val="10"/>
                <c:pt idx="0">
                  <c:v>Hyosung GT250R</c:v>
                </c:pt>
                <c:pt idx="1">
                  <c:v>Royal Enfield Thunderbird 350X</c:v>
                </c:pt>
                <c:pt idx="2">
                  <c:v>Royal Enfield Classic 350</c:v>
                </c:pt>
                <c:pt idx="3">
                  <c:v>Royal Enfield Classic 350</c:v>
                </c:pt>
                <c:pt idx="4">
                  <c:v>Royal Enfield Classic 350</c:v>
                </c:pt>
                <c:pt idx="5">
                  <c:v>Royal Enfield Thunderbird 350X</c:v>
                </c:pt>
                <c:pt idx="6">
                  <c:v>Royal Enfield Classic 350</c:v>
                </c:pt>
                <c:pt idx="7">
                  <c:v>Royal Enfield Classic 350</c:v>
                </c:pt>
                <c:pt idx="8">
                  <c:v>Honda CBR-250R</c:v>
                </c:pt>
                <c:pt idx="9">
                  <c:v>Royal Enfield Continental GT [2013 - 2018]</c:v>
                </c:pt>
              </c:strCache>
            </c:strRef>
          </c:cat>
          <c:val>
            <c:numRef>
              <c:f>Sheet2!$D$2:$D$11</c:f>
              <c:numCache>
                <c:formatCode>General</c:formatCode>
                <c:ptCount val="10"/>
                <c:pt idx="0">
                  <c:v>218099.73364627</c:v>
                </c:pt>
                <c:pt idx="1">
                  <c:v>190426.842158994</c:v>
                </c:pt>
                <c:pt idx="2">
                  <c:v>174421.40099110699</c:v>
                </c:pt>
                <c:pt idx="3">
                  <c:v>166999.17624383999</c:v>
                </c:pt>
                <c:pt idx="4">
                  <c:v>159576.951496572</c:v>
                </c:pt>
                <c:pt idx="5">
                  <c:v>140215.51136684301</c:v>
                </c:pt>
                <c:pt idx="6">
                  <c:v>130896.57424841401</c:v>
                </c:pt>
                <c:pt idx="7">
                  <c:v>130896.57424841401</c:v>
                </c:pt>
                <c:pt idx="8">
                  <c:v>130847.56430899601</c:v>
                </c:pt>
                <c:pt idx="9">
                  <c:v>127456.219793501</c:v>
                </c:pt>
              </c:numCache>
            </c:numRef>
          </c:val>
        </c:ser>
        <c:dLbls>
          <c:showLegendKey val="0"/>
          <c:showVal val="0"/>
          <c:showCatName val="0"/>
          <c:showSerName val="0"/>
          <c:showPercent val="0"/>
          <c:showBubbleSize val="0"/>
        </c:dLbls>
        <c:gapWidth val="150"/>
        <c:axId val="214196608"/>
        <c:axId val="230000512"/>
      </c:barChart>
      <c:catAx>
        <c:axId val="214196608"/>
        <c:scaling>
          <c:orientation val="minMax"/>
        </c:scaling>
        <c:delete val="0"/>
        <c:axPos val="b"/>
        <c:majorTickMark val="out"/>
        <c:minorTickMark val="none"/>
        <c:tickLblPos val="nextTo"/>
        <c:crossAx val="230000512"/>
        <c:crosses val="autoZero"/>
        <c:auto val="1"/>
        <c:lblAlgn val="ctr"/>
        <c:lblOffset val="100"/>
        <c:noMultiLvlLbl val="0"/>
      </c:catAx>
      <c:valAx>
        <c:axId val="230000512"/>
        <c:scaling>
          <c:orientation val="minMax"/>
        </c:scaling>
        <c:delete val="0"/>
        <c:axPos val="l"/>
        <c:majorGridlines/>
        <c:numFmt formatCode="General" sourceLinked="1"/>
        <c:majorTickMark val="out"/>
        <c:minorTickMark val="none"/>
        <c:tickLblPos val="nextTo"/>
        <c:crossAx val="2141966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Sheet3!$B$1</c:f>
              <c:strCache>
                <c:ptCount val="1"/>
                <c:pt idx="0">
                  <c:v>selling_price</c:v>
                </c:pt>
              </c:strCache>
            </c:strRef>
          </c:tx>
          <c:spPr>
            <a:solidFill>
              <a:schemeClr val="bg2">
                <a:lumMod val="75000"/>
              </a:schemeClr>
            </a:solidFill>
          </c:spPr>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Sheet3!$B$2:$B$10</c:f>
              <c:numCache>
                <c:formatCode>General</c:formatCode>
                <c:ptCount val="9"/>
                <c:pt idx="0">
                  <c:v>70000</c:v>
                </c:pt>
                <c:pt idx="1">
                  <c:v>75000</c:v>
                </c:pt>
                <c:pt idx="2">
                  <c:v>50000</c:v>
                </c:pt>
                <c:pt idx="3">
                  <c:v>80000</c:v>
                </c:pt>
                <c:pt idx="4">
                  <c:v>50000</c:v>
                </c:pt>
                <c:pt idx="5">
                  <c:v>50000</c:v>
                </c:pt>
                <c:pt idx="6">
                  <c:v>75000</c:v>
                </c:pt>
                <c:pt idx="7">
                  <c:v>50000</c:v>
                </c:pt>
                <c:pt idx="8">
                  <c:v>60000</c:v>
                </c:pt>
              </c:numCache>
            </c:numRef>
          </c:val>
        </c:ser>
        <c:ser>
          <c:idx val="1"/>
          <c:order val="1"/>
          <c:tx>
            <c:strRef>
              <c:f>Sheet3!$C$1</c:f>
              <c:strCache>
                <c:ptCount val="1"/>
                <c:pt idx="0">
                  <c:v>km_driven</c:v>
                </c:pt>
              </c:strCache>
            </c:strRef>
          </c:tx>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Sheet3!$C$2:$C$10</c:f>
              <c:numCache>
                <c:formatCode>General</c:formatCode>
                <c:ptCount val="9"/>
                <c:pt idx="0">
                  <c:v>240000</c:v>
                </c:pt>
                <c:pt idx="1">
                  <c:v>100000</c:v>
                </c:pt>
                <c:pt idx="2">
                  <c:v>100000</c:v>
                </c:pt>
                <c:pt idx="3">
                  <c:v>100000</c:v>
                </c:pt>
                <c:pt idx="4">
                  <c:v>80000</c:v>
                </c:pt>
                <c:pt idx="5">
                  <c:v>75000</c:v>
                </c:pt>
                <c:pt idx="6">
                  <c:v>72000</c:v>
                </c:pt>
                <c:pt idx="7">
                  <c:v>70000</c:v>
                </c:pt>
                <c:pt idx="8">
                  <c:v>68000</c:v>
                </c:pt>
              </c:numCache>
            </c:numRef>
          </c:val>
        </c:ser>
        <c:ser>
          <c:idx val="2"/>
          <c:order val="2"/>
          <c:tx>
            <c:strRef>
              <c:f>Sheet3!$D$1</c:f>
              <c:strCache>
                <c:ptCount val="1"/>
                <c:pt idx="0">
                  <c:v>ex_showroom_price</c:v>
                </c:pt>
              </c:strCache>
            </c:strRef>
          </c:tx>
          <c:invertIfNegative val="0"/>
          <c:dLbls>
            <c:showLegendKey val="0"/>
            <c:showVal val="1"/>
            <c:showCatName val="0"/>
            <c:showSerName val="0"/>
            <c:showPercent val="0"/>
            <c:showBubbleSize val="0"/>
            <c:showLeaderLines val="0"/>
          </c:dLbls>
          <c:cat>
            <c:strRef>
              <c:f>Sheet3!$A$2:$A$10</c:f>
              <c:strCache>
                <c:ptCount val="9"/>
                <c:pt idx="0">
                  <c:v>Honda CB Hornet 160R</c:v>
                </c:pt>
                <c:pt idx="1">
                  <c:v>Honda CB Unicorn 160</c:v>
                </c:pt>
                <c:pt idx="2">
                  <c:v>Yamaha Fazer [2009-2016]</c:v>
                </c:pt>
                <c:pt idx="3">
                  <c:v>Honda CB Hornet 160R</c:v>
                </c:pt>
                <c:pt idx="4">
                  <c:v>Hero Xtreme Sports</c:v>
                </c:pt>
                <c:pt idx="5">
                  <c:v>Honda CB Unicorn Dazzler</c:v>
                </c:pt>
                <c:pt idx="6">
                  <c:v>Honda CB Hornet 160R</c:v>
                </c:pt>
                <c:pt idx="7">
                  <c:v>Yamaha FZ S V 2.0</c:v>
                </c:pt>
                <c:pt idx="8">
                  <c:v>Yamaha FZ S [2012-2016]</c:v>
                </c:pt>
              </c:strCache>
            </c:strRef>
          </c:cat>
          <c:val>
            <c:numRef>
              <c:f>Sheet3!$D$2:$D$10</c:f>
              <c:numCache>
                <c:formatCode>General</c:formatCode>
                <c:ptCount val="9"/>
                <c:pt idx="0">
                  <c:v>92210</c:v>
                </c:pt>
                <c:pt idx="1">
                  <c:v>79233</c:v>
                </c:pt>
                <c:pt idx="2">
                  <c:v>84751</c:v>
                </c:pt>
                <c:pt idx="3">
                  <c:v>92661</c:v>
                </c:pt>
                <c:pt idx="4">
                  <c:v>80350</c:v>
                </c:pt>
                <c:pt idx="5">
                  <c:v>71757</c:v>
                </c:pt>
                <c:pt idx="6">
                  <c:v>92661</c:v>
                </c:pt>
                <c:pt idx="7">
                  <c:v>84042</c:v>
                </c:pt>
                <c:pt idx="8">
                  <c:v>79432</c:v>
                </c:pt>
              </c:numCache>
            </c:numRef>
          </c:val>
        </c:ser>
        <c:dLbls>
          <c:showLegendKey val="0"/>
          <c:showVal val="0"/>
          <c:showCatName val="0"/>
          <c:showSerName val="0"/>
          <c:showPercent val="0"/>
          <c:showBubbleSize val="0"/>
        </c:dLbls>
        <c:gapWidth val="150"/>
        <c:axId val="211647488"/>
        <c:axId val="216430080"/>
      </c:barChart>
      <c:catAx>
        <c:axId val="211647488"/>
        <c:scaling>
          <c:orientation val="minMax"/>
        </c:scaling>
        <c:delete val="0"/>
        <c:axPos val="b"/>
        <c:majorTickMark val="out"/>
        <c:minorTickMark val="none"/>
        <c:tickLblPos val="nextTo"/>
        <c:crossAx val="216430080"/>
        <c:crosses val="autoZero"/>
        <c:auto val="1"/>
        <c:lblAlgn val="ctr"/>
        <c:lblOffset val="100"/>
        <c:noMultiLvlLbl val="0"/>
      </c:catAx>
      <c:valAx>
        <c:axId val="216430080"/>
        <c:scaling>
          <c:orientation val="minMax"/>
        </c:scaling>
        <c:delete val="0"/>
        <c:axPos val="l"/>
        <c:majorGridlines/>
        <c:numFmt formatCode="General" sourceLinked="1"/>
        <c:majorTickMark val="out"/>
        <c:minorTickMark val="none"/>
        <c:tickLblPos val="nextTo"/>
        <c:crossAx val="2116474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selling_price</c:v>
                </c:pt>
              </c:strCache>
            </c:strRef>
          </c:tx>
          <c:marker>
            <c:symbol val="none"/>
          </c:marker>
          <c:val>
            <c:numRef>
              <c:f>Sheet1!$A$2:$A$312</c:f>
              <c:numCache>
                <c:formatCode>General</c:formatCode>
                <c:ptCount val="311"/>
                <c:pt idx="0">
                  <c:v>175000</c:v>
                </c:pt>
                <c:pt idx="1">
                  <c:v>50000</c:v>
                </c:pt>
                <c:pt idx="2">
                  <c:v>35000</c:v>
                </c:pt>
                <c:pt idx="3">
                  <c:v>25000</c:v>
                </c:pt>
                <c:pt idx="4">
                  <c:v>25000</c:v>
                </c:pt>
                <c:pt idx="5">
                  <c:v>40000</c:v>
                </c:pt>
                <c:pt idx="6">
                  <c:v>26000</c:v>
                </c:pt>
                <c:pt idx="7">
                  <c:v>180000</c:v>
                </c:pt>
                <c:pt idx="8">
                  <c:v>40000</c:v>
                </c:pt>
                <c:pt idx="9">
                  <c:v>55000</c:v>
                </c:pt>
                <c:pt idx="10">
                  <c:v>43000</c:v>
                </c:pt>
                <c:pt idx="11">
                  <c:v>65000</c:v>
                </c:pt>
                <c:pt idx="12">
                  <c:v>120000</c:v>
                </c:pt>
                <c:pt idx="13">
                  <c:v>90000</c:v>
                </c:pt>
                <c:pt idx="14">
                  <c:v>125000</c:v>
                </c:pt>
                <c:pt idx="15">
                  <c:v>28000</c:v>
                </c:pt>
                <c:pt idx="16">
                  <c:v>85000</c:v>
                </c:pt>
                <c:pt idx="17">
                  <c:v>25000</c:v>
                </c:pt>
                <c:pt idx="18">
                  <c:v>60000</c:v>
                </c:pt>
                <c:pt idx="19">
                  <c:v>65000</c:v>
                </c:pt>
                <c:pt idx="20">
                  <c:v>45000</c:v>
                </c:pt>
                <c:pt idx="21">
                  <c:v>35000</c:v>
                </c:pt>
                <c:pt idx="22">
                  <c:v>35000</c:v>
                </c:pt>
                <c:pt idx="23">
                  <c:v>65000</c:v>
                </c:pt>
                <c:pt idx="24">
                  <c:v>160000</c:v>
                </c:pt>
                <c:pt idx="25">
                  <c:v>30000</c:v>
                </c:pt>
                <c:pt idx="26">
                  <c:v>25000</c:v>
                </c:pt>
                <c:pt idx="27">
                  <c:v>30000</c:v>
                </c:pt>
                <c:pt idx="28">
                  <c:v>30000</c:v>
                </c:pt>
                <c:pt idx="29">
                  <c:v>45000</c:v>
                </c:pt>
                <c:pt idx="30">
                  <c:v>150000</c:v>
                </c:pt>
                <c:pt idx="31">
                  <c:v>42000</c:v>
                </c:pt>
                <c:pt idx="32">
                  <c:v>160000</c:v>
                </c:pt>
                <c:pt idx="33">
                  <c:v>40000</c:v>
                </c:pt>
                <c:pt idx="34">
                  <c:v>120000</c:v>
                </c:pt>
                <c:pt idx="35">
                  <c:v>15000</c:v>
                </c:pt>
                <c:pt idx="36">
                  <c:v>25000</c:v>
                </c:pt>
                <c:pt idx="37">
                  <c:v>135000</c:v>
                </c:pt>
                <c:pt idx="38">
                  <c:v>125000</c:v>
                </c:pt>
                <c:pt idx="39">
                  <c:v>55000</c:v>
                </c:pt>
                <c:pt idx="40">
                  <c:v>15000</c:v>
                </c:pt>
                <c:pt idx="41">
                  <c:v>130000</c:v>
                </c:pt>
                <c:pt idx="42">
                  <c:v>72000</c:v>
                </c:pt>
                <c:pt idx="43">
                  <c:v>45000</c:v>
                </c:pt>
                <c:pt idx="44" formatCode="0.00E+00">
                  <c:v>100000</c:v>
                </c:pt>
                <c:pt idx="45">
                  <c:v>150000</c:v>
                </c:pt>
                <c:pt idx="46">
                  <c:v>60000</c:v>
                </c:pt>
                <c:pt idx="47">
                  <c:v>40000</c:v>
                </c:pt>
                <c:pt idx="48">
                  <c:v>30000</c:v>
                </c:pt>
                <c:pt idx="49">
                  <c:v>32000</c:v>
                </c:pt>
                <c:pt idx="50">
                  <c:v>20000</c:v>
                </c:pt>
                <c:pt idx="51">
                  <c:v>125000</c:v>
                </c:pt>
                <c:pt idx="52">
                  <c:v>80000</c:v>
                </c:pt>
                <c:pt idx="53">
                  <c:v>25000</c:v>
                </c:pt>
                <c:pt idx="54">
                  <c:v>170000</c:v>
                </c:pt>
                <c:pt idx="55">
                  <c:v>60000</c:v>
                </c:pt>
                <c:pt idx="56">
                  <c:v>15000</c:v>
                </c:pt>
                <c:pt idx="57">
                  <c:v>60000</c:v>
                </c:pt>
                <c:pt idx="58">
                  <c:v>87000</c:v>
                </c:pt>
                <c:pt idx="59">
                  <c:v>40000</c:v>
                </c:pt>
                <c:pt idx="60">
                  <c:v>15000</c:v>
                </c:pt>
                <c:pt idx="61">
                  <c:v>38000</c:v>
                </c:pt>
                <c:pt idx="62">
                  <c:v>65000</c:v>
                </c:pt>
                <c:pt idx="63">
                  <c:v>58000</c:v>
                </c:pt>
                <c:pt idx="64">
                  <c:v>56000</c:v>
                </c:pt>
                <c:pt idx="65">
                  <c:v>95000</c:v>
                </c:pt>
                <c:pt idx="66">
                  <c:v>18000</c:v>
                </c:pt>
                <c:pt idx="67">
                  <c:v>35000</c:v>
                </c:pt>
                <c:pt idx="68">
                  <c:v>20000</c:v>
                </c:pt>
                <c:pt idx="69">
                  <c:v>25000</c:v>
                </c:pt>
                <c:pt idx="70">
                  <c:v>145000</c:v>
                </c:pt>
                <c:pt idx="71">
                  <c:v>30000</c:v>
                </c:pt>
                <c:pt idx="72">
                  <c:v>60000</c:v>
                </c:pt>
                <c:pt idx="73">
                  <c:v>15000</c:v>
                </c:pt>
                <c:pt idx="74">
                  <c:v>25000</c:v>
                </c:pt>
                <c:pt idx="75" formatCode="0.00E+00">
                  <c:v>100000</c:v>
                </c:pt>
                <c:pt idx="76">
                  <c:v>20000</c:v>
                </c:pt>
                <c:pt idx="77">
                  <c:v>90000</c:v>
                </c:pt>
                <c:pt idx="78">
                  <c:v>40000</c:v>
                </c:pt>
                <c:pt idx="79">
                  <c:v>80000</c:v>
                </c:pt>
                <c:pt idx="80">
                  <c:v>70000</c:v>
                </c:pt>
                <c:pt idx="81">
                  <c:v>98000</c:v>
                </c:pt>
                <c:pt idx="82">
                  <c:v>75000</c:v>
                </c:pt>
                <c:pt idx="83">
                  <c:v>50000</c:v>
                </c:pt>
                <c:pt idx="84">
                  <c:v>75000</c:v>
                </c:pt>
                <c:pt idx="85">
                  <c:v>160000</c:v>
                </c:pt>
                <c:pt idx="86">
                  <c:v>25000</c:v>
                </c:pt>
                <c:pt idx="87">
                  <c:v>42000</c:v>
                </c:pt>
                <c:pt idx="88">
                  <c:v>130000</c:v>
                </c:pt>
                <c:pt idx="89">
                  <c:v>85000</c:v>
                </c:pt>
                <c:pt idx="90">
                  <c:v>85000</c:v>
                </c:pt>
                <c:pt idx="91">
                  <c:v>95000</c:v>
                </c:pt>
                <c:pt idx="92">
                  <c:v>37000</c:v>
                </c:pt>
                <c:pt idx="93">
                  <c:v>140000</c:v>
                </c:pt>
                <c:pt idx="94">
                  <c:v>70000</c:v>
                </c:pt>
                <c:pt idx="95">
                  <c:v>35000</c:v>
                </c:pt>
                <c:pt idx="96">
                  <c:v>28000</c:v>
                </c:pt>
                <c:pt idx="97">
                  <c:v>29500</c:v>
                </c:pt>
                <c:pt idx="98" formatCode="0.00E+00">
                  <c:v>200000</c:v>
                </c:pt>
                <c:pt idx="99">
                  <c:v>69000</c:v>
                </c:pt>
                <c:pt idx="100">
                  <c:v>30000</c:v>
                </c:pt>
                <c:pt idx="101">
                  <c:v>42000</c:v>
                </c:pt>
                <c:pt idx="102">
                  <c:v>50000</c:v>
                </c:pt>
                <c:pt idx="103">
                  <c:v>120000</c:v>
                </c:pt>
                <c:pt idx="104" formatCode="0.00E+00">
                  <c:v>300000</c:v>
                </c:pt>
                <c:pt idx="105">
                  <c:v>50000</c:v>
                </c:pt>
                <c:pt idx="106">
                  <c:v>15000</c:v>
                </c:pt>
                <c:pt idx="107">
                  <c:v>50000</c:v>
                </c:pt>
                <c:pt idx="108">
                  <c:v>50000</c:v>
                </c:pt>
                <c:pt idx="109">
                  <c:v>41000</c:v>
                </c:pt>
                <c:pt idx="110">
                  <c:v>120000</c:v>
                </c:pt>
                <c:pt idx="111">
                  <c:v>140000</c:v>
                </c:pt>
                <c:pt idx="112">
                  <c:v>20000</c:v>
                </c:pt>
                <c:pt idx="113">
                  <c:v>32000</c:v>
                </c:pt>
                <c:pt idx="114">
                  <c:v>70000</c:v>
                </c:pt>
                <c:pt idx="115">
                  <c:v>35000</c:v>
                </c:pt>
                <c:pt idx="116">
                  <c:v>35000</c:v>
                </c:pt>
                <c:pt idx="117">
                  <c:v>40000</c:v>
                </c:pt>
                <c:pt idx="118">
                  <c:v>22000</c:v>
                </c:pt>
                <c:pt idx="119">
                  <c:v>42000</c:v>
                </c:pt>
                <c:pt idx="120">
                  <c:v>145000</c:v>
                </c:pt>
                <c:pt idx="121">
                  <c:v>50000</c:v>
                </c:pt>
                <c:pt idx="122">
                  <c:v>270000</c:v>
                </c:pt>
                <c:pt idx="123">
                  <c:v>28000</c:v>
                </c:pt>
                <c:pt idx="124">
                  <c:v>42000</c:v>
                </c:pt>
                <c:pt idx="125">
                  <c:v>38000</c:v>
                </c:pt>
                <c:pt idx="126">
                  <c:v>15000</c:v>
                </c:pt>
                <c:pt idx="127">
                  <c:v>65000</c:v>
                </c:pt>
                <c:pt idx="128">
                  <c:v>50000</c:v>
                </c:pt>
                <c:pt idx="129">
                  <c:v>65000</c:v>
                </c:pt>
                <c:pt idx="130">
                  <c:v>45000</c:v>
                </c:pt>
                <c:pt idx="131">
                  <c:v>35000</c:v>
                </c:pt>
                <c:pt idx="132">
                  <c:v>18000</c:v>
                </c:pt>
                <c:pt idx="133">
                  <c:v>25000</c:v>
                </c:pt>
                <c:pt idx="134">
                  <c:v>20000</c:v>
                </c:pt>
                <c:pt idx="135">
                  <c:v>195000</c:v>
                </c:pt>
                <c:pt idx="136">
                  <c:v>48000</c:v>
                </c:pt>
                <c:pt idx="137">
                  <c:v>45000</c:v>
                </c:pt>
                <c:pt idx="138">
                  <c:v>25000</c:v>
                </c:pt>
                <c:pt idx="139">
                  <c:v>15000</c:v>
                </c:pt>
                <c:pt idx="140">
                  <c:v>45000</c:v>
                </c:pt>
                <c:pt idx="141">
                  <c:v>75000</c:v>
                </c:pt>
                <c:pt idx="142">
                  <c:v>55000</c:v>
                </c:pt>
                <c:pt idx="143">
                  <c:v>55000</c:v>
                </c:pt>
                <c:pt idx="144">
                  <c:v>35000</c:v>
                </c:pt>
                <c:pt idx="145">
                  <c:v>23000</c:v>
                </c:pt>
                <c:pt idx="146">
                  <c:v>15000</c:v>
                </c:pt>
                <c:pt idx="147">
                  <c:v>150000</c:v>
                </c:pt>
                <c:pt idx="148">
                  <c:v>50000</c:v>
                </c:pt>
                <c:pt idx="149">
                  <c:v>25000</c:v>
                </c:pt>
                <c:pt idx="150">
                  <c:v>30000</c:v>
                </c:pt>
                <c:pt idx="151">
                  <c:v>55000</c:v>
                </c:pt>
                <c:pt idx="152">
                  <c:v>20000</c:v>
                </c:pt>
                <c:pt idx="153">
                  <c:v>16000</c:v>
                </c:pt>
                <c:pt idx="154">
                  <c:v>20000</c:v>
                </c:pt>
                <c:pt idx="155">
                  <c:v>85000</c:v>
                </c:pt>
                <c:pt idx="156">
                  <c:v>105000</c:v>
                </c:pt>
                <c:pt idx="157">
                  <c:v>40000</c:v>
                </c:pt>
                <c:pt idx="158">
                  <c:v>45000</c:v>
                </c:pt>
                <c:pt idx="159">
                  <c:v>40000</c:v>
                </c:pt>
                <c:pt idx="160">
                  <c:v>50000</c:v>
                </c:pt>
                <c:pt idx="161">
                  <c:v>30000</c:v>
                </c:pt>
                <c:pt idx="162">
                  <c:v>40000</c:v>
                </c:pt>
                <c:pt idx="163">
                  <c:v>15000</c:v>
                </c:pt>
                <c:pt idx="164">
                  <c:v>35000</c:v>
                </c:pt>
                <c:pt idx="165">
                  <c:v>55000</c:v>
                </c:pt>
                <c:pt idx="166">
                  <c:v>60000</c:v>
                </c:pt>
                <c:pt idx="167">
                  <c:v>28000</c:v>
                </c:pt>
                <c:pt idx="168">
                  <c:v>25000</c:v>
                </c:pt>
                <c:pt idx="169">
                  <c:v>65000</c:v>
                </c:pt>
                <c:pt idx="170">
                  <c:v>35000</c:v>
                </c:pt>
                <c:pt idx="171">
                  <c:v>21000</c:v>
                </c:pt>
                <c:pt idx="172">
                  <c:v>15000</c:v>
                </c:pt>
                <c:pt idx="173">
                  <c:v>35000</c:v>
                </c:pt>
                <c:pt idx="174">
                  <c:v>40000</c:v>
                </c:pt>
                <c:pt idx="175">
                  <c:v>75000</c:v>
                </c:pt>
                <c:pt idx="176">
                  <c:v>22000</c:v>
                </c:pt>
                <c:pt idx="177">
                  <c:v>80000</c:v>
                </c:pt>
                <c:pt idx="178">
                  <c:v>45000</c:v>
                </c:pt>
                <c:pt idx="179">
                  <c:v>47000</c:v>
                </c:pt>
                <c:pt idx="180">
                  <c:v>15000</c:v>
                </c:pt>
                <c:pt idx="181">
                  <c:v>23000</c:v>
                </c:pt>
                <c:pt idx="182">
                  <c:v>46000</c:v>
                </c:pt>
                <c:pt idx="183">
                  <c:v>17000</c:v>
                </c:pt>
                <c:pt idx="184">
                  <c:v>90000</c:v>
                </c:pt>
                <c:pt idx="185">
                  <c:v>50000</c:v>
                </c:pt>
                <c:pt idx="186">
                  <c:v>30000</c:v>
                </c:pt>
                <c:pt idx="187">
                  <c:v>35000</c:v>
                </c:pt>
                <c:pt idx="188">
                  <c:v>20000</c:v>
                </c:pt>
                <c:pt idx="189">
                  <c:v>45000</c:v>
                </c:pt>
                <c:pt idx="190">
                  <c:v>25000</c:v>
                </c:pt>
                <c:pt idx="191">
                  <c:v>25000</c:v>
                </c:pt>
                <c:pt idx="192">
                  <c:v>60000</c:v>
                </c:pt>
                <c:pt idx="193">
                  <c:v>180000</c:v>
                </c:pt>
                <c:pt idx="194">
                  <c:v>85000</c:v>
                </c:pt>
                <c:pt idx="195">
                  <c:v>35000</c:v>
                </c:pt>
                <c:pt idx="196">
                  <c:v>35000</c:v>
                </c:pt>
                <c:pt idx="197">
                  <c:v>40000</c:v>
                </c:pt>
                <c:pt idx="198">
                  <c:v>24000</c:v>
                </c:pt>
                <c:pt idx="199">
                  <c:v>18000</c:v>
                </c:pt>
                <c:pt idx="200">
                  <c:v>20000</c:v>
                </c:pt>
                <c:pt idx="201">
                  <c:v>70000</c:v>
                </c:pt>
                <c:pt idx="202">
                  <c:v>51000</c:v>
                </c:pt>
                <c:pt idx="203">
                  <c:v>110000</c:v>
                </c:pt>
                <c:pt idx="204">
                  <c:v>75000</c:v>
                </c:pt>
                <c:pt idx="205">
                  <c:v>30000</c:v>
                </c:pt>
                <c:pt idx="206">
                  <c:v>62000</c:v>
                </c:pt>
                <c:pt idx="207">
                  <c:v>60000</c:v>
                </c:pt>
                <c:pt idx="208">
                  <c:v>50000</c:v>
                </c:pt>
                <c:pt idx="209">
                  <c:v>30000</c:v>
                </c:pt>
                <c:pt idx="210">
                  <c:v>15000</c:v>
                </c:pt>
                <c:pt idx="211">
                  <c:v>45000</c:v>
                </c:pt>
                <c:pt idx="212">
                  <c:v>25000</c:v>
                </c:pt>
                <c:pt idx="213">
                  <c:v>40000</c:v>
                </c:pt>
                <c:pt idx="214">
                  <c:v>25000</c:v>
                </c:pt>
                <c:pt idx="215">
                  <c:v>25000</c:v>
                </c:pt>
                <c:pt idx="216">
                  <c:v>70000</c:v>
                </c:pt>
                <c:pt idx="217">
                  <c:v>15000</c:v>
                </c:pt>
                <c:pt idx="218">
                  <c:v>26500</c:v>
                </c:pt>
                <c:pt idx="219">
                  <c:v>135000</c:v>
                </c:pt>
                <c:pt idx="220">
                  <c:v>54000</c:v>
                </c:pt>
                <c:pt idx="221">
                  <c:v>35000</c:v>
                </c:pt>
                <c:pt idx="222">
                  <c:v>45000</c:v>
                </c:pt>
                <c:pt idx="223">
                  <c:v>80000</c:v>
                </c:pt>
                <c:pt idx="224">
                  <c:v>27000</c:v>
                </c:pt>
                <c:pt idx="225">
                  <c:v>30000</c:v>
                </c:pt>
                <c:pt idx="226">
                  <c:v>50000</c:v>
                </c:pt>
                <c:pt idx="227">
                  <c:v>34000</c:v>
                </c:pt>
                <c:pt idx="228">
                  <c:v>70000</c:v>
                </c:pt>
                <c:pt idx="229">
                  <c:v>50000</c:v>
                </c:pt>
                <c:pt idx="230">
                  <c:v>60000</c:v>
                </c:pt>
                <c:pt idx="231">
                  <c:v>30000</c:v>
                </c:pt>
                <c:pt idx="232">
                  <c:v>23000</c:v>
                </c:pt>
                <c:pt idx="233">
                  <c:v>99000</c:v>
                </c:pt>
                <c:pt idx="234">
                  <c:v>90000</c:v>
                </c:pt>
                <c:pt idx="235">
                  <c:v>15000</c:v>
                </c:pt>
                <c:pt idx="236">
                  <c:v>20000</c:v>
                </c:pt>
                <c:pt idx="237">
                  <c:v>25000</c:v>
                </c:pt>
                <c:pt idx="238">
                  <c:v>25000</c:v>
                </c:pt>
                <c:pt idx="239" formatCode="0.00E+00">
                  <c:v>100000</c:v>
                </c:pt>
                <c:pt idx="240">
                  <c:v>25000</c:v>
                </c:pt>
                <c:pt idx="241">
                  <c:v>50000</c:v>
                </c:pt>
                <c:pt idx="242">
                  <c:v>30000</c:v>
                </c:pt>
                <c:pt idx="243">
                  <c:v>15000</c:v>
                </c:pt>
                <c:pt idx="244" formatCode="0.00E+00">
                  <c:v>100000</c:v>
                </c:pt>
                <c:pt idx="245" formatCode="0.00E+00">
                  <c:v>100000</c:v>
                </c:pt>
                <c:pt idx="246">
                  <c:v>40000</c:v>
                </c:pt>
                <c:pt idx="247">
                  <c:v>40000</c:v>
                </c:pt>
                <c:pt idx="248">
                  <c:v>45000</c:v>
                </c:pt>
                <c:pt idx="249">
                  <c:v>35000</c:v>
                </c:pt>
                <c:pt idx="250">
                  <c:v>60000</c:v>
                </c:pt>
                <c:pt idx="251">
                  <c:v>20000</c:v>
                </c:pt>
                <c:pt idx="252">
                  <c:v>50000</c:v>
                </c:pt>
                <c:pt idx="253">
                  <c:v>30000</c:v>
                </c:pt>
                <c:pt idx="254">
                  <c:v>37000</c:v>
                </c:pt>
                <c:pt idx="255" formatCode="0.00E+00">
                  <c:v>300000</c:v>
                </c:pt>
                <c:pt idx="256">
                  <c:v>130000</c:v>
                </c:pt>
                <c:pt idx="257">
                  <c:v>15000</c:v>
                </c:pt>
                <c:pt idx="258">
                  <c:v>110000</c:v>
                </c:pt>
                <c:pt idx="259">
                  <c:v>45000</c:v>
                </c:pt>
                <c:pt idx="260">
                  <c:v>30000</c:v>
                </c:pt>
                <c:pt idx="261">
                  <c:v>30000</c:v>
                </c:pt>
                <c:pt idx="262">
                  <c:v>22000</c:v>
                </c:pt>
                <c:pt idx="263">
                  <c:v>75000</c:v>
                </c:pt>
                <c:pt idx="264">
                  <c:v>45000</c:v>
                </c:pt>
                <c:pt idx="265">
                  <c:v>35000</c:v>
                </c:pt>
                <c:pt idx="266">
                  <c:v>70000</c:v>
                </c:pt>
                <c:pt idx="267">
                  <c:v>15000</c:v>
                </c:pt>
                <c:pt idx="268">
                  <c:v>185000</c:v>
                </c:pt>
                <c:pt idx="269">
                  <c:v>25000</c:v>
                </c:pt>
                <c:pt idx="270">
                  <c:v>80000</c:v>
                </c:pt>
                <c:pt idx="271">
                  <c:v>20000</c:v>
                </c:pt>
                <c:pt idx="272">
                  <c:v>40000</c:v>
                </c:pt>
                <c:pt idx="273">
                  <c:v>30000</c:v>
                </c:pt>
                <c:pt idx="274">
                  <c:v>40000</c:v>
                </c:pt>
                <c:pt idx="275">
                  <c:v>18000</c:v>
                </c:pt>
                <c:pt idx="276">
                  <c:v>15000</c:v>
                </c:pt>
                <c:pt idx="277">
                  <c:v>15000</c:v>
                </c:pt>
                <c:pt idx="278">
                  <c:v>35000</c:v>
                </c:pt>
                <c:pt idx="279">
                  <c:v>50000</c:v>
                </c:pt>
                <c:pt idx="280">
                  <c:v>35000</c:v>
                </c:pt>
                <c:pt idx="281">
                  <c:v>45000</c:v>
                </c:pt>
                <c:pt idx="282">
                  <c:v>30000</c:v>
                </c:pt>
                <c:pt idx="283">
                  <c:v>40000</c:v>
                </c:pt>
                <c:pt idx="284">
                  <c:v>25000</c:v>
                </c:pt>
                <c:pt idx="285">
                  <c:v>45000</c:v>
                </c:pt>
                <c:pt idx="286">
                  <c:v>70000</c:v>
                </c:pt>
                <c:pt idx="287">
                  <c:v>36000</c:v>
                </c:pt>
                <c:pt idx="288">
                  <c:v>50000</c:v>
                </c:pt>
                <c:pt idx="289">
                  <c:v>165000</c:v>
                </c:pt>
                <c:pt idx="290">
                  <c:v>135000</c:v>
                </c:pt>
                <c:pt idx="291">
                  <c:v>120000</c:v>
                </c:pt>
                <c:pt idx="292">
                  <c:v>115000</c:v>
                </c:pt>
                <c:pt idx="293">
                  <c:v>110000</c:v>
                </c:pt>
                <c:pt idx="294">
                  <c:v>105000</c:v>
                </c:pt>
                <c:pt idx="295">
                  <c:v>78000</c:v>
                </c:pt>
                <c:pt idx="296">
                  <c:v>75000</c:v>
                </c:pt>
                <c:pt idx="297">
                  <c:v>65000</c:v>
                </c:pt>
                <c:pt idx="298">
                  <c:v>60000</c:v>
                </c:pt>
                <c:pt idx="299">
                  <c:v>60000</c:v>
                </c:pt>
                <c:pt idx="300">
                  <c:v>60000</c:v>
                </c:pt>
                <c:pt idx="301">
                  <c:v>60000</c:v>
                </c:pt>
                <c:pt idx="302">
                  <c:v>52000</c:v>
                </c:pt>
                <c:pt idx="303">
                  <c:v>50000</c:v>
                </c:pt>
                <c:pt idx="304">
                  <c:v>48000</c:v>
                </c:pt>
                <c:pt idx="305">
                  <c:v>45000</c:v>
                </c:pt>
                <c:pt idx="306">
                  <c:v>42000</c:v>
                </c:pt>
                <c:pt idx="307">
                  <c:v>40000</c:v>
                </c:pt>
                <c:pt idx="308">
                  <c:v>38000</c:v>
                </c:pt>
                <c:pt idx="309">
                  <c:v>20000</c:v>
                </c:pt>
                <c:pt idx="310">
                  <c:v>15000</c:v>
                </c:pt>
              </c:numCache>
            </c:numRef>
          </c:val>
          <c:smooth val="0"/>
        </c:ser>
        <c:ser>
          <c:idx val="1"/>
          <c:order val="1"/>
          <c:tx>
            <c:strRef>
              <c:f>Sheet1!$B$1</c:f>
              <c:strCache>
                <c:ptCount val="1"/>
                <c:pt idx="0">
                  <c:v>Pred_Value</c:v>
                </c:pt>
              </c:strCache>
            </c:strRef>
          </c:tx>
          <c:spPr>
            <a:ln>
              <a:solidFill>
                <a:schemeClr val="bg2">
                  <a:lumMod val="75000"/>
                </a:schemeClr>
              </a:solidFill>
            </a:ln>
          </c:spPr>
          <c:marker>
            <c:symbol val="none"/>
          </c:marker>
          <c:val>
            <c:numRef>
              <c:f>Sheet1!$B$2:$B$312</c:f>
              <c:numCache>
                <c:formatCode>General</c:formatCode>
                <c:ptCount val="311"/>
                <c:pt idx="0">
                  <c:v>138318.79899564001</c:v>
                </c:pt>
                <c:pt idx="1">
                  <c:v>43902.358241800197</c:v>
                </c:pt>
                <c:pt idx="2">
                  <c:v>51558.670550905597</c:v>
                </c:pt>
                <c:pt idx="3">
                  <c:v>27952.351790495599</c:v>
                </c:pt>
                <c:pt idx="4">
                  <c:v>23812.845613156202</c:v>
                </c:pt>
                <c:pt idx="5">
                  <c:v>56981.709624584597</c:v>
                </c:pt>
                <c:pt idx="6">
                  <c:v>34281.933683785799</c:v>
                </c:pt>
                <c:pt idx="7">
                  <c:v>180000</c:v>
                </c:pt>
                <c:pt idx="8">
                  <c:v>47829.177253830901</c:v>
                </c:pt>
                <c:pt idx="9">
                  <c:v>48517.238968372403</c:v>
                </c:pt>
                <c:pt idx="10">
                  <c:v>55048.426940935999</c:v>
                </c:pt>
                <c:pt idx="11">
                  <c:v>68346.194096760606</c:v>
                </c:pt>
                <c:pt idx="12">
                  <c:v>130847.56430899601</c:v>
                </c:pt>
                <c:pt idx="13">
                  <c:v>115644.443813183</c:v>
                </c:pt>
                <c:pt idx="14">
                  <c:v>125000</c:v>
                </c:pt>
                <c:pt idx="15">
                  <c:v>26995.9961044384</c:v>
                </c:pt>
                <c:pt idx="16">
                  <c:v>65951.199364061104</c:v>
                </c:pt>
                <c:pt idx="17">
                  <c:v>25346.796373633901</c:v>
                </c:pt>
                <c:pt idx="18">
                  <c:v>51154.591377353398</c:v>
                </c:pt>
                <c:pt idx="19">
                  <c:v>61047.663281032597</c:v>
                </c:pt>
                <c:pt idx="20">
                  <c:v>47725.873534353901</c:v>
                </c:pt>
                <c:pt idx="21">
                  <c:v>46079.519854958002</c:v>
                </c:pt>
                <c:pt idx="22">
                  <c:v>49790.632228591698</c:v>
                </c:pt>
                <c:pt idx="23">
                  <c:v>59729.2745643948</c:v>
                </c:pt>
                <c:pt idx="24">
                  <c:v>140215.51136684301</c:v>
                </c:pt>
                <c:pt idx="25">
                  <c:v>28938.0950511134</c:v>
                </c:pt>
                <c:pt idx="26">
                  <c:v>34946.182734057104</c:v>
                </c:pt>
                <c:pt idx="27">
                  <c:v>34681.805502839197</c:v>
                </c:pt>
                <c:pt idx="28">
                  <c:v>28196.259547127502</c:v>
                </c:pt>
                <c:pt idx="29">
                  <c:v>47017.9249987238</c:v>
                </c:pt>
                <c:pt idx="30">
                  <c:v>100014.986638273</c:v>
                </c:pt>
                <c:pt idx="31">
                  <c:v>57212.856975859002</c:v>
                </c:pt>
                <c:pt idx="32">
                  <c:v>143926.62374047699</c:v>
                </c:pt>
                <c:pt idx="33">
                  <c:v>68346.194096759995</c:v>
                </c:pt>
                <c:pt idx="34">
                  <c:v>91981.281273322398</c:v>
                </c:pt>
                <c:pt idx="35">
                  <c:v>16390.620865888799</c:v>
                </c:pt>
                <c:pt idx="36">
                  <c:v>42438.9756089496</c:v>
                </c:pt>
                <c:pt idx="37">
                  <c:v>105129.98550028499</c:v>
                </c:pt>
                <c:pt idx="38">
                  <c:v>130896.57424841401</c:v>
                </c:pt>
                <c:pt idx="39">
                  <c:v>53467.247578344599</c:v>
                </c:pt>
                <c:pt idx="40">
                  <c:v>29432.600346259998</c:v>
                </c:pt>
                <c:pt idx="41">
                  <c:v>127024.550982328</c:v>
                </c:pt>
                <c:pt idx="42">
                  <c:v>49790.632228591698</c:v>
                </c:pt>
                <c:pt idx="43">
                  <c:v>48517.238968372098</c:v>
                </c:pt>
                <c:pt idx="44">
                  <c:v>91582.449890945107</c:v>
                </c:pt>
                <c:pt idx="45">
                  <c:v>140215.51136684301</c:v>
                </c:pt>
                <c:pt idx="46">
                  <c:v>58653.7166628013</c:v>
                </c:pt>
                <c:pt idx="47">
                  <c:v>41131.164587371903</c:v>
                </c:pt>
                <c:pt idx="48">
                  <c:v>60923.969349492698</c:v>
                </c:pt>
                <c:pt idx="49">
                  <c:v>64635.081723126299</c:v>
                </c:pt>
                <c:pt idx="50">
                  <c:v>24367.167919192801</c:v>
                </c:pt>
                <c:pt idx="51">
                  <c:v>130896.57424841401</c:v>
                </c:pt>
                <c:pt idx="52">
                  <c:v>72057.306470393596</c:v>
                </c:pt>
                <c:pt idx="53">
                  <c:v>32529.895694474999</c:v>
                </c:pt>
                <c:pt idx="54">
                  <c:v>134607.686622048</c:v>
                </c:pt>
                <c:pt idx="55">
                  <c:v>60923.969349492698</c:v>
                </c:pt>
                <c:pt idx="56">
                  <c:v>27523.957986789799</c:v>
                </c:pt>
                <c:pt idx="57">
                  <c:v>59729.2745643948</c:v>
                </c:pt>
                <c:pt idx="58">
                  <c:v>68346.194096759995</c:v>
                </c:pt>
                <c:pt idx="59">
                  <c:v>38894.870453767398</c:v>
                </c:pt>
                <c:pt idx="60">
                  <c:v>23812.8456131561</c:v>
                </c:pt>
                <c:pt idx="61">
                  <c:v>43274.367647441097</c:v>
                </c:pt>
                <c:pt idx="62">
                  <c:v>64635.081723126299</c:v>
                </c:pt>
                <c:pt idx="63">
                  <c:v>56271.388176305998</c:v>
                </c:pt>
                <c:pt idx="64">
                  <c:v>54123.366281119102</c:v>
                </c:pt>
                <c:pt idx="65">
                  <c:v>76181.306602819604</c:v>
                </c:pt>
                <c:pt idx="66">
                  <c:v>24764.739835422799</c:v>
                </c:pt>
                <c:pt idx="67">
                  <c:v>38657.295107690697</c:v>
                </c:pt>
                <c:pt idx="68">
                  <c:v>29291.996309104699</c:v>
                </c:pt>
                <c:pt idx="69">
                  <c:v>43130.094726579599</c:v>
                </c:pt>
                <c:pt idx="70">
                  <c:v>190426.842158994</c:v>
                </c:pt>
                <c:pt idx="71">
                  <c:v>42368.407481324401</c:v>
                </c:pt>
                <c:pt idx="72">
                  <c:v>49557.257984316297</c:v>
                </c:pt>
                <c:pt idx="73">
                  <c:v>20101.733239522498</c:v>
                </c:pt>
                <c:pt idx="74">
                  <c:v>42368.407481324401</c:v>
                </c:pt>
                <c:pt idx="75">
                  <c:v>121569.495887061</c:v>
                </c:pt>
                <c:pt idx="76">
                  <c:v>23812.8456131561</c:v>
                </c:pt>
                <c:pt idx="77">
                  <c:v>84006.424067316606</c:v>
                </c:pt>
                <c:pt idx="78">
                  <c:v>48222.468805736797</c:v>
                </c:pt>
                <c:pt idx="79">
                  <c:v>65813.543215258498</c:v>
                </c:pt>
                <c:pt idx="80">
                  <c:v>56279.985409865403</c:v>
                </c:pt>
                <c:pt idx="81">
                  <c:v>72057.306470393596</c:v>
                </c:pt>
                <c:pt idx="82">
                  <c:v>31235.0703604234</c:v>
                </c:pt>
                <c:pt idx="83">
                  <c:v>48238.978782414197</c:v>
                </c:pt>
                <c:pt idx="84">
                  <c:v>41435.535915330802</c:v>
                </c:pt>
                <c:pt idx="85">
                  <c:v>126777.780934084</c:v>
                </c:pt>
                <c:pt idx="86">
                  <c:v>33642.288452777102</c:v>
                </c:pt>
                <c:pt idx="87">
                  <c:v>38657.295107690697</c:v>
                </c:pt>
                <c:pt idx="88">
                  <c:v>114377.908847396</c:v>
                </c:pt>
                <c:pt idx="89">
                  <c:v>104674.897901081</c:v>
                </c:pt>
                <c:pt idx="90">
                  <c:v>68346.194096759995</c:v>
                </c:pt>
                <c:pt idx="91">
                  <c:v>123474.34950114699</c:v>
                </c:pt>
                <c:pt idx="92">
                  <c:v>35645.462451396699</c:v>
                </c:pt>
                <c:pt idx="93">
                  <c:v>140215.51136684301</c:v>
                </c:pt>
                <c:pt idx="94">
                  <c:v>1546.1713713542099</c:v>
                </c:pt>
                <c:pt idx="95">
                  <c:v>40627.158538753101</c:v>
                </c:pt>
                <c:pt idx="96">
                  <c:v>34946.182734057104</c:v>
                </c:pt>
                <c:pt idx="97">
                  <c:v>26742.879633629302</c:v>
                </c:pt>
                <c:pt idx="98">
                  <c:v>72057.306470393596</c:v>
                </c:pt>
                <c:pt idx="99">
                  <c:v>53195.138703475401</c:v>
                </c:pt>
                <c:pt idx="100">
                  <c:v>33003.108682738297</c:v>
                </c:pt>
                <c:pt idx="101">
                  <c:v>64635.081723126299</c:v>
                </c:pt>
                <c:pt idx="102">
                  <c:v>45658.567080701301</c:v>
                </c:pt>
                <c:pt idx="103">
                  <c:v>68346.194096759995</c:v>
                </c:pt>
                <c:pt idx="104">
                  <c:v>227967.88086427201</c:v>
                </c:pt>
                <c:pt idx="105">
                  <c:v>51106.749869526502</c:v>
                </c:pt>
                <c:pt idx="106">
                  <c:v>16390.620865888799</c:v>
                </c:pt>
                <c:pt idx="107">
                  <c:v>52568.873036231802</c:v>
                </c:pt>
                <c:pt idx="108">
                  <c:v>52848.283173601303</c:v>
                </c:pt>
                <c:pt idx="109">
                  <c:v>34857.227430290703</c:v>
                </c:pt>
                <c:pt idx="110">
                  <c:v>123066.66856044999</c:v>
                </c:pt>
                <c:pt idx="111">
                  <c:v>127185.461874781</c:v>
                </c:pt>
                <c:pt idx="112">
                  <c:v>-14986.8302178952</c:v>
                </c:pt>
                <c:pt idx="113">
                  <c:v>44277.0498407946</c:v>
                </c:pt>
                <c:pt idx="114">
                  <c:v>79248.383866384902</c:v>
                </c:pt>
                <c:pt idx="115">
                  <c:v>49557.257984316297</c:v>
                </c:pt>
                <c:pt idx="116">
                  <c:v>42368.407481324401</c:v>
                </c:pt>
                <c:pt idx="117">
                  <c:v>54056.066908262103</c:v>
                </c:pt>
                <c:pt idx="118">
                  <c:v>32461.373360382499</c:v>
                </c:pt>
                <c:pt idx="119">
                  <c:v>48222.468805736797</c:v>
                </c:pt>
                <c:pt idx="120">
                  <c:v>100014.986638273</c:v>
                </c:pt>
                <c:pt idx="121">
                  <c:v>48449.8300807794</c:v>
                </c:pt>
                <c:pt idx="122">
                  <c:v>270000</c:v>
                </c:pt>
                <c:pt idx="123">
                  <c:v>31235.0703604234</c:v>
                </c:pt>
                <c:pt idx="124">
                  <c:v>51699.274588061897</c:v>
                </c:pt>
                <c:pt idx="125">
                  <c:v>44277.0498407946</c:v>
                </c:pt>
                <c:pt idx="126">
                  <c:v>1546.1713713541999</c:v>
                </c:pt>
                <c:pt idx="127">
                  <c:v>69376.102303706997</c:v>
                </c:pt>
                <c:pt idx="128">
                  <c:v>50896.546556690897</c:v>
                </c:pt>
                <c:pt idx="129">
                  <c:v>49790.632228591698</c:v>
                </c:pt>
                <c:pt idx="130">
                  <c:v>46079.519854958002</c:v>
                </c:pt>
                <c:pt idx="131">
                  <c:v>68346.194096759995</c:v>
                </c:pt>
                <c:pt idx="132">
                  <c:v>20101.733239522498</c:v>
                </c:pt>
                <c:pt idx="133">
                  <c:v>28028.1753870883</c:v>
                </c:pt>
                <c:pt idx="134">
                  <c:v>23812.8456131561</c:v>
                </c:pt>
                <c:pt idx="135">
                  <c:v>114902.057251486</c:v>
                </c:pt>
                <c:pt idx="136">
                  <c:v>48893.9475337771</c:v>
                </c:pt>
                <c:pt idx="137">
                  <c:v>28703.788459804899</c:v>
                </c:pt>
                <c:pt idx="138">
                  <c:v>38657.295107690697</c:v>
                </c:pt>
                <c:pt idx="139">
                  <c:v>11898.4301390947</c:v>
                </c:pt>
                <c:pt idx="140">
                  <c:v>36817.707300408103</c:v>
                </c:pt>
                <c:pt idx="141">
                  <c:v>43227.320144791302</c:v>
                </c:pt>
                <c:pt idx="142">
                  <c:v>44160.439567376503</c:v>
                </c:pt>
                <c:pt idx="143">
                  <c:v>56279.985409865403</c:v>
                </c:pt>
                <c:pt idx="144">
                  <c:v>38462.480647241297</c:v>
                </c:pt>
                <c:pt idx="145">
                  <c:v>11898.4301390947</c:v>
                </c:pt>
                <c:pt idx="146">
                  <c:v>46079.519854958002</c:v>
                </c:pt>
                <c:pt idx="147">
                  <c:v>130896.57424841401</c:v>
                </c:pt>
                <c:pt idx="148">
                  <c:v>40528.819674041697</c:v>
                </c:pt>
                <c:pt idx="149">
                  <c:v>11898.4301390947</c:v>
                </c:pt>
                <c:pt idx="150">
                  <c:v>25497.257110495899</c:v>
                </c:pt>
                <c:pt idx="151">
                  <c:v>38657.295107690697</c:v>
                </c:pt>
                <c:pt idx="152">
                  <c:v>46079.519854958002</c:v>
                </c:pt>
                <c:pt idx="153">
                  <c:v>42368.407481324401</c:v>
                </c:pt>
                <c:pt idx="154">
                  <c:v>23812.8456131561</c:v>
                </c:pt>
                <c:pt idx="155">
                  <c:v>79248.383866384902</c:v>
                </c:pt>
                <c:pt idx="156">
                  <c:v>77280.137272797001</c:v>
                </c:pt>
                <c:pt idx="157">
                  <c:v>38932.243781269797</c:v>
                </c:pt>
                <c:pt idx="158">
                  <c:v>40941.605595890003</c:v>
                </c:pt>
                <c:pt idx="159">
                  <c:v>68346.194096759995</c:v>
                </c:pt>
                <c:pt idx="160">
                  <c:v>50979.059935166297</c:v>
                </c:pt>
                <c:pt idx="161">
                  <c:v>53501.744602225299</c:v>
                </c:pt>
                <c:pt idx="162">
                  <c:v>44806.126594738504</c:v>
                </c:pt>
                <c:pt idx="163">
                  <c:v>27523.957986789799</c:v>
                </c:pt>
                <c:pt idx="164">
                  <c:v>29388.1447857286</c:v>
                </c:pt>
                <c:pt idx="165">
                  <c:v>47871.551941010097</c:v>
                </c:pt>
                <c:pt idx="166">
                  <c:v>55410.3869616956</c:v>
                </c:pt>
                <c:pt idx="167">
                  <c:v>53501.744602225299</c:v>
                </c:pt>
                <c:pt idx="168">
                  <c:v>27523.957986789799</c:v>
                </c:pt>
                <c:pt idx="169">
                  <c:v>52270.5800095378</c:v>
                </c:pt>
                <c:pt idx="170">
                  <c:v>40528.819674041697</c:v>
                </c:pt>
                <c:pt idx="171">
                  <c:v>38657.295107690697</c:v>
                </c:pt>
                <c:pt idx="172">
                  <c:v>15000.0000000003</c:v>
                </c:pt>
                <c:pt idx="173">
                  <c:v>25107.670947207698</c:v>
                </c:pt>
                <c:pt idx="174">
                  <c:v>42368.407481324401</c:v>
                </c:pt>
                <c:pt idx="175">
                  <c:v>54556.185043703503</c:v>
                </c:pt>
                <c:pt idx="176">
                  <c:v>27523.957986789799</c:v>
                </c:pt>
                <c:pt idx="177">
                  <c:v>71496.753590745604</c:v>
                </c:pt>
                <c:pt idx="178">
                  <c:v>46079.519854958002</c:v>
                </c:pt>
                <c:pt idx="179">
                  <c:v>52605.059907410803</c:v>
                </c:pt>
                <c:pt idx="180">
                  <c:v>1546.1713713541999</c:v>
                </c:pt>
                <c:pt idx="181">
                  <c:v>38657.295107690697</c:v>
                </c:pt>
                <c:pt idx="182">
                  <c:v>37658.493149722999</c:v>
                </c:pt>
                <c:pt idx="183">
                  <c:v>27523.957986789799</c:v>
                </c:pt>
                <c:pt idx="184">
                  <c:v>95692.393646955999</c:v>
                </c:pt>
                <c:pt idx="185">
                  <c:v>51324.5829890694</c:v>
                </c:pt>
                <c:pt idx="186">
                  <c:v>27952.351790495599</c:v>
                </c:pt>
                <c:pt idx="187">
                  <c:v>60923.969349492603</c:v>
                </c:pt>
                <c:pt idx="188">
                  <c:v>31235.0703604234</c:v>
                </c:pt>
                <c:pt idx="189">
                  <c:v>42827.877281796398</c:v>
                </c:pt>
                <c:pt idx="190">
                  <c:v>21786.144736862301</c:v>
                </c:pt>
                <c:pt idx="191">
                  <c:v>31235.0703604234</c:v>
                </c:pt>
                <c:pt idx="192">
                  <c:v>56279.985409865403</c:v>
                </c:pt>
                <c:pt idx="193">
                  <c:v>180000</c:v>
                </c:pt>
                <c:pt idx="194">
                  <c:v>67785.641217111901</c:v>
                </c:pt>
                <c:pt idx="195">
                  <c:v>46079.519854958002</c:v>
                </c:pt>
                <c:pt idx="196">
                  <c:v>42368.407481324401</c:v>
                </c:pt>
                <c:pt idx="197">
                  <c:v>64635.081723126299</c:v>
                </c:pt>
                <c:pt idx="198">
                  <c:v>20376.681913101598</c:v>
                </c:pt>
                <c:pt idx="199">
                  <c:v>38657.295107690697</c:v>
                </c:pt>
                <c:pt idx="200">
                  <c:v>46079.519854958002</c:v>
                </c:pt>
                <c:pt idx="201">
                  <c:v>64380.880632937697</c:v>
                </c:pt>
                <c:pt idx="202">
                  <c:v>50896.546556690897</c:v>
                </c:pt>
                <c:pt idx="203">
                  <c:v>72057.306470393596</c:v>
                </c:pt>
                <c:pt idx="204">
                  <c:v>72057.306470393596</c:v>
                </c:pt>
                <c:pt idx="205">
                  <c:v>36817.707300408103</c:v>
                </c:pt>
                <c:pt idx="206">
                  <c:v>54607.658930324498</c:v>
                </c:pt>
                <c:pt idx="207">
                  <c:v>65813.543215258498</c:v>
                </c:pt>
                <c:pt idx="208">
                  <c:v>44118.0648801969</c:v>
                </c:pt>
                <c:pt idx="209">
                  <c:v>34946.182734057104</c:v>
                </c:pt>
                <c:pt idx="210">
                  <c:v>1546.1713713541999</c:v>
                </c:pt>
                <c:pt idx="211">
                  <c:v>52568.873036231802</c:v>
                </c:pt>
                <c:pt idx="212">
                  <c:v>33672.789473837503</c:v>
                </c:pt>
                <c:pt idx="213">
                  <c:v>48222.468805736797</c:v>
                </c:pt>
                <c:pt idx="214">
                  <c:v>46079.519854958002</c:v>
                </c:pt>
                <c:pt idx="215">
                  <c:v>23031.767259995599</c:v>
                </c:pt>
                <c:pt idx="216">
                  <c:v>67234.660675667095</c:v>
                </c:pt>
                <c:pt idx="217">
                  <c:v>26250.564726570199</c:v>
                </c:pt>
                <c:pt idx="218">
                  <c:v>26335.022061634299</c:v>
                </c:pt>
                <c:pt idx="219">
                  <c:v>130896.574248415</c:v>
                </c:pt>
                <c:pt idx="220">
                  <c:v>33672.789473837503</c:v>
                </c:pt>
                <c:pt idx="221">
                  <c:v>33094.976795038398</c:v>
                </c:pt>
                <c:pt idx="222">
                  <c:v>43556.835187899</c:v>
                </c:pt>
                <c:pt idx="223">
                  <c:v>49790.632228591698</c:v>
                </c:pt>
                <c:pt idx="224">
                  <c:v>35618.484294394802</c:v>
                </c:pt>
                <c:pt idx="225">
                  <c:v>53501.744602225299</c:v>
                </c:pt>
                <c:pt idx="226">
                  <c:v>28750.260986748901</c:v>
                </c:pt>
                <c:pt idx="227">
                  <c:v>68346.194096759995</c:v>
                </c:pt>
                <c:pt idx="228">
                  <c:v>55644.693553004101</c:v>
                </c:pt>
                <c:pt idx="229">
                  <c:v>46079.519854958002</c:v>
                </c:pt>
                <c:pt idx="230">
                  <c:v>64401.707478850898</c:v>
                </c:pt>
                <c:pt idx="231">
                  <c:v>29768.522234839598</c:v>
                </c:pt>
                <c:pt idx="232">
                  <c:v>11898.4301390947</c:v>
                </c:pt>
                <c:pt idx="233">
                  <c:v>99000</c:v>
                </c:pt>
                <c:pt idx="234">
                  <c:v>68346.194096759995</c:v>
                </c:pt>
                <c:pt idx="235">
                  <c:v>27523.957986789799</c:v>
                </c:pt>
                <c:pt idx="236">
                  <c:v>22623.909688000698</c:v>
                </c:pt>
                <c:pt idx="237">
                  <c:v>34165.104380896599</c:v>
                </c:pt>
                <c:pt idx="238">
                  <c:v>27523.957986789799</c:v>
                </c:pt>
                <c:pt idx="239">
                  <c:v>84006.424067316606</c:v>
                </c:pt>
                <c:pt idx="240">
                  <c:v>38657.295107690697</c:v>
                </c:pt>
                <c:pt idx="241">
                  <c:v>50000.727451784398</c:v>
                </c:pt>
                <c:pt idx="242">
                  <c:v>32675.501091307498</c:v>
                </c:pt>
                <c:pt idx="243">
                  <c:v>34946.182734057104</c:v>
                </c:pt>
                <c:pt idx="244">
                  <c:v>104511.106692282</c:v>
                </c:pt>
                <c:pt idx="245" formatCode="0.00E+00">
                  <c:v>100000</c:v>
                </c:pt>
                <c:pt idx="246">
                  <c:v>60923.969349492603</c:v>
                </c:pt>
                <c:pt idx="247">
                  <c:v>68346.194096759995</c:v>
                </c:pt>
                <c:pt idx="248">
                  <c:v>51998.936595638799</c:v>
                </c:pt>
                <c:pt idx="249">
                  <c:v>39813.998831969599</c:v>
                </c:pt>
                <c:pt idx="250">
                  <c:v>60000</c:v>
                </c:pt>
                <c:pt idx="251">
                  <c:v>24764.739835422901</c:v>
                </c:pt>
                <c:pt idx="252">
                  <c:v>48955.670571251299</c:v>
                </c:pt>
                <c:pt idx="253">
                  <c:v>29494.076952235398</c:v>
                </c:pt>
                <c:pt idx="254">
                  <c:v>60923.969349492603</c:v>
                </c:pt>
                <c:pt idx="255" formatCode="0.00E+00">
                  <c:v>300000</c:v>
                </c:pt>
                <c:pt idx="256">
                  <c:v>41829.8772812069</c:v>
                </c:pt>
                <c:pt idx="257">
                  <c:v>27523.957986789799</c:v>
                </c:pt>
                <c:pt idx="258">
                  <c:v>127456.219793501</c:v>
                </c:pt>
                <c:pt idx="259">
                  <c:v>42368.407481324401</c:v>
                </c:pt>
                <c:pt idx="260">
                  <c:v>49790.632228591698</c:v>
                </c:pt>
                <c:pt idx="261">
                  <c:v>42605.982827401</c:v>
                </c:pt>
                <c:pt idx="262">
                  <c:v>42368.407481324401</c:v>
                </c:pt>
                <c:pt idx="263">
                  <c:v>69467.714881623804</c:v>
                </c:pt>
                <c:pt idx="264">
                  <c:v>45182.835160143499</c:v>
                </c:pt>
                <c:pt idx="265">
                  <c:v>37383.901847471199</c:v>
                </c:pt>
                <c:pt idx="266">
                  <c:v>67234.660675667095</c:v>
                </c:pt>
                <c:pt idx="267">
                  <c:v>20101.733239522498</c:v>
                </c:pt>
                <c:pt idx="268">
                  <c:v>119189.03834733</c:v>
                </c:pt>
                <c:pt idx="269">
                  <c:v>31235.0703604234</c:v>
                </c:pt>
                <c:pt idx="270">
                  <c:v>68769.942487023101</c:v>
                </c:pt>
                <c:pt idx="271">
                  <c:v>38657.295107690697</c:v>
                </c:pt>
                <c:pt idx="272">
                  <c:v>35390.511538734499</c:v>
                </c:pt>
                <c:pt idx="273">
                  <c:v>42368.407481324401</c:v>
                </c:pt>
                <c:pt idx="274">
                  <c:v>47829.177253830501</c:v>
                </c:pt>
                <c:pt idx="275">
                  <c:v>19320.654886362001</c:v>
                </c:pt>
                <c:pt idx="276">
                  <c:v>-1492.4934222941099</c:v>
                </c:pt>
                <c:pt idx="277">
                  <c:v>-142.380723360628</c:v>
                </c:pt>
                <c:pt idx="278">
                  <c:v>53501.744602225299</c:v>
                </c:pt>
                <c:pt idx="279">
                  <c:v>46732.290540441798</c:v>
                </c:pt>
                <c:pt idx="280">
                  <c:v>38657.295107690697</c:v>
                </c:pt>
                <c:pt idx="281">
                  <c:v>50344.954534628399</c:v>
                </c:pt>
                <c:pt idx="282">
                  <c:v>26335.022061634299</c:v>
                </c:pt>
                <c:pt idx="283">
                  <c:v>53501.744602225299</c:v>
                </c:pt>
                <c:pt idx="284">
                  <c:v>25226.982677479798</c:v>
                </c:pt>
                <c:pt idx="285">
                  <c:v>64635.081723126299</c:v>
                </c:pt>
                <c:pt idx="286">
                  <c:v>61810.8275968136</c:v>
                </c:pt>
                <c:pt idx="287">
                  <c:v>47251.437584855201</c:v>
                </c:pt>
                <c:pt idx="288">
                  <c:v>40528.819674041697</c:v>
                </c:pt>
                <c:pt idx="289">
                  <c:v>127115.80761401</c:v>
                </c:pt>
                <c:pt idx="290">
                  <c:v>218099.73364627</c:v>
                </c:pt>
                <c:pt idx="291">
                  <c:v>174421.40099110699</c:v>
                </c:pt>
                <c:pt idx="292">
                  <c:v>166999.17624383999</c:v>
                </c:pt>
                <c:pt idx="293">
                  <c:v>159576.951496572</c:v>
                </c:pt>
                <c:pt idx="294">
                  <c:v>86104.377561677204</c:v>
                </c:pt>
                <c:pt idx="295">
                  <c:v>69636.629551752005</c:v>
                </c:pt>
                <c:pt idx="296">
                  <c:v>60991.443569117597</c:v>
                </c:pt>
                <c:pt idx="297">
                  <c:v>51551.332783494399</c:v>
                </c:pt>
                <c:pt idx="298">
                  <c:v>68940.691599004305</c:v>
                </c:pt>
                <c:pt idx="299">
                  <c:v>63479.594707384</c:v>
                </c:pt>
                <c:pt idx="300">
                  <c:v>67675.501696105101</c:v>
                </c:pt>
                <c:pt idx="301">
                  <c:v>49246.625830532997</c:v>
                </c:pt>
                <c:pt idx="302">
                  <c:v>49773.649113152504</c:v>
                </c:pt>
                <c:pt idx="303">
                  <c:v>46513.8824451931</c:v>
                </c:pt>
                <c:pt idx="304">
                  <c:v>62214.404804484802</c:v>
                </c:pt>
                <c:pt idx="305">
                  <c:v>57647.2195660941</c:v>
                </c:pt>
                <c:pt idx="306">
                  <c:v>56668.850577800302</c:v>
                </c:pt>
                <c:pt idx="307">
                  <c:v>49457.769168193299</c:v>
                </c:pt>
                <c:pt idx="308">
                  <c:v>54876.637392281598</c:v>
                </c:pt>
                <c:pt idx="309">
                  <c:v>34571.091006126597</c:v>
                </c:pt>
                <c:pt idx="310">
                  <c:v>23311.067882629501</c:v>
                </c:pt>
              </c:numCache>
            </c:numRef>
          </c:val>
          <c:smooth val="0"/>
        </c:ser>
        <c:dLbls>
          <c:showLegendKey val="0"/>
          <c:showVal val="0"/>
          <c:showCatName val="0"/>
          <c:showSerName val="0"/>
          <c:showPercent val="0"/>
          <c:showBubbleSize val="0"/>
        </c:dLbls>
        <c:marker val="1"/>
        <c:smooth val="0"/>
        <c:axId val="40552320"/>
        <c:axId val="41472000"/>
      </c:lineChart>
      <c:catAx>
        <c:axId val="40552320"/>
        <c:scaling>
          <c:orientation val="minMax"/>
        </c:scaling>
        <c:delete val="0"/>
        <c:axPos val="b"/>
        <c:majorTickMark val="out"/>
        <c:minorTickMark val="none"/>
        <c:tickLblPos val="nextTo"/>
        <c:crossAx val="41472000"/>
        <c:crosses val="autoZero"/>
        <c:auto val="1"/>
        <c:lblAlgn val="ctr"/>
        <c:lblOffset val="100"/>
        <c:noMultiLvlLbl val="0"/>
      </c:catAx>
      <c:valAx>
        <c:axId val="41472000"/>
        <c:scaling>
          <c:orientation val="minMax"/>
        </c:scaling>
        <c:delete val="0"/>
        <c:axPos val="l"/>
        <c:majorGridlines/>
        <c:numFmt formatCode="General" sourceLinked="1"/>
        <c:majorTickMark val="out"/>
        <c:minorTickMark val="none"/>
        <c:tickLblPos val="nextTo"/>
        <c:crossAx val="40552320"/>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36989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a:endParaRPr/>
          </a:p>
        </p:txBody>
      </p:sp>
      <p:sp>
        <p:nvSpPr>
          <p:cNvPr id="12" name="Google Shape;12;p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600"/>
              <a:buNone/>
              <a:defRPr sz="4600">
                <a:solidFill>
                  <a:schemeClr val="dk1"/>
                </a:solidFill>
              </a:defRPr>
            </a:lvl1pPr>
            <a:lvl2pPr lvl="1" algn="ctr" rtl="0">
              <a:spcBef>
                <a:spcPts val="0"/>
              </a:spcBef>
              <a:spcAft>
                <a:spcPts val="0"/>
              </a:spcAft>
              <a:buClr>
                <a:schemeClr val="dk1"/>
              </a:buClr>
              <a:buSzPts val="4600"/>
              <a:buNone/>
              <a:defRPr sz="4600">
                <a:solidFill>
                  <a:schemeClr val="dk1"/>
                </a:solidFill>
              </a:defRPr>
            </a:lvl2pPr>
            <a:lvl3pPr lvl="2" algn="ctr" rtl="0">
              <a:spcBef>
                <a:spcPts val="0"/>
              </a:spcBef>
              <a:spcAft>
                <a:spcPts val="0"/>
              </a:spcAft>
              <a:buClr>
                <a:schemeClr val="dk1"/>
              </a:buClr>
              <a:buSzPts val="4600"/>
              <a:buNone/>
              <a:defRPr sz="4600">
                <a:solidFill>
                  <a:schemeClr val="dk1"/>
                </a:solidFill>
              </a:defRPr>
            </a:lvl3pPr>
            <a:lvl4pPr lvl="3" algn="ctr" rtl="0">
              <a:spcBef>
                <a:spcPts val="0"/>
              </a:spcBef>
              <a:spcAft>
                <a:spcPts val="0"/>
              </a:spcAft>
              <a:buClr>
                <a:schemeClr val="dk1"/>
              </a:buClr>
              <a:buSzPts val="4600"/>
              <a:buNone/>
              <a:defRPr sz="4600">
                <a:solidFill>
                  <a:schemeClr val="dk1"/>
                </a:solidFill>
              </a:defRPr>
            </a:lvl4pPr>
            <a:lvl5pPr lvl="4" algn="ctr" rtl="0">
              <a:spcBef>
                <a:spcPts val="0"/>
              </a:spcBef>
              <a:spcAft>
                <a:spcPts val="0"/>
              </a:spcAft>
              <a:buClr>
                <a:schemeClr val="dk1"/>
              </a:buClr>
              <a:buSzPts val="4600"/>
              <a:buNone/>
              <a:defRPr sz="4600">
                <a:solidFill>
                  <a:schemeClr val="dk1"/>
                </a:solidFill>
              </a:defRPr>
            </a:lvl5pPr>
            <a:lvl6pPr lvl="5" algn="ctr" rtl="0">
              <a:spcBef>
                <a:spcPts val="0"/>
              </a:spcBef>
              <a:spcAft>
                <a:spcPts val="0"/>
              </a:spcAft>
              <a:buClr>
                <a:schemeClr val="dk1"/>
              </a:buClr>
              <a:buSzPts val="4600"/>
              <a:buNone/>
              <a:defRPr sz="4600">
                <a:solidFill>
                  <a:schemeClr val="dk1"/>
                </a:solidFill>
              </a:defRPr>
            </a:lvl6pPr>
            <a:lvl7pPr lvl="6" algn="ctr" rtl="0">
              <a:spcBef>
                <a:spcPts val="0"/>
              </a:spcBef>
              <a:spcAft>
                <a:spcPts val="0"/>
              </a:spcAft>
              <a:buClr>
                <a:schemeClr val="dk1"/>
              </a:buClr>
              <a:buSzPts val="4600"/>
              <a:buNone/>
              <a:defRPr sz="4600">
                <a:solidFill>
                  <a:schemeClr val="dk1"/>
                </a:solidFill>
              </a:defRPr>
            </a:lvl7pPr>
            <a:lvl8pPr lvl="7" algn="ctr" rtl="0">
              <a:spcBef>
                <a:spcPts val="0"/>
              </a:spcBef>
              <a:spcAft>
                <a:spcPts val="0"/>
              </a:spcAft>
              <a:buClr>
                <a:schemeClr val="dk1"/>
              </a:buClr>
              <a:buSzPts val="4600"/>
              <a:buNone/>
              <a:defRPr sz="4600">
                <a:solidFill>
                  <a:schemeClr val="dk1"/>
                </a:solidFill>
              </a:defRPr>
            </a:lvl8pPr>
            <a:lvl9pPr lvl="8" algn="ctr" rtl="0">
              <a:spcBef>
                <a:spcPts val="0"/>
              </a:spcBef>
              <a:spcAft>
                <a:spcPts val="0"/>
              </a:spcAft>
              <a:buClr>
                <a:schemeClr val="dk1"/>
              </a:buClr>
              <a:buSzPts val="4600"/>
              <a:buNone/>
              <a:defRPr sz="4600">
                <a:solidFill>
                  <a:schemeClr val="dk1"/>
                </a:solidFill>
              </a:defRPr>
            </a:lvl9pPr>
          </a:lstStyle>
          <a:p>
            <a:endParaRPr/>
          </a:p>
        </p:txBody>
      </p:sp>
      <p:sp>
        <p:nvSpPr>
          <p:cNvPr id="15" name="Google Shape;15;p3"/>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6" name="Google Shape;16;p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marL="914400" lvl="1"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marL="1371600" lvl="2"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marL="1828800" lvl="3"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marL="2286000" lvl="4"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marL="2743200" lvl="5"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marL="3200400" lvl="6"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marL="3657600" lvl="7"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marL="4114800" lvl="8" indent="-4191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a:endParaRPr/>
          </a:p>
        </p:txBody>
      </p:sp>
      <p:sp>
        <p:nvSpPr>
          <p:cNvPr id="19" name="Google Shape;19;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dk2"/>
                </a:solidFill>
                <a:latin typeface="Varela Round"/>
                <a:ea typeface="Varela Round"/>
                <a:cs typeface="Varela Round"/>
                <a:sym typeface="Varela Round"/>
              </a:rPr>
              <a:t>“</a:t>
            </a:r>
            <a:endParaRPr sz="9600">
              <a:solidFill>
                <a:schemeClr val="dk2"/>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avLst/>
            <a:gdLst/>
            <a:ahLst/>
            <a:cxnLst/>
            <a:rect l="l" t="t" r="r" b="b"/>
            <a:pathLst>
              <a:path w="59251" h="52447" extrusionOk="0">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w="9525" cap="flat" cmpd="sng">
            <a:solidFill>
              <a:schemeClr val="dk2"/>
            </a:solidFill>
            <a:prstDash val="solid"/>
            <a:round/>
            <a:headEnd type="none" w="med" len="med"/>
            <a:tailEnd type="none" w="med" len="med"/>
          </a:ln>
        </p:spPr>
      </p:sp>
      <p:sp>
        <p:nvSpPr>
          <p:cNvPr id="21" name="Google Shape;21;p4"/>
          <p:cNvSpPr/>
          <p:nvPr/>
        </p:nvSpPr>
        <p:spPr>
          <a:xfrm>
            <a:off x="4046425" y="1113850"/>
            <a:ext cx="1051090" cy="976914"/>
          </a:xfrm>
          <a:custGeom>
            <a:avLst/>
            <a:gdLst/>
            <a:ahLst/>
            <a:cxnLst/>
            <a:rect l="l" t="t" r="r" b="b"/>
            <a:pathLst>
              <a:path w="63157" h="58939" extrusionOk="0">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w="9525" cap="flat" cmpd="sng">
            <a:solidFill>
              <a:schemeClr val="dk2"/>
            </a:solidFill>
            <a:prstDash val="solid"/>
            <a:round/>
            <a:headEnd type="none" w="med" len="med"/>
            <a:tailEnd type="none" w="med" len="med"/>
          </a:ln>
        </p:spPr>
      </p:sp>
      <p:sp>
        <p:nvSpPr>
          <p:cNvPr id="22" name="Google Shape;22;p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a:endParaRPr/>
          </a:p>
        </p:txBody>
      </p:sp>
      <p:sp>
        <p:nvSpPr>
          <p:cNvPr id="25" name="Google Shape;25;p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27" name="Google Shape;27;p5"/>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28" name="Google Shape;28;p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1" name="Google Shape;31;p6"/>
          <p:cNvSpPr txBox="1">
            <a:spLocks noGrp="1"/>
          </p:cNvSpPr>
          <p:nvPr>
            <p:ph type="body" idx="2"/>
          </p:nvPr>
        </p:nvSpPr>
        <p:spPr>
          <a:xfrm>
            <a:off x="4915550" y="1373588"/>
            <a:ext cx="3155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2" name="Google Shape;32;p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33" name="Google Shape;33;p6"/>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34" name="Google Shape;34;p6"/>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35" name="Google Shape;35;p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10148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2"/>
          </p:nvPr>
        </p:nvSpPr>
        <p:spPr>
          <a:xfrm>
            <a:off x="34299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3"/>
          </p:nvPr>
        </p:nvSpPr>
        <p:spPr>
          <a:xfrm>
            <a:off x="58450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1" name="Google Shape;41;p7"/>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42" name="Google Shape;42;p7"/>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43" name="Google Shape;43;p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6" name="Google Shape;46;p8"/>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47" name="Google Shape;47;p8"/>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48" name="Google Shape;48;p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Clr>
                <a:srgbClr val="979CB8"/>
              </a:buClr>
              <a:buSzPts val="1600"/>
              <a:buNone/>
              <a:defRPr sz="1600">
                <a:solidFill>
                  <a:srgbClr val="979CB8"/>
                </a:solidFill>
              </a:defRPr>
            </a:lvl1pPr>
          </a:lstStyle>
          <a:p>
            <a:endParaRPr/>
          </a:p>
        </p:txBody>
      </p:sp>
      <p:sp>
        <p:nvSpPr>
          <p:cNvPr id="51" name="Google Shape;51;p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824550" y="593531"/>
            <a:ext cx="7547700" cy="682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body" idx="1"/>
          </p:nvPr>
        </p:nvSpPr>
        <p:spPr>
          <a:xfrm>
            <a:off x="1070325" y="1438988"/>
            <a:ext cx="7056300" cy="3062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marL="914400" lvl="1"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marL="1371600" lvl="2"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marL="1828800" lvl="3"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marL="2286000" lvl="4"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marL="2743200" lvl="5"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marL="3200400" lvl="6"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marL="3657600" lvl="7"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marL="4114800" lvl="8"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a:endParaRPr/>
          </a:p>
        </p:txBody>
      </p:sp>
      <p:sp>
        <p:nvSpPr>
          <p:cNvPr id="9" name="Google Shape;9;p1"/>
          <p:cNvSpPr txBox="1">
            <a:spLocks noGrp="1"/>
          </p:cNvSpPr>
          <p:nvPr>
            <p:ph type="sldNum" idx="12"/>
          </p:nvPr>
        </p:nvSpPr>
        <p:spPr>
          <a:xfrm>
            <a:off x="4348076" y="4726751"/>
            <a:ext cx="548700" cy="299100"/>
          </a:xfrm>
          <a:prstGeom prst="rect">
            <a:avLst/>
          </a:prstGeom>
          <a:noFill/>
          <a:ln>
            <a:noFill/>
          </a:ln>
        </p:spPr>
        <p:txBody>
          <a:bodyPr spcFirstLastPara="1" wrap="square" lIns="91425" tIns="91425" rIns="91425" bIns="91425" anchor="t" anchorCtr="0">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p>
            <a:pPr lvl="0"/>
            <a:r>
              <a:rPr lang="en" dirty="0"/>
              <a:t>This is a BIKE sales </a:t>
            </a:r>
            <a:r>
              <a:rPr lang="en-US" dirty="0"/>
              <a:t>analysis</a:t>
            </a:r>
            <a:endParaRPr dirty="0"/>
          </a:p>
        </p:txBody>
      </p:sp>
      <p:sp>
        <p:nvSpPr>
          <p:cNvPr id="59" name="Google Shape;59;p11"/>
          <p:cNvSpPr/>
          <p:nvPr/>
        </p:nvSpPr>
        <p:spPr>
          <a:xfrm rot="-3774511">
            <a:off x="2588275" y="1038066"/>
            <a:ext cx="316447" cy="1133981"/>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60" name="Google Shape;60;p11"/>
          <p:cNvSpPr/>
          <p:nvPr/>
        </p:nvSpPr>
        <p:spPr>
          <a:xfrm>
            <a:off x="2496775" y="3413119"/>
            <a:ext cx="3153375" cy="25875"/>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61" name="Google Shape;61;p11"/>
          <p:cNvSpPr/>
          <p:nvPr/>
        </p:nvSpPr>
        <p:spPr>
          <a:xfrm>
            <a:off x="2423800" y="3448933"/>
            <a:ext cx="3177700" cy="31069"/>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62" name="Google Shape;62;p11"/>
          <p:cNvCxnSpPr/>
          <p:nvPr/>
        </p:nvCxnSpPr>
        <p:spPr>
          <a:xfrm rot="10800000" flipH="1">
            <a:off x="3927513" y="1508700"/>
            <a:ext cx="291900" cy="407100"/>
          </a:xfrm>
          <a:prstGeom prst="straightConnector1">
            <a:avLst/>
          </a:prstGeom>
          <a:noFill/>
          <a:ln w="9525" cap="flat" cmpd="sng">
            <a:solidFill>
              <a:srgbClr val="FFFFFF"/>
            </a:solidFill>
            <a:prstDash val="dash"/>
            <a:round/>
            <a:headEnd type="stealth" w="med" len="med"/>
            <a:tailEnd type="none" w="med" len="med"/>
          </a:ln>
        </p:spPr>
      </p:cxnSp>
      <p:sp>
        <p:nvSpPr>
          <p:cNvPr id="63" name="Google Shape;63;p11"/>
          <p:cNvSpPr/>
          <p:nvPr/>
        </p:nvSpPr>
        <p:spPr>
          <a:xfrm>
            <a:off x="5064449" y="1836150"/>
            <a:ext cx="1233817" cy="768825"/>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 Placeholder 1"/>
          <p:cNvSpPr>
            <a:spLocks noGrp="1"/>
          </p:cNvSpPr>
          <p:nvPr>
            <p:ph type="body" idx="1"/>
          </p:nvPr>
        </p:nvSpPr>
        <p:spPr>
          <a:xfrm>
            <a:off x="1331640" y="2648128"/>
            <a:ext cx="6334800" cy="1512168"/>
          </a:xfrm>
        </p:spPr>
        <p:txBody>
          <a:bodyPr/>
          <a:lstStyle/>
          <a:p>
            <a:pPr marL="38100" indent="0">
              <a:buNone/>
            </a:pPr>
            <a:r>
              <a:rPr lang="en-US" sz="2400" dirty="0" smtClean="0"/>
              <a:t>As we can see that the “</a:t>
            </a:r>
            <a:r>
              <a:rPr lang="en-US" sz="2400" dirty="0" err="1" smtClean="0"/>
              <a:t>Traning_data</a:t>
            </a:r>
            <a:r>
              <a:rPr lang="en-US" sz="2400" dirty="0" smtClean="0"/>
              <a:t>” contains 70% of the data.</a:t>
            </a:r>
          </a:p>
          <a:p>
            <a:pPr marL="38100" indent="0">
              <a:buNone/>
            </a:pPr>
            <a:r>
              <a:rPr lang="en-US" sz="2400" dirty="0" smtClean="0"/>
              <a:t>And the “</a:t>
            </a:r>
            <a:r>
              <a:rPr lang="en-US" sz="2400" dirty="0" err="1" smtClean="0"/>
              <a:t>Testing_data</a:t>
            </a:r>
            <a:r>
              <a:rPr lang="en-US" sz="2400" dirty="0" smtClean="0"/>
              <a:t>” contains 30% of the data.</a:t>
            </a:r>
          </a:p>
        </p:txBody>
      </p:sp>
      <p:pic>
        <p:nvPicPr>
          <p:cNvPr id="3074" name="Picture 2" descr="C:\Users\BISWARUP\Pictures\Screenshots\Screenshot (1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19622"/>
            <a:ext cx="36671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3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b="1" dirty="0" smtClean="0"/>
              <a:t>White</a:t>
            </a:r>
          </a:p>
          <a:p>
            <a:pPr marL="0" lvl="0" indent="0" algn="l" rtl="0">
              <a:spcBef>
                <a:spcPts val="600"/>
              </a:spcBef>
              <a:spcAft>
                <a:spcPts val="0"/>
              </a:spcAft>
              <a:buNone/>
            </a:pPr>
            <a:r>
              <a:rPr lang="en" dirty="0" smtClean="0"/>
              <a:t>Is the color of milk and fresh snow, the color produced by the combination of all the colors of the visible spectrum.</a:t>
            </a:r>
            <a:endParaRPr dirty="0"/>
          </a:p>
        </p:txBody>
      </p:sp>
      <p:sp>
        <p:nvSpPr>
          <p:cNvPr id="116" name="Google Shape;116;p1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split your content</a:t>
            </a:r>
            <a:endParaRPr/>
          </a:p>
        </p:txBody>
      </p:sp>
      <p:sp>
        <p:nvSpPr>
          <p:cNvPr id="118" name="Google Shape;118;p1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Text Placeholder 1"/>
          <p:cNvSpPr>
            <a:spLocks noGrp="1"/>
          </p:cNvSpPr>
          <p:nvPr>
            <p:ph type="body" idx="2"/>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two or three columns</a:t>
            </a:r>
            <a:endParaRPr/>
          </a:p>
        </p:txBody>
      </p:sp>
      <p:sp>
        <p:nvSpPr>
          <p:cNvPr id="124" name="Google Shape;124;p19"/>
          <p:cNvSpPr txBox="1">
            <a:spLocks noGrp="1"/>
          </p:cNvSpPr>
          <p:nvPr>
            <p:ph type="body" idx="1"/>
          </p:nvPr>
        </p:nvSpPr>
        <p:spPr>
          <a:xfrm>
            <a:off x="10148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25" name="Google Shape;125;p19"/>
          <p:cNvSpPr txBox="1">
            <a:spLocks noGrp="1"/>
          </p:cNvSpPr>
          <p:nvPr>
            <p:ph type="body" idx="2"/>
          </p:nvPr>
        </p:nvSpPr>
        <p:spPr>
          <a:xfrm>
            <a:off x="34299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26" name="Google Shape;126;p19"/>
          <p:cNvSpPr txBox="1">
            <a:spLocks noGrp="1"/>
          </p:cNvSpPr>
          <p:nvPr>
            <p:ph type="body" idx="3"/>
          </p:nvPr>
        </p:nvSpPr>
        <p:spPr>
          <a:xfrm>
            <a:off x="5845025" y="1427100"/>
            <a:ext cx="2297400" cy="306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27" name="Google Shape;127;p1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picture is worth a thousand words</a:t>
            </a:r>
            <a:endParaRPr/>
          </a:p>
        </p:txBody>
      </p:sp>
      <p:sp>
        <p:nvSpPr>
          <p:cNvPr id="133" name="Google Shape;133;p20"/>
          <p:cNvSpPr txBox="1">
            <a:spLocks noGrp="1"/>
          </p:cNvSpPr>
          <p:nvPr>
            <p:ph type="body" idx="1"/>
          </p:nvPr>
        </p:nvSpPr>
        <p:spPr>
          <a:xfrm>
            <a:off x="4731425" y="1629375"/>
            <a:ext cx="3303600" cy="224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pic>
        <p:nvPicPr>
          <p:cNvPr id="134" name="Google Shape;134;p20" descr="coffee.jpg"/>
          <p:cNvPicPr preferRelativeResize="0"/>
          <p:nvPr/>
        </p:nvPicPr>
        <p:blipFill rotWithShape="1">
          <a:blip r:embed="rId3">
            <a:alphaModFix/>
          </a:blip>
          <a:srcRect t="10642" b="10642"/>
          <a:stretch/>
        </p:blipFill>
        <p:spPr>
          <a:xfrm>
            <a:off x="1101873" y="1629375"/>
            <a:ext cx="3032100" cy="2386500"/>
          </a:xfrm>
          <a:prstGeom prst="rect">
            <a:avLst/>
          </a:prstGeom>
          <a:noFill/>
          <a:ln w="9525" cap="flat" cmpd="sng">
            <a:solidFill>
              <a:srgbClr val="505670"/>
            </a:solidFill>
            <a:prstDash val="dash"/>
            <a:round/>
            <a:headEnd type="none" w="sm" len="sm"/>
            <a:tailEnd type="none" w="sm" len="sm"/>
          </a:ln>
        </p:spPr>
      </p:pic>
      <p:sp>
        <p:nvSpPr>
          <p:cNvPr id="135" name="Google Shape;135;p2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1"/>
          <p:cNvSpPr/>
          <p:nvPr/>
        </p:nvSpPr>
        <p:spPr>
          <a:xfrm>
            <a:off x="6433253" y="1467150"/>
            <a:ext cx="2196600" cy="2209200"/>
          </a:xfrm>
          <a:prstGeom prst="wedgeEllipseCallout">
            <a:avLst>
              <a:gd name="adj1" fmla="val -44197"/>
              <a:gd name="adj2" fmla="val -43407"/>
            </a:avLst>
          </a:prstGeom>
          <a:solidFill>
            <a:srgbClr val="FFFFFF">
              <a:alpha val="79230"/>
            </a:srgbClr>
          </a:solidFill>
          <a:ln w="9525" cap="flat" cmpd="sng">
            <a:solidFill>
              <a:srgbClr val="FFFFFF"/>
            </a:solidFill>
            <a:prstDash val="dash"/>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bg2">
                    <a:lumMod val="75000"/>
                  </a:schemeClr>
                </a:solidFill>
                <a:latin typeface="Shadows Into Light"/>
                <a:ea typeface="Varela Round"/>
                <a:cs typeface="Varela Round"/>
                <a:sym typeface="Shadows Into Light"/>
              </a:rPr>
              <a:t>As we cann see that in this data t</a:t>
            </a:r>
            <a:r>
              <a:rPr lang="en-US" dirty="0" smtClean="0">
                <a:solidFill>
                  <a:schemeClr val="bg2">
                    <a:lumMod val="75000"/>
                  </a:schemeClr>
                </a:solidFill>
                <a:latin typeface="Shadows Into Light"/>
                <a:ea typeface="Varela Round"/>
                <a:cs typeface="Varela Round"/>
                <a:sym typeface="Shadows Into Light"/>
              </a:rPr>
              <a:t>he</a:t>
            </a:r>
            <a:r>
              <a:rPr lang="en" dirty="0" smtClean="0">
                <a:solidFill>
                  <a:schemeClr val="bg2">
                    <a:lumMod val="75000"/>
                  </a:schemeClr>
                </a:solidFill>
                <a:latin typeface="Shadows Into Light"/>
                <a:ea typeface="Varela Round"/>
                <a:cs typeface="Varela Round"/>
                <a:sym typeface="Shadows Into Light"/>
              </a:rPr>
              <a:t> “KTM RC 390” and the “Royal Enfield Interceptor”, “Royal Enfield Classic 350”. </a:t>
            </a:r>
            <a:r>
              <a:rPr lang="en-US" dirty="0" smtClean="0">
                <a:solidFill>
                  <a:schemeClr val="bg2">
                    <a:lumMod val="75000"/>
                  </a:schemeClr>
                </a:solidFill>
                <a:latin typeface="Shadows Into Light"/>
                <a:ea typeface="Varela Round"/>
                <a:cs typeface="Varela Round"/>
                <a:sym typeface="Shadows Into Light"/>
              </a:rPr>
              <a:t>A</a:t>
            </a:r>
            <a:r>
              <a:rPr lang="en" dirty="0" smtClean="0">
                <a:solidFill>
                  <a:schemeClr val="bg2">
                    <a:lumMod val="75000"/>
                  </a:schemeClr>
                </a:solidFill>
                <a:latin typeface="Shadows Into Light"/>
                <a:ea typeface="Varela Round"/>
                <a:cs typeface="Varela Round"/>
                <a:sym typeface="Shadows Into Light"/>
              </a:rPr>
              <a:t>re impacting in a good way in our sales.</a:t>
            </a:r>
            <a:endParaRPr dirty="0" smtClean="0">
              <a:solidFill>
                <a:schemeClr val="bg2">
                  <a:lumMod val="75000"/>
                </a:schemeClr>
              </a:solidFill>
              <a:latin typeface="Varela Round"/>
              <a:ea typeface="Varela Round"/>
              <a:cs typeface="Varela Round"/>
              <a:sym typeface="Varela Round"/>
            </a:endParaRPr>
          </a:p>
        </p:txBody>
      </p:sp>
      <p:sp>
        <p:nvSpPr>
          <p:cNvPr id="141" name="Google Shape;141;p21"/>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1026" name="Picture 2" descr="C:\Users\BISWARUP\Pictures\Screenshots\Screenshot (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75606"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22" name="Chart 21"/>
          <p:cNvGraphicFramePr>
            <a:graphicFrameLocks/>
          </p:cNvGraphicFramePr>
          <p:nvPr>
            <p:extLst>
              <p:ext uri="{D42A27DB-BD31-4B8C-83A1-F6EECF244321}">
                <p14:modId xmlns:p14="http://schemas.microsoft.com/office/powerpoint/2010/main" val="3534765357"/>
              </p:ext>
            </p:extLst>
          </p:nvPr>
        </p:nvGraphicFramePr>
        <p:xfrm>
          <a:off x="0" y="0"/>
          <a:ext cx="6876256" cy="51435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idx="1"/>
          </p:nvPr>
        </p:nvSpPr>
        <p:spPr>
          <a:xfrm>
            <a:off x="6968852" y="3075806"/>
            <a:ext cx="2160240" cy="519600"/>
          </a:xfrm>
        </p:spPr>
        <p:txBody>
          <a:bodyPr/>
          <a:lstStyle/>
          <a:p>
            <a:r>
              <a:rPr lang="en-US" dirty="0" smtClean="0"/>
              <a:t>As we can see the </a:t>
            </a:r>
            <a:r>
              <a:rPr lang="en-US" dirty="0" err="1" smtClean="0"/>
              <a:t>Yearly_selling_price</a:t>
            </a:r>
            <a:r>
              <a:rPr lang="en-US" dirty="0" smtClean="0"/>
              <a:t> of Royal </a:t>
            </a:r>
            <a:r>
              <a:rPr lang="en-US" dirty="0" err="1" smtClean="0"/>
              <a:t>Endfield</a:t>
            </a:r>
            <a:r>
              <a:rPr lang="en-US" dirty="0" smtClean="0"/>
              <a:t> Classic 350 is higher in every year</a:t>
            </a:r>
            <a:endParaRPr lang="en-US" dirty="0"/>
          </a:p>
        </p:txBody>
      </p:sp>
    </p:spTree>
    <p:extLst>
      <p:ext uri="{BB962C8B-B14F-4D97-AF65-F5344CB8AC3E}">
        <p14:creationId xmlns:p14="http://schemas.microsoft.com/office/powerpoint/2010/main" val="135561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3"/>
          <p:cNvSpPr txBox="1">
            <a:spLocks noGrp="1"/>
          </p:cNvSpPr>
          <p:nvPr>
            <p:ph type="ctrTitle" idx="4294967295"/>
          </p:nvPr>
        </p:nvSpPr>
        <p:spPr>
          <a:xfrm>
            <a:off x="1691680" y="771550"/>
            <a:ext cx="5804100" cy="7920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smtClean="0">
                <a:solidFill>
                  <a:schemeClr val="accent1"/>
                </a:solidFill>
              </a:rPr>
              <a:t>Note!</a:t>
            </a:r>
            <a:endParaRPr sz="4800" dirty="0">
              <a:solidFill>
                <a:schemeClr val="accent1"/>
              </a:solidFill>
            </a:endParaRPr>
          </a:p>
        </p:txBody>
      </p:sp>
      <p:sp>
        <p:nvSpPr>
          <p:cNvPr id="288" name="Google Shape;288;p33"/>
          <p:cNvSpPr txBox="1">
            <a:spLocks noGrp="1"/>
          </p:cNvSpPr>
          <p:nvPr>
            <p:ph type="subTitle" idx="4294967295"/>
          </p:nvPr>
        </p:nvSpPr>
        <p:spPr>
          <a:xfrm>
            <a:off x="1187624" y="1690181"/>
            <a:ext cx="6788400" cy="784800"/>
          </a:xfrm>
          <a:prstGeom prst="rect">
            <a:avLst/>
          </a:prstGeom>
        </p:spPr>
        <p:txBody>
          <a:bodyPr spcFirstLastPara="1" wrap="square" lIns="91425" tIns="91425" rIns="91425" bIns="91425" anchor="t" anchorCtr="0">
            <a:noAutofit/>
          </a:bodyPr>
          <a:lstStyle/>
          <a:p>
            <a:pPr marL="0" lvl="0" indent="0" algn="ctr">
              <a:buNone/>
            </a:pPr>
            <a:r>
              <a:rPr lang="en-US" sz="3600" b="1" dirty="0" smtClean="0">
                <a:solidFill>
                  <a:srgbClr val="FFFFFF"/>
                </a:solidFill>
              </a:rPr>
              <a:t>Just like the </a:t>
            </a:r>
            <a:r>
              <a:rPr lang="en-US" sz="3600" dirty="0"/>
              <a:t>Royal Enfield Classic </a:t>
            </a:r>
            <a:r>
              <a:rPr lang="en-US" sz="3600" dirty="0" smtClean="0"/>
              <a:t>350 </a:t>
            </a:r>
            <a:r>
              <a:rPr lang="en-US" sz="3600" dirty="0" smtClean="0">
                <a:solidFill>
                  <a:schemeClr val="tx2"/>
                </a:solidFill>
              </a:rPr>
              <a:t>The bikes which are significant, those help to increase the sales.</a:t>
            </a:r>
            <a:endParaRPr sz="3600" b="1" dirty="0">
              <a:solidFill>
                <a:srgbClr val="FFFFFF"/>
              </a:solidFill>
            </a:endParaRPr>
          </a:p>
        </p:txBody>
      </p:sp>
      <p:sp>
        <p:nvSpPr>
          <p:cNvPr id="290" name="Google Shape;290;p33"/>
          <p:cNvSpPr/>
          <p:nvPr/>
        </p:nvSpPr>
        <p:spPr>
          <a:xfrm>
            <a:off x="2076850" y="1842169"/>
            <a:ext cx="4748538" cy="142237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3"/>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3"/>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3"/>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3"/>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3"/>
          <p:cNvCxnSpPr/>
          <p:nvPr/>
        </p:nvCxnSpPr>
        <p:spPr>
          <a:xfrm rot="10800000">
            <a:off x="5707050" y="2845219"/>
            <a:ext cx="186300" cy="127800"/>
          </a:xfrm>
          <a:prstGeom prst="straightConnector1">
            <a:avLst/>
          </a:prstGeom>
          <a:noFill/>
          <a:ln w="9525" cap="flat" cmpd="sng">
            <a:solidFill>
              <a:srgbClr val="FFFFFF"/>
            </a:solidFill>
            <a:prstDash val="dash"/>
            <a:round/>
            <a:headEnd type="none" w="med" len="med"/>
            <a:tailEnd type="triangle" w="med" len="med"/>
          </a:ln>
        </p:spPr>
      </p:cxnSp>
      <p:sp>
        <p:nvSpPr>
          <p:cNvPr id="296" name="Google Shape;296;p3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2" name="Text Placeholder 1"/>
          <p:cNvSpPr>
            <a:spLocks noGrp="1"/>
          </p:cNvSpPr>
          <p:nvPr>
            <p:ph type="body" idx="1"/>
          </p:nvPr>
        </p:nvSpPr>
        <p:spPr>
          <a:xfrm>
            <a:off x="5795554" y="1707654"/>
            <a:ext cx="2160240" cy="519600"/>
          </a:xfrm>
        </p:spPr>
        <p:txBody>
          <a:bodyPr/>
          <a:lstStyle/>
          <a:p>
            <a:r>
              <a:rPr lang="en-US" dirty="0" smtClean="0"/>
              <a:t>As well as the p-value shows that the module is good to be used.</a:t>
            </a:r>
            <a:endParaRPr lang="en-US" dirty="0"/>
          </a:p>
        </p:txBody>
      </p:sp>
      <p:pic>
        <p:nvPicPr>
          <p:cNvPr id="2050" name="Picture 2" descr="C:\Users\BISWARUP\Pictures\Screenshots\Screenshot (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9278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p:cNvSpPr txBox="1">
            <a:spLocks/>
          </p:cNvSpPr>
          <p:nvPr/>
        </p:nvSpPr>
        <p:spPr>
          <a:xfrm>
            <a:off x="5940152" y="3723878"/>
            <a:ext cx="2160240" cy="51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28600" algn="ctr" rtl="0">
              <a:lnSpc>
                <a:spcPct val="100000"/>
              </a:lnSpc>
              <a:spcBef>
                <a:spcPts val="360"/>
              </a:spcBef>
              <a:spcAft>
                <a:spcPts val="0"/>
              </a:spcAft>
              <a:buClr>
                <a:srgbClr val="979CB8"/>
              </a:buClr>
              <a:buSzPts val="1600"/>
              <a:buFont typeface="Varela Round"/>
              <a:buNone/>
              <a:defRPr sz="1600" b="0" i="0" u="none" strike="noStrike" cap="none">
                <a:solidFill>
                  <a:srgbClr val="979CB8"/>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r>
              <a:rPr lang="en-US" dirty="0" smtClean="0"/>
              <a:t>But the </a:t>
            </a:r>
            <a:r>
              <a:rPr lang="en-US" dirty="0" err="1" smtClean="0"/>
              <a:t>Km_driven</a:t>
            </a:r>
            <a:r>
              <a:rPr lang="en-US" dirty="0" smtClean="0"/>
              <a:t> data is </a:t>
            </a:r>
            <a:r>
              <a:rPr lang="en-US" dirty="0" err="1" smtClean="0"/>
              <a:t>negetive</a:t>
            </a:r>
            <a:r>
              <a:rPr lang="en-US" dirty="0" smtClean="0"/>
              <a:t> it means that it effects in out sales in a bad way. </a:t>
            </a:r>
            <a:endParaRPr lang="en-US" dirty="0"/>
          </a:p>
        </p:txBody>
      </p:sp>
    </p:spTree>
    <p:extLst>
      <p:ext uri="{BB962C8B-B14F-4D97-AF65-F5344CB8AC3E}">
        <p14:creationId xmlns:p14="http://schemas.microsoft.com/office/powerpoint/2010/main" val="118179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2" name="Text Placeholder 1"/>
          <p:cNvSpPr>
            <a:spLocks noGrp="1"/>
          </p:cNvSpPr>
          <p:nvPr>
            <p:ph type="body" idx="1"/>
          </p:nvPr>
        </p:nvSpPr>
        <p:spPr>
          <a:xfrm>
            <a:off x="4427984" y="1491630"/>
            <a:ext cx="3672408" cy="1728192"/>
          </a:xfrm>
        </p:spPr>
        <p:txBody>
          <a:bodyPr/>
          <a:lstStyle/>
          <a:p>
            <a:r>
              <a:rPr lang="en-US" dirty="0" smtClean="0"/>
              <a:t>We have done the “</a:t>
            </a:r>
            <a:r>
              <a:rPr lang="en-US" dirty="0" err="1" smtClean="0"/>
              <a:t>vif</a:t>
            </a:r>
            <a:r>
              <a:rPr lang="en-US" dirty="0" smtClean="0"/>
              <a:t>()” test to check weather the module is good or not, but it shows that the module is good to use</a:t>
            </a:r>
            <a:endParaRPr lang="en-US" dirty="0"/>
          </a:p>
        </p:txBody>
      </p:sp>
      <p:pic>
        <p:nvPicPr>
          <p:cNvPr id="3074" name="Picture 2" descr="C:\Users\BISWARUP\Pictures\Screenshots\Screenshot (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95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12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2" name="Text Placeholder 1"/>
          <p:cNvSpPr>
            <a:spLocks noGrp="1"/>
          </p:cNvSpPr>
          <p:nvPr>
            <p:ph type="body" idx="1"/>
          </p:nvPr>
        </p:nvSpPr>
        <p:spPr>
          <a:xfrm>
            <a:off x="4427984" y="1491630"/>
            <a:ext cx="3672408" cy="1728192"/>
          </a:xfrm>
        </p:spPr>
        <p:txBody>
          <a:bodyPr/>
          <a:lstStyle/>
          <a:p>
            <a:r>
              <a:rPr lang="en-US" dirty="0" smtClean="0"/>
              <a:t>We have done the “</a:t>
            </a:r>
            <a:r>
              <a:rPr lang="en-US" dirty="0" err="1" smtClean="0"/>
              <a:t>dwt</a:t>
            </a:r>
            <a:r>
              <a:rPr lang="en-US" dirty="0" smtClean="0"/>
              <a:t> ()” test as well to check weather the module is good or not, but it shows that the module is good to use</a:t>
            </a:r>
            <a:endParaRPr lang="en-US" dirty="0"/>
          </a:p>
        </p:txBody>
      </p:sp>
      <p:pic>
        <p:nvPicPr>
          <p:cNvPr id="4098" name="Picture 2" descr="C:\Users\BISWARUP\Pictures\Screenshots\Screenshot (1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11710"/>
            <a:ext cx="322897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9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Instructions </a:t>
            </a:r>
            <a:r>
              <a:rPr lang="en" dirty="0" smtClean="0"/>
              <a:t>of this module</a:t>
            </a:r>
            <a:endParaRPr dirty="0"/>
          </a:p>
        </p:txBody>
      </p:sp>
      <p:sp>
        <p:nvSpPr>
          <p:cNvPr id="69" name="Google Shape;69;p12"/>
          <p:cNvSpPr txBox="1"/>
          <p:nvPr/>
        </p:nvSpPr>
        <p:spPr>
          <a:xfrm>
            <a:off x="1101075" y="1355063"/>
            <a:ext cx="6941700" cy="107294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dirty="0" smtClean="0">
                <a:solidFill>
                  <a:srgbClr val="505670"/>
                </a:solidFill>
                <a:latin typeface="Varela Round"/>
                <a:ea typeface="Varela Round"/>
                <a:cs typeface="Varela Round"/>
                <a:sym typeface="Varela Round"/>
              </a:rPr>
              <a:t>We </a:t>
            </a:r>
            <a:r>
              <a:rPr lang="en-US" sz="1200" dirty="0">
                <a:solidFill>
                  <a:srgbClr val="505670"/>
                </a:solidFill>
                <a:latin typeface="Varela Round"/>
                <a:ea typeface="Varela Round"/>
                <a:cs typeface="Varela Round"/>
                <a:sym typeface="Varela Round"/>
              </a:rPr>
              <a:t>would </a:t>
            </a:r>
            <a:r>
              <a:rPr lang="en-US" sz="1200" dirty="0" smtClean="0">
                <a:solidFill>
                  <a:srgbClr val="505670"/>
                </a:solidFill>
                <a:latin typeface="Varela Round"/>
                <a:ea typeface="Varela Round"/>
                <a:cs typeface="Varela Round"/>
                <a:sym typeface="Varela Round"/>
              </a:rPr>
              <a:t>analysis the data</a:t>
            </a:r>
            <a:r>
              <a:rPr lang="en-US" sz="1200" dirty="0">
                <a:solidFill>
                  <a:srgbClr val="505670"/>
                </a:solidFill>
                <a:latin typeface="Varela Round"/>
                <a:ea typeface="Varela Round"/>
                <a:cs typeface="Varela Round"/>
                <a:sym typeface="Varela Round"/>
              </a:rPr>
              <a:t> </a:t>
            </a:r>
            <a:r>
              <a:rPr lang="en-US" sz="1200" dirty="0" smtClean="0">
                <a:solidFill>
                  <a:srgbClr val="505670"/>
                </a:solidFill>
                <a:latin typeface="Varela Round"/>
                <a:ea typeface="Varela Round"/>
                <a:cs typeface="Varela Round"/>
                <a:sym typeface="Varela Round"/>
              </a:rPr>
              <a:t>and try to know the insights and what this data says about the bike sales</a:t>
            </a:r>
          </a:p>
        </p:txBody>
      </p:sp>
      <p:sp>
        <p:nvSpPr>
          <p:cNvPr id="72" name="Google Shape;72;p1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2" name="Text Placeholder 1"/>
          <p:cNvSpPr>
            <a:spLocks noGrp="1"/>
          </p:cNvSpPr>
          <p:nvPr>
            <p:ph type="body" idx="1"/>
          </p:nvPr>
        </p:nvSpPr>
        <p:spPr>
          <a:xfrm>
            <a:off x="4860032" y="2283718"/>
            <a:ext cx="3672408" cy="1728192"/>
          </a:xfrm>
        </p:spPr>
        <p:txBody>
          <a:bodyPr/>
          <a:lstStyle/>
          <a:p>
            <a:r>
              <a:rPr lang="en-US" dirty="0" smtClean="0"/>
              <a:t>But the values those were significant at the previous module some of them are not significant in this testing Module that’s the reason we had to remove those and as because  we consider the testing module as the final model of all so that’ s the reason we had to be careful into this case.  </a:t>
            </a:r>
          </a:p>
        </p:txBody>
      </p:sp>
      <p:pic>
        <p:nvPicPr>
          <p:cNvPr id="5122" name="Picture 2" descr="C:\Users\BISWARUP\Pictures\Screenshots\Screenshot (1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6186"/>
            <a:ext cx="5220071"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4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44008" y="3939902"/>
            <a:ext cx="3359345" cy="519600"/>
          </a:xfrm>
        </p:spPr>
        <p:txBody>
          <a:bodyPr/>
          <a:lstStyle/>
          <a:p>
            <a:r>
              <a:rPr lang="en-US" dirty="0" smtClean="0"/>
              <a:t>We have done the “</a:t>
            </a:r>
            <a:r>
              <a:rPr lang="en-US" dirty="0" err="1" smtClean="0"/>
              <a:t>vif</a:t>
            </a:r>
            <a:r>
              <a:rPr lang="en-US" dirty="0" smtClean="0"/>
              <a:t>()” test as well and as it shows that the module is good and all the variables those are there in this module are good that’s the reason we have chosen this module as the perfect one.</a:t>
            </a:r>
          </a:p>
          <a:p>
            <a:endParaRPr lang="en-US" dirty="0"/>
          </a:p>
          <a:p>
            <a:r>
              <a:rPr lang="en-US" dirty="0" smtClean="0"/>
              <a:t>But in our terms there is not anything called perfect module because everything depends on data and as well as tuning of module.</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6146" name="Picture 2" descr="C:\Users\BISWARUP\Pictures\Screenshots\Screenshot (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57212"/>
            <a:ext cx="40100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1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94076" y="1347614"/>
            <a:ext cx="3960440" cy="2016224"/>
          </a:xfrm>
        </p:spPr>
        <p:txBody>
          <a:bodyPr/>
          <a:lstStyle/>
          <a:p>
            <a:r>
              <a:rPr lang="en-US" dirty="0" smtClean="0"/>
              <a:t>And in the testing module the “</a:t>
            </a:r>
            <a:r>
              <a:rPr lang="en-US" dirty="0" err="1" smtClean="0"/>
              <a:t>dwt</a:t>
            </a:r>
            <a:r>
              <a:rPr lang="en-US" dirty="0" smtClean="0"/>
              <a:t>()” test shows that the module is good as well, so we can use or keep this module for this analysis.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7170" name="Picture 2" descr="C:\Users\BISWARUP\Pictures\Screenshots\Screenshot (1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83718"/>
            <a:ext cx="32385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7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2"/>
          <p:cNvSpPr txBox="1">
            <a:spLocks noGrp="1"/>
          </p:cNvSpPr>
          <p:nvPr>
            <p:ph type="title"/>
          </p:nvPr>
        </p:nvSpPr>
        <p:spPr>
          <a:xfrm>
            <a:off x="1115616" y="3598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These bikes are almost new</a:t>
            </a:r>
            <a:endParaRPr dirty="0"/>
          </a:p>
        </p:txBody>
      </p:sp>
      <p:sp>
        <p:nvSpPr>
          <p:cNvPr id="150" name="Google Shape;150;p2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graphicFrame>
        <p:nvGraphicFramePr>
          <p:cNvPr id="7" name="Chart 6"/>
          <p:cNvGraphicFramePr>
            <a:graphicFrameLocks/>
          </p:cNvGraphicFramePr>
          <p:nvPr>
            <p:extLst>
              <p:ext uri="{D42A27DB-BD31-4B8C-83A1-F6EECF244321}">
                <p14:modId xmlns:p14="http://schemas.microsoft.com/office/powerpoint/2010/main" val="748418869"/>
              </p:ext>
            </p:extLst>
          </p:nvPr>
        </p:nvGraphicFramePr>
        <p:xfrm>
          <a:off x="-22386" y="843558"/>
          <a:ext cx="9166385" cy="42999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2"/>
          <p:cNvSpPr txBox="1">
            <a:spLocks noGrp="1"/>
          </p:cNvSpPr>
          <p:nvPr>
            <p:ph type="title"/>
          </p:nvPr>
        </p:nvSpPr>
        <p:spPr>
          <a:xfrm>
            <a:off x="1115616" y="3598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Top 10 best bikes with best deal for buying</a:t>
            </a:r>
            <a:endParaRPr dirty="0"/>
          </a:p>
        </p:txBody>
      </p:sp>
      <p:sp>
        <p:nvSpPr>
          <p:cNvPr id="150" name="Google Shape;150;p2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graphicFrame>
        <p:nvGraphicFramePr>
          <p:cNvPr id="6" name="Chart 5"/>
          <p:cNvGraphicFramePr>
            <a:graphicFrameLocks/>
          </p:cNvGraphicFramePr>
          <p:nvPr>
            <p:extLst>
              <p:ext uri="{D42A27DB-BD31-4B8C-83A1-F6EECF244321}">
                <p14:modId xmlns:p14="http://schemas.microsoft.com/office/powerpoint/2010/main" val="2792260783"/>
              </p:ext>
            </p:extLst>
          </p:nvPr>
        </p:nvGraphicFramePr>
        <p:xfrm>
          <a:off x="0" y="699543"/>
          <a:ext cx="9144000" cy="44439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933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smtClean="0"/>
              <a:t>These are the Top 10 bikes which most of the people have liked to buy.</a:t>
            </a:r>
            <a:endParaRPr sz="1800" dirty="0"/>
          </a:p>
        </p:txBody>
      </p:sp>
      <p:sp>
        <p:nvSpPr>
          <p:cNvPr id="157" name="Google Shape;157;p2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graphicFrame>
        <p:nvGraphicFramePr>
          <p:cNvPr id="5" name="Chart 4"/>
          <p:cNvGraphicFramePr>
            <a:graphicFrameLocks/>
          </p:cNvGraphicFramePr>
          <p:nvPr>
            <p:extLst>
              <p:ext uri="{D42A27DB-BD31-4B8C-83A1-F6EECF244321}">
                <p14:modId xmlns:p14="http://schemas.microsoft.com/office/powerpoint/2010/main" val="3084194468"/>
              </p:ext>
            </p:extLst>
          </p:nvPr>
        </p:nvGraphicFramePr>
        <p:xfrm>
          <a:off x="0" y="699542"/>
          <a:ext cx="9144000" cy="44772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4"/>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smtClean="0"/>
              <a:t>These bikes are not providing very good sales and very bad deal to buy</a:t>
            </a:r>
            <a:endParaRPr sz="2000" dirty="0"/>
          </a:p>
        </p:txBody>
      </p:sp>
      <p:sp>
        <p:nvSpPr>
          <p:cNvPr id="171" name="Google Shape;171;p2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graphicFrame>
        <p:nvGraphicFramePr>
          <p:cNvPr id="12" name="Chart 11"/>
          <p:cNvGraphicFramePr>
            <a:graphicFrameLocks/>
          </p:cNvGraphicFramePr>
          <p:nvPr>
            <p:extLst>
              <p:ext uri="{D42A27DB-BD31-4B8C-83A1-F6EECF244321}">
                <p14:modId xmlns:p14="http://schemas.microsoft.com/office/powerpoint/2010/main" val="4010649985"/>
              </p:ext>
            </p:extLst>
          </p:nvPr>
        </p:nvGraphicFramePr>
        <p:xfrm>
          <a:off x="0" y="771550"/>
          <a:ext cx="9144000" cy="4371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4"/>
          <p:cNvSpPr txBox="1">
            <a:spLocks noGrp="1"/>
          </p:cNvSpPr>
          <p:nvPr>
            <p:ph type="title"/>
          </p:nvPr>
        </p:nvSpPr>
        <p:spPr>
          <a:xfrm>
            <a:off x="971600" y="0"/>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smtClean="0"/>
              <a:t>This is prediction </a:t>
            </a:r>
            <a:r>
              <a:rPr lang="en-US" sz="2000" dirty="0" err="1" smtClean="0"/>
              <a:t>vs</a:t>
            </a:r>
            <a:r>
              <a:rPr lang="en-US" sz="2000" dirty="0" smtClean="0"/>
              <a:t> actual sales.</a:t>
            </a:r>
            <a:endParaRPr sz="2000" dirty="0"/>
          </a:p>
        </p:txBody>
      </p:sp>
      <p:sp>
        <p:nvSpPr>
          <p:cNvPr id="171" name="Google Shape;171;p2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graphicFrame>
        <p:nvGraphicFramePr>
          <p:cNvPr id="5" name="Chart 4"/>
          <p:cNvGraphicFramePr>
            <a:graphicFrameLocks/>
          </p:cNvGraphicFramePr>
          <p:nvPr>
            <p:extLst>
              <p:ext uri="{D42A27DB-BD31-4B8C-83A1-F6EECF244321}">
                <p14:modId xmlns:p14="http://schemas.microsoft.com/office/powerpoint/2010/main" val="2886532850"/>
              </p:ext>
            </p:extLst>
          </p:nvPr>
        </p:nvGraphicFramePr>
        <p:xfrm>
          <a:off x="0" y="699543"/>
          <a:ext cx="9144000" cy="44439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478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3"/>
          <p:cNvSpPr txBox="1">
            <a:spLocks noGrp="1"/>
          </p:cNvSpPr>
          <p:nvPr>
            <p:ph type="ctrTitle" idx="4294967295"/>
          </p:nvPr>
        </p:nvSpPr>
        <p:spPr>
          <a:xfrm>
            <a:off x="1475656" y="2422219"/>
            <a:ext cx="5804100" cy="55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accent1"/>
                </a:solidFill>
              </a:rPr>
              <a:t>Thanks!</a:t>
            </a:r>
            <a:endParaRPr sz="4800" dirty="0">
              <a:solidFill>
                <a:schemeClr val="accent1"/>
              </a:solidFill>
            </a:endParaRPr>
          </a:p>
        </p:txBody>
      </p:sp>
      <p:sp>
        <p:nvSpPr>
          <p:cNvPr id="290" name="Google Shape;290;p33"/>
          <p:cNvSpPr/>
          <p:nvPr/>
        </p:nvSpPr>
        <p:spPr>
          <a:xfrm>
            <a:off x="2076850" y="1842169"/>
            <a:ext cx="4748538" cy="142237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3"/>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3"/>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3"/>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3"/>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3"/>
          <p:cNvCxnSpPr/>
          <p:nvPr/>
        </p:nvCxnSpPr>
        <p:spPr>
          <a:xfrm rot="10800000">
            <a:off x="5707050" y="2845219"/>
            <a:ext cx="186300" cy="127800"/>
          </a:xfrm>
          <a:prstGeom prst="straightConnector1">
            <a:avLst/>
          </a:prstGeom>
          <a:noFill/>
          <a:ln w="9525" cap="flat" cmpd="sng">
            <a:solidFill>
              <a:srgbClr val="FFFFFF"/>
            </a:solidFill>
            <a:prstDash val="dash"/>
            <a:round/>
            <a:headEnd type="none" w="med" len="med"/>
            <a:tailEnd type="triangle" w="med" len="med"/>
          </a:ln>
        </p:spPr>
      </p:cxnSp>
      <p:sp>
        <p:nvSpPr>
          <p:cNvPr id="296" name="Google Shape;296;p3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77467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3">
            <a:alphaModFix/>
          </a:blip>
          <a:srcRect l="28502" t="14883" r="36148" b="32094"/>
          <a:stretch/>
        </p:blipFill>
        <p:spPr>
          <a:xfrm>
            <a:off x="1088925" y="709800"/>
            <a:ext cx="1608000" cy="1608000"/>
          </a:xfrm>
          <a:prstGeom prst="wedgeEllipseCallout">
            <a:avLst>
              <a:gd name="adj1" fmla="val 47110"/>
              <a:gd name="adj2" fmla="val 46541"/>
            </a:avLst>
          </a:prstGeom>
          <a:noFill/>
          <a:ln w="9525" cap="flat" cmpd="sng">
            <a:solidFill>
              <a:schemeClr val="dk1"/>
            </a:solidFill>
            <a:prstDash val="dash"/>
            <a:round/>
            <a:headEnd type="none" w="sm" len="sm"/>
            <a:tailEnd type="none" w="sm" len="sm"/>
          </a:ln>
        </p:spPr>
      </p:pic>
      <p:sp>
        <p:nvSpPr>
          <p:cNvPr id="78" name="Google Shape;78;p13"/>
          <p:cNvSpPr txBox="1">
            <a:spLocks noGrp="1"/>
          </p:cNvSpPr>
          <p:nvPr>
            <p:ph type="ctrTitle" idx="4294967295"/>
          </p:nvPr>
        </p:nvSpPr>
        <p:spPr>
          <a:xfrm>
            <a:off x="3031774" y="983869"/>
            <a:ext cx="49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solidFill>
                  <a:schemeClr val="accent3"/>
                </a:solidFill>
              </a:rPr>
              <a:t>Hello!</a:t>
            </a:r>
            <a:endParaRPr sz="9600">
              <a:solidFill>
                <a:schemeClr val="accent3"/>
              </a:solidFill>
            </a:endParaRPr>
          </a:p>
        </p:txBody>
      </p:sp>
      <p:sp>
        <p:nvSpPr>
          <p:cNvPr id="79" name="Google Shape;79;p13"/>
          <p:cNvSpPr txBox="1">
            <a:spLocks noGrp="1"/>
          </p:cNvSpPr>
          <p:nvPr>
            <p:ph type="subTitle" idx="4294967295"/>
          </p:nvPr>
        </p:nvSpPr>
        <p:spPr>
          <a:xfrm>
            <a:off x="3031774" y="1661813"/>
            <a:ext cx="4871100" cy="78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4000" dirty="0">
                <a:latin typeface="Shadows Into Light"/>
                <a:ea typeface="Shadows Into Light"/>
                <a:cs typeface="Shadows Into Light"/>
                <a:sym typeface="Shadows Into Light"/>
              </a:rPr>
              <a:t>I </a:t>
            </a:r>
            <a:r>
              <a:rPr lang="en" sz="4000" dirty="0" smtClean="0">
                <a:latin typeface="Shadows Into Light"/>
                <a:ea typeface="Shadows Into Light"/>
                <a:cs typeface="Shadows Into Light"/>
                <a:sym typeface="Shadows Into Light"/>
              </a:rPr>
              <a:t>am Biswarup Ghosh</a:t>
            </a:r>
            <a:endParaRPr sz="4000" dirty="0">
              <a:latin typeface="Shadows Into Light"/>
              <a:ea typeface="Shadows Into Light"/>
              <a:cs typeface="Shadows Into Light"/>
              <a:sym typeface="Shadows Into Light"/>
            </a:endParaRPr>
          </a:p>
        </p:txBody>
      </p:sp>
      <p:sp>
        <p:nvSpPr>
          <p:cNvPr id="80" name="Google Shape;80;p13"/>
          <p:cNvSpPr txBox="1">
            <a:spLocks noGrp="1"/>
          </p:cNvSpPr>
          <p:nvPr>
            <p:ph type="body" idx="4294967295"/>
          </p:nvPr>
        </p:nvSpPr>
        <p:spPr>
          <a:xfrm>
            <a:off x="2843808" y="2715766"/>
            <a:ext cx="4961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smtClean="0">
                <a:solidFill>
                  <a:schemeClr val="accent3"/>
                </a:solidFill>
              </a:rPr>
              <a:t>We would see a project of Bike sales</a:t>
            </a:r>
            <a:endParaRPr sz="2400" dirty="0">
              <a:solidFill>
                <a:schemeClr val="accent3"/>
              </a:solidFill>
            </a:endParaRPr>
          </a:p>
        </p:txBody>
      </p:sp>
      <p:sp>
        <p:nvSpPr>
          <p:cNvPr id="81" name="Google Shape;81;p1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solidFill>
                  <a:schemeClr val="accent5"/>
                </a:solidFill>
              </a:rPr>
              <a:t>1.We would the struckture of this data first</a:t>
            </a:r>
            <a:endParaRPr sz="4400" dirty="0">
              <a:solidFill>
                <a:schemeClr val="accent5"/>
              </a:solidFill>
            </a:endParaRPr>
          </a:p>
        </p:txBody>
      </p:sp>
      <p:sp>
        <p:nvSpPr>
          <p:cNvPr id="87" name="Google Shape;87;p14"/>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a:t>
            </a:r>
            <a:r>
              <a:rPr lang="en" dirty="0" smtClean="0"/>
              <a:t>the Data</a:t>
            </a:r>
            <a:endParaRPr dirty="0"/>
          </a:p>
        </p:txBody>
      </p:sp>
      <p:sp>
        <p:nvSpPr>
          <p:cNvPr id="88" name="Google Shape;88;p1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261799" y="2571750"/>
            <a:ext cx="6334800" cy="819900"/>
          </a:xfrm>
          <a:prstGeom prst="rect">
            <a:avLst/>
          </a:prstGeom>
        </p:spPr>
        <p:txBody>
          <a:bodyPr spcFirstLastPara="1" wrap="square" lIns="91425" tIns="91425" rIns="91425" bIns="91425" anchor="t" anchorCtr="0">
            <a:noAutofit/>
          </a:bodyPr>
          <a:lstStyle/>
          <a:p>
            <a:pPr marL="0" lvl="0" indent="0">
              <a:buNone/>
            </a:pPr>
            <a:r>
              <a:rPr lang="en-US" dirty="0" smtClean="0"/>
              <a:t>As we can see </a:t>
            </a:r>
            <a:r>
              <a:rPr lang="en-US" dirty="0"/>
              <a:t>that </a:t>
            </a:r>
            <a:r>
              <a:rPr lang="en-US" dirty="0" smtClean="0"/>
              <a:t>outliers are there at the first and at the end of this picture</a:t>
            </a:r>
            <a:endParaRPr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1027" name="Picture 3" descr="C:\Users\BISWARUP\Pictures\Screenshots\Screenshot (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059582"/>
            <a:ext cx="5907087" cy="1296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p>
            <a:pPr marL="0" lvl="0" indent="0">
              <a:buNone/>
            </a:pPr>
            <a:r>
              <a:rPr lang="en" sz="2400" dirty="0" smtClean="0"/>
              <a:t>Now we would treate the </a:t>
            </a:r>
            <a:r>
              <a:rPr lang="en-US" sz="2400" dirty="0" smtClean="0"/>
              <a:t>outliers so that the module that we would build that would be perfect</a:t>
            </a:r>
            <a:r>
              <a:rPr lang="en" sz="2400" dirty="0" smtClean="0"/>
              <a:t>.</a:t>
            </a:r>
          </a:p>
          <a:p>
            <a:pPr marL="0" lvl="0" indent="0">
              <a:buNone/>
            </a:pPr>
            <a:r>
              <a:rPr lang="en-US" sz="2400" dirty="0" smtClean="0"/>
              <a:t>I</a:t>
            </a:r>
            <a:r>
              <a:rPr lang="en" sz="2400" dirty="0" smtClean="0"/>
              <a:t>f we don’t treate the </a:t>
            </a:r>
            <a:r>
              <a:rPr lang="en-US" sz="2400" dirty="0" smtClean="0"/>
              <a:t>outliers then our module can be up to our expectation.</a:t>
            </a:r>
          </a:p>
          <a:p>
            <a:pPr marL="0" lvl="0" indent="0">
              <a:buNone/>
            </a:pPr>
            <a:endParaRPr sz="2400"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39852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1331640" y="2355726"/>
            <a:ext cx="6334800" cy="553966"/>
          </a:xfrm>
          <a:prstGeom prst="rect">
            <a:avLst/>
          </a:prstGeom>
        </p:spPr>
        <p:txBody>
          <a:bodyPr spcFirstLastPara="1" wrap="square" lIns="91425" tIns="91425" rIns="91425" bIns="91425" anchor="t" anchorCtr="0">
            <a:noAutofit/>
          </a:bodyPr>
          <a:lstStyle/>
          <a:p>
            <a:pPr marL="0" lvl="0" indent="0">
              <a:buNone/>
            </a:pPr>
            <a:r>
              <a:rPr lang="en-US" sz="2400" dirty="0" smtClean="0"/>
              <a:t>As you now can see that we have fixed </a:t>
            </a:r>
            <a:r>
              <a:rPr lang="en-US" sz="2400" dirty="0"/>
              <a:t>the </a:t>
            </a:r>
            <a:r>
              <a:rPr lang="en-US" sz="2400" dirty="0" smtClean="0"/>
              <a:t>outliers.</a:t>
            </a:r>
          </a:p>
          <a:p>
            <a:pPr marL="0" lvl="0" indent="0">
              <a:buNone/>
            </a:pPr>
            <a:r>
              <a:rPr lang="en-US" sz="2400" dirty="0"/>
              <a:t>The </a:t>
            </a:r>
            <a:r>
              <a:rPr lang="en-US" sz="2400" dirty="0" smtClean="0"/>
              <a:t>outliers those were there earlier those have been fixed now..</a:t>
            </a:r>
          </a:p>
          <a:p>
            <a:pPr marL="0" lvl="0" indent="0">
              <a:buNone/>
            </a:pPr>
            <a:r>
              <a:rPr lang="en-US" sz="2400" dirty="0" smtClean="0"/>
              <a:t>It means our data is good to use</a:t>
            </a:r>
            <a:endParaRPr sz="2400" dirty="0"/>
          </a:p>
        </p:txBody>
      </p:sp>
      <p:sp>
        <p:nvSpPr>
          <p:cNvPr id="94" name="Google Shape;94;p1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2050" name="Picture 2" descr="C:\Users\BISWARUP\Pictures\Screenshots\Screenshot (1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15566"/>
            <a:ext cx="5897563" cy="115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4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This is a slide title</a:t>
            </a:r>
            <a:endParaRPr dirty="0"/>
          </a:p>
        </p:txBody>
      </p:sp>
      <p:sp>
        <p:nvSpPr>
          <p:cNvPr id="100" name="Google Shape;100;p16"/>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000" dirty="0" smtClean="0"/>
              <a:t>W</a:t>
            </a:r>
            <a:r>
              <a:rPr lang="en" sz="2000" dirty="0" smtClean="0"/>
              <a:t>e would consider the “selling_price” column as our dependent variable.</a:t>
            </a:r>
          </a:p>
          <a:p>
            <a:pPr marL="457200" lvl="0" indent="-381000" algn="l" rtl="0">
              <a:spcBef>
                <a:spcPts val="0"/>
              </a:spcBef>
              <a:spcAft>
                <a:spcPts val="0"/>
              </a:spcAft>
              <a:buSzPts val="2400"/>
              <a:buChar char="▧"/>
            </a:pPr>
            <a:r>
              <a:rPr lang="en-US" sz="2000" dirty="0" smtClean="0"/>
              <a:t>And then we would divide the data into two parts one is “</a:t>
            </a:r>
            <a:r>
              <a:rPr lang="en-US" sz="2000" dirty="0" err="1" smtClean="0"/>
              <a:t>Traning_data</a:t>
            </a:r>
            <a:r>
              <a:rPr lang="en-US" sz="2000" dirty="0" smtClean="0"/>
              <a:t>” and the other one is “</a:t>
            </a:r>
            <a:r>
              <a:rPr lang="en-US" sz="2000" dirty="0" err="1" smtClean="0"/>
              <a:t>Testing_data</a:t>
            </a:r>
            <a:r>
              <a:rPr lang="en-US" sz="2000" dirty="0" smtClean="0"/>
              <a:t>”.</a:t>
            </a:r>
          </a:p>
          <a:p>
            <a:pPr marL="457200" lvl="0" indent="-381000" algn="l" rtl="0">
              <a:spcBef>
                <a:spcPts val="0"/>
              </a:spcBef>
              <a:spcAft>
                <a:spcPts val="0"/>
              </a:spcAft>
              <a:buSzPts val="2400"/>
              <a:buChar char="▧"/>
            </a:pPr>
            <a:r>
              <a:rPr lang="en-US" sz="2000" dirty="0" smtClean="0"/>
              <a:t>And we would split the data in the ratio of 7:3, means the “</a:t>
            </a:r>
            <a:r>
              <a:rPr lang="en-US" sz="2000" dirty="0" err="1" smtClean="0"/>
              <a:t>Traning_data</a:t>
            </a:r>
            <a:r>
              <a:rPr lang="en-US" sz="2000" dirty="0" smtClean="0"/>
              <a:t>” would have the 70% value and the </a:t>
            </a:r>
            <a:r>
              <a:rPr lang="en-US" sz="2000" dirty="0" err="1" smtClean="0"/>
              <a:t>Testing_data</a:t>
            </a:r>
            <a:r>
              <a:rPr lang="en-US" sz="2000" dirty="0" smtClean="0"/>
              <a:t> would have 30% value.</a:t>
            </a:r>
          </a:p>
        </p:txBody>
      </p:sp>
      <p:sp>
        <p:nvSpPr>
          <p:cNvPr id="101" name="Google Shape;101;p1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idx="4294967295"/>
          </p:nvPr>
        </p:nvSpPr>
        <p:spPr>
          <a:xfrm>
            <a:off x="685800" y="22691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smtClean="0">
                <a:solidFill>
                  <a:schemeClr val="accent6"/>
                </a:solidFill>
              </a:rPr>
              <a:t>we would divide the data into parts</a:t>
            </a:r>
            <a:endParaRPr sz="3600" b="1" dirty="0">
              <a:solidFill>
                <a:schemeClr val="accent6"/>
              </a:solidFill>
            </a:endParaRPr>
          </a:p>
        </p:txBody>
      </p:sp>
      <p:sp>
        <p:nvSpPr>
          <p:cNvPr id="107" name="Google Shape;107;p17"/>
          <p:cNvSpPr txBox="1">
            <a:spLocks noGrp="1"/>
          </p:cNvSpPr>
          <p:nvPr>
            <p:ph type="subTitle" idx="4294967295"/>
          </p:nvPr>
        </p:nvSpPr>
        <p:spPr>
          <a:xfrm>
            <a:off x="1414500" y="3411563"/>
            <a:ext cx="63150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One would be called </a:t>
            </a:r>
            <a:r>
              <a:rPr lang="en-US" sz="1800" dirty="0" err="1" smtClean="0"/>
              <a:t>Traning_data</a:t>
            </a:r>
            <a:r>
              <a:rPr lang="en-US" sz="1800" dirty="0" smtClean="0"/>
              <a:t> and the another one would be called </a:t>
            </a:r>
            <a:r>
              <a:rPr lang="en-US" sz="1800" dirty="0" err="1" smtClean="0"/>
              <a:t>Testing_data</a:t>
            </a:r>
            <a:r>
              <a:rPr lang="en-US" sz="1800" dirty="0" smtClean="0"/>
              <a:t>.</a:t>
            </a:r>
            <a:endParaRPr sz="1800" dirty="0"/>
          </a:p>
        </p:txBody>
      </p:sp>
      <p:sp>
        <p:nvSpPr>
          <p:cNvPr id="108" name="Google Shape;108;p17"/>
          <p:cNvSpPr/>
          <p:nvPr/>
        </p:nvSpPr>
        <p:spPr>
          <a:xfrm>
            <a:off x="3991875" y="966275"/>
            <a:ext cx="1306200" cy="1276800"/>
          </a:xfrm>
          <a:prstGeom prst="wedgeEllipseCallout">
            <a:avLst>
              <a:gd name="adj1" fmla="val 463"/>
              <a:gd name="adj2" fmla="val 63799"/>
            </a:avLst>
          </a:prstGeom>
          <a:solidFill>
            <a:schemeClr val="accent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4309457" y="1266047"/>
            <a:ext cx="670996" cy="677346"/>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814</Words>
  <Application>Microsoft Office PowerPoint</Application>
  <PresentationFormat>On-screen Show (16:9)</PresentationFormat>
  <Paragraphs>80</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Varela Round</vt:lpstr>
      <vt:lpstr>Shadows Into Light</vt:lpstr>
      <vt:lpstr>Trinculo template</vt:lpstr>
      <vt:lpstr>This is a BIKE sales analysis</vt:lpstr>
      <vt:lpstr>Instructions of this module</vt:lpstr>
      <vt:lpstr>Hello!</vt:lpstr>
      <vt:lpstr>1.We would the struckture of this data first</vt:lpstr>
      <vt:lpstr>PowerPoint Presentation</vt:lpstr>
      <vt:lpstr>PowerPoint Presentation</vt:lpstr>
      <vt:lpstr>PowerPoint Presentation</vt:lpstr>
      <vt:lpstr>This is a slide title</vt:lpstr>
      <vt:lpstr>we would divide the data into parts</vt:lpstr>
      <vt:lpstr>PowerPoint Presentation</vt:lpstr>
      <vt:lpstr>You can also split your content</vt:lpstr>
      <vt:lpstr>In two or three columns</vt:lpstr>
      <vt:lpstr>A picture is worth a thousand words</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These bikes are almost new</vt:lpstr>
      <vt:lpstr>Top 10 best bikes with best deal for buying</vt:lpstr>
      <vt:lpstr>These are the Top 10 bikes which most of the people have liked to buy.</vt:lpstr>
      <vt:lpstr>These bikes are not providing very good sales and very bad deal to buy</vt:lpstr>
      <vt:lpstr>This is prediction vs actual sales.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BIKE sales analysis</dc:title>
  <dc:creator>BISWARUP</dc:creator>
  <cp:lastModifiedBy>BISWARUP</cp:lastModifiedBy>
  <cp:revision>18</cp:revision>
  <dcterms:modified xsi:type="dcterms:W3CDTF">2022-03-03T15:42:16Z</dcterms:modified>
</cp:coreProperties>
</file>