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21160" cy="14904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4720" cy="426384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6240" cy="14904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6240" cy="144468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4720" cy="197784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59720" cy="30168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7760" cy="75888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6240" cy="418788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6240" cy="75888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7240" cy="30168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4240" cy="30168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0"/>
            <a:ext cx="12188520" cy="6858000"/>
            <a:chOff x="0" y="0"/>
            <a:chExt cx="12188520" cy="6858000"/>
          </a:xfrm>
        </p:grpSpPr>
        <p:sp>
          <p:nvSpPr>
            <p:cNvPr id="61" name="CustomShape 2"/>
            <p:cNvSpPr/>
            <p:nvPr/>
          </p:nvSpPr>
          <p:spPr>
            <a:xfrm>
              <a:off x="4164480" y="6705720"/>
              <a:ext cx="8023680" cy="15156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62" name="CustomShape 3"/>
            <p:cNvSpPr/>
            <p:nvPr/>
          </p:nvSpPr>
          <p:spPr>
            <a:xfrm>
              <a:off x="11680920" y="1981080"/>
              <a:ext cx="507240" cy="426636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63" name="CustomShape 4"/>
            <p:cNvSpPr/>
            <p:nvPr/>
          </p:nvSpPr>
          <p:spPr>
            <a:xfrm>
              <a:off x="0" y="5257800"/>
              <a:ext cx="608760" cy="151560"/>
            </a:xfrm>
            <a:prstGeom prst="rect">
              <a:avLst/>
            </a:prstGeom>
            <a:solidFill>
              <a:schemeClr val="accent2"/>
            </a:solidFill>
            <a:ln w="9360">
              <a:solidFill>
                <a:schemeClr val="tx1"/>
              </a:solidFill>
              <a:miter/>
            </a:ln>
          </p:spPr>
          <p:style>
            <a:lnRef idx="0"/>
            <a:fillRef idx="0"/>
            <a:effectRef idx="0"/>
            <a:fontRef idx="minor"/>
          </p:style>
        </p:sp>
        <p:sp>
          <p:nvSpPr>
            <p:cNvPr id="64" name="CustomShape 5"/>
            <p:cNvSpPr/>
            <p:nvPr/>
          </p:nvSpPr>
          <p:spPr>
            <a:xfrm>
              <a:off x="0" y="5410080"/>
              <a:ext cx="608760" cy="1447200"/>
            </a:xfrm>
            <a:prstGeom prst="rect">
              <a:avLst/>
            </a:prstGeom>
            <a:solidFill>
              <a:srgbClr val="dddddd"/>
            </a:solidFill>
            <a:ln w="9360">
              <a:solidFill>
                <a:schemeClr val="tx1"/>
              </a:solidFill>
              <a:miter/>
            </a:ln>
          </p:spPr>
          <p:style>
            <a:lnRef idx="0"/>
            <a:fillRef idx="0"/>
            <a:effectRef idx="0"/>
            <a:fontRef idx="minor"/>
          </p:style>
        </p:sp>
        <p:sp>
          <p:nvSpPr>
            <p:cNvPr id="65" name="CustomShape 6"/>
            <p:cNvSpPr/>
            <p:nvPr/>
          </p:nvSpPr>
          <p:spPr>
            <a:xfrm>
              <a:off x="11680920" y="0"/>
              <a:ext cx="507240" cy="1980360"/>
            </a:xfrm>
            <a:prstGeom prst="rect">
              <a:avLst/>
            </a:prstGeom>
            <a:solidFill>
              <a:schemeClr val="bg1"/>
            </a:solidFill>
            <a:ln w="9360">
              <a:solidFill>
                <a:schemeClr val="tx1"/>
              </a:solidFill>
              <a:miter/>
            </a:ln>
          </p:spPr>
          <p:style>
            <a:lnRef idx="0"/>
            <a:fillRef idx="0"/>
            <a:effectRef idx="0"/>
            <a:fontRef idx="minor"/>
          </p:style>
        </p:sp>
        <p:sp>
          <p:nvSpPr>
            <p:cNvPr id="66" name="CustomShape 7"/>
            <p:cNvSpPr/>
            <p:nvPr/>
          </p:nvSpPr>
          <p:spPr>
            <a:xfrm>
              <a:off x="7617960" y="0"/>
              <a:ext cx="4062240" cy="304200"/>
            </a:xfrm>
            <a:prstGeom prst="rect">
              <a:avLst/>
            </a:prstGeom>
            <a:solidFill>
              <a:schemeClr val="accent1"/>
            </a:solidFill>
            <a:ln w="9360">
              <a:solidFill>
                <a:schemeClr val="accent3"/>
              </a:solidFill>
              <a:miter/>
            </a:ln>
          </p:spPr>
          <p:style>
            <a:lnRef idx="0"/>
            <a:fillRef idx="0"/>
            <a:effectRef idx="0"/>
            <a:fontRef idx="minor"/>
          </p:style>
        </p:sp>
        <p:sp>
          <p:nvSpPr>
            <p:cNvPr id="67" name="CustomShape 8"/>
            <p:cNvSpPr/>
            <p:nvPr/>
          </p:nvSpPr>
          <p:spPr>
            <a:xfrm>
              <a:off x="609480" y="304920"/>
              <a:ext cx="710280" cy="76140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68" name="CustomShape 9"/>
            <p:cNvSpPr/>
            <p:nvPr/>
          </p:nvSpPr>
          <p:spPr>
            <a:xfrm>
              <a:off x="0" y="1066680"/>
              <a:ext cx="608760" cy="419040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69" name="CustomShape 10"/>
            <p:cNvSpPr/>
            <p:nvPr/>
          </p:nvSpPr>
          <p:spPr>
            <a:xfrm>
              <a:off x="0" y="304920"/>
              <a:ext cx="608760" cy="761400"/>
            </a:xfrm>
            <a:prstGeom prst="rect">
              <a:avLst/>
            </a:prstGeom>
            <a:solidFill>
              <a:schemeClr val="bg1"/>
            </a:solidFill>
            <a:ln w="9360">
              <a:solidFill>
                <a:schemeClr val="tx1"/>
              </a:solidFill>
              <a:miter/>
            </a:ln>
          </p:spPr>
          <p:style>
            <a:lnRef idx="0"/>
            <a:fillRef idx="0"/>
            <a:effectRef idx="0"/>
            <a:fontRef idx="minor"/>
          </p:style>
        </p:sp>
        <p:sp>
          <p:nvSpPr>
            <p:cNvPr id="70" name="CustomShape 11"/>
            <p:cNvSpPr/>
            <p:nvPr/>
          </p:nvSpPr>
          <p:spPr>
            <a:xfrm>
              <a:off x="0" y="0"/>
              <a:ext cx="1319760" cy="304200"/>
            </a:xfrm>
            <a:prstGeom prst="rect">
              <a:avLst/>
            </a:prstGeom>
            <a:solidFill>
              <a:schemeClr val="accent1"/>
            </a:solidFill>
            <a:ln w="19080">
              <a:solidFill>
                <a:schemeClr val="accent1"/>
              </a:solidFill>
              <a:miter/>
            </a:ln>
          </p:spPr>
          <p:style>
            <a:lnRef idx="0"/>
            <a:fillRef idx="0"/>
            <a:effectRef idx="0"/>
            <a:fontRef idx="minor"/>
          </p:style>
        </p:sp>
        <p:sp>
          <p:nvSpPr>
            <p:cNvPr id="71" name="CustomShape 12"/>
            <p:cNvSpPr/>
            <p:nvPr/>
          </p:nvSpPr>
          <p:spPr>
            <a:xfrm>
              <a:off x="1320480" y="0"/>
              <a:ext cx="6296760" cy="304200"/>
            </a:xfrm>
            <a:prstGeom prst="rect">
              <a:avLst/>
            </a:prstGeom>
            <a:solidFill>
              <a:schemeClr val="bg1"/>
            </a:solidFill>
            <a:ln w="9360">
              <a:solidFill>
                <a:srgbClr val="808080"/>
              </a:solidFill>
              <a:miter/>
            </a:ln>
          </p:spPr>
          <p:style>
            <a:lnRef idx="0"/>
            <a:fillRef idx="0"/>
            <a:effectRef idx="0"/>
            <a:fontRef idx="minor"/>
          </p:style>
        </p:sp>
        <p:sp>
          <p:nvSpPr>
            <p:cNvPr id="72" name="Line 13"/>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73" name="Line 14"/>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74" name="Line 15"/>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75" name="Line 16"/>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76" name="Line 17"/>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77" name="Line 18"/>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78" name="Line 19"/>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79" name="Line 20"/>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80" name="Line 21"/>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81" name="Line 22"/>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82" name="Line 23"/>
            <p:cNvSpPr/>
            <p:nvPr/>
          </p:nvSpPr>
          <p:spPr>
            <a:xfrm flipH="1">
              <a:off x="0" y="5410080"/>
              <a:ext cx="609120" cy="360"/>
            </a:xfrm>
            <a:prstGeom prst="line">
              <a:avLst/>
            </a:prstGeom>
            <a:ln w="28440">
              <a:solidFill>
                <a:schemeClr val="accent1"/>
              </a:solidFill>
              <a:round/>
            </a:ln>
          </p:spPr>
          <p:style>
            <a:lnRef idx="0"/>
            <a:fillRef idx="0"/>
            <a:effectRef idx="0"/>
            <a:fontRef idx="minor"/>
          </p:style>
        </p:sp>
      </p:grpSp>
      <p:sp>
        <p:nvSpPr>
          <p:cNvPr id="83" name="PlaceHolder 24"/>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4" name="PlaceHolder 2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youtube.com/watch?v=Zd3bhjpbiP4&amp;t=3s" TargetMode="External"/><Relationship Id="rId2" Type="http://schemas.openxmlformats.org/officeDocument/2006/relationships/hyperlink" Target="https://www.youtube.com/watch?v=aVcd7gIa8hw&amp;t=6s" TargetMode="External"/><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68000" y="225720"/>
            <a:ext cx="9597960" cy="11397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632e62"/>
                </a:solidFill>
                <a:latin typeface="Arial"/>
                <a:ea typeface="DejaVu Sans"/>
              </a:rPr>
              <a:t>Classification of You-Tube Videos using Deep Learning and NLP</a:t>
            </a:r>
            <a:endParaRPr b="0" lang="en-US" sz="3200" spc="-1" strike="noStrike">
              <a:latin typeface="Arial"/>
            </a:endParaRPr>
          </a:p>
        </p:txBody>
      </p:sp>
      <p:sp>
        <p:nvSpPr>
          <p:cNvPr id="122" name="CustomShape 2"/>
          <p:cNvSpPr/>
          <p:nvPr/>
        </p:nvSpPr>
        <p:spPr>
          <a:xfrm>
            <a:off x="1271160" y="1281240"/>
            <a:ext cx="959796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DejaVu Sans"/>
              </a:rPr>
              <a:t>(Supervisor:  </a:t>
            </a:r>
            <a:r>
              <a:rPr b="1" lang="en-US" sz="2000" spc="-1" strike="noStrike">
                <a:solidFill>
                  <a:srgbClr val="6e1d6b"/>
                </a:solidFill>
                <a:latin typeface="Arial"/>
                <a:ea typeface="DejaVu Sans"/>
              </a:rPr>
              <a:t>Dr Deepti Gupta </a:t>
            </a:r>
            <a:r>
              <a:rPr b="0" lang="en-US" sz="2000" spc="-1" strike="noStrike">
                <a:solidFill>
                  <a:srgbClr val="000000"/>
                </a:solidFill>
                <a:latin typeface="Arial"/>
                <a:ea typeface="DejaVu Sans"/>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entury Gothic"/>
                <a:ea typeface="DejaVu Sans"/>
              </a:rPr>
              <a:t>GroupMembers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pic>
        <p:nvPicPr>
          <p:cNvPr id="123" name="Picture 2" descr=""/>
          <p:cNvPicPr/>
          <p:nvPr/>
        </p:nvPicPr>
        <p:blipFill>
          <a:blip r:embed="rId1"/>
          <a:stretch/>
        </p:blipFill>
        <p:spPr>
          <a:xfrm>
            <a:off x="5112000" y="2211120"/>
            <a:ext cx="1825560" cy="1602000"/>
          </a:xfrm>
          <a:prstGeom prst="rect">
            <a:avLst/>
          </a:prstGeom>
          <a:ln>
            <a:noFill/>
          </a:ln>
        </p:spPr>
      </p:pic>
      <p:graphicFrame>
        <p:nvGraphicFramePr>
          <p:cNvPr id="124" name="Table 3"/>
          <p:cNvGraphicFramePr/>
          <p:nvPr/>
        </p:nvGraphicFramePr>
        <p:xfrm>
          <a:off x="2214360" y="4175280"/>
          <a:ext cx="8100720" cy="1853280"/>
        </p:xfrm>
        <a:graphic>
          <a:graphicData uri="http://schemas.openxmlformats.org/drawingml/2006/table">
            <a:tbl>
              <a:tblPr/>
              <a:tblGrid>
                <a:gridCol w="2286000"/>
                <a:gridCol w="1676160"/>
                <a:gridCol w="4138920"/>
              </a:tblGrid>
              <a:tr h="299880">
                <a:tc>
                  <a:txBody>
                    <a:bodyPr/>
                    <a:p>
                      <a:pPr algn="ctr">
                        <a:lnSpc>
                          <a:spcPct val="100000"/>
                        </a:lnSpc>
                      </a:pPr>
                      <a:r>
                        <a:rPr b="1" lang="en-US" sz="1400" spc="-1" strike="noStrike">
                          <a:solidFill>
                            <a:srgbClr val="ffffff"/>
                          </a:solidFill>
                          <a:latin typeface="Arial"/>
                        </a:rPr>
                        <a:t>Name of Member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Roll Number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26240">
                <a:tc>
                  <a:txBody>
                    <a:bodyPr/>
                    <a:p>
                      <a:pPr algn="ctr">
                        <a:lnSpc>
                          <a:spcPct val="150000"/>
                        </a:lnSpc>
                      </a:pPr>
                      <a:r>
                        <a:rPr b="0" lang="en-US" sz="1400" spc="-1" strike="noStrike">
                          <a:solidFill>
                            <a:srgbClr val="000000"/>
                          </a:solidFill>
                          <a:latin typeface="Arial"/>
                        </a:rPr>
                        <a:t>Akash Kandpal</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1513310027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rPr>
                        <a:t>NLP/ Deep Learning Part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US" sz="1400" spc="-1" strike="noStrike">
                          <a:solidFill>
                            <a:srgbClr val="000000"/>
                          </a:solidFill>
                          <a:latin typeface="Arial"/>
                          <a:ea typeface="Times New Roman"/>
                        </a:rPr>
                        <a:t>Sivasish Koch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US" sz="1400" spc="-1" strike="noStrike">
                          <a:solidFill>
                            <a:srgbClr val="000000"/>
                          </a:solidFill>
                          <a:latin typeface="Arial"/>
                          <a:ea typeface="Times New Roman"/>
                        </a:rPr>
                        <a:t>1513310214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Javascript Part for the browser</a:t>
                      </a:r>
                      <a:endParaRPr b="0" lang="en-US" sz="1800" spc="-1" strike="noStrike">
                        <a:latin typeface="Arial"/>
                      </a:endParaRPr>
                    </a:p>
                  </a:txBody>
                  <a:tcPr marL="91440" marR="91440">
                    <a:solidFill>
                      <a:srgbClr val="729fcf"/>
                    </a:solidFill>
                  </a:tcPr>
                </a:tc>
              </a:tr>
              <a:tr h="391320">
                <a:tc>
                  <a:txBody>
                    <a:bodyPr/>
                    <a:p>
                      <a:pPr algn="ctr">
                        <a:lnSpc>
                          <a:spcPct val="100000"/>
                        </a:lnSpc>
                      </a:pPr>
                      <a:r>
                        <a:rPr b="0" lang="en-US" sz="1400" spc="-1" strike="noStrike">
                          <a:solidFill>
                            <a:srgbClr val="000000"/>
                          </a:solidFill>
                          <a:latin typeface="Arial"/>
                        </a:rPr>
                        <a:t>Saif Ali</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1513321165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Classifcation checker (manual)</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91320">
                <a:tc>
                  <a:txBody>
                    <a:bodyPr/>
                    <a:p>
                      <a:pPr algn="ctr">
                        <a:lnSpc>
                          <a:spcPct val="150000"/>
                        </a:lnSpc>
                      </a:pPr>
                      <a:r>
                        <a:rPr b="0" lang="en-US" sz="1400" spc="-1" strike="noStrike">
                          <a:solidFill>
                            <a:srgbClr val="000000"/>
                          </a:solidFill>
                          <a:latin typeface="Arial"/>
                        </a:rPr>
                        <a:t>Rahul Bilra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US" sz="1400" spc="-1" strike="noStrike">
                          <a:solidFill>
                            <a:srgbClr val="000000"/>
                          </a:solidFill>
                          <a:latin typeface="Arial"/>
                        </a:rPr>
                        <a:t>1513310161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Scraping the data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125" name="CustomShape 4"/>
          <p:cNvSpPr/>
          <p:nvPr/>
        </p:nvSpPr>
        <p:spPr>
          <a:xfrm>
            <a:off x="3672000" y="1411920"/>
            <a:ext cx="5068440" cy="31356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ea typeface="DejaVu Sans"/>
              </a:rPr>
              <a:t>Department of Computer Science and Engineering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Conclusion</a:t>
            </a:r>
            <a:endParaRPr b="0" lang="en-US" sz="3200" spc="-1" strike="noStrike">
              <a:latin typeface="Arial"/>
            </a:endParaRPr>
          </a:p>
        </p:txBody>
      </p:sp>
      <p:sp>
        <p:nvSpPr>
          <p:cNvPr id="147"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Our effort has been to make it easier for improving the quality content available on You-Tube and thus enhancing the user-experience of the You-Tube users. They can easily get relevant information from the videos. This has never been approached before as previously  people have tried to make recommendation system for these platforms rather than doing something about the quality of content available over there.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Also, the approach involves further advancements like usuage of Deep NLP and Computer Vision for understanding the sentiments of the comments and also by analyzing the video itself frame-by-frame. So, this is a small effort from our side to improve the quality of videos and rank videos on You-Tube by providing them scores, lot of advancements will be seen in this area in the near future.</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References</a:t>
            </a:r>
            <a:endParaRPr b="0" lang="en-US" sz="3200" spc="-1" strike="noStrike">
              <a:latin typeface="Arial"/>
            </a:endParaRPr>
          </a:p>
        </p:txBody>
      </p:sp>
      <p:sp>
        <p:nvSpPr>
          <p:cNvPr id="149"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[1]Green BF, Wolf AK, Chomsky C, and Laughery K. Baseball: An automatic question answerer.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[2]Weizenbaum J. ELIZA - a computer program for the study of natural language communication between man and machine.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[3]Woods W. Progress in Natural Language Understanding - An Application to Lunar Geology.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[4]Bobrow DG, Kaplan RM, Kay M, Norman DA, Thompson H, and Winograd T. Gus, a frame-driven dialog system.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[5]Katz B. Annotating the World Wide Web using natural language.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[6]Clark P, Thompson J, and Porter B. A knowledge-based approach to question answering.</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[7]Riloff E and Thelen M. A Rule-based Question Answering System for Reading Comprehension Tests.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[8]Reading Comprehension Tests as Evaluation for Computer-Based Language Understanding Systems, Vol. 6, 2000, pp. 13-19.</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[9]Ittycheriah A, Franz M, Zhu WJ, Ratnaparkhi A and Mammone RJ. IBM’s statistical question answering system. </a:t>
            </a:r>
            <a:endParaRPr b="0" lang="en-US" sz="13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522440" y="533520"/>
            <a:ext cx="9597960" cy="1139760"/>
          </a:xfrm>
          <a:prstGeom prst="rect">
            <a:avLst/>
          </a:prstGeom>
          <a:noFill/>
          <a:ln>
            <a:noFill/>
          </a:ln>
        </p:spPr>
        <p:style>
          <a:lnRef idx="0"/>
          <a:fillRef idx="0"/>
          <a:effectRef idx="0"/>
          <a:fontRef idx="minor"/>
        </p:style>
      </p:sp>
      <p:sp>
        <p:nvSpPr>
          <p:cNvPr id="151" name="CustomShape 2"/>
          <p:cNvSpPr/>
          <p:nvPr/>
        </p:nvSpPr>
        <p:spPr>
          <a:xfrm>
            <a:off x="1379520" y="2666880"/>
            <a:ext cx="9597960" cy="4187880"/>
          </a:xfrm>
          <a:prstGeom prst="rect">
            <a:avLst/>
          </a:prstGeom>
          <a:noFill/>
          <a:ln>
            <a:noFill/>
          </a:ln>
        </p:spPr>
        <p:style>
          <a:lnRef idx="0"/>
          <a:fillRef idx="0"/>
          <a:effectRef idx="0"/>
          <a:fontRef idx="minor"/>
        </p:style>
        <p:txBody>
          <a:bodyPr lIns="90000" rIns="90000" tIns="45000" bIns="45000"/>
          <a:p>
            <a:pPr marL="223920" indent="-220680" algn="ctr">
              <a:lnSpc>
                <a:spcPct val="100000"/>
              </a:lnSpc>
            </a:pPr>
            <a:r>
              <a:rPr b="0" lang="en-US" sz="8800" spc="-1" strike="noStrike">
                <a:solidFill>
                  <a:srgbClr val="6e1d6b"/>
                </a:solidFill>
                <a:latin typeface="Century Gothic"/>
                <a:ea typeface="DejaVu Sans"/>
              </a:rPr>
              <a:t>Thank You</a:t>
            </a:r>
            <a:endParaRPr b="0" lang="en-US" sz="8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DejaVu Sans"/>
              </a:rPr>
              <a:t>Feedback from the Panel</a:t>
            </a:r>
            <a:endParaRPr b="0" lang="en-US" sz="3200" spc="-1" strike="noStrike">
              <a:latin typeface="Arial"/>
            </a:endParaRPr>
          </a:p>
        </p:txBody>
      </p:sp>
      <p:sp>
        <p:nvSpPr>
          <p:cNvPr id="153"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223920" indent="-220680">
              <a:lnSpc>
                <a:spcPct val="90000"/>
              </a:lnSpc>
              <a:buClr>
                <a:srgbClr val="9b57d3"/>
              </a:buClr>
              <a:buFont typeface="Arial"/>
              <a:buChar char="•"/>
            </a:pPr>
            <a:r>
              <a:rPr b="0" lang="en-US" sz="2000" spc="-1" strike="noStrike">
                <a:solidFill>
                  <a:srgbClr val="000000"/>
                </a:solidFill>
                <a:latin typeface="Arial"/>
                <a:ea typeface="DejaVu Sans"/>
              </a:rPr>
              <a:t>The panel wants the team to :</a:t>
            </a:r>
            <a:endParaRPr b="0" lang="en-US" sz="2000" spc="-1" strike="noStrike">
              <a:latin typeface="Arial"/>
            </a:endParaRPr>
          </a:p>
          <a:p>
            <a:pPr>
              <a:lnSpc>
                <a:spcPct val="90000"/>
              </a:lnSpc>
            </a:pP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522440" y="533520"/>
            <a:ext cx="9600480" cy="114228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rPr>
              <a:t>Index</a:t>
            </a:r>
            <a:endParaRPr b="0" lang="en-US" sz="3200" spc="-1" strike="noStrike">
              <a:latin typeface="Arial"/>
            </a:endParaRPr>
          </a:p>
        </p:txBody>
      </p:sp>
      <p:sp>
        <p:nvSpPr>
          <p:cNvPr id="127" name="CustomShape 2"/>
          <p:cNvSpPr/>
          <p:nvPr/>
        </p:nvSpPr>
        <p:spPr>
          <a:xfrm>
            <a:off x="1522440" y="1828800"/>
            <a:ext cx="9600480" cy="4190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800"/>
              </a:spcBef>
            </a:pPr>
            <a:endParaRPr b="0" lang="en-US" sz="18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Project Acceptance Status and Suggestions given in Previous Presentation </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Refined Problem Statement with literature Survey</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Modules Summary</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Brief Module details</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Module Progress(in Tabular/Graphical  form in terms of % completion)</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Hardware /Software Requirement</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Conclusion</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References</a:t>
            </a:r>
            <a:endParaRPr b="0" lang="en-US" sz="2000" spc="-1" strike="noStrike">
              <a:latin typeface="Arial"/>
            </a:endParaRPr>
          </a:p>
        </p:txBody>
      </p:sp>
      <p:pic>
        <p:nvPicPr>
          <p:cNvPr id="128" name="Picture 4" descr=""/>
          <p:cNvPicPr/>
          <p:nvPr/>
        </p:nvPicPr>
        <p:blipFill>
          <a:blip r:embed="rId1"/>
          <a:stretch/>
        </p:blipFill>
        <p:spPr>
          <a:xfrm>
            <a:off x="8809200" y="0"/>
            <a:ext cx="2719800" cy="22662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Acceptance Status and Suggestions  </a:t>
            </a:r>
            <a:endParaRPr b="0" lang="en-US" sz="3200" spc="-1" strike="noStrike">
              <a:latin typeface="Arial"/>
            </a:endParaRPr>
          </a:p>
        </p:txBody>
      </p:sp>
      <p:sp>
        <p:nvSpPr>
          <p:cNvPr id="130" name="CustomShape 2"/>
          <p:cNvSpPr/>
          <p:nvPr/>
        </p:nvSpPr>
        <p:spPr>
          <a:xfrm>
            <a:off x="1343160" y="1938240"/>
            <a:ext cx="9597960" cy="41878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project has been accepted with some modifications. Suggestions were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Reference are not proper.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PPT not in format.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Improve project name. </a:t>
            </a:r>
            <a:endParaRPr b="0" lang="en-US" sz="1800" spc="-1" strike="noStrike">
              <a:latin typeface="Arial"/>
            </a:endParaRPr>
          </a:p>
          <a:p>
            <a:pPr>
              <a:lnSpc>
                <a:spcPct val="100000"/>
              </a:lnSpc>
            </a:pP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2" name="CustomShape 2"/>
          <p:cNvSpPr/>
          <p:nvPr/>
        </p:nvSpPr>
        <p:spPr>
          <a:xfrm>
            <a:off x="1554480" y="1828800"/>
            <a:ext cx="947232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Present State:</a:t>
            </a:r>
            <a:endParaRPr b="0" lang="en-US" sz="2000" spc="-1" strike="noStrike">
              <a:latin typeface="Arial"/>
            </a:endParaRPr>
          </a:p>
          <a:p>
            <a:pPr>
              <a:lnSpc>
                <a:spcPct val="100000"/>
              </a:lnSpc>
            </a:pP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Software present currently are limited in scope and they don’t deal directly with improving the content of the You-Tube.</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Currently the systems mainly focusses on building recommendation systems for You-Tube and like-wise video sites.</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Till now You-Tube itself is not considering about categorizing the videos and checking the quality so an effort is required in this area.</a:t>
            </a:r>
            <a:endParaRPr b="0" lang="en-US" sz="2000" spc="-1" strike="noStrike">
              <a:latin typeface="Arial"/>
            </a:endParaRPr>
          </a:p>
          <a:p>
            <a:pPr>
              <a:lnSpc>
                <a:spcPct val="100000"/>
              </a:lnSpc>
            </a:pP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71600" y="533520"/>
            <a:ext cx="974880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4" name="CustomShape 2"/>
          <p:cNvSpPr/>
          <p:nvPr/>
        </p:nvSpPr>
        <p:spPr>
          <a:xfrm>
            <a:off x="1554480" y="1938240"/>
            <a:ext cx="960084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After implementation of project:</a:t>
            </a:r>
            <a:endParaRPr b="0" lang="en-US" sz="2000" spc="-1" strike="noStrike">
              <a:latin typeface="Arial"/>
            </a:endParaRPr>
          </a:p>
          <a:p>
            <a:pPr>
              <a:lnSpc>
                <a:spcPct val="100000"/>
              </a:lnSpc>
            </a:pP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Quality score for all videos can be seen in the You-Tube itself.</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No need for an additional app and the user-experience with the You-Tube videos will be maintained.</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User can see the quality scores of the videos and like-wise decide as to which videos to watch and won’t waste time.</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Building Recommendation videos will be easier after categorization of videos.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Summary</a:t>
            </a:r>
            <a:endParaRPr b="0" lang="en-US" sz="3200" spc="-1" strike="noStrike">
              <a:latin typeface="Arial"/>
            </a:endParaRPr>
          </a:p>
        </p:txBody>
      </p:sp>
      <p:sp>
        <p:nvSpPr>
          <p:cNvPr id="136"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p:txBody>
      </p:sp>
      <p:pic>
        <p:nvPicPr>
          <p:cNvPr id="137" name="" descr=""/>
          <p:cNvPicPr/>
          <p:nvPr/>
        </p:nvPicPr>
        <p:blipFill>
          <a:blip r:embed="rId1"/>
          <a:stretch/>
        </p:blipFill>
        <p:spPr>
          <a:xfrm>
            <a:off x="1737360" y="1875600"/>
            <a:ext cx="8595000" cy="3976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39"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Cleaning and analysis of comments is still in progress. We are collecting the most found words from the video and using them for generating the score about the educative content present in the video.</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JS scripts are written for showing the generated score back on the screen.</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Convnets are yet to be implemented after this the accuracy of videos will increase comfortably.</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Research papers like audio-visual convergence will be implemented for generating quality scores for videos.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Deep NLP will be used for extracting better content from the comments.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41" name="CustomShape 2"/>
          <p:cNvSpPr/>
          <p:nvPr/>
        </p:nvSpPr>
        <p:spPr>
          <a:xfrm>
            <a:off x="1522440" y="1828800"/>
            <a:ext cx="9597960" cy="4187880"/>
          </a:xfrm>
          <a:prstGeom prst="rect">
            <a:avLst/>
          </a:prstGeom>
          <a:noFill/>
          <a:ln>
            <a:noFill/>
          </a:ln>
        </p:spPr>
        <p:style>
          <a:lnRef idx="0"/>
          <a:fillRef idx="0"/>
          <a:effectRef idx="0"/>
          <a:fontRef idx="minor"/>
        </p:style>
      </p:sp>
      <p:pic>
        <p:nvPicPr>
          <p:cNvPr id="142" name="" descr=""/>
          <p:cNvPicPr/>
          <p:nvPr/>
        </p:nvPicPr>
        <p:blipFill>
          <a:blip r:embed="rId1"/>
          <a:stretch/>
        </p:blipFill>
        <p:spPr>
          <a:xfrm>
            <a:off x="1991160" y="1840680"/>
            <a:ext cx="7701120" cy="45597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29200" y="4206240"/>
            <a:ext cx="1371600" cy="5486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hlinkClick r:id="rId1"/>
              </a:rPr>
              <a:t>Demo</a:t>
            </a:r>
            <a:endParaRPr b="0" lang="en-US" sz="3200" spc="-1" strike="noStrike">
              <a:latin typeface="Arial"/>
            </a:endParaRPr>
          </a:p>
        </p:txBody>
      </p:sp>
      <p:sp>
        <p:nvSpPr>
          <p:cNvPr id="144"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DEMO</a:t>
            </a:r>
            <a:endParaRPr b="0" lang="en-US" sz="1800" spc="-1" strike="noStrike">
              <a:latin typeface="Arial"/>
            </a:endParaRPr>
          </a:p>
        </p:txBody>
      </p:sp>
      <p:sp>
        <p:nvSpPr>
          <p:cNvPr id="145" name="TextShape 3"/>
          <p:cNvSpPr txBox="1"/>
          <p:nvPr/>
        </p:nvSpPr>
        <p:spPr>
          <a:xfrm>
            <a:off x="4206240" y="2379600"/>
            <a:ext cx="3263760" cy="546480"/>
          </a:xfrm>
          <a:prstGeom prst="rect">
            <a:avLst/>
          </a:prstGeom>
          <a:noFill/>
          <a:ln>
            <a:noFill/>
          </a:ln>
        </p:spPr>
        <p:txBody>
          <a:bodyPr lIns="90000" rIns="90000" tIns="45000" bIns="45000"/>
          <a:p>
            <a:r>
              <a:rPr b="0" lang="en-US" sz="3200" spc="-1" strike="noStrike">
                <a:solidFill>
                  <a:srgbClr val="000000"/>
                </a:solidFill>
                <a:latin typeface="Arial"/>
                <a:ea typeface="DejaVu Sans"/>
                <a:hlinkClick r:id="rId2"/>
              </a:rPr>
              <a:t>Installation Video</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1646</TotalTime>
  <Application>LibreOffice/6.0.6.2$Linux_X86_64 LibreOffice_project/00m0$Build-2</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2018-12-06T05:48:54Z</dcterms:modified>
  <cp:revision>130</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