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jpeg" ContentType="image/jpe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88825"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5"/>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6" name="" descr=""/>
          <p:cNvPicPr/>
          <p:nvPr/>
        </p:nvPicPr>
        <p:blipFill>
          <a:blip r:embed="rId2"/>
          <a:stretch/>
        </p:blipFill>
        <p:spPr>
          <a:xfrm>
            <a:off x="3601080" y="1604520"/>
            <a:ext cx="4984920" cy="3977280"/>
          </a:xfrm>
          <a:prstGeom prst="rect">
            <a:avLst/>
          </a:prstGeom>
          <a:ln>
            <a:noFill/>
          </a:ln>
        </p:spPr>
      </p:pic>
      <p:pic>
        <p:nvPicPr>
          <p:cNvPr id="57" name="" descr=""/>
          <p:cNvPicPr/>
          <p:nvPr/>
        </p:nvPicPr>
        <p:blipFill>
          <a:blip r:embed="rId3"/>
          <a:stretch/>
        </p:blipFill>
        <p:spPr>
          <a:xfrm>
            <a:off x="36010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23320" cy="151200"/>
          </a:xfrm>
          <a:prstGeom prst="rect">
            <a:avLst/>
          </a:prstGeom>
          <a:gradFill>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 name="CustomShape 2"/>
          <p:cNvSpPr/>
          <p:nvPr/>
        </p:nvSpPr>
        <p:spPr>
          <a:xfrm>
            <a:off x="11680920" y="1981080"/>
            <a:ext cx="506880" cy="4266000"/>
          </a:xfrm>
          <a:prstGeom prst="rect">
            <a:avLst/>
          </a:prstGeom>
          <a:gradFill>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2" name="CustomShape 3"/>
          <p:cNvSpPr/>
          <p:nvPr/>
        </p:nvSpPr>
        <p:spPr>
          <a:xfrm>
            <a:off x="0" y="5257800"/>
            <a:ext cx="608400" cy="151200"/>
          </a:xfrm>
          <a:prstGeom prst="rect">
            <a:avLst/>
          </a:prstGeom>
          <a:solidFill>
            <a:schemeClr val="accent2"/>
          </a:solidFill>
          <a:ln w="9360">
            <a:solidFill>
              <a:schemeClr val="tx1"/>
            </a:solidFill>
            <a:miter/>
          </a:ln>
        </p:spPr>
        <p:style>
          <a:lnRef idx="0"/>
          <a:fillRef idx="0"/>
          <a:effectRef idx="0"/>
          <a:fontRef idx="minor"/>
        </p:style>
      </p:sp>
      <p:sp>
        <p:nvSpPr>
          <p:cNvPr id="3" name="CustomShape 4"/>
          <p:cNvSpPr/>
          <p:nvPr/>
        </p:nvSpPr>
        <p:spPr>
          <a:xfrm>
            <a:off x="0" y="5410080"/>
            <a:ext cx="608400" cy="1446840"/>
          </a:xfrm>
          <a:prstGeom prst="rect">
            <a:avLst/>
          </a:prstGeom>
          <a:solidFill>
            <a:srgbClr val="dddddd"/>
          </a:solidFill>
          <a:ln w="9360">
            <a:solidFill>
              <a:schemeClr val="tx1"/>
            </a:solidFill>
            <a:miter/>
          </a:ln>
        </p:spPr>
        <p:style>
          <a:lnRef idx="0"/>
          <a:fillRef idx="0"/>
          <a:effectRef idx="0"/>
          <a:fontRef idx="minor"/>
        </p:style>
      </p:sp>
      <p:sp>
        <p:nvSpPr>
          <p:cNvPr id="4" name="CustomShape 5"/>
          <p:cNvSpPr/>
          <p:nvPr/>
        </p:nvSpPr>
        <p:spPr>
          <a:xfrm>
            <a:off x="11680920" y="0"/>
            <a:ext cx="506880" cy="1980000"/>
          </a:xfrm>
          <a:prstGeom prst="rect">
            <a:avLst/>
          </a:prstGeom>
          <a:solidFill>
            <a:schemeClr val="bg1"/>
          </a:solidFill>
          <a:ln w="9360">
            <a:solidFill>
              <a:schemeClr val="tx1"/>
            </a:solidFill>
            <a:miter/>
          </a:ln>
        </p:spPr>
        <p:style>
          <a:lnRef idx="0"/>
          <a:fillRef idx="0"/>
          <a:effectRef idx="0"/>
          <a:fontRef idx="minor"/>
        </p:style>
      </p:sp>
      <p:sp>
        <p:nvSpPr>
          <p:cNvPr id="5" name="CustomShape 6"/>
          <p:cNvSpPr/>
          <p:nvPr/>
        </p:nvSpPr>
        <p:spPr>
          <a:xfrm>
            <a:off x="7617960" y="0"/>
            <a:ext cx="4061880" cy="30384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9920" cy="76104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7" name="CustomShape 8"/>
          <p:cNvSpPr/>
          <p:nvPr/>
        </p:nvSpPr>
        <p:spPr>
          <a:xfrm>
            <a:off x="0" y="1066680"/>
            <a:ext cx="608400" cy="4190040"/>
          </a:xfrm>
          <a:prstGeom prst="rect">
            <a:avLst/>
          </a:prstGeom>
          <a:gradFill>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8" name="CustomShape 9"/>
          <p:cNvSpPr/>
          <p:nvPr/>
        </p:nvSpPr>
        <p:spPr>
          <a:xfrm>
            <a:off x="0" y="304920"/>
            <a:ext cx="608400" cy="761040"/>
          </a:xfrm>
          <a:prstGeom prst="rect">
            <a:avLst/>
          </a:prstGeom>
          <a:solidFill>
            <a:schemeClr val="bg1"/>
          </a:solidFill>
          <a:ln w="9360">
            <a:solidFill>
              <a:schemeClr val="tx1"/>
            </a:solidFill>
            <a:miter/>
          </a:ln>
        </p:spPr>
        <p:style>
          <a:lnRef idx="0"/>
          <a:fillRef idx="0"/>
          <a:effectRef idx="0"/>
          <a:fontRef idx="minor"/>
        </p:style>
      </p:sp>
      <p:sp>
        <p:nvSpPr>
          <p:cNvPr id="9" name="CustomShape 10"/>
          <p:cNvSpPr/>
          <p:nvPr/>
        </p:nvSpPr>
        <p:spPr>
          <a:xfrm>
            <a:off x="0" y="0"/>
            <a:ext cx="1319400" cy="30384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6400" cy="303840"/>
          </a:xfrm>
          <a:prstGeom prst="rect">
            <a:avLst/>
          </a:prstGeom>
          <a:solidFill>
            <a:schemeClr val="bg1"/>
          </a:solidFill>
          <a:ln w="9360">
            <a:solidFill>
              <a:srgbClr val="808080"/>
            </a:solidFill>
            <a:miter/>
          </a:ln>
        </p:spPr>
        <p:style>
          <a:lnRef idx="0"/>
          <a:fillRef idx="0"/>
          <a:effectRef idx="0"/>
          <a:fontRef idx="minor"/>
        </p:style>
      </p:sp>
      <p:sp>
        <p:nvSpPr>
          <p:cNvPr id="11" name="Line 12"/>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2" name="Line 13"/>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 name="Line 14"/>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4" name="Line 15"/>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5" name="Line 16"/>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6" name="Line 17"/>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7" name="Line 18"/>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8" name="Line 19"/>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9" name="Line 20"/>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20" name="Line 21"/>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21" name="Line 22"/>
          <p:cNvSpPr/>
          <p:nvPr/>
        </p:nvSpPr>
        <p:spPr>
          <a:xfrm flipH="1">
            <a:off x="0" y="5410080"/>
            <a:ext cx="609120" cy="360"/>
          </a:xfrm>
          <a:prstGeom prst="line">
            <a:avLst/>
          </a:prstGeom>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368000" y="225720"/>
            <a:ext cx="9600120" cy="114192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200" spc="-1" strike="noStrike">
                <a:solidFill>
                  <a:srgbClr val="632e62"/>
                </a:solidFill>
                <a:uFill>
                  <a:solidFill>
                    <a:srgbClr val="ffffff"/>
                  </a:solidFill>
                </a:uFill>
                <a:latin typeface="Arial"/>
                <a:ea typeface="DejaVu Sans"/>
              </a:rPr>
              <a:t>NLP Based Intelligence</a:t>
            </a:r>
            <a:endParaRPr b="0" lang="en-IN" sz="1800" spc="-1" strike="noStrike">
              <a:solidFill>
                <a:srgbClr val="000000"/>
              </a:solidFill>
              <a:uFill>
                <a:solidFill>
                  <a:srgbClr val="ffffff"/>
                </a:solidFill>
              </a:uFill>
              <a:latin typeface="Arial"/>
            </a:endParaRPr>
          </a:p>
        </p:txBody>
      </p:sp>
      <p:sp>
        <p:nvSpPr>
          <p:cNvPr id="59" name="CustomShape 2"/>
          <p:cNvSpPr/>
          <p:nvPr/>
        </p:nvSpPr>
        <p:spPr>
          <a:xfrm>
            <a:off x="1271160" y="1281240"/>
            <a:ext cx="9600120" cy="419004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Arial"/>
                <a:ea typeface="DejaVu Sans"/>
              </a:rPr>
              <a:t>(Supervisor:  </a:t>
            </a:r>
            <a:r>
              <a:rPr b="1" lang="en-IN" sz="2000" spc="-1" strike="noStrike">
                <a:solidFill>
                  <a:srgbClr val="6e1d6b"/>
                </a:solidFill>
                <a:uFill>
                  <a:solidFill>
                    <a:srgbClr val="ffffff"/>
                  </a:solidFill>
                </a:uFill>
                <a:latin typeface="Arial"/>
                <a:ea typeface="DejaVu Sans"/>
              </a:rPr>
              <a:t>Dr Deepti Gupta </a:t>
            </a:r>
            <a:r>
              <a:rPr b="0" lang="en-IN" sz="20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2000" spc="-1" strike="noStrike">
                <a:solidFill>
                  <a:srgbClr val="000000"/>
                </a:solidFill>
                <a:uFill>
                  <a:solidFill>
                    <a:srgbClr val="ffffff"/>
                  </a:solidFill>
                </a:uFill>
                <a:latin typeface="Century Gothic"/>
                <a:ea typeface="DejaVu Sans"/>
              </a:rPr>
              <a:t>GroupMembers </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pic>
        <p:nvPicPr>
          <p:cNvPr id="60" name="Picture 2" descr=""/>
          <p:cNvPicPr/>
          <p:nvPr/>
        </p:nvPicPr>
        <p:blipFill>
          <a:blip r:embed="rId1"/>
          <a:stretch/>
        </p:blipFill>
        <p:spPr>
          <a:xfrm>
            <a:off x="5112000" y="2211120"/>
            <a:ext cx="1827720" cy="1604160"/>
          </a:xfrm>
          <a:prstGeom prst="rect">
            <a:avLst/>
          </a:prstGeom>
          <a:ln>
            <a:noFill/>
          </a:ln>
        </p:spPr>
      </p:pic>
      <p:graphicFrame>
        <p:nvGraphicFramePr>
          <p:cNvPr id="61" name="Table 3"/>
          <p:cNvGraphicFramePr/>
          <p:nvPr/>
        </p:nvGraphicFramePr>
        <p:xfrm>
          <a:off x="2214360" y="4175280"/>
          <a:ext cx="8100720" cy="1853640"/>
        </p:xfrm>
        <a:graphic>
          <a:graphicData uri="http://schemas.openxmlformats.org/drawingml/2006/table">
            <a:tbl>
              <a:tblPr/>
              <a:tblGrid>
                <a:gridCol w="2286000"/>
                <a:gridCol w="1676160"/>
                <a:gridCol w="4138920"/>
              </a:tblGrid>
              <a:tr h="314640">
                <a:tc>
                  <a:txBody>
                    <a:bodyPr/>
                    <a:p>
                      <a:pPr algn="ctr">
                        <a:lnSpc>
                          <a:spcPct val="100000"/>
                        </a:lnSpc>
                      </a:pPr>
                      <a:r>
                        <a:rPr b="1" lang="en-IN" sz="1400" spc="-1" strike="noStrike">
                          <a:solidFill>
                            <a:srgbClr val="ffffff"/>
                          </a:solidFill>
                          <a:uFill>
                            <a:solidFill>
                              <a:srgbClr val="ffffff"/>
                            </a:solidFill>
                          </a:uFill>
                          <a:latin typeface="Arial"/>
                        </a:rPr>
                        <a:t>Name of Member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IN" sz="1400" spc="-1" strike="noStrike">
                          <a:solidFill>
                            <a:srgbClr val="ffffff"/>
                          </a:solidFill>
                          <a:uFill>
                            <a:solidFill>
                              <a:srgbClr val="ffffff"/>
                            </a:solidFill>
                          </a:uFill>
                          <a:latin typeface="Arial"/>
                        </a:rPr>
                        <a:t>Roll Number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IN" sz="1400" spc="-1" strike="noStrike">
                          <a:solidFill>
                            <a:srgbClr val="ffffff"/>
                          </a:solidFill>
                          <a:uFill>
                            <a:solidFill>
                              <a:srgbClr val="ffffff"/>
                            </a:solidFill>
                          </a:uFill>
                          <a:latin typeface="Arial"/>
                        </a:rPr>
                        <a:t>Role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r>
              <a:tr h="447120">
                <a:tc>
                  <a:txBody>
                    <a:bodyPr/>
                    <a:p>
                      <a:pPr algn="ctr">
                        <a:lnSpc>
                          <a:spcPct val="150000"/>
                        </a:lnSpc>
                      </a:pPr>
                      <a:r>
                        <a:rPr b="0" lang="en-IN" sz="1400" spc="-1" strike="noStrike">
                          <a:solidFill>
                            <a:srgbClr val="000000"/>
                          </a:solidFill>
                          <a:uFill>
                            <a:solidFill>
                              <a:srgbClr val="ffffff"/>
                            </a:solidFill>
                          </a:uFill>
                          <a:latin typeface="Arial"/>
                        </a:rPr>
                        <a:t>Akash Kandpal</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IN" sz="1400" spc="-1" strike="noStrike">
                          <a:solidFill>
                            <a:srgbClr val="000000"/>
                          </a:solidFill>
                          <a:uFill>
                            <a:solidFill>
                              <a:srgbClr val="ffffff"/>
                            </a:solidFill>
                          </a:uFill>
                          <a:latin typeface="Arial"/>
                        </a:rPr>
                        <a:t>1513310027</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IN" sz="2000" spc="-1" strike="noStrike">
                          <a:solidFill>
                            <a:srgbClr val="000000"/>
                          </a:solidFill>
                          <a:uFill>
                            <a:solidFill>
                              <a:srgbClr val="ffffff"/>
                            </a:solidFill>
                          </a:uFill>
                          <a:latin typeface="Arial"/>
                        </a:rPr>
                        <a:t>NLP/ Deep Learning Part</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44880">
                <a:tc>
                  <a:txBody>
                    <a:bodyPr/>
                    <a:p>
                      <a:pPr algn="ctr">
                        <a:lnSpc>
                          <a:spcPct val="100000"/>
                        </a:lnSpc>
                      </a:pPr>
                      <a:r>
                        <a:rPr b="0" lang="en-IN" sz="1400" spc="-1" strike="noStrike">
                          <a:solidFill>
                            <a:srgbClr val="000000"/>
                          </a:solidFill>
                          <a:uFill>
                            <a:solidFill>
                              <a:srgbClr val="ffffff"/>
                            </a:solidFill>
                          </a:uFill>
                          <a:latin typeface="Arial"/>
                          <a:ea typeface="Times New Roman"/>
                        </a:rPr>
                        <a:t>Sivasish Koch</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00000"/>
                        </a:lnSpc>
                      </a:pPr>
                      <a:r>
                        <a:rPr b="0" lang="en-IN" sz="1400" spc="-1" strike="noStrike">
                          <a:solidFill>
                            <a:srgbClr val="000000"/>
                          </a:solidFill>
                          <a:uFill>
                            <a:solidFill>
                              <a:srgbClr val="ffffff"/>
                            </a:solidFill>
                          </a:uFill>
                          <a:latin typeface="Arial"/>
                          <a:ea typeface="Times New Roman"/>
                        </a:rPr>
                        <a:t>1513310214</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r>
                        <a:rPr b="0" lang="en-IN" sz="1800" spc="-1" strike="noStrike">
                          <a:solidFill>
                            <a:srgbClr val="000000"/>
                          </a:solidFill>
                          <a:uFill>
                            <a:solidFill>
                              <a:srgbClr val="ffffff"/>
                            </a:solidFill>
                          </a:uFill>
                          <a:latin typeface="Times New Roman"/>
                        </a:rPr>
                        <a:t>                  </a:t>
                      </a:r>
                      <a:r>
                        <a:rPr b="0" lang="en-IN" sz="1800" spc="-1" strike="noStrike">
                          <a:solidFill>
                            <a:srgbClr val="000000"/>
                          </a:solidFill>
                          <a:uFill>
                            <a:solidFill>
                              <a:srgbClr val="ffffff"/>
                            </a:solidFill>
                          </a:uFill>
                          <a:latin typeface="Times New Roman"/>
                        </a:rPr>
                        <a:t>UI / UX designer</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73680">
                <a:tc>
                  <a:txBody>
                    <a:bodyPr/>
                    <a:p>
                      <a:pPr algn="ctr">
                        <a:lnSpc>
                          <a:spcPct val="100000"/>
                        </a:lnSpc>
                      </a:pPr>
                      <a:r>
                        <a:rPr b="0" lang="en-IN" sz="1400" spc="-1" strike="noStrike">
                          <a:solidFill>
                            <a:srgbClr val="000000"/>
                          </a:solidFill>
                          <a:uFill>
                            <a:solidFill>
                              <a:srgbClr val="ffffff"/>
                            </a:solidFill>
                          </a:uFill>
                          <a:latin typeface="Arial"/>
                        </a:rPr>
                        <a:t>Saif Ali</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IN" sz="1400" spc="-1" strike="noStrike">
                          <a:solidFill>
                            <a:srgbClr val="000000"/>
                          </a:solidFill>
                          <a:uFill>
                            <a:solidFill>
                              <a:srgbClr val="ffffff"/>
                            </a:solidFill>
                          </a:uFill>
                          <a:latin typeface="Arial"/>
                        </a:rPr>
                        <a:t>1513321165</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r>
                        <a:rPr b="0" lang="en-IN" sz="2000" spc="-1" strike="noStrike">
                          <a:solidFill>
                            <a:srgbClr val="000000"/>
                          </a:solidFill>
                          <a:uFill>
                            <a:solidFill>
                              <a:srgbClr val="ffffff"/>
                            </a:solidFill>
                          </a:uFill>
                          <a:latin typeface="Times New Roman"/>
                        </a:rPr>
                        <a:t>      </a:t>
                      </a:r>
                      <a:r>
                        <a:rPr b="0" lang="en-IN" sz="2000" spc="-1" strike="noStrike">
                          <a:solidFill>
                            <a:srgbClr val="000000"/>
                          </a:solidFill>
                          <a:uFill>
                            <a:solidFill>
                              <a:srgbClr val="ffffff"/>
                            </a:solidFill>
                          </a:uFill>
                          <a:latin typeface="Times New Roman"/>
                        </a:rPr>
                        <a:t>Linking Pipelines and WebApp</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73680">
                <a:tc>
                  <a:txBody>
                    <a:bodyPr/>
                    <a:p>
                      <a:pPr algn="ctr">
                        <a:lnSpc>
                          <a:spcPct val="150000"/>
                        </a:lnSpc>
                      </a:pPr>
                      <a:r>
                        <a:rPr b="0" lang="en-IN" sz="1400" spc="-1" strike="noStrike">
                          <a:solidFill>
                            <a:srgbClr val="000000"/>
                          </a:solidFill>
                          <a:uFill>
                            <a:solidFill>
                              <a:srgbClr val="ffffff"/>
                            </a:solidFill>
                          </a:uFill>
                          <a:latin typeface="Arial"/>
                        </a:rPr>
                        <a:t>Rahul Bilra</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50000"/>
                        </a:lnSpc>
                      </a:pPr>
                      <a:r>
                        <a:rPr b="0" lang="en-IN" sz="1400" spc="-1" strike="noStrike">
                          <a:solidFill>
                            <a:srgbClr val="000000"/>
                          </a:solidFill>
                          <a:uFill>
                            <a:solidFill>
                              <a:srgbClr val="ffffff"/>
                            </a:solidFill>
                          </a:uFill>
                          <a:latin typeface="Arial"/>
                        </a:rPr>
                        <a:t>1513310161</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r>
                        <a:rPr b="0" lang="en-IN" sz="2000" spc="-1" strike="noStrike">
                          <a:solidFill>
                            <a:srgbClr val="000000"/>
                          </a:solidFill>
                          <a:uFill>
                            <a:solidFill>
                              <a:srgbClr val="ffffff"/>
                            </a:solidFill>
                          </a:uFill>
                          <a:latin typeface="Times New Roman"/>
                        </a:rPr>
                        <a:t>               </a:t>
                      </a:r>
                      <a:r>
                        <a:rPr b="0" lang="en-IN" sz="2000" spc="-1" strike="noStrike">
                          <a:solidFill>
                            <a:srgbClr val="000000"/>
                          </a:solidFill>
                          <a:uFill>
                            <a:solidFill>
                              <a:srgbClr val="ffffff"/>
                            </a:solidFill>
                          </a:uFill>
                          <a:latin typeface="Times New Roman"/>
                        </a:rPr>
                        <a:t>Scraping the data</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r>
            </a:tbl>
          </a:graphicData>
        </a:graphic>
      </p:graphicFrame>
      <p:sp>
        <p:nvSpPr>
          <p:cNvPr id="62" name="CustomShape 4"/>
          <p:cNvSpPr/>
          <p:nvPr/>
        </p:nvSpPr>
        <p:spPr>
          <a:xfrm>
            <a:off x="3672000" y="1411920"/>
            <a:ext cx="5070600" cy="315720"/>
          </a:xfrm>
          <a:prstGeom prst="rect">
            <a:avLst/>
          </a:prstGeom>
          <a:noFill/>
          <a:ln>
            <a:noFill/>
          </a:ln>
        </p:spPr>
        <p:style>
          <a:lnRef idx="0"/>
          <a:fillRef idx="0"/>
          <a:effectRef idx="0"/>
          <a:fontRef idx="minor"/>
        </p:style>
        <p:txBody>
          <a:bodyPr lIns="0" rIns="0" tIns="0" bIns="0"/>
          <a:p>
            <a:pPr algn="ctr">
              <a:lnSpc>
                <a:spcPct val="100000"/>
              </a:lnSpc>
            </a:pPr>
            <a:r>
              <a:rPr b="0" lang="en-IN" sz="1600" spc="-1" strike="noStrike">
                <a:solidFill>
                  <a:srgbClr val="000000"/>
                </a:solidFill>
                <a:uFill>
                  <a:solidFill>
                    <a:srgbClr val="ffffff"/>
                  </a:solidFill>
                </a:uFill>
                <a:latin typeface="Arial"/>
                <a:ea typeface="DejaVu Sans"/>
              </a:rPr>
              <a:t>Department of Computer Science and Engineering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References</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Green BF, Wolf AK, Chomsky C, and Laughery K. Baseball: An automatic question answerer.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Weizenbaum J. ELIZA - a computer program for the study of natural language communication between man and machine.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Woods W. Progress in Natural Language Understanding - An Application to Lunar Geology.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Bobrow DG, Kaplan RM, Kay M, Norman DA, Thompson H, and Winograd T. Gus, a frame-driven dialog system.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Katz B. Annotating the World Wide Web using natural language.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Clark P, Thompson J, and Porter B. A knowledge-based approach to question answering.</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Riloff E and Thelen M. A Rule-based Question Answering System for Reading Comprehension Tests.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Reading Comprehension Tests as Evaluation for Computer-Based Language Understanding Systems, Vol. 6, 2000, pp. 13-19.</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Ittycheriah A, Franz M, Zhu WJ, Ratnaparkhi A and Mammone RJ. IBM’s statistical question answering system.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22440" y="533520"/>
            <a:ext cx="9600120" cy="1141920"/>
          </a:xfrm>
          <a:prstGeom prst="rect">
            <a:avLst/>
          </a:prstGeom>
          <a:noFill/>
          <a:ln>
            <a:noFill/>
          </a:ln>
        </p:spPr>
        <p:style>
          <a:lnRef idx="0"/>
          <a:fillRef idx="0"/>
          <a:effectRef idx="0"/>
          <a:fontRef idx="minor"/>
        </p:style>
      </p:sp>
      <p:sp>
        <p:nvSpPr>
          <p:cNvPr id="83" name="CustomShape 2"/>
          <p:cNvSpPr/>
          <p:nvPr/>
        </p:nvSpPr>
        <p:spPr>
          <a:xfrm>
            <a:off x="1379520" y="2666880"/>
            <a:ext cx="9600120" cy="4190040"/>
          </a:xfrm>
          <a:prstGeom prst="rect">
            <a:avLst/>
          </a:prstGeom>
          <a:noFill/>
          <a:ln>
            <a:noFill/>
          </a:ln>
        </p:spPr>
        <p:style>
          <a:lnRef idx="0"/>
          <a:fillRef idx="0"/>
          <a:effectRef idx="0"/>
          <a:fontRef idx="minor"/>
        </p:style>
        <p:txBody>
          <a:bodyPr lIns="90000" rIns="90000" tIns="45000" bIns="45000"/>
          <a:p>
            <a:pPr marL="223920" indent="-222840" algn="ctr">
              <a:lnSpc>
                <a:spcPct val="100000"/>
              </a:lnSpc>
            </a:pPr>
            <a:r>
              <a:rPr b="0" lang="en-IN" sz="8800" spc="-1" strike="noStrike">
                <a:solidFill>
                  <a:srgbClr val="6e1d6b"/>
                </a:solidFill>
                <a:uFill>
                  <a:solidFill>
                    <a:srgbClr val="ffffff"/>
                  </a:solidFill>
                </a:uFill>
                <a:latin typeface="Century Gothic"/>
                <a:ea typeface="DejaVu Sans"/>
              </a:rPr>
              <a:t>Thank You</a:t>
            </a:r>
            <a:endParaRPr b="0" lang="en-IN" sz="1800" spc="-1" strike="noStrike">
              <a:solidFill>
                <a:srgbClr val="000000"/>
              </a:solidFill>
              <a:uFill>
                <a:solidFill>
                  <a:srgbClr val="ffffff"/>
                </a:solidFill>
              </a:uFill>
              <a:latin typeface="Arial"/>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pPr>
              <a:lnSpc>
                <a:spcPct val="90000"/>
              </a:lnSpc>
            </a:pPr>
            <a:r>
              <a:rPr b="0" lang="en-IN" sz="3200" spc="-1" strike="noStrike">
                <a:solidFill>
                  <a:srgbClr val="632e62"/>
                </a:solidFill>
                <a:uFill>
                  <a:solidFill>
                    <a:srgbClr val="ffffff"/>
                  </a:solidFill>
                </a:uFill>
                <a:latin typeface="Arial"/>
                <a:ea typeface="DejaVu Sans"/>
              </a:rPr>
              <a:t>Feedback from the Panel</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pPr>
              <a:lnSpc>
                <a:spcPct val="90000"/>
              </a:lnSpc>
            </a:pP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The panel wants the team to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pPr>
              <a:lnSpc>
                <a:spcPct val="90000"/>
              </a:lnSpc>
            </a:pPr>
            <a:r>
              <a:rPr b="0" lang="en-IN" sz="3200" spc="-1" strike="noStrike">
                <a:solidFill>
                  <a:srgbClr val="632e62"/>
                </a:solidFill>
                <a:uFill>
                  <a:solidFill>
                    <a:srgbClr val="ffffff"/>
                  </a:solidFill>
                </a:uFill>
                <a:latin typeface="Arial"/>
                <a:ea typeface="DejaVu Sans"/>
              </a:rPr>
              <a:t>Index</a:t>
            </a:r>
            <a:endParaRPr b="0" lang="en-IN" sz="1800" spc="-1" strike="noStrike">
              <a:solidFill>
                <a:srgbClr val="000000"/>
              </a:solidFill>
              <a:uFill>
                <a:solidFill>
                  <a:srgbClr val="ffffff"/>
                </a:solidFill>
              </a:uFill>
              <a:latin typeface="Arial"/>
            </a:endParaRPr>
          </a:p>
        </p:txBody>
      </p:sp>
      <p:sp>
        <p:nvSpPr>
          <p:cNvPr id="64"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pPr>
              <a:lnSpc>
                <a:spcPct val="90000"/>
              </a:lnSpc>
            </a:pP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Literature Survey/Existing System</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Proposed Methodology</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Feasibility Study</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Hardware /Software Requirement</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Conclusion</a:t>
            </a:r>
            <a:endParaRPr b="0" lang="en-IN" sz="1800" spc="-1" strike="noStrike">
              <a:solidFill>
                <a:srgbClr val="000000"/>
              </a:solidFill>
              <a:uFill>
                <a:solidFill>
                  <a:srgbClr val="ffffff"/>
                </a:solidFill>
              </a:uFill>
              <a:latin typeface="Arial"/>
            </a:endParaRPr>
          </a:p>
          <a:p>
            <a:pPr marL="223920" indent="-222840">
              <a:lnSpc>
                <a:spcPct val="90000"/>
              </a:lnSpc>
              <a:buClr>
                <a:srgbClr val="9b57d3"/>
              </a:buClr>
              <a:buFont typeface="Arial"/>
              <a:buChar char="•"/>
            </a:pPr>
            <a:r>
              <a:rPr b="0" lang="en-IN" sz="2000" spc="-1" strike="noStrike">
                <a:solidFill>
                  <a:srgbClr val="000000"/>
                </a:solidFill>
                <a:uFill>
                  <a:solidFill>
                    <a:srgbClr val="ffffff"/>
                  </a:solidFill>
                </a:uFill>
                <a:latin typeface="Arial"/>
                <a:ea typeface="DejaVu Sans"/>
              </a:rPr>
              <a:t>References</a:t>
            </a:r>
            <a:endParaRPr b="0" lang="en-IN" sz="1800" spc="-1" strike="noStrike">
              <a:solidFill>
                <a:srgbClr val="000000"/>
              </a:solidFill>
              <a:uFill>
                <a:solidFill>
                  <a:srgbClr val="ffffff"/>
                </a:solidFill>
              </a:uFill>
              <a:latin typeface="Arial"/>
            </a:endParaRPr>
          </a:p>
        </p:txBody>
      </p:sp>
      <p:pic>
        <p:nvPicPr>
          <p:cNvPr id="65" name="Picture 4" descr=""/>
          <p:cNvPicPr/>
          <p:nvPr/>
        </p:nvPicPr>
        <p:blipFill>
          <a:blip r:embed="rId1"/>
          <a:stretch/>
        </p:blipFill>
        <p:spPr>
          <a:xfrm>
            <a:off x="8555760" y="628560"/>
            <a:ext cx="2719440" cy="226584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Introduction</a:t>
            </a:r>
            <a:endParaRPr b="0" lang="en-IN" sz="1800" spc="-1" strike="noStrike">
              <a:solidFill>
                <a:srgbClr val="000000"/>
              </a:solidFill>
              <a:uFill>
                <a:solidFill>
                  <a:srgbClr val="ffffff"/>
                </a:solidFill>
              </a:uFill>
              <a:latin typeface="Arial"/>
            </a:endParaRPr>
          </a:p>
        </p:txBody>
      </p:sp>
      <p:sp>
        <p:nvSpPr>
          <p:cNvPr id="67"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DejaVu Sans"/>
              </a:rPr>
              <a:t>We are trying to make a platform where multiple services related to Human-Computer Interaction can be implemented and faster integration of these services is possible on your app, website or e-learning platform.</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DejaVu Sans"/>
              </a:rPr>
              <a:t>Also, we’ll be providing API’s for different usecases with a limit per month.</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DejaVu Sans"/>
              </a:rPr>
              <a:t>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Problems in Existing System</a:t>
            </a:r>
            <a:endParaRPr b="0" lang="en-IN" sz="1800" spc="-1" strike="noStrike">
              <a:solidFill>
                <a:srgbClr val="000000"/>
              </a:solidFill>
              <a:uFill>
                <a:solidFill>
                  <a:srgbClr val="ffffff"/>
                </a:solidFill>
              </a:uFill>
              <a:latin typeface="Arial"/>
            </a:endParaRPr>
          </a:p>
        </p:txBody>
      </p:sp>
      <p:sp>
        <p:nvSpPr>
          <p:cNvPr id="69"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Non-ability to detect handwritten notes and query on them.</a:t>
            </a: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QA System implemented till now are too basic and simple.</a:t>
            </a: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Automating tasks involving Vision tasks not much used in academics.</a:t>
            </a: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Plagiarism detector mostly uses random algorithms like edit distance for docs and are not efficient.</a:t>
            </a: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  </a:t>
            </a:r>
            <a:r>
              <a:rPr b="0" lang="en-IN" sz="2000" spc="-1" strike="noStrike">
                <a:solidFill>
                  <a:srgbClr val="000000"/>
                </a:solidFill>
                <a:uFill>
                  <a:solidFill>
                    <a:srgbClr val="ffffff"/>
                  </a:solidFill>
                </a:uFill>
                <a:latin typeface="Century Gothic"/>
                <a:ea typeface="Arial"/>
              </a:rPr>
              <a:t>Chatbot integration is not that easy on your website.</a:t>
            </a: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Resume Parsers are not that good and automation tasks for resume scanning are still not using ML.</a:t>
            </a:r>
            <a:endParaRPr b="0" lang="en-IN" sz="1800" spc="-1" strike="noStrike">
              <a:solidFill>
                <a:srgbClr val="000000"/>
              </a:solidFill>
              <a:uFill>
                <a:solidFill>
                  <a:srgbClr val="ffffff"/>
                </a:solidFill>
              </a:uFill>
              <a:latin typeface="Arial"/>
            </a:endParaRPr>
          </a:p>
          <a:p>
            <a:pPr marL="939240" indent="-2278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Arial"/>
              </a:rPr>
              <a:t>Translation of texts is limited specially when considering regional languages.</a:t>
            </a:r>
            <a:endParaRPr b="0" lang="en-IN" sz="1800" spc="-1" strike="noStrike">
              <a:solidFill>
                <a:srgbClr val="000000"/>
              </a:solidFill>
              <a:uFill>
                <a:solidFill>
                  <a:srgbClr val="ffffff"/>
                </a:solidFill>
              </a:uFill>
              <a:latin typeface="Arial"/>
            </a:endParaRPr>
          </a:p>
        </p:txBody>
      </p:sp>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71" name="CustomShape 2"/>
          <p:cNvSpPr/>
          <p:nvPr/>
        </p:nvSpPr>
        <p:spPr>
          <a:xfrm>
            <a:off x="1343160" y="1713240"/>
            <a:ext cx="9600120" cy="4190040"/>
          </a:xfrm>
          <a:prstGeom prst="rect">
            <a:avLst/>
          </a:prstGeom>
          <a:noFill/>
          <a:ln>
            <a:noFill/>
          </a:ln>
        </p:spPr>
        <p:style>
          <a:lnRef idx="0"/>
          <a:fillRef idx="0"/>
          <a:effectRef idx="0"/>
          <a:fontRef idx="minor"/>
        </p:style>
        <p:txBody>
          <a:bodyPr lIns="90000" rIns="90000" tIns="45000" bIns="45000"/>
          <a:p>
            <a:r>
              <a:rPr b="0" lang="en-IN" sz="1600" spc="-1" strike="noStrike">
                <a:solidFill>
                  <a:srgbClr val="000000"/>
                </a:solidFill>
                <a:uFill>
                  <a:solidFill>
                    <a:srgbClr val="ffffff"/>
                  </a:solidFill>
                </a:uFill>
                <a:latin typeface="Century Gothic"/>
                <a:ea typeface="DejaVu Sans"/>
              </a:rPr>
              <a:t>Currently, we as a human want to get results faster and we have scarcity of time. So , when we have loads of repeated tasks we wish it could be automated and machines could understand our speech and our text in a better way.</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Century Gothic"/>
                <a:ea typeface="DejaVu Sans"/>
              </a:rPr>
              <a:t>             </a:t>
            </a:r>
            <a:r>
              <a:rPr b="0" lang="en-IN" sz="1600" spc="-1" strike="noStrike">
                <a:solidFill>
                  <a:srgbClr val="000000"/>
                </a:solidFill>
                <a:uFill>
                  <a:solidFill>
                    <a:srgbClr val="ffffff"/>
                  </a:solidFill>
                </a:uFill>
                <a:latin typeface="Century Gothic"/>
                <a:ea typeface="DejaVu Sans"/>
              </a:rPr>
              <a:t>Also ample of data while reading we want someone who could explain to us the important points or the whole idea of the complete document.</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Century Gothic"/>
                <a:ea typeface="DejaVu Sans"/>
              </a:rPr>
              <a:t>             </a:t>
            </a:r>
            <a:r>
              <a:rPr b="0" lang="en-IN" sz="1600" spc="-1" strike="noStrike">
                <a:solidFill>
                  <a:srgbClr val="000000"/>
                </a:solidFill>
                <a:uFill>
                  <a:solidFill>
                    <a:srgbClr val="ffffff"/>
                  </a:solidFill>
                </a:uFill>
                <a:latin typeface="Times New Roman"/>
                <a:ea typeface="Times New Roman"/>
              </a:rPr>
              <a:t>Consider a case, where we are given an unseen passage which is not even popular thus google won’t help. So where to find answers to questions which are not popular and one has data for that, one need to get someone else to go through the data and give them the data which is relevant to them as the user don’t have time to go throught the complete document. </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Times New Roman"/>
                <a:ea typeface="Times New Roman"/>
              </a:rPr>
              <a:t>               </a:t>
            </a:r>
            <a:r>
              <a:rPr b="0" lang="en-IN" sz="1600" spc="-1" strike="noStrike">
                <a:solidFill>
                  <a:srgbClr val="000000"/>
                </a:solidFill>
                <a:uFill>
                  <a:solidFill>
                    <a:srgbClr val="ffffff"/>
                  </a:solidFill>
                </a:uFill>
                <a:latin typeface="Times New Roman"/>
                <a:ea typeface="Times New Roman"/>
              </a:rPr>
              <a:t>In cases, where we have handwritten data, we don’t have softwares which can even detect it properly properly. So, loads of information which could have been beneficial cannot be automated, simlarly for Resume parsing tasks for HR is a headache.</a:t>
            </a:r>
            <a:endParaRPr b="0" lang="en-IN" sz="1800" spc="-1" strike="noStrike">
              <a:solidFill>
                <a:srgbClr val="000000"/>
              </a:solidFill>
              <a:uFill>
                <a:solidFill>
                  <a:srgbClr val="ffffff"/>
                </a:solidFill>
              </a:uFill>
              <a:latin typeface="Arial"/>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Proposed Methodology</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The platform will be built on a Django Webapp with hosting the API’s on AWS Server.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We’ll be building separate pipeline mechanisms(using PySpark) for most of the integration services.</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NLP part will be backed with separate corpus formation of about 10 gb disk space for QA System. </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Computer Vision part will be to done by implementing CNN and using libraries like tesseract from Python.</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Deep Learning will be used for Chatbot, where RNN will be used with LSTM approach.</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We’ll be providing following services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entury Gothic"/>
                <a:ea typeface="DejaVu Sans"/>
              </a:rPr>
              <a:t>1. QA System and Text Summarization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entury Gothic"/>
                <a:ea typeface="DejaVu Sans"/>
              </a:rPr>
              <a:t>2. MCQ’s Based Exams Checker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entury Gothic"/>
                <a:ea typeface="DejaVu Sans"/>
              </a:rPr>
              <a:t>3. Checking Plagiarism</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entury Gothic"/>
                <a:ea typeface="DejaVu Sans"/>
              </a:rPr>
              <a:t>4. Chatbots integration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entury Gothic"/>
                <a:ea typeface="DejaVu Sans"/>
              </a:rPr>
              <a:t>5. Resume Parser and Scanner</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entury Gothic"/>
                <a:ea typeface="DejaVu Sans"/>
              </a:rPr>
              <a:t>6. Text Translation and Transliteration</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Feasability Study</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This project will be made on AWS Server but we’ll be using the free version of this, if we want to actually run into society then the cost will be there.</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It will take 8 -10 weeks to complete the project with 6-8 hours effort per day.</a:t>
            </a:r>
            <a:endParaRPr b="0" lang="en-IN" sz="1800" spc="-1" strike="noStrike">
              <a:solidFill>
                <a:srgbClr val="000000"/>
              </a:solidFill>
              <a:uFill>
                <a:solidFill>
                  <a:srgbClr val="ffffff"/>
                </a:solidFill>
              </a:uFill>
              <a:latin typeface="Arial"/>
            </a:endParaRPr>
          </a:p>
          <a:p>
            <a:pPr marL="228600" indent="-227880" algn="just">
              <a:lnSpc>
                <a:spcPct val="150000"/>
              </a:lnSpc>
              <a:buClr>
                <a:srgbClr val="000000"/>
              </a:buClr>
              <a:buSzPct val="45000"/>
              <a:buFont typeface="Wingdings" charset="2"/>
              <a:buChar char=""/>
            </a:pPr>
            <a:r>
              <a:rPr b="0" lang="en-IN" sz="1300" spc="-1" strike="noStrike" u="sng">
                <a:solidFill>
                  <a:srgbClr val="000000"/>
                </a:solidFill>
                <a:uFill>
                  <a:solidFill>
                    <a:srgbClr val="ffffff"/>
                  </a:solidFill>
                </a:uFill>
                <a:latin typeface="Century Gothic"/>
                <a:ea typeface="Times New Roman"/>
              </a:rPr>
              <a:t>Scalablity is pretty good as we will be using separate pipelines for each customer. And minimum API hits will be limited to 1 per 2 seconds.</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Hardware/ Software Requirements</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Gensim, FASTTEXT and NLTK</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 </a:t>
            </a:r>
            <a:r>
              <a:rPr b="0" lang="en-IN" sz="1600" spc="-1" strike="noStrike">
                <a:solidFill>
                  <a:srgbClr val="000000"/>
                </a:solidFill>
                <a:uFill>
                  <a:solidFill>
                    <a:srgbClr val="ffffff"/>
                  </a:solidFill>
                </a:uFill>
                <a:latin typeface="Times New Roman"/>
                <a:ea typeface="DejaVu Sans"/>
              </a:rPr>
              <a:t>REST API’s : For hitting calls between ML model and app.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Tensorflow : As a base for Keras and more optimization.</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Keras : For making Deep Learning Models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Pandas : For cleaning the data</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Numpy : For mathematical purposes.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Plotly : For visualising graphs.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Scikit : For Shallow learning Algorithms.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SHLDA : For Topic Modelling purposes.</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Open CV : For computer vision part. </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Times New Roman"/>
                <a:ea typeface="DejaVu Sans"/>
              </a:rPr>
              <a:t>Convnet : For Handwritten Notes detection.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r>
              <a:rPr b="0" lang="en-IN" sz="3200" spc="-1" strike="noStrike">
                <a:solidFill>
                  <a:srgbClr val="000000"/>
                </a:solidFill>
                <a:uFill>
                  <a:solidFill>
                    <a:srgbClr val="ffffff"/>
                  </a:solidFill>
                </a:uFill>
                <a:latin typeface="Arial"/>
                <a:ea typeface="DejaVu Sans"/>
              </a:rPr>
              <a:t>Conclusion</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Times New Roman"/>
                <a:ea typeface="Times New Roman"/>
              </a:rPr>
              <a:t>Our effort has been to make it easier for students, researchers and other people who have lots of data and don’t get time to read it. They can easily get relevant information from their data. This has never been approached before as previously  people have tried to get the most relevant information from Google API’s and thus ignoring the individuality of every person.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Times New Roman"/>
                <a:ea typeface="Times New Roman"/>
              </a:rPr>
              <a:t>               </a:t>
            </a:r>
            <a:r>
              <a:rPr b="0" lang="en-IN" sz="1600" spc="-1" strike="noStrike">
                <a:solidFill>
                  <a:srgbClr val="000000"/>
                </a:solidFill>
                <a:uFill>
                  <a:solidFill>
                    <a:srgbClr val="ffffff"/>
                  </a:solidFill>
                </a:uFill>
                <a:latin typeface="Times New Roman"/>
                <a:ea typeface="Times New Roman"/>
              </a:rPr>
              <a:t>Also, the approach involves further advancements like usage of Deep NLP and Computer Vision for detecting the words and getting relevant information out of it. Often a hybrid approach, judiciously blending apparently different techniques, provides improved results in the form of faster speed, increased relevancy, and higher precision and recall measures.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Vertical and horizontal design slides</Template>
  <TotalTime>1520</TotalTime>
  <Application>LibreOffice/5.1.6.2$Linux_X86_64 LibreOffice_project/10m0$Build-2</Application>
  <Words>146</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2017-11-16T17:39:44Z</dcterms:created>
  <dc:creator>Sudhanshu</dc:creator>
  <dc:description/>
  <dc:language>en-IN</dc:language>
  <cp:lastModifiedBy/>
  <dcterms:modified xsi:type="dcterms:W3CDTF">2018-08-09T13:46:02Z</dcterms:modified>
  <cp:revision>98</cp:revision>
  <dc:subject/>
  <dc:title>Automated Exam Duty Allocation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74067800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5</vt:i4>
  </property>
</Properties>
</file>