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92F6832-6060-4C2C-BEAF-1146EAA943DD}">
  <a:tblStyle styleId="{692F6832-6060-4C2C-BEAF-1146EAA943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f2c8f90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f2c8f90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f2c8f90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f2c8f90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f2c8f90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f2c8f90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f2c8f90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f2c8f90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f2c8f90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f2c8f90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8f2c8f90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f2c8f90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f2c8f90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f2c8f90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f2c8f90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f2c8f90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8f2c8f90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8f2c8f90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8f2c8f90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8f2c8f90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8f2c8f90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8f2c8f90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8f2c8f90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8f2c8f90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f2c8f90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f2c8f90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f2c8f90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f2c8f90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f2c8f90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f2c8f90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f2c8f90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f2c8f90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ltk.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aVcd7gIa8hw" TargetMode="External"/><Relationship Id="rId4" Type="http://schemas.openxmlformats.org/officeDocument/2006/relationships/hyperlink" Target="https://www.youtube.com/watch?v=Ha88qEAGfN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harrypotter0/final_year_project" TargetMode="External"/><Relationship Id="rId4" Type="http://schemas.openxmlformats.org/officeDocument/2006/relationships/hyperlink" Target="https://www.youtube.com/watch?v=aVcd7gIa8h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000">
                <a:solidFill>
                  <a:srgbClr val="000000"/>
                </a:solidFill>
                <a:latin typeface="Arial"/>
                <a:ea typeface="Arial"/>
                <a:cs typeface="Arial"/>
                <a:sym typeface="Arial"/>
              </a:rPr>
              <a:t>Classification of YouTube Videos</a:t>
            </a:r>
            <a:endParaRPr/>
          </a:p>
        </p:txBody>
      </p:sp>
      <p:sp>
        <p:nvSpPr>
          <p:cNvPr id="57" name="Google Shape;57;p13"/>
          <p:cNvSpPr txBox="1"/>
          <p:nvPr>
            <p:ph idx="1" type="subTitle"/>
          </p:nvPr>
        </p:nvSpPr>
        <p:spPr>
          <a:xfrm>
            <a:off x="311700" y="3644050"/>
            <a:ext cx="8520600" cy="95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Department Of Computer Science and Engineering </a:t>
            </a:r>
            <a:endParaRPr/>
          </a:p>
          <a:p>
            <a:pPr indent="0" lvl="0" marL="0" rtl="0" algn="ctr">
              <a:spcBef>
                <a:spcPts val="0"/>
              </a:spcBef>
              <a:spcAft>
                <a:spcPts val="0"/>
              </a:spcAft>
              <a:buNone/>
            </a:pPr>
            <a:r>
              <a:rPr lang="en"/>
              <a:t>(Supervisor: Dr Deepti Gupta)</a:t>
            </a:r>
            <a:endParaRPr/>
          </a:p>
          <a:p>
            <a:pPr indent="0" lvl="0" marL="0" rtl="0" algn="ctr">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3779550" y="2033625"/>
            <a:ext cx="1449475" cy="127237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687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MODULES</a:t>
            </a:r>
            <a:endParaRPr/>
          </a:p>
        </p:txBody>
      </p:sp>
      <p:pic>
        <p:nvPicPr>
          <p:cNvPr id="112" name="Google Shape;112;p22"/>
          <p:cNvPicPr preferRelativeResize="0"/>
          <p:nvPr/>
        </p:nvPicPr>
        <p:blipFill>
          <a:blip r:embed="rId3">
            <a:alphaModFix/>
          </a:blip>
          <a:stretch>
            <a:fillRect/>
          </a:stretch>
        </p:blipFill>
        <p:spPr>
          <a:xfrm>
            <a:off x="722000" y="1196650"/>
            <a:ext cx="7553375" cy="34042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HARDWARE REQUIREMENTS</a:t>
            </a:r>
            <a:endParaRPr/>
          </a:p>
        </p:txBody>
      </p:sp>
      <p:sp>
        <p:nvSpPr>
          <p:cNvPr id="118" name="Google Shape;118;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A"/>
                </a:solidFill>
              </a:rPr>
              <a:t>Developer End Requirements</a:t>
            </a:r>
            <a:endParaRPr>
              <a:solidFill>
                <a:srgbClr val="00000A"/>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OS: Any Linux variant</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Hard Drive: 500GB</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R</a:t>
            </a:r>
            <a:r>
              <a:rPr lang="en">
                <a:solidFill>
                  <a:srgbClr val="333333"/>
                </a:solidFill>
              </a:rPr>
              <a:t>AM: 2 GB</a:t>
            </a:r>
            <a:endParaRPr>
              <a:solidFill>
                <a:srgbClr val="333333"/>
              </a:solidFill>
            </a:endParaRPr>
          </a:p>
          <a:p>
            <a:pPr indent="0" lvl="0" marL="0" rtl="0" algn="l">
              <a:lnSpc>
                <a:spcPct val="150000"/>
              </a:lnSpc>
              <a:spcBef>
                <a:spcPts val="3500"/>
              </a:spcBef>
              <a:spcAft>
                <a:spcPts val="0"/>
              </a:spcAft>
              <a:buNone/>
            </a:pPr>
            <a:r>
              <a:rPr lang="en">
                <a:solidFill>
                  <a:srgbClr val="00000A"/>
                </a:solidFill>
              </a:rPr>
              <a:t>User End Requirements</a:t>
            </a:r>
            <a:endParaRPr>
              <a:solidFill>
                <a:srgbClr val="00000A"/>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OS:Window 7</a:t>
            </a:r>
            <a:endParaRPr>
              <a:solidFill>
                <a:srgbClr val="333333"/>
              </a:solidFill>
            </a:endParaRPr>
          </a:p>
          <a:p>
            <a:pPr indent="-342900" lvl="0" marL="457200" rtl="0" algn="l">
              <a:lnSpc>
                <a:spcPct val="150000"/>
              </a:lnSpc>
              <a:spcBef>
                <a:spcPts val="0"/>
              </a:spcBef>
              <a:spcAft>
                <a:spcPts val="0"/>
              </a:spcAft>
              <a:buClr>
                <a:srgbClr val="333333"/>
              </a:buClr>
              <a:buSzPts val="1800"/>
              <a:buChar char="●"/>
            </a:pPr>
            <a:r>
              <a:rPr lang="en">
                <a:solidFill>
                  <a:srgbClr val="333333"/>
                </a:solidFill>
              </a:rPr>
              <a:t>Hard Drive: 100GB</a:t>
            </a:r>
            <a:endParaRPr>
              <a:solidFill>
                <a:srgbClr val="333333"/>
              </a:solidFill>
            </a:endParaRPr>
          </a:p>
          <a:p>
            <a:pPr indent="-342900" lvl="0" marL="457200" rtl="0" algn="l">
              <a:lnSpc>
                <a:spcPct val="150000"/>
              </a:lnSpc>
              <a:spcBef>
                <a:spcPts val="0"/>
              </a:spcBef>
              <a:spcAft>
                <a:spcPts val="3500"/>
              </a:spcAft>
              <a:buClr>
                <a:srgbClr val="333333"/>
              </a:buClr>
              <a:buSzPts val="1800"/>
              <a:buChar char="●"/>
            </a:pPr>
            <a:r>
              <a:rPr lang="en">
                <a:solidFill>
                  <a:srgbClr val="333333"/>
                </a:solidFill>
              </a:rPr>
              <a:t>RAM: 256 M</a:t>
            </a:r>
            <a:r>
              <a:rPr lang="en">
                <a:solidFill>
                  <a:srgbClr val="333333"/>
                </a:solidFill>
              </a:rPr>
              <a:t>B</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a:t>
            </a:r>
            <a:r>
              <a:rPr lang="en"/>
              <a:t> REQUIREMENTS</a:t>
            </a:r>
            <a:endParaRPr/>
          </a:p>
          <a:p>
            <a:pPr indent="0" lvl="0" marL="0" rtl="0" algn="ctr">
              <a:spcBef>
                <a:spcPts val="0"/>
              </a:spcBef>
              <a:spcAft>
                <a:spcPts val="0"/>
              </a:spcAft>
              <a:buNone/>
            </a:pPr>
            <a:r>
              <a:t/>
            </a:r>
            <a:endParaRPr/>
          </a:p>
        </p:txBody>
      </p:sp>
      <p:sp>
        <p:nvSpPr>
          <p:cNvPr id="124" name="Google Shape;124;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A"/>
                </a:solidFill>
              </a:rPr>
              <a:t>Developer End Requirements</a:t>
            </a:r>
            <a:endParaRPr sz="1400">
              <a:solidFill>
                <a:srgbClr val="00000A"/>
              </a:solidFill>
            </a:endParaRPr>
          </a:p>
          <a:p>
            <a:pPr indent="-317500" lvl="0" marL="457200" rtl="0" algn="l">
              <a:lnSpc>
                <a:spcPct val="150000"/>
              </a:lnSpc>
              <a:spcBef>
                <a:spcPts val="0"/>
              </a:spcBef>
              <a:spcAft>
                <a:spcPts val="0"/>
              </a:spcAft>
              <a:buClr>
                <a:srgbClr val="00000A"/>
              </a:buClr>
              <a:buSzPts val="1400"/>
              <a:buChar char="●"/>
            </a:pPr>
            <a:r>
              <a:rPr lang="en" sz="1400">
                <a:solidFill>
                  <a:srgbClr val="00000A"/>
                </a:solidFill>
              </a:rPr>
              <a:t>Gensim : https://radimrehurek.com/gensim/</a:t>
            </a:r>
            <a:endParaRPr sz="1400">
              <a:solidFill>
                <a:srgbClr val="00000A"/>
              </a:solidFill>
            </a:endParaRPr>
          </a:p>
          <a:p>
            <a:pPr indent="-317500" lvl="0" marL="457200" rtl="0" algn="l">
              <a:lnSpc>
                <a:spcPct val="150000"/>
              </a:lnSpc>
              <a:spcBef>
                <a:spcPts val="0"/>
              </a:spcBef>
              <a:spcAft>
                <a:spcPts val="0"/>
              </a:spcAft>
              <a:buSzPts val="1400"/>
              <a:buChar char="●"/>
            </a:pPr>
            <a:r>
              <a:rPr lang="en" sz="1400">
                <a:solidFill>
                  <a:srgbClr val="00000A"/>
                </a:solidFill>
              </a:rPr>
              <a:t>NLTK : </a:t>
            </a:r>
            <a:r>
              <a:rPr lang="en" sz="1400" u="sng">
                <a:solidFill>
                  <a:srgbClr val="000080"/>
                </a:solidFill>
                <a:hlinkClick r:id="rId3"/>
              </a:rPr>
              <a:t>https://www.nltk.org/</a:t>
            </a:r>
            <a:endParaRPr sz="1400">
              <a:solidFill>
                <a:srgbClr val="00000A"/>
              </a:solidFill>
            </a:endParaRPr>
          </a:p>
          <a:p>
            <a:pPr indent="-317500" lvl="0" marL="457200" rtl="0" algn="l">
              <a:lnSpc>
                <a:spcPct val="150000"/>
              </a:lnSpc>
              <a:spcBef>
                <a:spcPts val="0"/>
              </a:spcBef>
              <a:spcAft>
                <a:spcPts val="0"/>
              </a:spcAft>
              <a:buClr>
                <a:srgbClr val="00000A"/>
              </a:buClr>
              <a:buSzPts val="1400"/>
              <a:buChar char="●"/>
            </a:pPr>
            <a:r>
              <a:rPr lang="en" sz="1400">
                <a:solidFill>
                  <a:srgbClr val="00000A"/>
                </a:solidFill>
              </a:rPr>
              <a:t>Chrome Extension </a:t>
            </a:r>
            <a:endParaRPr sz="1400">
              <a:solidFill>
                <a:srgbClr val="00000A"/>
              </a:solidFill>
            </a:endParaRPr>
          </a:p>
          <a:p>
            <a:pPr indent="-317500" lvl="0" marL="457200" rtl="0" algn="l">
              <a:lnSpc>
                <a:spcPct val="150000"/>
              </a:lnSpc>
              <a:spcBef>
                <a:spcPts val="0"/>
              </a:spcBef>
              <a:spcAft>
                <a:spcPts val="0"/>
              </a:spcAft>
              <a:buClr>
                <a:srgbClr val="00000A"/>
              </a:buClr>
              <a:buSzPts val="1400"/>
              <a:buChar char="●"/>
            </a:pPr>
            <a:r>
              <a:rPr lang="en" sz="1400">
                <a:solidFill>
                  <a:srgbClr val="00000A"/>
                </a:solidFill>
              </a:rPr>
              <a:t>JavaScript</a:t>
            </a:r>
            <a:endParaRPr sz="1400">
              <a:solidFill>
                <a:srgbClr val="00000A"/>
              </a:solidFill>
            </a:endParaRPr>
          </a:p>
          <a:p>
            <a:pPr indent="-317500" lvl="0" marL="457200" rtl="0" algn="l">
              <a:lnSpc>
                <a:spcPct val="150000"/>
              </a:lnSpc>
              <a:spcBef>
                <a:spcPts val="0"/>
              </a:spcBef>
              <a:spcAft>
                <a:spcPts val="0"/>
              </a:spcAft>
              <a:buClr>
                <a:srgbClr val="00000A"/>
              </a:buClr>
              <a:buSzPts val="1400"/>
              <a:buChar char="●"/>
            </a:pPr>
            <a:r>
              <a:rPr lang="en" sz="1400">
                <a:solidFill>
                  <a:srgbClr val="00000A"/>
                </a:solidFill>
              </a:rPr>
              <a:t>Plotly : For visualising graphs.</a:t>
            </a:r>
            <a:endParaRPr sz="1400">
              <a:solidFill>
                <a:srgbClr val="00000A"/>
              </a:solidFill>
            </a:endParaRPr>
          </a:p>
          <a:p>
            <a:pPr indent="-317500" lvl="0" marL="457200" rtl="0" algn="l">
              <a:lnSpc>
                <a:spcPct val="150000"/>
              </a:lnSpc>
              <a:spcBef>
                <a:spcPts val="0"/>
              </a:spcBef>
              <a:spcAft>
                <a:spcPts val="0"/>
              </a:spcAft>
              <a:buClr>
                <a:srgbClr val="00000A"/>
              </a:buClr>
              <a:buSzPts val="1400"/>
              <a:buChar char="●"/>
            </a:pPr>
            <a:r>
              <a:rPr lang="en" sz="1400">
                <a:solidFill>
                  <a:srgbClr val="00000A"/>
                </a:solidFill>
              </a:rPr>
              <a:t>YouTube API</a:t>
            </a:r>
            <a:endParaRPr sz="1400">
              <a:solidFill>
                <a:srgbClr val="00000A"/>
              </a:solidFill>
            </a:endParaRPr>
          </a:p>
          <a:p>
            <a:pPr indent="0" lvl="0" marL="457200" rtl="0" algn="l">
              <a:lnSpc>
                <a:spcPct val="150000"/>
              </a:lnSpc>
              <a:spcBef>
                <a:spcPts val="0"/>
              </a:spcBef>
              <a:spcAft>
                <a:spcPts val="0"/>
              </a:spcAft>
              <a:buNone/>
            </a:pPr>
            <a:r>
              <a:t/>
            </a:r>
            <a:endParaRPr sz="1400">
              <a:solidFill>
                <a:srgbClr val="00000A"/>
              </a:solidFill>
            </a:endParaRPr>
          </a:p>
          <a:p>
            <a:pPr indent="0" lvl="0" marL="0" rtl="0" algn="l">
              <a:lnSpc>
                <a:spcPct val="150000"/>
              </a:lnSpc>
              <a:spcBef>
                <a:spcPts val="0"/>
              </a:spcBef>
              <a:spcAft>
                <a:spcPts val="0"/>
              </a:spcAft>
              <a:buNone/>
            </a:pPr>
            <a:r>
              <a:rPr lang="en" sz="1400">
                <a:solidFill>
                  <a:srgbClr val="00000A"/>
                </a:solidFill>
              </a:rPr>
              <a:t>User</a:t>
            </a:r>
            <a:r>
              <a:rPr lang="en" sz="1400">
                <a:solidFill>
                  <a:srgbClr val="00000A"/>
                </a:solidFill>
              </a:rPr>
              <a:t> End Requirements</a:t>
            </a:r>
            <a:endParaRPr sz="1400">
              <a:solidFill>
                <a:srgbClr val="00000A"/>
              </a:solidFill>
            </a:endParaRPr>
          </a:p>
          <a:p>
            <a:pPr indent="-317500" lvl="0" marL="457200" rtl="0" algn="l">
              <a:lnSpc>
                <a:spcPct val="150000"/>
              </a:lnSpc>
              <a:spcBef>
                <a:spcPts val="0"/>
              </a:spcBef>
              <a:spcAft>
                <a:spcPts val="0"/>
              </a:spcAft>
              <a:buClr>
                <a:srgbClr val="00000A"/>
              </a:buClr>
              <a:buSzPts val="1400"/>
              <a:buChar char="●"/>
            </a:pPr>
            <a:r>
              <a:rPr lang="en" sz="1400">
                <a:solidFill>
                  <a:srgbClr val="00000A"/>
                </a:solidFill>
              </a:rPr>
              <a:t>Chrome Web Browser </a:t>
            </a:r>
            <a:endParaRPr sz="1400">
              <a:solidFill>
                <a:srgbClr val="00000A"/>
              </a:solidFill>
            </a:endParaRPr>
          </a:p>
          <a:p>
            <a:pPr indent="0" lvl="0" marL="0" rtl="0" algn="l">
              <a:lnSpc>
                <a:spcPct val="150000"/>
              </a:lnSpc>
              <a:spcBef>
                <a:spcPts val="0"/>
              </a:spcBef>
              <a:spcAft>
                <a:spcPts val="0"/>
              </a:spcAft>
              <a:buNone/>
            </a:pPr>
            <a:r>
              <a:t/>
            </a:r>
            <a:endParaRPr sz="1400">
              <a:solidFill>
                <a:srgbClr val="00000A"/>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LIVE DEMO</a:t>
            </a:r>
            <a:endParaRPr/>
          </a:p>
        </p:txBody>
      </p:sp>
      <p:sp>
        <p:nvSpPr>
          <p:cNvPr id="130" name="Google Shape;130;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lang="en" sz="2400" u="sng">
                <a:solidFill>
                  <a:schemeClr val="hlink"/>
                </a:solidFill>
                <a:hlinkClick r:id="rId3"/>
              </a:rPr>
              <a:t>Installation Video</a:t>
            </a:r>
            <a:endParaRPr sz="2400"/>
          </a:p>
          <a:p>
            <a:pPr indent="0" lvl="0" marL="0" rtl="0" algn="ctr">
              <a:spcBef>
                <a:spcPts val="1600"/>
              </a:spcBef>
              <a:spcAft>
                <a:spcPts val="0"/>
              </a:spcAft>
              <a:buNone/>
            </a:pPr>
            <a:r>
              <a:t/>
            </a:r>
            <a:endParaRPr sz="2400"/>
          </a:p>
          <a:p>
            <a:pPr indent="0" lvl="0" marL="0" rtl="0" algn="ctr">
              <a:spcBef>
                <a:spcPts val="1600"/>
              </a:spcBef>
              <a:spcAft>
                <a:spcPts val="0"/>
              </a:spcAft>
              <a:buNone/>
            </a:pPr>
            <a:r>
              <a:rPr lang="en" sz="2400" u="sng">
                <a:solidFill>
                  <a:schemeClr val="hlink"/>
                </a:solidFill>
                <a:hlinkClick r:id="rId4"/>
              </a:rPr>
              <a:t>Demo Video</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t>
            </a:r>
            <a:endParaRPr/>
          </a:p>
        </p:txBody>
      </p:sp>
      <p:sp>
        <p:nvSpPr>
          <p:cNvPr id="136" name="Google Shape;136;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project’s aim was to</a:t>
            </a:r>
            <a:r>
              <a:rPr lang="en"/>
              <a:t> make it easier for tagging the videos for educative content and thus enhancing the user-experience of the </a:t>
            </a:r>
            <a:r>
              <a:rPr lang="en"/>
              <a:t>Youtube</a:t>
            </a:r>
            <a:r>
              <a:rPr lang="en"/>
              <a:t> users which is working with a reasonable accuracy. </a:t>
            </a:r>
            <a:endParaRPr/>
          </a:p>
          <a:p>
            <a:pPr indent="0" lvl="0" marL="0" rtl="0" algn="l">
              <a:spcBef>
                <a:spcPts val="1600"/>
              </a:spcBef>
              <a:spcAft>
                <a:spcPts val="0"/>
              </a:spcAft>
              <a:buNone/>
            </a:pPr>
            <a:r>
              <a:rPr lang="en"/>
              <a:t>         So, this is a small effort from our side to improve the quality of videos and tag videos on </a:t>
            </a:r>
            <a:r>
              <a:rPr lang="en"/>
              <a:t>Youtube</a:t>
            </a:r>
            <a:r>
              <a:rPr lang="en"/>
              <a:t> by providing them scores, lot of advancements will be seen in this area in the near future.</a:t>
            </a:r>
            <a:endParaRPr/>
          </a:p>
          <a:p>
            <a:pPr indent="0" lvl="0" marL="0" rtl="0" algn="l">
              <a:spcBef>
                <a:spcPts val="1600"/>
              </a:spcBef>
              <a:spcAft>
                <a:spcPts val="160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42" name="Google Shape;142;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A"/>
                </a:solidFill>
              </a:rPr>
              <a:t>1. Bentivogli, L., Forner, P., Magnini, B., Pianta, E.: Revising WordNet Domains Hierarchy: Semantics, Coverage, and Balancing. In Proceedings of COLING Workshop on Multilingual Linguistic Resources, Geneva Switzerland (2004) 101-108</a:t>
            </a:r>
            <a:endParaRPr sz="1400">
              <a:solidFill>
                <a:srgbClr val="00000A"/>
              </a:solidFill>
            </a:endParaRPr>
          </a:p>
          <a:p>
            <a:pPr indent="0" lvl="0" marL="0" rtl="0" algn="l">
              <a:lnSpc>
                <a:spcPct val="150000"/>
              </a:lnSpc>
              <a:spcBef>
                <a:spcPts val="0"/>
              </a:spcBef>
              <a:spcAft>
                <a:spcPts val="0"/>
              </a:spcAft>
              <a:buNone/>
            </a:pPr>
            <a:r>
              <a:rPr lang="en" sz="1400">
                <a:solidFill>
                  <a:srgbClr val="00000A"/>
                </a:solidFill>
              </a:rPr>
              <a:t>2. Yi, H.R., Deepu, R., Chia, L.T.: Semantic Video Indexing and Summarization Using Subtitles. Lecture Notes on Computer Science, Vol. 3331. Springer-Verlag Berlin Heidelberg New York (2004) 634-641</a:t>
            </a:r>
            <a:endParaRPr sz="1400">
              <a:solidFill>
                <a:srgbClr val="00000A"/>
              </a:solidFill>
            </a:endParaRPr>
          </a:p>
          <a:p>
            <a:pPr indent="0" lvl="0" marL="0" rtl="0" algn="l">
              <a:lnSpc>
                <a:spcPct val="150000"/>
              </a:lnSpc>
              <a:spcBef>
                <a:spcPts val="0"/>
              </a:spcBef>
              <a:spcAft>
                <a:spcPts val="0"/>
              </a:spcAft>
              <a:buNone/>
            </a:pPr>
            <a:r>
              <a:rPr lang="en" sz="1400">
                <a:solidFill>
                  <a:srgbClr val="00000A"/>
                </a:solidFill>
              </a:rPr>
              <a:t>3. Declerck, T., Kuper, J., Saggion, H., Samiotou, A., Wittenburg, P., Contreras, J.: Contribution of NLP to the Content Indexing of Multimedia Documents. Lecture Notes on Computer Science, Vol. 3115. Springer –Verlag Berlin Heidelberg New York (2004) 610- 618</a:t>
            </a:r>
            <a:endParaRPr sz="1400">
              <a:solidFill>
                <a:srgbClr val="00000A"/>
              </a:solidFill>
            </a:endParaRPr>
          </a:p>
          <a:p>
            <a:pPr indent="0" lvl="0" marL="0" rtl="0" algn="l">
              <a:spcBef>
                <a:spcPts val="0"/>
              </a:spcBef>
              <a:spcAft>
                <a:spcPts val="1600"/>
              </a:spcAft>
              <a:buNone/>
            </a:pPr>
            <a:r>
              <a:t/>
            </a:r>
            <a:endParaRPr sz="1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48" name="Google Shape;148;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A"/>
                </a:solidFill>
              </a:rPr>
              <a:t>4. Reidsma, D., Kuper, J., Declerck, T., Saggion, H., Cunningham, H.: Cross document annotation for multimedia retrieval. In EACL Workshop Language Technology and the Semantic Web (NLPXML) Budapest (2003)</a:t>
            </a:r>
            <a:endParaRPr sz="1400">
              <a:solidFill>
                <a:srgbClr val="00000A"/>
              </a:solidFill>
            </a:endParaRPr>
          </a:p>
          <a:p>
            <a:pPr indent="0" lvl="0" marL="0" rtl="0" algn="l">
              <a:lnSpc>
                <a:spcPct val="150000"/>
              </a:lnSpc>
              <a:spcBef>
                <a:spcPts val="0"/>
              </a:spcBef>
              <a:spcAft>
                <a:spcPts val="0"/>
              </a:spcAft>
              <a:buNone/>
            </a:pPr>
            <a:r>
              <a:rPr lang="en" sz="1400">
                <a:solidFill>
                  <a:srgbClr val="00000A"/>
                </a:solidFill>
              </a:rPr>
              <a:t>5. Hangzai Luo, Jianping Fan, Jing Xiao, Xingquan Zhu, Semantic principal video shot classification via mixture Gaussian. In Proc. of IEEE International Conference on Multimedia &amp; Expo. Vol.1, Baltimore, MD. (2003)</a:t>
            </a:r>
            <a:endParaRPr sz="1400">
              <a:solidFill>
                <a:srgbClr val="00000A"/>
              </a:solidFill>
            </a:endParaRPr>
          </a:p>
          <a:p>
            <a:pPr indent="0" lvl="0" marL="0" rtl="0" algn="l">
              <a:lnSpc>
                <a:spcPct val="150000"/>
              </a:lnSpc>
              <a:spcBef>
                <a:spcPts val="0"/>
              </a:spcBef>
              <a:spcAft>
                <a:spcPts val="0"/>
              </a:spcAft>
              <a:buNone/>
            </a:pPr>
            <a:r>
              <a:rPr lang="en" sz="1400">
                <a:solidFill>
                  <a:srgbClr val="00000A"/>
                </a:solidFill>
              </a:rPr>
              <a:t>6. Suresh, V., Mohan, K.C., Swamy, K.R., Yegnanarayana, B.: Content-based Video Classification Using Support Vector Machines. In ICONIP-04, Calcutta, India (2004) 726- 731</a:t>
            </a:r>
            <a:endParaRPr sz="1400">
              <a:solidFill>
                <a:srgbClr val="00000A"/>
              </a:solidFill>
            </a:endParaRPr>
          </a:p>
          <a:p>
            <a:pPr indent="0" lvl="0" marL="0" rtl="0" algn="l">
              <a:spcBef>
                <a:spcPts val="0"/>
              </a:spcBef>
              <a:spcAft>
                <a:spcPts val="1600"/>
              </a:spcAft>
              <a:buNone/>
            </a:pPr>
            <a:r>
              <a:t/>
            </a:r>
            <a:endParaRPr sz="1400">
              <a:solidFill>
                <a:srgbClr val="00000A"/>
              </a:solidFill>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2086175" y="1817250"/>
            <a:ext cx="5351100" cy="15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TEAM</a:t>
            </a:r>
            <a:endParaRPr u="sng"/>
          </a:p>
        </p:txBody>
      </p:sp>
      <p:graphicFrame>
        <p:nvGraphicFramePr>
          <p:cNvPr id="64" name="Google Shape;64;p14"/>
          <p:cNvGraphicFramePr/>
          <p:nvPr/>
        </p:nvGraphicFramePr>
        <p:xfrm>
          <a:off x="1189550" y="1892150"/>
          <a:ext cx="3000000" cy="3000000"/>
        </p:xfrm>
        <a:graphic>
          <a:graphicData uri="http://schemas.openxmlformats.org/drawingml/2006/table">
            <a:tbl>
              <a:tblPr>
                <a:noFill/>
                <a:tableStyleId>{692F6832-6060-4C2C-BEAF-1146EAA943DD}</a:tableStyleId>
              </a:tblPr>
              <a:tblGrid>
                <a:gridCol w="2315925"/>
                <a:gridCol w="2315925"/>
                <a:gridCol w="2315925"/>
              </a:tblGrid>
              <a:tr h="478875">
                <a:tc>
                  <a:txBody>
                    <a:bodyPr>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Name of Member</a:t>
                      </a:r>
                      <a:endParaRPr b="1">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Roll Number</a:t>
                      </a:r>
                      <a:endParaRPr b="1">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Role</a:t>
                      </a:r>
                      <a:endParaRPr b="1">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78875">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Akash Kandpal</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1513310027</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Backend Part</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78875">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Sivasish Koch </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1513310214</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Javascript Scripts </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78875">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Saif Ali</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1513321165</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Manual Testing</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78875">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Rahul Bilra</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1513310161</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Times New Roman"/>
                          <a:ea typeface="Times New Roman"/>
                          <a:cs typeface="Times New Roman"/>
                          <a:sym typeface="Times New Roman"/>
                        </a:rPr>
                        <a:t>Scrapers</a:t>
                      </a:r>
                      <a:endParaRPr>
                        <a:latin typeface="Times New Roman"/>
                        <a:ea typeface="Times New Roman"/>
                        <a:cs typeface="Times New Roman"/>
                        <a:sym typeface="Times New Roman"/>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0" name="Google Shape;70;p15"/>
          <p:cNvSpPr txBox="1"/>
          <p:nvPr>
            <p:ph idx="1" type="body"/>
          </p:nvPr>
        </p:nvSpPr>
        <p:spPr>
          <a:xfrm>
            <a:off x="311700" y="1152475"/>
            <a:ext cx="8520600" cy="334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A3A3A"/>
              </a:buClr>
              <a:buSzPts val="1800"/>
              <a:buChar char="●"/>
            </a:pPr>
            <a:r>
              <a:rPr lang="en">
                <a:solidFill>
                  <a:srgbClr val="3A3A3A"/>
                </a:solidFill>
              </a:rPr>
              <a:t>The total number of people who use YouTube – 1,300,000,000.</a:t>
            </a:r>
            <a:endParaRPr>
              <a:solidFill>
                <a:srgbClr val="3A3A3A"/>
              </a:solidFill>
            </a:endParaRPr>
          </a:p>
          <a:p>
            <a:pPr indent="-342900" lvl="0" marL="457200" rtl="0" algn="l">
              <a:lnSpc>
                <a:spcPct val="100000"/>
              </a:lnSpc>
              <a:spcBef>
                <a:spcPts val="0"/>
              </a:spcBef>
              <a:spcAft>
                <a:spcPts val="0"/>
              </a:spcAft>
              <a:buClr>
                <a:srgbClr val="3A3A3A"/>
              </a:buClr>
              <a:buSzPts val="1800"/>
              <a:buChar char="●"/>
            </a:pPr>
            <a:r>
              <a:rPr lang="en">
                <a:solidFill>
                  <a:srgbClr val="3A3A3A"/>
                </a:solidFill>
              </a:rPr>
              <a:t>300 hours of video are uploaded to YouTube every minut</a:t>
            </a:r>
            <a:r>
              <a:rPr lang="en">
                <a:solidFill>
                  <a:srgbClr val="3A3A3A"/>
                </a:solidFill>
              </a:rPr>
              <a:t>e.</a:t>
            </a:r>
            <a:endParaRPr>
              <a:solidFill>
                <a:srgbClr val="3A3A3A"/>
              </a:solidFill>
            </a:endParaRPr>
          </a:p>
          <a:p>
            <a:pPr indent="-342900" lvl="0" marL="457200" rtl="0" algn="l">
              <a:lnSpc>
                <a:spcPct val="100000"/>
              </a:lnSpc>
              <a:spcBef>
                <a:spcPts val="0"/>
              </a:spcBef>
              <a:spcAft>
                <a:spcPts val="0"/>
              </a:spcAft>
              <a:buClr>
                <a:srgbClr val="3A3A3A"/>
              </a:buClr>
              <a:buSzPts val="1800"/>
              <a:buChar char="●"/>
            </a:pPr>
            <a:r>
              <a:rPr lang="en">
                <a:solidFill>
                  <a:srgbClr val="3A3A3A"/>
                </a:solidFill>
              </a:rPr>
              <a:t>Almost 5bn videos are watched on YouTube every single day.</a:t>
            </a:r>
            <a:endParaRPr>
              <a:solidFill>
                <a:srgbClr val="3A3A3A"/>
              </a:solidFill>
            </a:endParaRPr>
          </a:p>
          <a:p>
            <a:pPr indent="-342900" lvl="0" marL="457200" rtl="0" algn="l">
              <a:lnSpc>
                <a:spcPct val="100000"/>
              </a:lnSpc>
              <a:spcBef>
                <a:spcPts val="0"/>
              </a:spcBef>
              <a:spcAft>
                <a:spcPts val="0"/>
              </a:spcAft>
              <a:buClr>
                <a:srgbClr val="3A3A3A"/>
              </a:buClr>
              <a:buSzPts val="1800"/>
              <a:buChar char="●"/>
            </a:pPr>
            <a:r>
              <a:rPr lang="en">
                <a:solidFill>
                  <a:srgbClr val="3A3A3A"/>
                </a:solidFill>
              </a:rPr>
              <a:t>YouTube gets over 30 mn visitors per day.</a:t>
            </a:r>
            <a:endParaRPr>
              <a:solidFill>
                <a:srgbClr val="3A3A3A"/>
              </a:solidFill>
            </a:endParaRPr>
          </a:p>
          <a:p>
            <a:pPr indent="0" lvl="0" marL="457200" rtl="0" algn="l">
              <a:lnSpc>
                <a:spcPct val="100000"/>
              </a:lnSpc>
              <a:spcBef>
                <a:spcPts val="3600"/>
              </a:spcBef>
              <a:spcAft>
                <a:spcPts val="0"/>
              </a:spcAft>
              <a:buNone/>
            </a:pPr>
            <a:r>
              <a:rPr b="1" lang="en">
                <a:solidFill>
                  <a:srgbClr val="3A3A3A"/>
                </a:solidFill>
              </a:rPr>
              <a:t>Would it not be better if we(mostly students) could get those videos tagged which could help us in avoiding un-educative videos? </a:t>
            </a:r>
            <a:endParaRPr b="1">
              <a:solidFill>
                <a:srgbClr val="3A3A3A"/>
              </a:solidFill>
            </a:endParaRPr>
          </a:p>
          <a:p>
            <a:pPr indent="0" lvl="0" marL="0" rtl="0" algn="l">
              <a:lnSpc>
                <a:spcPct val="100000"/>
              </a:lnSpc>
              <a:spcBef>
                <a:spcPts val="3600"/>
              </a:spcBef>
              <a:spcAft>
                <a:spcPts val="0"/>
              </a:spcAft>
              <a:buNone/>
            </a:pPr>
            <a:r>
              <a:t/>
            </a:r>
            <a:endParaRPr>
              <a:solidFill>
                <a:srgbClr val="3A3A3A"/>
              </a:solidFill>
            </a:endParaRPr>
          </a:p>
          <a:p>
            <a:pPr indent="0" lvl="0" marL="0" rtl="0" algn="l">
              <a:lnSpc>
                <a:spcPct val="100000"/>
              </a:lnSpc>
              <a:spcBef>
                <a:spcPts val="3600"/>
              </a:spcBef>
              <a:spcAft>
                <a:spcPts val="3600"/>
              </a:spcAft>
              <a:buNone/>
            </a:pPr>
            <a:r>
              <a:t/>
            </a:r>
            <a:endParaRPr>
              <a:solidFill>
                <a:srgbClr val="3A3A3A"/>
              </a:solidFill>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SURVEY</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Software present currently are limited in scope and they don’t deal directly with classification of YouTube videos.</a:t>
            </a:r>
            <a:endParaRPr/>
          </a:p>
          <a:p>
            <a:pPr indent="-342900" lvl="0" marL="457200" rtl="0" algn="l">
              <a:spcBef>
                <a:spcPts val="0"/>
              </a:spcBef>
              <a:spcAft>
                <a:spcPts val="0"/>
              </a:spcAft>
              <a:buSzPts val="1800"/>
              <a:buChar char="●"/>
            </a:pPr>
            <a:r>
              <a:rPr lang="en"/>
              <a:t>Currently the systems mainly </a:t>
            </a:r>
            <a:r>
              <a:rPr lang="en"/>
              <a:t>focuses</a:t>
            </a:r>
            <a:r>
              <a:rPr lang="en"/>
              <a:t> on building recommendation systems for </a:t>
            </a:r>
            <a:r>
              <a:rPr lang="en"/>
              <a:t>Youtube</a:t>
            </a:r>
            <a:r>
              <a:rPr lang="en"/>
              <a:t> and </a:t>
            </a:r>
            <a:r>
              <a:rPr lang="en"/>
              <a:t>likewise</a:t>
            </a:r>
            <a:r>
              <a:rPr lang="en"/>
              <a:t> video sites. </a:t>
            </a:r>
            <a:endParaRPr/>
          </a:p>
          <a:p>
            <a:pPr indent="-342900" lvl="0" marL="457200" rtl="0" algn="l">
              <a:spcBef>
                <a:spcPts val="0"/>
              </a:spcBef>
              <a:spcAft>
                <a:spcPts val="0"/>
              </a:spcAft>
              <a:buSzPts val="1800"/>
              <a:buChar char="●"/>
            </a:pPr>
            <a:r>
              <a:rPr lang="en"/>
              <a:t>Youtube</a:t>
            </a:r>
            <a:r>
              <a:rPr lang="en"/>
              <a:t> itself is working on classification of videos automatically.</a:t>
            </a:r>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Indian Youth users on YouTube gets distracted by much of the non-educative content on YouTube </a:t>
            </a:r>
            <a:r>
              <a:rPr lang="en"/>
              <a:t>and watching those videos results in wastage of our time. This ​reduces​​ our  productivity​​ and also makes us ​mentally tired​​ so to stop this we require some strategy to tag those videos as non-educative ones.</a:t>
            </a:r>
            <a:endParaRPr/>
          </a:p>
          <a:p>
            <a:pPr indent="0" lvl="0" marL="457200" rtl="0" algn="l">
              <a:spcBef>
                <a:spcPts val="1600"/>
              </a:spcBef>
              <a:spcAft>
                <a:spcPts val="1600"/>
              </a:spcAft>
              <a:buNone/>
            </a:pPr>
            <a:r>
              <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METHODOLOGY</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A"/>
              </a:buClr>
              <a:buSzPts val="1800"/>
              <a:buChar char="●"/>
            </a:pPr>
            <a:r>
              <a:rPr lang="en">
                <a:solidFill>
                  <a:srgbClr val="00000A"/>
                </a:solidFill>
              </a:rPr>
              <a:t>We started with the generation of wordlist.txt file which contains the educative words from manually selected YouTube channels. As, there was a limit on the per day usage of YouTube API hits to 10k, so we created a scraper using Python and utilised it to get titles from these videos.</a:t>
            </a:r>
            <a:endParaRPr>
              <a:solidFill>
                <a:srgbClr val="00000A"/>
              </a:solidFill>
            </a:endParaRPr>
          </a:p>
          <a:p>
            <a:pPr indent="-342900" lvl="0" marL="457200" rtl="0" algn="l">
              <a:lnSpc>
                <a:spcPct val="115000"/>
              </a:lnSpc>
              <a:spcBef>
                <a:spcPts val="0"/>
              </a:spcBef>
              <a:spcAft>
                <a:spcPts val="0"/>
              </a:spcAft>
              <a:buClr>
                <a:srgbClr val="00000A"/>
              </a:buClr>
              <a:buSzPts val="1800"/>
              <a:buChar char="●"/>
            </a:pPr>
            <a:r>
              <a:rPr lang="en">
                <a:solidFill>
                  <a:srgbClr val="00000A"/>
                </a:solidFill>
              </a:rPr>
              <a:t>Further we removed stop words and cleaned the text using NLTK library. Then we used gensim for increasing the coverage of those words by forming tree structure and this tree structure covered  many synonyms of already present words.</a:t>
            </a:r>
            <a:endParaRPr>
              <a:solidFill>
                <a:srgbClr val="00000A"/>
              </a:solidFill>
            </a:endParaRPr>
          </a:p>
          <a:p>
            <a:pPr indent="0" lvl="0" marL="457200" rtl="0" algn="l">
              <a:lnSpc>
                <a:spcPct val="115000"/>
              </a:lnSpc>
              <a:spcBef>
                <a:spcPts val="0"/>
              </a:spcBef>
              <a:spcAft>
                <a:spcPts val="0"/>
              </a:spcAft>
              <a:buNone/>
            </a:pPr>
            <a:r>
              <a:t/>
            </a:r>
            <a:endParaRPr sz="1400">
              <a:solidFill>
                <a:srgbClr val="00000A"/>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569075" y="354300"/>
            <a:ext cx="7814700" cy="7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DFD DIAGRAM</a:t>
            </a:r>
            <a:endParaRPr sz="3600"/>
          </a:p>
        </p:txBody>
      </p:sp>
      <p:pic>
        <p:nvPicPr>
          <p:cNvPr id="94" name="Google Shape;94;p19"/>
          <p:cNvPicPr preferRelativeResize="0"/>
          <p:nvPr/>
        </p:nvPicPr>
        <p:blipFill>
          <a:blip r:embed="rId3">
            <a:alphaModFix/>
          </a:blip>
          <a:stretch>
            <a:fillRect/>
          </a:stretch>
        </p:blipFill>
        <p:spPr>
          <a:xfrm>
            <a:off x="600937" y="1060075"/>
            <a:ext cx="7942126" cy="37263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METHODOLOGY</a:t>
            </a:r>
            <a:endParaRPr/>
          </a:p>
        </p:txBody>
      </p:sp>
      <p:sp>
        <p:nvSpPr>
          <p:cNvPr id="100" name="Google Shape;100;p20"/>
          <p:cNvSpPr txBox="1"/>
          <p:nvPr>
            <p:ph idx="1" type="body"/>
          </p:nvPr>
        </p:nvSpPr>
        <p:spPr>
          <a:xfrm>
            <a:off x="311700" y="1152475"/>
            <a:ext cx="8520600" cy="334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A"/>
              </a:buClr>
              <a:buSzPts val="1800"/>
              <a:buChar char="●"/>
            </a:pPr>
            <a:r>
              <a:rPr lang="en">
                <a:solidFill>
                  <a:srgbClr val="00000A"/>
                </a:solidFill>
              </a:rPr>
              <a:t>Here, AJAX script is used for the faster rendering (without page reloading) of YouTube. </a:t>
            </a:r>
            <a:endParaRPr>
              <a:solidFill>
                <a:srgbClr val="00000A"/>
              </a:solidFill>
            </a:endParaRPr>
          </a:p>
          <a:p>
            <a:pPr indent="-342900" lvl="0" marL="457200" rtl="0" algn="l">
              <a:lnSpc>
                <a:spcPct val="115000"/>
              </a:lnSpc>
              <a:spcBef>
                <a:spcPts val="0"/>
              </a:spcBef>
              <a:spcAft>
                <a:spcPts val="0"/>
              </a:spcAft>
              <a:buClr>
                <a:srgbClr val="00000A"/>
              </a:buClr>
              <a:buSzPts val="1800"/>
              <a:buChar char="●"/>
            </a:pPr>
            <a:r>
              <a:rPr lang="en">
                <a:solidFill>
                  <a:srgbClr val="00000A"/>
                </a:solidFill>
              </a:rPr>
              <a:t>Also, simple algorithm is used which matches the words in the title after removing the stopwords with the already generated wordlist.txt. </a:t>
            </a:r>
            <a:endParaRPr>
              <a:solidFill>
                <a:srgbClr val="00000A"/>
              </a:solidFill>
            </a:endParaRPr>
          </a:p>
          <a:p>
            <a:pPr indent="-342900" lvl="0" marL="457200" rtl="0" algn="l">
              <a:lnSpc>
                <a:spcPct val="115000"/>
              </a:lnSpc>
              <a:spcBef>
                <a:spcPts val="0"/>
              </a:spcBef>
              <a:spcAft>
                <a:spcPts val="0"/>
              </a:spcAft>
              <a:buClr>
                <a:srgbClr val="00000A"/>
              </a:buClr>
              <a:buSzPts val="1800"/>
              <a:buChar char="●"/>
            </a:pPr>
            <a:r>
              <a:rPr lang="en">
                <a:solidFill>
                  <a:srgbClr val="00000A"/>
                </a:solidFill>
              </a:rPr>
              <a:t>At last it renders the calculated value back to the server and this displays whether a particular video is educative or not.</a:t>
            </a:r>
            <a:endParaRPr>
              <a:solidFill>
                <a:srgbClr val="00000A"/>
              </a:solidFill>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FEASIBILITY</a:t>
            </a:r>
            <a:r>
              <a:rPr lang="en"/>
              <a:t> STUDY</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rPr>
              <a:t>The project utilises a simple chrome extension which means that no extra hardware required. Also, there is no scalability issue as it can be downloaded from the chrome store and can be installed easily. </a:t>
            </a:r>
            <a:endParaRPr sz="1400">
              <a:solidFill>
                <a:srgbClr val="000000"/>
              </a:solidFill>
            </a:endParaRPr>
          </a:p>
          <a:p>
            <a:pPr indent="0" lvl="0" marL="0" rtl="0" algn="l">
              <a:lnSpc>
                <a:spcPct val="150000"/>
              </a:lnSpc>
              <a:spcBef>
                <a:spcPts val="0"/>
              </a:spcBef>
              <a:spcAft>
                <a:spcPts val="0"/>
              </a:spcAft>
              <a:buNone/>
            </a:pPr>
            <a:r>
              <a:rPr lang="en" sz="1400">
                <a:solidFill>
                  <a:srgbClr val="000000"/>
                </a:solidFill>
              </a:rPr>
              <a:t>         The product is made for free use, not for monetary gains so it’s freely available on our </a:t>
            </a:r>
            <a:r>
              <a:rPr lang="en" sz="1400" u="sng">
                <a:solidFill>
                  <a:srgbClr val="0000FF"/>
                </a:solidFill>
                <a:hlinkClick r:id="rId3"/>
              </a:rPr>
              <a:t>github</a:t>
            </a:r>
            <a:r>
              <a:rPr lang="en" sz="1400">
                <a:solidFill>
                  <a:srgbClr val="000000"/>
                </a:solidFill>
              </a:rPr>
              <a:t> wherein it can be downloaded in zipped format and extracted , </a:t>
            </a:r>
            <a:r>
              <a:rPr lang="en" sz="1400" u="sng">
                <a:solidFill>
                  <a:srgbClr val="1155CC"/>
                </a:solidFill>
                <a:hlinkClick r:id="rId4"/>
              </a:rPr>
              <a:t>here</a:t>
            </a:r>
            <a:r>
              <a:rPr lang="en" sz="1400">
                <a:solidFill>
                  <a:srgbClr val="000000"/>
                </a:solidFill>
              </a:rPr>
              <a:t> is the installation video. It is not uploaded on Chrome Web Store.</a:t>
            </a:r>
            <a:endParaRPr sz="1400">
              <a:solidFill>
                <a:srgbClr val="00000A"/>
              </a:solidFill>
            </a:endParaRPr>
          </a:p>
          <a:p>
            <a:pPr indent="0" lvl="0" marL="0" rtl="0" algn="l">
              <a:spcBef>
                <a:spcPts val="0"/>
              </a:spcBef>
              <a:spcAft>
                <a:spcPts val="1600"/>
              </a:spcAft>
              <a:buNone/>
            </a:pPr>
            <a:r>
              <a:t/>
            </a:r>
            <a:endParaRPr sz="1400"/>
          </a:p>
        </p:txBody>
      </p:sp>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