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61"/>
  </p:handoutMasterIdLst>
  <p:sldIdLst>
    <p:sldId id="2745" r:id="rId3"/>
    <p:sldId id="2746" r:id="rId5"/>
    <p:sldId id="2747" r:id="rId6"/>
    <p:sldId id="2807" r:id="rId7"/>
    <p:sldId id="2843" r:id="rId8"/>
    <p:sldId id="2810" r:id="rId9"/>
    <p:sldId id="2808" r:id="rId10"/>
    <p:sldId id="2803" r:id="rId11"/>
    <p:sldId id="2811" r:id="rId12"/>
    <p:sldId id="2753" r:id="rId13"/>
    <p:sldId id="2812" r:id="rId14"/>
    <p:sldId id="2900" r:id="rId15"/>
    <p:sldId id="2859" r:id="rId16"/>
    <p:sldId id="2769" r:id="rId17"/>
    <p:sldId id="2777" r:id="rId18"/>
    <p:sldId id="2907" r:id="rId19"/>
    <p:sldId id="2908" r:id="rId20"/>
    <p:sldId id="2909" r:id="rId21"/>
    <p:sldId id="2910" r:id="rId22"/>
    <p:sldId id="2911" r:id="rId23"/>
    <p:sldId id="2912" r:id="rId24"/>
    <p:sldId id="2913" r:id="rId25"/>
    <p:sldId id="2914" r:id="rId26"/>
    <p:sldId id="2915" r:id="rId27"/>
    <p:sldId id="2906" r:id="rId28"/>
    <p:sldId id="2858" r:id="rId29"/>
    <p:sldId id="2847" r:id="rId30"/>
    <p:sldId id="2953" r:id="rId31"/>
    <p:sldId id="2848" r:id="rId32"/>
    <p:sldId id="2954" r:id="rId33"/>
    <p:sldId id="2849" r:id="rId34"/>
    <p:sldId id="2955" r:id="rId35"/>
    <p:sldId id="3052" r:id="rId36"/>
    <p:sldId id="3053" r:id="rId37"/>
    <p:sldId id="3054" r:id="rId38"/>
    <p:sldId id="2972" r:id="rId39"/>
    <p:sldId id="2850" r:id="rId40"/>
    <p:sldId id="2974" r:id="rId41"/>
    <p:sldId id="2988" r:id="rId42"/>
    <p:sldId id="2989" r:id="rId43"/>
    <p:sldId id="2990" r:id="rId44"/>
    <p:sldId id="3026" r:id="rId45"/>
    <p:sldId id="2991" r:id="rId46"/>
    <p:sldId id="2992" r:id="rId47"/>
    <p:sldId id="2993" r:id="rId48"/>
    <p:sldId id="3010" r:id="rId49"/>
    <p:sldId id="3027" r:id="rId50"/>
    <p:sldId id="3042" r:id="rId51"/>
    <p:sldId id="3041" r:id="rId52"/>
    <p:sldId id="3017" r:id="rId53"/>
    <p:sldId id="3009" r:id="rId54"/>
    <p:sldId id="2778" r:id="rId55"/>
    <p:sldId id="2904" r:id="rId56"/>
    <p:sldId id="2759" r:id="rId57"/>
    <p:sldId id="2903" r:id="rId58"/>
    <p:sldId id="2845" r:id="rId59"/>
    <p:sldId id="2780" r:id="rId60"/>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naDaas" initials="C"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212E3C"/>
    <a:srgbClr val="FBBF09"/>
    <a:srgbClr val="EF4232"/>
    <a:srgbClr val="03A9F0"/>
    <a:srgbClr val="FFFFFF"/>
    <a:srgbClr val="FABCA8"/>
    <a:srgbClr val="57562F"/>
    <a:srgbClr val="FBCDBE"/>
    <a:srgbClr val="6B6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9" autoAdjust="0"/>
    <p:restoredTop sz="92986" autoAdjust="0"/>
  </p:normalViewPr>
  <p:slideViewPr>
    <p:cSldViewPr>
      <p:cViewPr varScale="1">
        <p:scale>
          <a:sx n="59" d="100"/>
          <a:sy n="59" d="100"/>
        </p:scale>
        <p:origin x="-72" y="-1176"/>
      </p:cViewPr>
      <p:guideLst>
        <p:guide orient="horz" pos="354"/>
        <p:guide orient="horz" pos="4212"/>
        <p:guide pos="3956"/>
        <p:guide pos="512"/>
        <p:guide pos="7581"/>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commentAuthors" Target="commentAuthors.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12T10:50:42.035" idx="4">
    <p:pos x="3992" y="2316"/>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1-04-30T14:11:30.618" idx="6">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039" y="6703596"/>
            <a:ext cx="2893219" cy="386187"/>
          </a:xfrm>
          <a:prstGeom prst="rect">
            <a:avLst/>
          </a:prstGeom>
        </p:spPr>
        <p:txBody>
          <a:bodyPr/>
          <a:lstStyle/>
          <a:p>
            <a:fld id="{E3AD87B8-9A4B-45E2-BBE5-FB86ADE287A3}" type="datetimeFigureOut">
              <a:rPr lang="zh-CN" altLang="en-US" smtClean="0"/>
            </a:fld>
            <a:endParaRPr lang="zh-CN" altLang="en-US"/>
          </a:p>
        </p:txBody>
      </p:sp>
      <p:sp>
        <p:nvSpPr>
          <p:cNvPr id="3" name="页脚占位符 2"/>
          <p:cNvSpPr>
            <a:spLocks noGrp="1"/>
          </p:cNvSpPr>
          <p:nvPr>
            <p:ph type="ftr" sz="quarter" idx="11"/>
          </p:nvPr>
        </p:nvSpPr>
        <p:spPr>
          <a:xfrm>
            <a:off x="4259461" y="6703596"/>
            <a:ext cx="4339828" cy="38618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081492" y="6703596"/>
            <a:ext cx="2893219" cy="386187"/>
          </a:xfrm>
          <a:prstGeom prst="rect">
            <a:avLst/>
          </a:prstGeom>
        </p:spPr>
        <p:txBody>
          <a:bodyPr/>
          <a:lstStyle/>
          <a:p>
            <a:fld id="{37AAA611-6692-4583-86AB-5AB9B972BD4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19.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tags" Target="../tags/tag21.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6" Type="http://schemas.openxmlformats.org/officeDocument/2006/relationships/comments" Target="../comments/comment2.xml"/><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tags" Target="../tags/tag23.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tags" Target="../tags/tag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tags" Target="../tags/tag27.xml"/><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tags" Target="../tags/tag31.xml"/><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tags" Target="../tags/tag33.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tags" Target="../tags/tag35.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tags" Target="../tags/tag37.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tags" Target="../tags/tag39.xml"/><Relationship Id="rId1" Type="http://schemas.openxmlformats.org/officeDocument/2006/relationships/tags" Target="../tags/tag38.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tags" Target="../tags/tag41.xml"/><Relationship Id="rId1" Type="http://schemas.openxmlformats.org/officeDocument/2006/relationships/tags" Target="../tags/tag40.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tags" Target="../tags/tag43.xml"/><Relationship Id="rId1" Type="http://schemas.openxmlformats.org/officeDocument/2006/relationships/tags" Target="../tags/tag4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tags" Target="../tags/tag45.xml"/><Relationship Id="rId1" Type="http://schemas.openxmlformats.org/officeDocument/2006/relationships/tags" Target="../tags/tag44.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tags" Target="../tags/tag47.xml"/><Relationship Id="rId1" Type="http://schemas.openxmlformats.org/officeDocument/2006/relationships/tags" Target="../tags/tag46.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tags" Target="../tags/tag49.xml"/><Relationship Id="rId1" Type="http://schemas.openxmlformats.org/officeDocument/2006/relationships/tags" Target="../tags/tag48.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xml"/><Relationship Id="rId2" Type="http://schemas.openxmlformats.org/officeDocument/2006/relationships/tags" Target="../tags/tag51.xml"/><Relationship Id="rId1" Type="http://schemas.openxmlformats.org/officeDocument/2006/relationships/tags" Target="../tags/tag5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tags" Target="../tags/tag53.xml"/><Relationship Id="rId1" Type="http://schemas.openxmlformats.org/officeDocument/2006/relationships/tags" Target="../tags/tag52.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55.xml"/><Relationship Id="rId1" Type="http://schemas.openxmlformats.org/officeDocument/2006/relationships/tags" Target="../tags/tag54.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tags" Target="../tags/tag57.xml"/><Relationship Id="rId1" Type="http://schemas.openxmlformats.org/officeDocument/2006/relationships/tags" Target="../tags/tag56.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xml"/><Relationship Id="rId2" Type="http://schemas.openxmlformats.org/officeDocument/2006/relationships/tags" Target="../tags/tag59.xml"/><Relationship Id="rId1" Type="http://schemas.openxmlformats.org/officeDocument/2006/relationships/tags" Target="../tags/tag58.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xml"/><Relationship Id="rId2" Type="http://schemas.openxmlformats.org/officeDocument/2006/relationships/tags" Target="../tags/tag61.xml"/><Relationship Id="rId1" Type="http://schemas.openxmlformats.org/officeDocument/2006/relationships/tags" Target="../tags/tag60.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tags" Target="../tags/tag64.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tags" Target="../tags/tag66.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tags" Target="../tags/tag68.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tags" Target="../tags/tag72.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tags" Target="../tags/tag74.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1.xml"/><Relationship Id="rId3" Type="http://schemas.openxmlformats.org/officeDocument/2006/relationships/hyperlink" Target="https://varaneckas.com/jad/" TargetMode="External"/><Relationship Id="rId2" Type="http://schemas.openxmlformats.org/officeDocument/2006/relationships/tags" Target="../tags/tag77.xml"/><Relationship Id="rId1" Type="http://schemas.openxmlformats.org/officeDocument/2006/relationships/tags" Target="../tags/tag76.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xml"/><Relationship Id="rId2" Type="http://schemas.openxmlformats.org/officeDocument/2006/relationships/tags" Target="../tags/tag79.xml"/><Relationship Id="rId1" Type="http://schemas.openxmlformats.org/officeDocument/2006/relationships/tags" Target="../tags/tag78.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xml"/><Relationship Id="rId2" Type="http://schemas.openxmlformats.org/officeDocument/2006/relationships/tags" Target="../tags/tag81.xml"/><Relationship Id="rId1" Type="http://schemas.openxmlformats.org/officeDocument/2006/relationships/tags" Target="../tags/tag80.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xml"/><Relationship Id="rId2" Type="http://schemas.openxmlformats.org/officeDocument/2006/relationships/tags" Target="../tags/tag83.xml"/><Relationship Id="rId1" Type="http://schemas.openxmlformats.org/officeDocument/2006/relationships/tags" Target="../tags/tag82.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xml"/><Relationship Id="rId2" Type="http://schemas.openxmlformats.org/officeDocument/2006/relationships/tags" Target="../tags/tag85.xml"/><Relationship Id="rId1" Type="http://schemas.openxmlformats.org/officeDocument/2006/relationships/tags" Target="../tags/tag84.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xml"/><Relationship Id="rId2" Type="http://schemas.openxmlformats.org/officeDocument/2006/relationships/tags" Target="../tags/tag87.xml"/><Relationship Id="rId1" Type="http://schemas.openxmlformats.org/officeDocument/2006/relationships/tags" Target="../tags/tag86.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1.xml"/><Relationship Id="rId2" Type="http://schemas.openxmlformats.org/officeDocument/2006/relationships/tags" Target="../tags/tag89.xml"/><Relationship Id="rId1" Type="http://schemas.openxmlformats.org/officeDocument/2006/relationships/tags" Target="../tags/tag88.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1.xml"/><Relationship Id="rId2" Type="http://schemas.openxmlformats.org/officeDocument/2006/relationships/tags" Target="../tags/tag91.xml"/><Relationship Id="rId1" Type="http://schemas.openxmlformats.org/officeDocument/2006/relationships/tags" Target="../tags/tag90.xml"/></Relationships>
</file>

<file path=ppt/slides/_rels/slide5.xml.rels><?xml version="1.0" encoding="UTF-8" standalone="yes"?>
<Relationships xmlns="http://schemas.openxmlformats.org/package/2006/relationships"><Relationship Id="rId5" Type="http://schemas.openxmlformats.org/officeDocument/2006/relationships/comments" Target="../comments/comment1.xml"/><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xml"/><Relationship Id="rId2" Type="http://schemas.openxmlformats.org/officeDocument/2006/relationships/tags" Target="../tags/tag93.xml"/><Relationship Id="rId1" Type="http://schemas.openxmlformats.org/officeDocument/2006/relationships/tags" Target="../tags/tag92.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tags" Target="../tags/tag95.xml"/><Relationship Id="rId1" Type="http://schemas.openxmlformats.org/officeDocument/2006/relationships/tags" Target="../tags/tag9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tags" Target="../tags/tag97.xml"/><Relationship Id="rId1" Type="http://schemas.openxmlformats.org/officeDocument/2006/relationships/tags" Target="../tags/tag96.xml"/></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slideLayout" Target="../slideLayouts/slideLayout1.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5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hyperlink" Target="http://en.wikipedia.org/wiki/Design_Patterns#Patterns_by_Type" TargetMode="External"/><Relationship Id="rId7" Type="http://schemas.openxmlformats.org/officeDocument/2006/relationships/hyperlink" Target="https://juejin.cn/post/6844903779624550413" TargetMode="External"/><Relationship Id="rId6" Type="http://schemas.openxmlformats.org/officeDocument/2006/relationships/hyperlink" Target="https://book.douban.com/subject/30412517/" TargetMode="External"/><Relationship Id="rId5" Type="http://schemas.openxmlformats.org/officeDocument/2006/relationships/hyperlink" Target="https://book.douban.com/subject/1052241/" TargetMode="External"/><Relationship Id="rId4" Type="http://schemas.openxmlformats.org/officeDocument/2006/relationships/hyperlink" Target="https://book.douban.com/subject/2243615/" TargetMode="External"/><Relationship Id="rId3" Type="http://schemas.openxmlformats.org/officeDocument/2006/relationships/hyperlink" Target="https://book.douban.com/subject/2334288/" TargetMode="External"/><Relationship Id="rId2" Type="http://schemas.openxmlformats.org/officeDocument/2006/relationships/tags" Target="../tags/tag105.xml"/><Relationship Id="rId10" Type="http://schemas.openxmlformats.org/officeDocument/2006/relationships/notesSlide" Target="../notesSlides/notesSlide56.xml"/><Relationship Id="rId1" Type="http://schemas.openxmlformats.org/officeDocument/2006/relationships/tags" Target="../tags/tag10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1.png"/><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tags" Target="../tags/tag15.xml"/><Relationship Id="rId4" Type="http://schemas.openxmlformats.org/officeDocument/2006/relationships/image" Target="../media/image2.png"/><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9"/>
          <p:cNvSpPr>
            <a:spLocks noChangeArrowheads="1"/>
          </p:cNvSpPr>
          <p:nvPr/>
        </p:nvSpPr>
        <p:spPr bwMode="auto">
          <a:xfrm>
            <a:off x="2958919" y="1943467"/>
            <a:ext cx="6793592"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cap="all" dirty="0">
                <a:solidFill>
                  <a:schemeClr val="accent1"/>
                </a:solidFill>
                <a:cs typeface="Arial" panose="020B0604020202020204" pitchFamily="34" charset="0"/>
              </a:rPr>
              <a:t>架构师的内功心法</a:t>
            </a:r>
            <a:endParaRPr lang="zh-CN" altLang="en-US" sz="4400" b="1" cap="all" dirty="0">
              <a:solidFill>
                <a:schemeClr val="accent1"/>
              </a:solidFill>
              <a:cs typeface="Arial" panose="020B0604020202020204" pitchFamily="34" charset="0"/>
            </a:endParaRPr>
          </a:p>
          <a:p>
            <a:pPr algn="ctr">
              <a:buNone/>
            </a:pPr>
            <a:r>
              <a:rPr lang="zh-CN" altLang="en-US" sz="4400" b="1" cap="all" dirty="0">
                <a:solidFill>
                  <a:schemeClr val="accent1"/>
                </a:solidFill>
                <a:cs typeface="Arial" panose="020B0604020202020204" pitchFamily="34" charset="0"/>
              </a:rPr>
              <a:t>之设计模式</a:t>
            </a:r>
            <a:endParaRPr lang="en-US" altLang="zh-CN" sz="4400" b="1" cap="all" dirty="0">
              <a:solidFill>
                <a:schemeClr val="accent1"/>
              </a:solidFill>
              <a:cs typeface="Arial" panose="020B0604020202020204" pitchFamily="34" charset="0"/>
            </a:endParaRPr>
          </a:p>
          <a:p>
            <a:pPr algn="ctr">
              <a:buNone/>
            </a:pPr>
            <a:r>
              <a:rPr lang="en-US" altLang="zh-CN" sz="1600" cap="all" dirty="0">
                <a:solidFill>
                  <a:schemeClr val="accent1"/>
                </a:solidFill>
                <a:cs typeface="Arial" panose="020B0604020202020204" pitchFamily="34" charset="0"/>
              </a:rPr>
              <a:t>The architect's internal approach to design patterns</a:t>
            </a:r>
            <a:endParaRPr lang="en-US" altLang="zh-CN" sz="1600" cap="all" dirty="0">
              <a:solidFill>
                <a:schemeClr val="accent1"/>
              </a:solidFill>
              <a:cs typeface="Arial" panose="020B0604020202020204" pitchFamily="34" charset="0"/>
            </a:endParaRPr>
          </a:p>
        </p:txBody>
      </p:sp>
      <p:sp>
        <p:nvSpPr>
          <p:cNvPr id="13" name="矩形 259"/>
          <p:cNvSpPr>
            <a:spLocks noChangeArrowheads="1"/>
          </p:cNvSpPr>
          <p:nvPr/>
        </p:nvSpPr>
        <p:spPr bwMode="auto">
          <a:xfrm>
            <a:off x="6455864" y="3993463"/>
            <a:ext cx="5371192" cy="46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a:lnSpc>
                <a:spcPct val="150000"/>
              </a:lnSpc>
              <a:buNone/>
            </a:pPr>
            <a:r>
              <a:rPr lang="zh-CN" altLang="en-US" sz="2000" dirty="0">
                <a:solidFill>
                  <a:schemeClr val="accent1"/>
                </a:solidFill>
                <a:latin typeface="Arial" panose="020B0604020202020204" pitchFamily="34" charset="0"/>
                <a:cs typeface="Arial" panose="020B0604020202020204" pitchFamily="34" charset="0"/>
              </a:rPr>
              <a:t>主讲人：张继源   </a:t>
            </a:r>
            <a:endParaRPr lang="zh-CN" altLang="en-US" sz="2000" dirty="0">
              <a:solidFill>
                <a:schemeClr val="accent1"/>
              </a:solidFill>
              <a:latin typeface="Arial" panose="020B0604020202020204" pitchFamily="34" charset="0"/>
              <a:cs typeface="Arial" panose="020B0604020202020204" pitchFamily="34" charset="0"/>
            </a:endParaRPr>
          </a:p>
        </p:txBody>
      </p:sp>
      <p:sp>
        <p:nvSpPr>
          <p:cNvPr id="9" name="Freeform 6"/>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10" name="Freeform 7"/>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0">
        <p:dissolve/>
      </p:transition>
    </mc:Choice>
    <mc:Fallback>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 calcmode="lin" valueType="num">
                                      <p:cBhvr>
                                        <p:cTn id="17"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
                                        </p:tgtEl>
                                      </p:cBhvr>
                                    </p:animEffect>
                                  </p:childTnLst>
                                </p:cTn>
                              </p:par>
                            </p:childTnLst>
                          </p:cTn>
                        </p:par>
                        <p:par>
                          <p:cTn id="20" fill="hold">
                            <p:stCondLst>
                              <p:cond delay="4699"/>
                            </p:stCondLst>
                            <p:childTnLst>
                              <p:par>
                                <p:cTn id="21" presetID="26" presetClass="emph" presetSubtype="0" fill="hold" grpId="1" nodeType="afterEffect">
                                  <p:stCondLst>
                                    <p:cond delay="0"/>
                                  </p:stCondLst>
                                  <p:iterate type="lt">
                                    <p:tmPct val="0"/>
                                  </p:iterate>
                                  <p:childTnLst>
                                    <p:animEffect transition="out" filter="fade">
                                      <p:cBhvr>
                                        <p:cTn id="22" dur="500" tmFilter="0, 0; .2, .5; .8, .5; 1, 0"/>
                                        <p:tgtEl>
                                          <p:spTgt spid="4"/>
                                        </p:tgtEl>
                                      </p:cBhvr>
                                    </p:animEffect>
                                    <p:animScale>
                                      <p:cBhvr>
                                        <p:cTn id="23" dur="250" autoRev="1" fill="hold"/>
                                        <p:tgtEl>
                                          <p:spTgt spid="4"/>
                                        </p:tgtEl>
                                      </p:cBhvr>
                                      <p:by x="105000" y="105000"/>
                                    </p:animScale>
                                  </p:childTnLst>
                                </p:cTn>
                              </p:par>
                            </p:childTnLst>
                          </p:cTn>
                        </p:par>
                        <p:par>
                          <p:cTn id="24" fill="hold">
                            <p:stCondLst>
                              <p:cond delay="5199"/>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3"/>
                                        </p:tgtEl>
                                        <p:attrNameLst>
                                          <p:attrName>ppt_y</p:attrName>
                                        </p:attrNameLst>
                                      </p:cBhvr>
                                      <p:tavLst>
                                        <p:tav tm="0">
                                          <p:val>
                                            <p:strVal val="#ppt_y"/>
                                          </p:val>
                                        </p:tav>
                                        <p:tav tm="100000">
                                          <p:val>
                                            <p:strVal val="#ppt_y"/>
                                          </p:val>
                                        </p:tav>
                                      </p:tavLst>
                                    </p:anim>
                                    <p:anim calcmode="lin" valueType="num">
                                      <p:cBhvr>
                                        <p:cTn id="2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3"/>
                                        </p:tgtEl>
                                      </p:cBhvr>
                                    </p:animEffect>
                                  </p:childTnLst>
                                </p:cTn>
                              </p:par>
                            </p:childTnLst>
                          </p:cTn>
                        </p:par>
                        <p:par>
                          <p:cTn id="32" fill="hold">
                            <p:stCondLst>
                              <p:cond delay="6150"/>
                            </p:stCondLst>
                            <p:childTnLst>
                              <p:par>
                                <p:cTn id="33" presetID="26" presetClass="emph" presetSubtype="0" fill="hold" grpId="1" nodeType="afterEffect">
                                  <p:stCondLst>
                                    <p:cond delay="0"/>
                                  </p:stCondLst>
                                  <p:iterate type="lt">
                                    <p:tmPct val="0"/>
                                  </p:iterate>
                                  <p:childTnLst>
                                    <p:animEffect transition="out" filter="fade">
                                      <p:cBhvr>
                                        <p:cTn id="34" dur="500" tmFilter="0, 0; .2, .5; .8, .5; 1, 0"/>
                                        <p:tgtEl>
                                          <p:spTgt spid="13"/>
                                        </p:tgtEl>
                                      </p:cBhvr>
                                    </p:animEffect>
                                    <p:animScale>
                                      <p:cBhvr>
                                        <p:cTn id="35"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3" grpId="0"/>
      <p:bldP spid="13" grpId="1"/>
      <p:bldP spid="9"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99929" y="4244812"/>
            <a:ext cx="9658894"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450815" y="4134545"/>
            <a:ext cx="220534" cy="2205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Oval 5"/>
          <p:cNvSpPr/>
          <p:nvPr/>
        </p:nvSpPr>
        <p:spPr>
          <a:xfrm>
            <a:off x="11238310" y="4134545"/>
            <a:ext cx="220534" cy="2205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Oval 6"/>
          <p:cNvSpPr/>
          <p:nvPr/>
        </p:nvSpPr>
        <p:spPr>
          <a:xfrm>
            <a:off x="6349092" y="4147235"/>
            <a:ext cx="220534" cy="220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Oval 7"/>
          <p:cNvSpPr/>
          <p:nvPr/>
        </p:nvSpPr>
        <p:spPr>
          <a:xfrm>
            <a:off x="3083574" y="4134545"/>
            <a:ext cx="220534" cy="220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Oval 8"/>
          <p:cNvSpPr/>
          <p:nvPr/>
        </p:nvSpPr>
        <p:spPr>
          <a:xfrm>
            <a:off x="7978831" y="4147236"/>
            <a:ext cx="220534" cy="220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Oval 9"/>
          <p:cNvSpPr/>
          <p:nvPr/>
        </p:nvSpPr>
        <p:spPr>
          <a:xfrm>
            <a:off x="4716333" y="4147235"/>
            <a:ext cx="220534" cy="220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Oval 10"/>
          <p:cNvSpPr/>
          <p:nvPr/>
        </p:nvSpPr>
        <p:spPr>
          <a:xfrm>
            <a:off x="9608571" y="4147235"/>
            <a:ext cx="220534" cy="220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Rectangle 11"/>
          <p:cNvSpPr/>
          <p:nvPr/>
        </p:nvSpPr>
        <p:spPr>
          <a:xfrm>
            <a:off x="1450816" y="3623049"/>
            <a:ext cx="3486051" cy="228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Rectangle 12"/>
          <p:cNvSpPr/>
          <p:nvPr/>
        </p:nvSpPr>
        <p:spPr>
          <a:xfrm>
            <a:off x="3255437" y="3039288"/>
            <a:ext cx="3375786" cy="2275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Rectangle 13"/>
          <p:cNvSpPr/>
          <p:nvPr/>
        </p:nvSpPr>
        <p:spPr>
          <a:xfrm>
            <a:off x="6349092" y="2615779"/>
            <a:ext cx="3480012" cy="2275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Rectangle 14"/>
          <p:cNvSpPr/>
          <p:nvPr/>
        </p:nvSpPr>
        <p:spPr>
          <a:xfrm>
            <a:off x="8083058" y="2130879"/>
            <a:ext cx="3375786" cy="2275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Oval 15"/>
          <p:cNvSpPr/>
          <p:nvPr/>
        </p:nvSpPr>
        <p:spPr>
          <a:xfrm>
            <a:off x="1609862" y="4833160"/>
            <a:ext cx="629209" cy="629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Oval 16"/>
          <p:cNvSpPr/>
          <p:nvPr/>
        </p:nvSpPr>
        <p:spPr>
          <a:xfrm>
            <a:off x="4220145" y="4833160"/>
            <a:ext cx="629209" cy="6292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Oval 17"/>
          <p:cNvSpPr/>
          <p:nvPr/>
        </p:nvSpPr>
        <p:spPr>
          <a:xfrm>
            <a:off x="6830430" y="4833160"/>
            <a:ext cx="629209" cy="62920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Oval 18"/>
          <p:cNvSpPr/>
          <p:nvPr/>
        </p:nvSpPr>
        <p:spPr>
          <a:xfrm>
            <a:off x="9358262" y="4833160"/>
            <a:ext cx="629209" cy="62920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9"/>
          <p:cNvSpPr txBox="1"/>
          <p:nvPr/>
        </p:nvSpPr>
        <p:spPr>
          <a:xfrm>
            <a:off x="2400256" y="5014122"/>
            <a:ext cx="711200" cy="257810"/>
          </a:xfrm>
          <a:prstGeom prst="rect">
            <a:avLst/>
          </a:prstGeom>
          <a:noFill/>
        </p:spPr>
        <p:txBody>
          <a:bodyPr wrap="none" lIns="0" tIns="0" rIns="0" bIns="0" rtlCol="0">
            <a:spAutoFit/>
          </a:bodyPr>
          <a:lstStyle/>
          <a:p>
            <a:pPr algn="ctr">
              <a:lnSpc>
                <a:spcPct val="120000"/>
              </a:lnSpc>
            </a:pPr>
            <a:r>
              <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加载驱动</a:t>
            </a:r>
            <a:endPar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Rectangle 20"/>
          <p:cNvSpPr/>
          <p:nvPr/>
        </p:nvSpPr>
        <p:spPr>
          <a:xfrm>
            <a:off x="9358263" y="5522606"/>
            <a:ext cx="2033040" cy="147320"/>
          </a:xfrm>
          <a:prstGeom prst="rect">
            <a:avLst/>
          </a:prstGeom>
        </p:spPr>
        <p:txBody>
          <a:bodyPr wrap="square" lIns="0" tIns="0" rIns="0" bIns="0">
            <a:spAutoFit/>
          </a:bodyPr>
          <a:lstStyle/>
          <a:p>
            <a:pPr algn="just">
              <a:lnSpc>
                <a:spcPct val="120000"/>
              </a:lnSpc>
            </a:pP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关闭数据库连接释放资源</a:t>
            </a:r>
            <a:endPar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21"/>
          <p:cNvSpPr txBox="1"/>
          <p:nvPr/>
        </p:nvSpPr>
        <p:spPr>
          <a:xfrm>
            <a:off x="5038383" y="5014122"/>
            <a:ext cx="711200" cy="257810"/>
          </a:xfrm>
          <a:prstGeom prst="rect">
            <a:avLst/>
          </a:prstGeom>
          <a:noFill/>
        </p:spPr>
        <p:txBody>
          <a:bodyPr wrap="none" lIns="0" tIns="0" rIns="0" bIns="0" rtlCol="0">
            <a:spAutoFit/>
          </a:bodyPr>
          <a:lstStyle/>
          <a:p>
            <a:pPr algn="ctr">
              <a:lnSpc>
                <a:spcPct val="120000"/>
              </a:lnSpc>
            </a:pPr>
            <a:r>
              <a:rPr lang="zh-CN" altLang="en-GB"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建立连接</a:t>
            </a:r>
            <a:endParaRPr lang="zh-CN" altLang="en-GB"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Box 22"/>
          <p:cNvSpPr txBox="1"/>
          <p:nvPr/>
        </p:nvSpPr>
        <p:spPr>
          <a:xfrm>
            <a:off x="7483435" y="5014122"/>
            <a:ext cx="1076960" cy="257810"/>
          </a:xfrm>
          <a:prstGeom prst="rect">
            <a:avLst/>
          </a:prstGeom>
          <a:noFill/>
        </p:spPr>
        <p:txBody>
          <a:bodyPr wrap="none" lIns="0" tIns="0" rIns="0" bIns="0" rtlCol="0">
            <a:spAutoFit/>
          </a:bodyPr>
          <a:lstStyle/>
          <a:p>
            <a:pPr algn="ctr">
              <a:lnSpc>
                <a:spcPct val="120000"/>
              </a:lnSpc>
            </a:pPr>
            <a:r>
              <a:rPr lang="zh-CN" altLang="en-GB"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处理</a:t>
            </a:r>
            <a:r>
              <a:rPr lang="en-US" altLang="zh-CN"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SQL</a:t>
            </a:r>
            <a:r>
              <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语句</a:t>
            </a:r>
            <a:endPar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Rectangle 24"/>
          <p:cNvSpPr/>
          <p:nvPr/>
        </p:nvSpPr>
        <p:spPr>
          <a:xfrm>
            <a:off x="4220146" y="5522607"/>
            <a:ext cx="2033040" cy="147320"/>
          </a:xfrm>
          <a:prstGeom prst="rect">
            <a:avLst/>
          </a:prstGeom>
        </p:spPr>
        <p:txBody>
          <a:bodyPr wrap="square" lIns="0" tIns="0" rIns="0" bIns="0">
            <a:spAutoFit/>
          </a:bodyPr>
          <a:lstStyle/>
          <a:p>
            <a:pPr algn="just">
              <a:lnSpc>
                <a:spcPct val="120000"/>
              </a:lnSpc>
            </a:pP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后台与数据库建立连接。访问数据库</a:t>
            </a:r>
            <a:endPar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Rectangle 25"/>
          <p:cNvSpPr/>
          <p:nvPr/>
        </p:nvSpPr>
        <p:spPr>
          <a:xfrm>
            <a:off x="6830431" y="5522607"/>
            <a:ext cx="2033040" cy="294640"/>
          </a:xfrm>
          <a:prstGeom prst="rect">
            <a:avLst/>
          </a:prstGeom>
        </p:spPr>
        <p:txBody>
          <a:bodyPr wrap="square" lIns="0" tIns="0" rIns="0" bIns="0">
            <a:spAutoFit/>
          </a:bodyPr>
          <a:lstStyle/>
          <a:p>
            <a:pPr algn="just">
              <a:lnSpc>
                <a:spcPct val="120000"/>
              </a:lnSpc>
            </a:pP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创建prepareStatement对象。并向数据库发送</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SQL</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语句。并处理数据库返回的结果。</a:t>
            </a:r>
            <a:endPar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Rectangle 26"/>
          <p:cNvSpPr/>
          <p:nvPr/>
        </p:nvSpPr>
        <p:spPr>
          <a:xfrm>
            <a:off x="1599929" y="5522606"/>
            <a:ext cx="2033040" cy="147320"/>
          </a:xfrm>
          <a:prstGeom prst="rect">
            <a:avLst/>
          </a:prstGeom>
        </p:spPr>
        <p:txBody>
          <a:bodyPr wrap="square" lIns="0" tIns="0" rIns="0" bIns="0">
            <a:spAutoFit/>
          </a:bodyPr>
          <a:lstStyle/>
          <a:p>
            <a:pPr algn="just">
              <a:lnSpc>
                <a:spcPct val="120000"/>
              </a:lnSpc>
            </a:pP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添加数据库驱动程序</a:t>
            </a:r>
            <a:endPar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7" name="Group 36"/>
          <p:cNvGrpSpPr/>
          <p:nvPr/>
        </p:nvGrpSpPr>
        <p:grpSpPr>
          <a:xfrm>
            <a:off x="9497130" y="5004772"/>
            <a:ext cx="351472" cy="285984"/>
            <a:chOff x="10074275" y="4479132"/>
            <a:chExt cx="464344" cy="377825"/>
          </a:xfrm>
          <a:solidFill>
            <a:schemeClr val="bg2"/>
          </a:solidFill>
        </p:grpSpPr>
        <p:sp>
          <p:nvSpPr>
            <p:cNvPr id="38" name="AutoShape 5"/>
            <p:cNvSpPr/>
            <p:nvPr/>
          </p:nvSpPr>
          <p:spPr bwMode="auto">
            <a:xfrm>
              <a:off x="10393363" y="4595019"/>
              <a:ext cx="87313"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AutoShape 6"/>
            <p:cNvSpPr/>
            <p:nvPr/>
          </p:nvSpPr>
          <p:spPr bwMode="auto">
            <a:xfrm>
              <a:off x="10074275" y="4479132"/>
              <a:ext cx="464344" cy="377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0" name="Group 39"/>
          <p:cNvGrpSpPr/>
          <p:nvPr/>
        </p:nvGrpSpPr>
        <p:grpSpPr>
          <a:xfrm>
            <a:off x="6969298" y="4971728"/>
            <a:ext cx="351472" cy="352073"/>
            <a:chOff x="9145588" y="4435475"/>
            <a:chExt cx="464344" cy="465138"/>
          </a:xfrm>
          <a:solidFill>
            <a:schemeClr val="bg2"/>
          </a:solidFill>
        </p:grpSpPr>
        <p:sp>
          <p:nvSpPr>
            <p:cNvPr id="41"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0" name="Group 49"/>
          <p:cNvGrpSpPr/>
          <p:nvPr/>
        </p:nvGrpSpPr>
        <p:grpSpPr>
          <a:xfrm>
            <a:off x="4359014" y="4972029"/>
            <a:ext cx="351472" cy="351472"/>
            <a:chOff x="4439444" y="1652588"/>
            <a:chExt cx="464344" cy="464344"/>
          </a:xfrm>
          <a:solidFill>
            <a:schemeClr val="bg2"/>
          </a:solidFill>
        </p:grpSpPr>
        <p:sp>
          <p:nvSpPr>
            <p:cNvPr id="51"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4" name="Group 53"/>
          <p:cNvGrpSpPr/>
          <p:nvPr/>
        </p:nvGrpSpPr>
        <p:grpSpPr>
          <a:xfrm>
            <a:off x="1745700" y="5010480"/>
            <a:ext cx="351472" cy="274568"/>
            <a:chOff x="2581275" y="1710532"/>
            <a:chExt cx="464344" cy="362744"/>
          </a:xfrm>
          <a:solidFill>
            <a:schemeClr val="bg2"/>
          </a:solidFill>
        </p:grpSpPr>
        <p:sp>
          <p:nvSpPr>
            <p:cNvPr id="55"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2" name="任意多边形 61"/>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6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Content Placeholder 2"/>
          <p:cNvSpPr txBox="1"/>
          <p:nvPr/>
        </p:nvSpPr>
        <p:spPr>
          <a:xfrm>
            <a:off x="812800" y="255270"/>
            <a:ext cx="331406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一、浅谈设计模式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JDBC</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案例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22"/>
          <p:cNvSpPr txBox="1"/>
          <p:nvPr/>
        </p:nvSpPr>
        <p:spPr>
          <a:xfrm>
            <a:off x="9987280" y="5048885"/>
            <a:ext cx="925195" cy="257810"/>
          </a:xfrm>
          <a:prstGeom prst="rect">
            <a:avLst/>
          </a:prstGeom>
          <a:noFill/>
        </p:spPr>
        <p:txBody>
          <a:bodyPr wrap="square" lIns="0" tIns="0" rIns="0" bIns="0" rtlCol="0">
            <a:spAutoFit/>
          </a:bodyPr>
          <a:p>
            <a:pPr algn="ctr">
              <a:lnSpc>
                <a:spcPct val="120000"/>
              </a:lnSpc>
            </a:pPr>
            <a:r>
              <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关闭连接</a:t>
            </a:r>
            <a:endPar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TextBox 19"/>
          <p:cNvSpPr txBox="1"/>
          <p:nvPr/>
        </p:nvSpPr>
        <p:spPr>
          <a:xfrm>
            <a:off x="1937976" y="3115472"/>
            <a:ext cx="177800" cy="257810"/>
          </a:xfrm>
          <a:prstGeom prst="rect">
            <a:avLst/>
          </a:prstGeom>
          <a:noFill/>
        </p:spPr>
        <p:txBody>
          <a:bodyPr wrap="none" lIns="0" tIns="0" rIns="0" bIns="0" rtlCol="0">
            <a:spAutoFit/>
          </a:bodyPr>
          <a:p>
            <a:pPr algn="ctr">
              <a:lnSpc>
                <a:spcPct val="120000"/>
              </a:lnSpc>
            </a:pPr>
            <a:r>
              <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增</a:t>
            </a:r>
            <a:endPar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TextBox 19"/>
          <p:cNvSpPr txBox="1"/>
          <p:nvPr/>
        </p:nvSpPr>
        <p:spPr>
          <a:xfrm>
            <a:off x="4593546" y="2615727"/>
            <a:ext cx="177800" cy="257810"/>
          </a:xfrm>
          <a:prstGeom prst="rect">
            <a:avLst/>
          </a:prstGeom>
          <a:noFill/>
        </p:spPr>
        <p:txBody>
          <a:bodyPr wrap="none" lIns="0" tIns="0" rIns="0" bIns="0" rtlCol="0">
            <a:spAutoFit/>
          </a:bodyPr>
          <a:p>
            <a:pPr algn="ctr">
              <a:lnSpc>
                <a:spcPct val="120000"/>
              </a:lnSpc>
            </a:pPr>
            <a:r>
              <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删</a:t>
            </a:r>
            <a:endPar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TextBox 19"/>
          <p:cNvSpPr txBox="1"/>
          <p:nvPr/>
        </p:nvSpPr>
        <p:spPr>
          <a:xfrm>
            <a:off x="6678251" y="2131222"/>
            <a:ext cx="177800" cy="257810"/>
          </a:xfrm>
          <a:prstGeom prst="rect">
            <a:avLst/>
          </a:prstGeom>
          <a:noFill/>
        </p:spPr>
        <p:txBody>
          <a:bodyPr wrap="none" lIns="0" tIns="0" rIns="0" bIns="0" rtlCol="0">
            <a:spAutoFit/>
          </a:bodyPr>
          <a:p>
            <a:pPr algn="ctr">
              <a:lnSpc>
                <a:spcPct val="120000"/>
              </a:lnSpc>
            </a:pPr>
            <a:r>
              <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改</a:t>
            </a:r>
            <a:endPar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TextBox 19"/>
          <p:cNvSpPr txBox="1"/>
          <p:nvPr/>
        </p:nvSpPr>
        <p:spPr>
          <a:xfrm>
            <a:off x="9033466" y="1549562"/>
            <a:ext cx="177800" cy="257810"/>
          </a:xfrm>
          <a:prstGeom prst="rect">
            <a:avLst/>
          </a:prstGeom>
          <a:noFill/>
        </p:spPr>
        <p:txBody>
          <a:bodyPr wrap="none" lIns="0" tIns="0" rIns="0" bIns="0" rtlCol="0">
            <a:spAutoFit/>
          </a:bodyPr>
          <a:p>
            <a:pPr algn="ctr">
              <a:lnSpc>
                <a:spcPct val="120000"/>
              </a:lnSpc>
            </a:pPr>
            <a:r>
              <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查</a:t>
            </a:r>
            <a:endPar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0-#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0-#ppt_w/2"/>
                                          </p:val>
                                        </p:tav>
                                        <p:tav tm="100000">
                                          <p:val>
                                            <p:strVal val="#ppt_x"/>
                                          </p:val>
                                        </p:tav>
                                      </p:tavLst>
                                    </p:anim>
                                    <p:anim calcmode="lin" valueType="num">
                                      <p:cBhvr additive="base">
                                        <p:cTn id="37" dur="500" fill="hold"/>
                                        <p:tgtEl>
                                          <p:spTgt spid="8"/>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8" fill="hold" grpId="0" nodeType="after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0-#ppt_w/2"/>
                                          </p:val>
                                        </p:tav>
                                        <p:tav tm="100000">
                                          <p:val>
                                            <p:strVal val="#ppt_x"/>
                                          </p:val>
                                        </p:tav>
                                      </p:tavLst>
                                    </p:anim>
                                    <p:anim calcmode="lin" valueType="num">
                                      <p:cBhvr additive="base">
                                        <p:cTn id="42" dur="500" fill="hold"/>
                                        <p:tgtEl>
                                          <p:spTgt spid="5"/>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childTnLst>
                          </p:cTn>
                        </p:par>
                        <p:par>
                          <p:cTn id="55" fill="hold">
                            <p:stCondLst>
                              <p:cond delay="5500"/>
                            </p:stCondLst>
                            <p:childTnLst>
                              <p:par>
                                <p:cTn id="56" presetID="2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500"/>
                                        <p:tgtEl>
                                          <p:spTgt spid="15"/>
                                        </p:tgtEl>
                                      </p:cBhvr>
                                    </p:animEffect>
                                  </p:childTnLst>
                                </p:cTn>
                              </p:par>
                            </p:childTnLst>
                          </p:cTn>
                        </p:par>
                        <p:par>
                          <p:cTn id="59" fill="hold">
                            <p:stCondLst>
                              <p:cond delay="6000"/>
                            </p:stCondLst>
                            <p:childTnLst>
                              <p:par>
                                <p:cTn id="60" presetID="10" presetClass="entr" presetSubtype="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par>
                          <p:cTn id="63" fill="hold">
                            <p:stCondLst>
                              <p:cond delay="6500"/>
                            </p:stCondLst>
                            <p:childTnLst>
                              <p:par>
                                <p:cTn id="64" presetID="10" presetClass="entr" presetSubtype="0"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par>
                          <p:cTn id="67" fill="hold">
                            <p:stCondLst>
                              <p:cond delay="7000"/>
                            </p:stCondLst>
                            <p:childTnLst>
                              <p:par>
                                <p:cTn id="68" presetID="10" presetClass="entr" presetSubtype="0" fill="hold" grpId="0"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childTnLst>
                          </p:cTn>
                        </p:par>
                        <p:par>
                          <p:cTn id="71" fill="hold">
                            <p:stCondLst>
                              <p:cond delay="7500"/>
                            </p:stCondLst>
                            <p:childTnLst>
                              <p:par>
                                <p:cTn id="72" presetID="10" presetClass="entr" presetSubtype="0" fill="hold" grpId="0" nodeType="after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par>
                          <p:cTn id="75" fill="hold">
                            <p:stCondLst>
                              <p:cond delay="8000"/>
                            </p:stCondLst>
                            <p:childTnLst>
                              <p:par>
                                <p:cTn id="76" presetID="10" presetClass="entr" presetSubtype="0"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500"/>
                                        <p:tgtEl>
                                          <p:spTgt spid="22"/>
                                        </p:tgtEl>
                                      </p:cBhvr>
                                    </p:animEffect>
                                  </p:childTnLst>
                                </p:cTn>
                              </p:par>
                            </p:childTnLst>
                          </p:cTn>
                        </p:par>
                        <p:par>
                          <p:cTn id="79" fill="hold">
                            <p:stCondLst>
                              <p:cond delay="8500"/>
                            </p:stCondLst>
                            <p:childTnLst>
                              <p:par>
                                <p:cTn id="80" presetID="10" presetClass="entr" presetSubtype="0"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par>
                          <p:cTn id="83" fill="hold">
                            <p:stCondLst>
                              <p:cond delay="9000"/>
                            </p:stCondLst>
                            <p:childTnLst>
                              <p:par>
                                <p:cTn id="84" presetID="10" presetClass="entr" presetSubtype="0" fill="hold" grpId="0" nodeType="after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fade">
                                      <p:cBhvr>
                                        <p:cTn id="86" dur="500"/>
                                        <p:tgtEl>
                                          <p:spTgt spid="18"/>
                                        </p:tgtEl>
                                      </p:cBhvr>
                                    </p:animEffect>
                                  </p:childTnLst>
                                </p:cTn>
                              </p:par>
                            </p:childTnLst>
                          </p:cTn>
                        </p:par>
                        <p:par>
                          <p:cTn id="87" fill="hold">
                            <p:stCondLst>
                              <p:cond delay="9500"/>
                            </p:stCondLst>
                            <p:childTnLst>
                              <p:par>
                                <p:cTn id="88" presetID="10" presetClass="entr" presetSubtype="0" fill="hold" grpId="0" nodeType="after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500"/>
                                        <p:tgtEl>
                                          <p:spTgt spid="23"/>
                                        </p:tgtEl>
                                      </p:cBhvr>
                                    </p:animEffect>
                                  </p:childTnLst>
                                </p:cTn>
                              </p:par>
                            </p:childTnLst>
                          </p:cTn>
                        </p:par>
                        <p:par>
                          <p:cTn id="91" fill="hold">
                            <p:stCondLst>
                              <p:cond delay="10000"/>
                            </p:stCondLst>
                            <p:childTnLst>
                              <p:par>
                                <p:cTn id="92" presetID="10" presetClass="entr" presetSubtype="0" fill="hold" grpId="0" nodeType="after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fade">
                                      <p:cBhvr>
                                        <p:cTn id="94" dur="500"/>
                                        <p:tgtEl>
                                          <p:spTgt spid="26"/>
                                        </p:tgtEl>
                                      </p:cBhvr>
                                    </p:animEffect>
                                  </p:childTnLst>
                                </p:cTn>
                              </p:par>
                            </p:childTnLst>
                          </p:cTn>
                        </p:par>
                        <p:par>
                          <p:cTn id="95" fill="hold">
                            <p:stCondLst>
                              <p:cond delay="10500"/>
                            </p:stCondLst>
                            <p:childTnLst>
                              <p:par>
                                <p:cTn id="96" presetID="10" presetClass="entr" presetSubtype="0" fill="hold" grpId="0" nodeType="after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fade">
                                      <p:cBhvr>
                                        <p:cTn id="98" dur="500"/>
                                        <p:tgtEl>
                                          <p:spTgt spid="19"/>
                                        </p:tgtEl>
                                      </p:cBhvr>
                                    </p:animEffect>
                                  </p:childTnLst>
                                </p:cTn>
                              </p:par>
                            </p:childTnLst>
                          </p:cTn>
                        </p:par>
                        <p:par>
                          <p:cTn id="99" fill="hold">
                            <p:stCondLst>
                              <p:cond delay="11000"/>
                            </p:stCondLst>
                            <p:childTnLst>
                              <p:par>
                                <p:cTn id="100" presetID="10" presetClass="entr" presetSubtype="0" fill="hold" grpId="0" nodeType="after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fade">
                                      <p:cBhvr>
                                        <p:cTn id="102" dur="500"/>
                                        <p:tgtEl>
                                          <p:spTgt spid="2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54"/>
                                        </p:tgtEl>
                                        <p:attrNameLst>
                                          <p:attrName>style.visibility</p:attrName>
                                        </p:attrNameLst>
                                      </p:cBhvr>
                                      <p:to>
                                        <p:strVal val="visible"/>
                                      </p:to>
                                    </p:set>
                                    <p:animEffect transition="in" filter="fade">
                                      <p:cBhvr>
                                        <p:cTn id="107" dur="500"/>
                                        <p:tgtEl>
                                          <p:spTgt spid="54"/>
                                        </p:tgtEl>
                                      </p:cBhvr>
                                    </p:animEffect>
                                  </p:childTnLst>
                                </p:cTn>
                              </p:par>
                              <p:par>
                                <p:cTn id="108" presetID="10" presetClass="entr" presetSubtype="0" fill="hold" nodeType="with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fade">
                                      <p:cBhvr>
                                        <p:cTn id="110" dur="500"/>
                                        <p:tgtEl>
                                          <p:spTgt spid="50"/>
                                        </p:tgtEl>
                                      </p:cBhvr>
                                    </p:animEffect>
                                  </p:childTnLst>
                                </p:cTn>
                              </p:par>
                              <p:par>
                                <p:cTn id="111" presetID="10" presetClass="entr" presetSubtype="0" fill="hold" nodeType="with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fade">
                                      <p:cBhvr>
                                        <p:cTn id="113" dur="500"/>
                                        <p:tgtEl>
                                          <p:spTgt spid="40"/>
                                        </p:tgtEl>
                                      </p:cBhvr>
                                    </p:animEffect>
                                  </p:childTnLst>
                                </p:cTn>
                              </p:par>
                              <p:par>
                                <p:cTn id="114" presetID="10" presetClass="entr" presetSubtype="0" fill="hold" nodeType="withEffect">
                                  <p:stCondLst>
                                    <p:cond delay="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childTnLst>
                          </p:cTn>
                        </p:par>
                        <p:par>
                          <p:cTn id="117" fill="hold">
                            <p:stCondLst>
                              <p:cond delay="500"/>
                            </p:stCondLst>
                            <p:childTnLst>
                              <p:par>
                                <p:cTn id="118" presetID="10" presetClass="entr" presetSubtype="0" fill="hold" grpId="0" nodeType="afterEffect">
                                  <p:stCondLst>
                                    <p:cond delay="0"/>
                                  </p:stCondLst>
                                  <p:childTnLst>
                                    <p:set>
                                      <p:cBhvr>
                                        <p:cTn id="119" dur="1" fill="hold">
                                          <p:stCondLst>
                                            <p:cond delay="0"/>
                                          </p:stCondLst>
                                        </p:cTn>
                                        <p:tgtEl>
                                          <p:spTgt spid="35"/>
                                        </p:tgtEl>
                                        <p:attrNameLst>
                                          <p:attrName>style.visibility</p:attrName>
                                        </p:attrNameLst>
                                      </p:cBhvr>
                                      <p:to>
                                        <p:strVal val="visible"/>
                                      </p:to>
                                    </p:set>
                                    <p:animEffect transition="in" filter="fade">
                                      <p:cBhvr>
                                        <p:cTn id="120" dur="500"/>
                                        <p:tgtEl>
                                          <p:spTgt spid="35"/>
                                        </p:tgtEl>
                                      </p:cBhvr>
                                    </p:animEffect>
                                  </p:childTnLst>
                                </p:cTn>
                              </p:par>
                            </p:childTnLst>
                          </p:cTn>
                        </p:par>
                        <p:par>
                          <p:cTn id="121" fill="hold">
                            <p:stCondLst>
                              <p:cond delay="1000"/>
                            </p:stCondLst>
                            <p:childTnLst>
                              <p:par>
                                <p:cTn id="122" presetID="10" presetClass="entr" presetSubtype="0" fill="hold" grpId="0" nodeType="afterEffect">
                                  <p:stCondLst>
                                    <p:cond delay="0"/>
                                  </p:stCondLst>
                                  <p:childTnLst>
                                    <p:set>
                                      <p:cBhvr>
                                        <p:cTn id="123" dur="1" fill="hold">
                                          <p:stCondLst>
                                            <p:cond delay="0"/>
                                          </p:stCondLst>
                                        </p:cTn>
                                        <p:tgtEl>
                                          <p:spTgt spid="2"/>
                                        </p:tgtEl>
                                        <p:attrNameLst>
                                          <p:attrName>style.visibility</p:attrName>
                                        </p:attrNameLst>
                                      </p:cBhvr>
                                      <p:to>
                                        <p:strVal val="visible"/>
                                      </p:to>
                                    </p:set>
                                    <p:animEffect transition="in" filter="fade">
                                      <p:cBhvr>
                                        <p:cTn id="124" dur="500"/>
                                        <p:tgtEl>
                                          <p:spTgt spid="2"/>
                                        </p:tgtEl>
                                      </p:cBhvr>
                                    </p:animEffect>
                                  </p:childTnLst>
                                </p:cTn>
                              </p:par>
                            </p:childTnLst>
                          </p:cTn>
                        </p:par>
                        <p:par>
                          <p:cTn id="125" fill="hold">
                            <p:stCondLst>
                              <p:cond delay="1500"/>
                            </p:stCondLst>
                            <p:childTnLst>
                              <p:par>
                                <p:cTn id="126" presetID="10" presetClass="entr" presetSubtype="0" fill="hold" grpId="0" nodeType="afterEffect">
                                  <p:stCondLst>
                                    <p:cond delay="0"/>
                                  </p:stCondLst>
                                  <p:childTnLst>
                                    <p:set>
                                      <p:cBhvr>
                                        <p:cTn id="127" dur="1" fill="hold">
                                          <p:stCondLst>
                                            <p:cond delay="0"/>
                                          </p:stCondLst>
                                        </p:cTn>
                                        <p:tgtEl>
                                          <p:spTgt spid="3"/>
                                        </p:tgtEl>
                                        <p:attrNameLst>
                                          <p:attrName>style.visibility</p:attrName>
                                        </p:attrNameLst>
                                      </p:cBhvr>
                                      <p:to>
                                        <p:strVal val="visible"/>
                                      </p:to>
                                    </p:set>
                                    <p:animEffect transition="in" filter="fade">
                                      <p:cBhvr>
                                        <p:cTn id="128" dur="500"/>
                                        <p:tgtEl>
                                          <p:spTgt spid="3"/>
                                        </p:tgtEl>
                                      </p:cBhvr>
                                    </p:animEffect>
                                  </p:childTnLst>
                                </p:cTn>
                              </p:par>
                            </p:childTnLst>
                          </p:cTn>
                        </p:par>
                        <p:par>
                          <p:cTn id="129" fill="hold">
                            <p:stCondLst>
                              <p:cond delay="2000"/>
                            </p:stCondLst>
                            <p:childTnLst>
                              <p:par>
                                <p:cTn id="130" presetID="10" presetClass="entr" presetSubtype="0" fill="hold" grpId="0" nodeType="afterEffect">
                                  <p:stCondLst>
                                    <p:cond delay="0"/>
                                  </p:stCondLst>
                                  <p:childTnLst>
                                    <p:set>
                                      <p:cBhvr>
                                        <p:cTn id="131" dur="1" fill="hold">
                                          <p:stCondLst>
                                            <p:cond delay="0"/>
                                          </p:stCondLst>
                                        </p:cTn>
                                        <p:tgtEl>
                                          <p:spTgt spid="24"/>
                                        </p:tgtEl>
                                        <p:attrNameLst>
                                          <p:attrName>style.visibility</p:attrName>
                                        </p:attrNameLst>
                                      </p:cBhvr>
                                      <p:to>
                                        <p:strVal val="visible"/>
                                      </p:to>
                                    </p:set>
                                    <p:animEffect transition="in" filter="fade">
                                      <p:cBhvr>
                                        <p:cTn id="132" dur="500"/>
                                        <p:tgtEl>
                                          <p:spTgt spid="24"/>
                                        </p:tgtEl>
                                      </p:cBhvr>
                                    </p:animEffect>
                                  </p:childTnLst>
                                </p:cTn>
                              </p:par>
                            </p:childTnLst>
                          </p:cTn>
                        </p:par>
                        <p:par>
                          <p:cTn id="133" fill="hold">
                            <p:stCondLst>
                              <p:cond delay="2500"/>
                            </p:stCondLst>
                            <p:childTnLst>
                              <p:par>
                                <p:cTn id="134" presetID="10" presetClass="entr" presetSubtype="0" fill="hold" grpId="0" nodeType="afterEffect">
                                  <p:stCondLst>
                                    <p:cond delay="0"/>
                                  </p:stCondLst>
                                  <p:childTnLst>
                                    <p:set>
                                      <p:cBhvr>
                                        <p:cTn id="135" dur="1" fill="hold">
                                          <p:stCondLst>
                                            <p:cond delay="0"/>
                                          </p:stCondLst>
                                        </p:cTn>
                                        <p:tgtEl>
                                          <p:spTgt spid="36"/>
                                        </p:tgtEl>
                                        <p:attrNameLst>
                                          <p:attrName>style.visibility</p:attrName>
                                        </p:attrNameLst>
                                      </p:cBhvr>
                                      <p:to>
                                        <p:strVal val="visible"/>
                                      </p:to>
                                    </p:set>
                                    <p:animEffect transition="in" filter="fade">
                                      <p:cBhvr>
                                        <p:cTn id="13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bldLvl="0" animBg="1"/>
      <p:bldP spid="14" grpId="0" animBg="1"/>
      <p:bldP spid="15" grpId="0" animBg="1"/>
      <p:bldP spid="16" grpId="0" animBg="1"/>
      <p:bldP spid="17" grpId="0" animBg="1"/>
      <p:bldP spid="18" grpId="0" animBg="1"/>
      <p:bldP spid="19" grpId="0" animBg="1"/>
      <p:bldP spid="20" grpId="0"/>
      <p:bldP spid="21" grpId="0"/>
      <p:bldP spid="22" grpId="0"/>
      <p:bldP spid="23" grpId="0"/>
      <p:bldP spid="25" grpId="0"/>
      <p:bldP spid="26" grpId="0"/>
      <p:bldP spid="27" grpId="0"/>
      <p:bldP spid="35" grpId="0"/>
      <p:bldP spid="2" grpId="0"/>
      <p:bldP spid="3" grpId="0"/>
      <p:bldP spid="24"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885190" y="224790"/>
            <a:ext cx="3322320"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一、软件设计原则</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JDBC</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案例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677035" y="1744345"/>
            <a:ext cx="5143500" cy="4371975"/>
          </a:xfrm>
          <a:prstGeom prst="rect">
            <a:avLst/>
          </a:prstGeom>
        </p:spPr>
      </p:pic>
      <p:pic>
        <p:nvPicPr>
          <p:cNvPr id="3" name="图片 2"/>
          <p:cNvPicPr>
            <a:picLocks noChangeAspect="1"/>
          </p:cNvPicPr>
          <p:nvPr/>
        </p:nvPicPr>
        <p:blipFill>
          <a:blip r:embed="rId4"/>
          <a:stretch>
            <a:fillRect/>
          </a:stretch>
        </p:blipFill>
        <p:spPr>
          <a:xfrm>
            <a:off x="8013700" y="2525395"/>
            <a:ext cx="3981450" cy="2809875"/>
          </a:xfrm>
          <a:prstGeom prst="rect">
            <a:avLst/>
          </a:prstGeom>
        </p:spPr>
      </p:pic>
      <p:sp>
        <p:nvSpPr>
          <p:cNvPr id="4" name="文本框 3"/>
          <p:cNvSpPr txBox="1"/>
          <p:nvPr/>
        </p:nvSpPr>
        <p:spPr>
          <a:xfrm>
            <a:off x="1821180" y="1240155"/>
            <a:ext cx="2406650" cy="368300"/>
          </a:xfrm>
          <a:prstGeom prst="rect">
            <a:avLst/>
          </a:prstGeom>
          <a:noFill/>
        </p:spPr>
        <p:txBody>
          <a:bodyPr wrap="square" rtlCol="0">
            <a:spAutoFit/>
          </a:bodyPr>
          <a:p>
            <a:r>
              <a:rPr lang="zh-CN" altLang="en-US"/>
              <a:t>普通</a:t>
            </a:r>
            <a:r>
              <a:rPr lang="en-US" altLang="zh-CN"/>
              <a:t>JDBC</a:t>
            </a:r>
            <a:r>
              <a:rPr lang="zh-CN" altLang="en-US"/>
              <a:t>代码：</a:t>
            </a:r>
            <a:endParaRPr lang="zh-CN" altLang="en-US"/>
          </a:p>
        </p:txBody>
      </p:sp>
      <p:sp>
        <p:nvSpPr>
          <p:cNvPr id="5" name="文本框 4"/>
          <p:cNvSpPr txBox="1"/>
          <p:nvPr/>
        </p:nvSpPr>
        <p:spPr>
          <a:xfrm>
            <a:off x="8229600" y="2032635"/>
            <a:ext cx="3022600" cy="368300"/>
          </a:xfrm>
          <a:prstGeom prst="rect">
            <a:avLst/>
          </a:prstGeom>
          <a:noFill/>
        </p:spPr>
        <p:txBody>
          <a:bodyPr wrap="square" rtlCol="0">
            <a:spAutoFit/>
          </a:bodyPr>
          <a:p>
            <a:r>
              <a:rPr lang="zh-CN" altLang="en-US"/>
              <a:t>设计模式优化后</a:t>
            </a:r>
            <a:r>
              <a:rPr lang="en-US" altLang="zh-CN"/>
              <a:t>JDBC</a:t>
            </a:r>
            <a:r>
              <a:rPr lang="zh-CN" altLang="en-US"/>
              <a:t>代码：</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179" y="255474"/>
            <a:ext cx="3067050" cy="30734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详解</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pic>
        <p:nvPicPr>
          <p:cNvPr id="3" name="图片 2"/>
          <p:cNvPicPr>
            <a:picLocks noChangeAspect="1"/>
          </p:cNvPicPr>
          <p:nvPr/>
        </p:nvPicPr>
        <p:blipFill>
          <a:blip r:embed="rId3"/>
          <a:stretch>
            <a:fillRect/>
          </a:stretch>
        </p:blipFill>
        <p:spPr>
          <a:xfrm>
            <a:off x="5637530" y="952500"/>
            <a:ext cx="4697730" cy="6116955"/>
          </a:xfrm>
          <a:prstGeom prst="rect">
            <a:avLst/>
          </a:prstGeom>
        </p:spPr>
      </p:pic>
      <p:sp>
        <p:nvSpPr>
          <p:cNvPr id="4" name="文本框 3"/>
          <p:cNvSpPr txBox="1"/>
          <p:nvPr/>
        </p:nvSpPr>
        <p:spPr>
          <a:xfrm>
            <a:off x="648970" y="2752725"/>
            <a:ext cx="4893945" cy="1198880"/>
          </a:xfrm>
          <a:prstGeom prst="rect">
            <a:avLst/>
          </a:prstGeom>
          <a:noFill/>
        </p:spPr>
        <p:txBody>
          <a:bodyPr wrap="square" rtlCol="0" anchor="t">
            <a:spAutoFit/>
          </a:bodyPr>
          <a:p>
            <a:r>
              <a:rPr lang="zh-CN" altLang="en-US"/>
              <a:t>代码非常工整，命名非常规范，注释也写的</a:t>
            </a:r>
            <a:endParaRPr lang="zh-CN" altLang="en-US"/>
          </a:p>
          <a:p>
            <a:r>
              <a:rPr lang="zh-CN" altLang="en-US"/>
              <a:t>很全面，大家觉得这样的代码优雅吗？</a:t>
            </a:r>
            <a:endParaRPr lang="zh-CN" altLang="en-US"/>
          </a:p>
          <a:p>
            <a:endParaRPr lang="zh-CN" altLang="en-US"/>
          </a:p>
          <a:p>
            <a:r>
              <a:rPr lang="zh-CN" altLang="en-US"/>
              <a:t>实际上，这样的代码属于纯体力劳动。</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179" y="255474"/>
            <a:ext cx="3067050" cy="30734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详解</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5349875" y="1167765"/>
            <a:ext cx="4596765" cy="5672455"/>
          </a:xfrm>
          <a:prstGeom prst="rect">
            <a:avLst/>
          </a:prstGeom>
        </p:spPr>
      </p:pic>
      <p:sp>
        <p:nvSpPr>
          <p:cNvPr id="2" name="文本框 1"/>
          <p:cNvSpPr txBox="1"/>
          <p:nvPr/>
        </p:nvSpPr>
        <p:spPr>
          <a:xfrm>
            <a:off x="452755" y="2824480"/>
            <a:ext cx="4983480" cy="1753235"/>
          </a:xfrm>
          <a:prstGeom prst="rect">
            <a:avLst/>
          </a:prstGeom>
          <a:noFill/>
        </p:spPr>
        <p:txBody>
          <a:bodyPr wrap="none" rtlCol="0">
            <a:spAutoFit/>
          </a:bodyPr>
          <a:p>
            <a:r>
              <a:rPr lang="zh-CN" altLang="en-US"/>
              <a:t>像这种多层</a:t>
            </a:r>
            <a:r>
              <a:rPr lang="en-US" altLang="zh-CN"/>
              <a:t>if else </a:t>
            </a:r>
            <a:r>
              <a:rPr lang="zh-CN" altLang="en-US"/>
              <a:t>嵌套的代码，</a:t>
            </a:r>
            <a:r>
              <a:rPr lang="zh-CN" altLang="en-US"/>
              <a:t>是不可取的！</a:t>
            </a:r>
            <a:endParaRPr lang="zh-CN" altLang="en-US"/>
          </a:p>
          <a:p>
            <a:endParaRPr lang="zh-CN" altLang="en-US"/>
          </a:p>
          <a:p>
            <a:r>
              <a:rPr lang="zh-CN" altLang="en-US"/>
              <a:t>下次别人或者自己再去维护的时候</a:t>
            </a:r>
            <a:r>
              <a:rPr lang="zh-CN" altLang="en-US"/>
              <a:t>会不会头大？</a:t>
            </a:r>
            <a:endParaRPr lang="zh-CN" altLang="en-US"/>
          </a:p>
          <a:p>
            <a:endParaRPr lang="zh-CN" altLang="en-US"/>
          </a:p>
          <a:p>
            <a:r>
              <a:rPr lang="zh-CN" altLang="en-US"/>
              <a:t>我们应该怎样合理的运用设计模式进行</a:t>
            </a:r>
            <a:r>
              <a:rPr lang="zh-CN" altLang="en-US"/>
              <a:t>优化呢？</a:t>
            </a:r>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5315128" y="2248173"/>
            <a:ext cx="2228493" cy="2735839"/>
            <a:chOff x="4815811" y="1544854"/>
            <a:chExt cx="2306611" cy="2831742"/>
          </a:xfrm>
        </p:grpSpPr>
        <p:cxnSp>
          <p:nvCxnSpPr>
            <p:cNvPr id="120" name="Straight Connector 119"/>
            <p:cNvCxnSpPr/>
            <p:nvPr/>
          </p:nvCxnSpPr>
          <p:spPr>
            <a:xfrm flipV="1">
              <a:off x="6567142" y="2875576"/>
              <a:ext cx="555280" cy="2660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973177" y="3240628"/>
              <a:ext cx="349354" cy="73676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490256" y="2946817"/>
              <a:ext cx="61411" cy="53585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6845536" y="2890351"/>
              <a:ext cx="261556" cy="53585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6636373" y="3394234"/>
              <a:ext cx="225677" cy="458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6346222" y="3146516"/>
              <a:ext cx="225675" cy="50869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6578790" y="3844363"/>
              <a:ext cx="57583" cy="458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322532" y="3969216"/>
              <a:ext cx="113793" cy="40738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7056315" y="2229057"/>
              <a:ext cx="41725" cy="66129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687343" y="1812146"/>
              <a:ext cx="389834" cy="41691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074263" y="1545097"/>
              <a:ext cx="613080" cy="26704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5424178" y="1545097"/>
              <a:ext cx="650086" cy="14718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5027800" y="1678621"/>
              <a:ext cx="396378" cy="31964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4824863" y="2038040"/>
              <a:ext cx="182074" cy="4710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815811" y="2509078"/>
              <a:ext cx="157366" cy="7315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4864987" y="2460205"/>
              <a:ext cx="501063" cy="4887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140569" y="2460205"/>
              <a:ext cx="231736" cy="3332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4840215" y="2538060"/>
              <a:ext cx="625436" cy="15383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4997581" y="2791703"/>
              <a:ext cx="150273" cy="43266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4826929" y="2521803"/>
              <a:ext cx="324406" cy="26990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460687" y="2691892"/>
              <a:ext cx="45250" cy="2957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flipV="1">
              <a:off x="5046450" y="1998261"/>
              <a:ext cx="331494" cy="46194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5358269" y="1728362"/>
              <a:ext cx="38326" cy="7318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5369214" y="2176842"/>
              <a:ext cx="436907" cy="28336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5442741" y="1721262"/>
              <a:ext cx="361776" cy="46799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5791453" y="1545097"/>
              <a:ext cx="272787" cy="63150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078550" y="1544854"/>
              <a:ext cx="165859" cy="58311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a:off x="6268895" y="1812146"/>
              <a:ext cx="432758" cy="3158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flipV="1">
              <a:off x="6222965" y="2127970"/>
              <a:ext cx="838390" cy="10108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5951453" y="2626814"/>
              <a:ext cx="315891" cy="58382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5955481" y="2142494"/>
              <a:ext cx="297384" cy="4843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5823080" y="2142494"/>
              <a:ext cx="413894" cy="3410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258929" y="2137145"/>
              <a:ext cx="518246" cy="31431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6796760" y="2229057"/>
              <a:ext cx="279115" cy="2131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6763857" y="2464323"/>
              <a:ext cx="297497" cy="4260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6468879" y="2453261"/>
              <a:ext cx="308910" cy="25657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6267344" y="2150093"/>
              <a:ext cx="191716" cy="5597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5800527" y="2172490"/>
              <a:ext cx="163662" cy="44248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5443793" y="2638651"/>
              <a:ext cx="493125" cy="5883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5354198" y="2464323"/>
              <a:ext cx="562090" cy="16016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5981770" y="2458732"/>
              <a:ext cx="767441" cy="17981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5971041" y="2650381"/>
              <a:ext cx="492339" cy="6672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flipV="1">
              <a:off x="5170294" y="2791703"/>
              <a:ext cx="350013" cy="19365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4984068" y="2982116"/>
              <a:ext cx="502232" cy="2732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5009678" y="3255367"/>
              <a:ext cx="579969" cy="25190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5312063" y="3507272"/>
              <a:ext cx="253114" cy="41806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5568935" y="3508706"/>
              <a:ext cx="143924" cy="51931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5436326" y="4028019"/>
              <a:ext cx="285930" cy="33677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5731751" y="4040560"/>
              <a:ext cx="271109" cy="33603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5980145" y="3646755"/>
              <a:ext cx="0" cy="7180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964189" y="2638543"/>
              <a:ext cx="0" cy="5858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5505937" y="2982116"/>
              <a:ext cx="496924" cy="66463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flipV="1">
              <a:off x="5971041" y="3212073"/>
              <a:ext cx="20698" cy="43228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85274" y="2728943"/>
              <a:ext cx="96764" cy="42933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78656" y="2451459"/>
              <a:ext cx="193124" cy="70682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6276482" y="2728943"/>
              <a:ext cx="190780" cy="4954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5523949" y="2708886"/>
              <a:ext cx="930829" cy="25995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flipV="1">
              <a:off x="5961667" y="3619808"/>
              <a:ext cx="384555" cy="4445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6007431" y="4049017"/>
              <a:ext cx="341269" cy="30866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6338757" y="3659296"/>
              <a:ext cx="299586" cy="18162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6338757" y="3668444"/>
              <a:ext cx="9943" cy="39450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6263895" y="3228456"/>
              <a:ext cx="90999" cy="43998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5580713" y="3232828"/>
              <a:ext cx="390290" cy="26658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5496539" y="2984830"/>
              <a:ext cx="492359" cy="2517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5979171" y="3220748"/>
              <a:ext cx="286190" cy="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6002860" y="3210639"/>
              <a:ext cx="273622" cy="42232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5724992" y="3636725"/>
              <a:ext cx="235599" cy="40908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5304451" y="3615724"/>
              <a:ext cx="672942" cy="34693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5320956" y="3971950"/>
              <a:ext cx="1022510" cy="9237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6346222" y="3414241"/>
              <a:ext cx="499314" cy="2705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5579511" y="3432465"/>
              <a:ext cx="1273491" cy="7064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5447581" y="4356121"/>
              <a:ext cx="544159" cy="1002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5998499" y="4360458"/>
              <a:ext cx="326678" cy="1055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V="1">
              <a:off x="6327763" y="4312160"/>
              <a:ext cx="264162" cy="6318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6325177" y="4049017"/>
              <a:ext cx="12393" cy="3171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6339518" y="4050282"/>
              <a:ext cx="233863" cy="26187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V="1">
              <a:off x="6359970" y="3854229"/>
              <a:ext cx="290379" cy="20307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481501" y="2188096"/>
            <a:ext cx="2069778" cy="2859731"/>
            <a:chOff x="5330055" y="2173721"/>
            <a:chExt cx="1400918" cy="1935594"/>
          </a:xfrm>
          <a:solidFill>
            <a:schemeClr val="bg1">
              <a:lumMod val="75000"/>
            </a:schemeClr>
          </a:solidFill>
        </p:grpSpPr>
        <p:sp>
          <p:nvSpPr>
            <p:cNvPr id="89" name="Oval 88"/>
            <p:cNvSpPr>
              <a:spLocks noChangeAspect="1"/>
            </p:cNvSpPr>
            <p:nvPr/>
          </p:nvSpPr>
          <p:spPr>
            <a:xfrm>
              <a:off x="6636808" y="2620714"/>
              <a:ext cx="94165" cy="94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Oval 89"/>
            <p:cNvSpPr>
              <a:spLocks noChangeAspect="1"/>
            </p:cNvSpPr>
            <p:nvPr/>
          </p:nvSpPr>
          <p:spPr>
            <a:xfrm>
              <a:off x="5549460" y="2274670"/>
              <a:ext cx="117706" cy="1177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Oval 90"/>
            <p:cNvSpPr>
              <a:spLocks noChangeAspect="1"/>
            </p:cNvSpPr>
            <p:nvPr/>
          </p:nvSpPr>
          <p:spPr>
            <a:xfrm>
              <a:off x="6516818" y="3385440"/>
              <a:ext cx="94165" cy="94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Oval 92"/>
            <p:cNvSpPr>
              <a:spLocks noChangeAspect="1"/>
            </p:cNvSpPr>
            <p:nvPr/>
          </p:nvSpPr>
          <p:spPr>
            <a:xfrm>
              <a:off x="6014356" y="217372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Oval 93"/>
            <p:cNvSpPr>
              <a:spLocks noChangeAspect="1"/>
            </p:cNvSpPr>
            <p:nvPr/>
          </p:nvSpPr>
          <p:spPr>
            <a:xfrm>
              <a:off x="6274957" y="401878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Oval 94"/>
            <p:cNvSpPr>
              <a:spLocks noChangeAspect="1"/>
            </p:cNvSpPr>
            <p:nvPr/>
          </p:nvSpPr>
          <p:spPr>
            <a:xfrm>
              <a:off x="5330055" y="2470055"/>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Oval 95"/>
            <p:cNvSpPr>
              <a:spLocks noChangeAspect="1"/>
            </p:cNvSpPr>
            <p:nvPr/>
          </p:nvSpPr>
          <p:spPr>
            <a:xfrm>
              <a:off x="6401522" y="233826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Oval 97"/>
            <p:cNvSpPr>
              <a:spLocks noChangeAspect="1"/>
            </p:cNvSpPr>
            <p:nvPr/>
          </p:nvSpPr>
          <p:spPr>
            <a:xfrm>
              <a:off x="5591599" y="4017582"/>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r>
                <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Oval 98"/>
            <p:cNvSpPr>
              <a:spLocks noChangeAspect="1"/>
            </p:cNvSpPr>
            <p:nvPr/>
          </p:nvSpPr>
          <p:spPr>
            <a:xfrm>
              <a:off x="5503887" y="3754166"/>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Oval 99"/>
            <p:cNvSpPr>
              <a:spLocks noChangeAspect="1"/>
            </p:cNvSpPr>
            <p:nvPr/>
          </p:nvSpPr>
          <p:spPr>
            <a:xfrm>
              <a:off x="5897899" y="2844911"/>
              <a:ext cx="154645" cy="1546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Oval 100"/>
            <p:cNvSpPr>
              <a:spLocks noChangeAspect="1"/>
            </p:cNvSpPr>
            <p:nvPr/>
          </p:nvSpPr>
          <p:spPr>
            <a:xfrm>
              <a:off x="5644638" y="3115561"/>
              <a:ext cx="106856" cy="106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Oval 101"/>
            <p:cNvSpPr>
              <a:spLocks noChangeAspect="1"/>
            </p:cNvSpPr>
            <p:nvPr/>
          </p:nvSpPr>
          <p:spPr>
            <a:xfrm>
              <a:off x="5606319" y="2923635"/>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Oval 102"/>
            <p:cNvSpPr>
              <a:spLocks noChangeAspect="1"/>
            </p:cNvSpPr>
            <p:nvPr/>
          </p:nvSpPr>
          <p:spPr>
            <a:xfrm>
              <a:off x="6134075" y="327546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Oval 103"/>
            <p:cNvSpPr>
              <a:spLocks noChangeAspect="1"/>
            </p:cNvSpPr>
            <p:nvPr/>
          </p:nvSpPr>
          <p:spPr>
            <a:xfrm>
              <a:off x="6265177" y="2949207"/>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Oval 104"/>
            <p:cNvSpPr>
              <a:spLocks noChangeAspect="1"/>
            </p:cNvSpPr>
            <p:nvPr/>
          </p:nvSpPr>
          <p:spPr>
            <a:xfrm>
              <a:off x="5857077" y="2586833"/>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Oval 105"/>
            <p:cNvSpPr>
              <a:spLocks noChangeAspect="1"/>
            </p:cNvSpPr>
            <p:nvPr/>
          </p:nvSpPr>
          <p:spPr>
            <a:xfrm>
              <a:off x="6108690" y="4033019"/>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Oval 106"/>
            <p:cNvSpPr>
              <a:spLocks noChangeAspect="1"/>
            </p:cNvSpPr>
            <p:nvPr/>
          </p:nvSpPr>
          <p:spPr>
            <a:xfrm>
              <a:off x="5935251" y="4007493"/>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Oval 107"/>
            <p:cNvSpPr>
              <a:spLocks noChangeAspect="1"/>
            </p:cNvSpPr>
            <p:nvPr/>
          </p:nvSpPr>
          <p:spPr>
            <a:xfrm>
              <a:off x="6179055" y="3805077"/>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Oval 108"/>
            <p:cNvSpPr>
              <a:spLocks noChangeAspect="1"/>
            </p:cNvSpPr>
            <p:nvPr/>
          </p:nvSpPr>
          <p:spPr>
            <a:xfrm>
              <a:off x="5911609" y="3481568"/>
              <a:ext cx="154645" cy="1546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Oval 109"/>
            <p:cNvSpPr>
              <a:spLocks noChangeAspect="1"/>
            </p:cNvSpPr>
            <p:nvPr/>
          </p:nvSpPr>
          <p:spPr>
            <a:xfrm>
              <a:off x="5935503" y="3250249"/>
              <a:ext cx="106856" cy="106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Oval 111"/>
            <p:cNvSpPr>
              <a:spLocks noChangeAspect="1"/>
            </p:cNvSpPr>
            <p:nvPr/>
          </p:nvSpPr>
          <p:spPr>
            <a:xfrm>
              <a:off x="5407378" y="2990029"/>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Oval 112"/>
            <p:cNvSpPr>
              <a:spLocks noChangeAspect="1"/>
            </p:cNvSpPr>
            <p:nvPr/>
          </p:nvSpPr>
          <p:spPr>
            <a:xfrm>
              <a:off x="5554798" y="276204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Oval 113"/>
            <p:cNvSpPr>
              <a:spLocks noChangeAspect="1"/>
            </p:cNvSpPr>
            <p:nvPr/>
          </p:nvSpPr>
          <p:spPr>
            <a:xfrm>
              <a:off x="6103821" y="254481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Oval 114"/>
            <p:cNvSpPr>
              <a:spLocks noChangeAspect="1"/>
            </p:cNvSpPr>
            <p:nvPr/>
          </p:nvSpPr>
          <p:spPr>
            <a:xfrm>
              <a:off x="6462121" y="276204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Oval 115"/>
            <p:cNvSpPr>
              <a:spLocks noChangeAspect="1"/>
            </p:cNvSpPr>
            <p:nvPr/>
          </p:nvSpPr>
          <p:spPr>
            <a:xfrm>
              <a:off x="6327312" y="3210835"/>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7" name="Oval 116"/>
            <p:cNvSpPr>
              <a:spLocks noChangeAspect="1"/>
            </p:cNvSpPr>
            <p:nvPr/>
          </p:nvSpPr>
          <p:spPr>
            <a:xfrm>
              <a:off x="5686778" y="3434014"/>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Oval 117"/>
            <p:cNvSpPr>
              <a:spLocks noChangeAspect="1"/>
            </p:cNvSpPr>
            <p:nvPr/>
          </p:nvSpPr>
          <p:spPr>
            <a:xfrm>
              <a:off x="6196862" y="3546740"/>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Oval 118"/>
            <p:cNvSpPr>
              <a:spLocks noChangeAspect="1"/>
            </p:cNvSpPr>
            <p:nvPr/>
          </p:nvSpPr>
          <p:spPr>
            <a:xfrm>
              <a:off x="5792191" y="3805077"/>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7" name="Group 36"/>
          <p:cNvGrpSpPr/>
          <p:nvPr/>
        </p:nvGrpSpPr>
        <p:grpSpPr>
          <a:xfrm>
            <a:off x="5887726" y="5114703"/>
            <a:ext cx="1095992" cy="1002650"/>
            <a:chOff x="5408480" y="4511869"/>
            <a:chExt cx="1134411" cy="1037797"/>
          </a:xfrm>
          <a:solidFill>
            <a:schemeClr val="bg1">
              <a:lumMod val="75000"/>
            </a:schemeClr>
          </a:solidFill>
        </p:grpSpPr>
        <p:sp>
          <p:nvSpPr>
            <p:cNvPr id="82" name="Freeform 81"/>
            <p:cNvSpPr/>
            <p:nvPr/>
          </p:nvSpPr>
          <p:spPr>
            <a:xfrm>
              <a:off x="5464289" y="4511869"/>
              <a:ext cx="1028142" cy="964410"/>
            </a:xfrm>
            <a:custGeom>
              <a:avLst/>
              <a:gdLst>
                <a:gd name="connsiteX0" fmla="*/ 0 w 672200"/>
                <a:gd name="connsiteY0" fmla="*/ 0 h 630649"/>
                <a:gd name="connsiteX1" fmla="*/ 671846 w 672200"/>
                <a:gd name="connsiteY1" fmla="*/ 0 h 630649"/>
                <a:gd name="connsiteX2" fmla="*/ 672200 w 672200"/>
                <a:gd name="connsiteY2" fmla="*/ 32054 h 630649"/>
                <a:gd name="connsiteX3" fmla="*/ 657576 w 672200"/>
                <a:gd name="connsiteY3" fmla="*/ 470997 h 630649"/>
                <a:gd name="connsiteX4" fmla="*/ 493887 w 672200"/>
                <a:gd name="connsiteY4" fmla="*/ 626220 h 630649"/>
                <a:gd name="connsiteX5" fmla="*/ 200376 w 672200"/>
                <a:gd name="connsiteY5" fmla="*/ 629042 h 630649"/>
                <a:gd name="connsiteX6" fmla="*/ 31043 w 672200"/>
                <a:gd name="connsiteY6" fmla="*/ 487931 h 630649"/>
                <a:gd name="connsiteX7" fmla="*/ 213 w 672200"/>
                <a:gd name="connsiteY7" fmla="*/ 53019 h 630649"/>
                <a:gd name="connsiteX0-1" fmla="*/ 0 w 672200"/>
                <a:gd name="connsiteY0-2" fmla="*/ 0 h 630649"/>
                <a:gd name="connsiteX1-3" fmla="*/ 671846 w 672200"/>
                <a:gd name="connsiteY1-4" fmla="*/ 0 h 630649"/>
                <a:gd name="connsiteX2-5" fmla="*/ 672200 w 672200"/>
                <a:gd name="connsiteY2-6" fmla="*/ 32054 h 630649"/>
                <a:gd name="connsiteX3-7" fmla="*/ 657576 w 672200"/>
                <a:gd name="connsiteY3-8" fmla="*/ 470997 h 630649"/>
                <a:gd name="connsiteX4-9" fmla="*/ 493887 w 672200"/>
                <a:gd name="connsiteY4-10" fmla="*/ 626220 h 630649"/>
                <a:gd name="connsiteX5-11" fmla="*/ 200376 w 672200"/>
                <a:gd name="connsiteY5-12" fmla="*/ 629042 h 630649"/>
                <a:gd name="connsiteX6-13" fmla="*/ 31043 w 672200"/>
                <a:gd name="connsiteY6-14" fmla="*/ 487931 h 630649"/>
                <a:gd name="connsiteX7-15" fmla="*/ 231194 w 672200"/>
                <a:gd name="connsiteY7-16" fmla="*/ 129219 h 630649"/>
                <a:gd name="connsiteX8" fmla="*/ 0 w 672200"/>
                <a:gd name="connsiteY8" fmla="*/ 0 h 630649"/>
                <a:gd name="connsiteX0-17" fmla="*/ 46884 w 719084"/>
                <a:gd name="connsiteY0-18" fmla="*/ 0 h 630649"/>
                <a:gd name="connsiteX1-19" fmla="*/ 718730 w 719084"/>
                <a:gd name="connsiteY1-20" fmla="*/ 0 h 630649"/>
                <a:gd name="connsiteX2-21" fmla="*/ 719084 w 719084"/>
                <a:gd name="connsiteY2-22" fmla="*/ 32054 h 630649"/>
                <a:gd name="connsiteX3-23" fmla="*/ 704460 w 719084"/>
                <a:gd name="connsiteY3-24" fmla="*/ 470997 h 630649"/>
                <a:gd name="connsiteX4-25" fmla="*/ 540771 w 719084"/>
                <a:gd name="connsiteY4-26" fmla="*/ 626220 h 630649"/>
                <a:gd name="connsiteX5-27" fmla="*/ 247260 w 719084"/>
                <a:gd name="connsiteY5-28" fmla="*/ 629042 h 630649"/>
                <a:gd name="connsiteX6-29" fmla="*/ 77927 w 719084"/>
                <a:gd name="connsiteY6-30" fmla="*/ 487931 h 630649"/>
                <a:gd name="connsiteX7-31" fmla="*/ 46884 w 719084"/>
                <a:gd name="connsiteY7-32" fmla="*/ 0 h 630649"/>
                <a:gd name="connsiteX0-33" fmla="*/ 756 w 672956"/>
                <a:gd name="connsiteY0-34" fmla="*/ 0 h 630649"/>
                <a:gd name="connsiteX1-35" fmla="*/ 672602 w 672956"/>
                <a:gd name="connsiteY1-36" fmla="*/ 0 h 630649"/>
                <a:gd name="connsiteX2-37" fmla="*/ 672956 w 672956"/>
                <a:gd name="connsiteY2-38" fmla="*/ 32054 h 630649"/>
                <a:gd name="connsiteX3-39" fmla="*/ 658332 w 672956"/>
                <a:gd name="connsiteY3-40" fmla="*/ 470997 h 630649"/>
                <a:gd name="connsiteX4-41" fmla="*/ 494643 w 672956"/>
                <a:gd name="connsiteY4-42" fmla="*/ 626220 h 630649"/>
                <a:gd name="connsiteX5-43" fmla="*/ 201132 w 672956"/>
                <a:gd name="connsiteY5-44" fmla="*/ 629042 h 630649"/>
                <a:gd name="connsiteX6-45" fmla="*/ 31799 w 672956"/>
                <a:gd name="connsiteY6-46" fmla="*/ 487931 h 630649"/>
                <a:gd name="connsiteX7-47" fmla="*/ 756 w 672956"/>
                <a:gd name="connsiteY7-48" fmla="*/ 0 h 630649"/>
                <a:gd name="connsiteX0-49" fmla="*/ 124 w 672324"/>
                <a:gd name="connsiteY0-50" fmla="*/ 0 h 630649"/>
                <a:gd name="connsiteX1-51" fmla="*/ 671970 w 672324"/>
                <a:gd name="connsiteY1-52" fmla="*/ 0 h 630649"/>
                <a:gd name="connsiteX2-53" fmla="*/ 672324 w 672324"/>
                <a:gd name="connsiteY2-54" fmla="*/ 32054 h 630649"/>
                <a:gd name="connsiteX3-55" fmla="*/ 657700 w 672324"/>
                <a:gd name="connsiteY3-56" fmla="*/ 470997 h 630649"/>
                <a:gd name="connsiteX4-57" fmla="*/ 494011 w 672324"/>
                <a:gd name="connsiteY4-58" fmla="*/ 626220 h 630649"/>
                <a:gd name="connsiteX5-59" fmla="*/ 200500 w 672324"/>
                <a:gd name="connsiteY5-60" fmla="*/ 629042 h 630649"/>
                <a:gd name="connsiteX6-61" fmla="*/ 31167 w 672324"/>
                <a:gd name="connsiteY6-62" fmla="*/ 487931 h 630649"/>
                <a:gd name="connsiteX7-63" fmla="*/ 124 w 672324"/>
                <a:gd name="connsiteY7-64" fmla="*/ 0 h 630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72324" h="630649">
                  <a:moveTo>
                    <a:pt x="124" y="0"/>
                  </a:moveTo>
                  <a:lnTo>
                    <a:pt x="671970" y="0"/>
                  </a:lnTo>
                  <a:lnTo>
                    <a:pt x="672324" y="32054"/>
                  </a:lnTo>
                  <a:cubicBezTo>
                    <a:pt x="671950" y="155680"/>
                    <a:pt x="661404" y="375100"/>
                    <a:pt x="657700" y="470997"/>
                  </a:cubicBezTo>
                  <a:cubicBezTo>
                    <a:pt x="594200" y="541082"/>
                    <a:pt x="561744" y="571657"/>
                    <a:pt x="494011" y="626220"/>
                  </a:cubicBezTo>
                  <a:cubicBezTo>
                    <a:pt x="406522" y="621517"/>
                    <a:pt x="294575" y="635157"/>
                    <a:pt x="200500" y="629042"/>
                  </a:cubicBezTo>
                  <a:cubicBezTo>
                    <a:pt x="134647" y="580594"/>
                    <a:pt x="89963" y="547669"/>
                    <a:pt x="31167" y="487931"/>
                  </a:cubicBezTo>
                  <a:cubicBezTo>
                    <a:pt x="21583" y="380710"/>
                    <a:pt x="-1901" y="109897"/>
                    <a:pt x="1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Rounded Rectangle 82"/>
            <p:cNvSpPr/>
            <p:nvPr/>
          </p:nvSpPr>
          <p:spPr>
            <a:xfrm>
              <a:off x="5408480" y="4647679"/>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Rounded Rectangle 83"/>
            <p:cNvSpPr/>
            <p:nvPr/>
          </p:nvSpPr>
          <p:spPr>
            <a:xfrm>
              <a:off x="5408480" y="4781032"/>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Rounded Rectangle 84"/>
            <p:cNvSpPr/>
            <p:nvPr/>
          </p:nvSpPr>
          <p:spPr>
            <a:xfrm>
              <a:off x="5408480" y="4925056"/>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Rounded Rectangle 85"/>
            <p:cNvSpPr/>
            <p:nvPr/>
          </p:nvSpPr>
          <p:spPr>
            <a:xfrm>
              <a:off x="5408480" y="5065557"/>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Oval 86"/>
            <p:cNvSpPr/>
            <p:nvPr/>
          </p:nvSpPr>
          <p:spPr>
            <a:xfrm>
              <a:off x="5806853" y="5368691"/>
              <a:ext cx="371880" cy="1809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r>
                <a:rPr lang="en-US" sz="800" dirty="0">
                  <a:latin typeface="Arial" panose="020B0604020202020204" pitchFamily="34" charset="0"/>
                  <a:ea typeface="微软雅黑" panose="020B0503020204020204" pitchFamily="34" charset="-122"/>
                  <a:cs typeface="+mn-ea"/>
                  <a:sym typeface="Arial" panose="020B0604020202020204" pitchFamily="34" charset="0"/>
                </a:rPr>
                <a:t>   </a:t>
              </a: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9" name="Text Placeholder 33"/>
          <p:cNvSpPr txBox="1"/>
          <p:nvPr/>
        </p:nvSpPr>
        <p:spPr>
          <a:xfrm>
            <a:off x="2239188" y="3133674"/>
            <a:ext cx="1594446" cy="25781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Insert</a:t>
            </a:r>
            <a:endPar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Oval 39"/>
          <p:cNvSpPr>
            <a:spLocks noChangeAspect="1"/>
          </p:cNvSpPr>
          <p:nvPr/>
        </p:nvSpPr>
        <p:spPr>
          <a:xfrm>
            <a:off x="2691081" y="2299518"/>
            <a:ext cx="683400" cy="683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zh-CN" altLang="en-AU"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增</a:t>
            </a:r>
            <a:endParaRPr lang="zh-CN" altLang="en-AU"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1" name="Elbow Connector 40"/>
          <p:cNvCxnSpPr/>
          <p:nvPr/>
        </p:nvCxnSpPr>
        <p:spPr>
          <a:xfrm rot="10800000" flipV="1">
            <a:off x="3195076" y="3207740"/>
            <a:ext cx="1920192" cy="1832150"/>
          </a:xfrm>
          <a:prstGeom prst="bentConnector3">
            <a:avLst>
              <a:gd name="adj1" fmla="val 50000"/>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a:off x="3535478" y="2648999"/>
            <a:ext cx="1723376" cy="1233594"/>
          </a:xfrm>
          <a:prstGeom prst="bentConnector3">
            <a:avLst>
              <a:gd name="adj1" fmla="val 50000"/>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Text Placeholder 33"/>
          <p:cNvSpPr txBox="1"/>
          <p:nvPr/>
        </p:nvSpPr>
        <p:spPr>
          <a:xfrm flipH="1">
            <a:off x="8806180" y="2974340"/>
            <a:ext cx="161226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Update</a:t>
            </a:r>
            <a:endPar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Oval 44"/>
          <p:cNvSpPr>
            <a:spLocks noChangeAspect="1"/>
          </p:cNvSpPr>
          <p:nvPr/>
        </p:nvSpPr>
        <p:spPr>
          <a:xfrm flipH="1">
            <a:off x="9538783" y="2355311"/>
            <a:ext cx="683400" cy="683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zh-CN" altLang="en-AU"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改</a:t>
            </a:r>
            <a:endParaRPr lang="zh-CN" altLang="en-AU"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6" name="Elbow Connector 45"/>
          <p:cNvCxnSpPr/>
          <p:nvPr/>
        </p:nvCxnSpPr>
        <p:spPr>
          <a:xfrm>
            <a:off x="7738794" y="3579611"/>
            <a:ext cx="2153338" cy="1384619"/>
          </a:xfrm>
          <a:prstGeom prst="bentConnector3">
            <a:avLst>
              <a:gd name="adj1" fmla="val 50000"/>
            </a:avLst>
          </a:prstGeom>
          <a:ln w="635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flipV="1">
            <a:off x="7304501" y="2707809"/>
            <a:ext cx="2068338" cy="1769603"/>
          </a:xfrm>
          <a:prstGeom prst="bentConnector3">
            <a:avLst>
              <a:gd name="adj1" fmla="val 50000"/>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77" name="Text Placeholder 33"/>
          <p:cNvSpPr txBox="1"/>
          <p:nvPr/>
        </p:nvSpPr>
        <p:spPr>
          <a:xfrm>
            <a:off x="2252820" y="5495109"/>
            <a:ext cx="1594446" cy="25781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Delete</a:t>
            </a:r>
            <a:endPar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Oval 77"/>
          <p:cNvSpPr>
            <a:spLocks noChangeAspect="1"/>
          </p:cNvSpPr>
          <p:nvPr/>
        </p:nvSpPr>
        <p:spPr>
          <a:xfrm>
            <a:off x="2367216" y="4701993"/>
            <a:ext cx="683400" cy="683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lvl="0" algn="ctr">
              <a:lnSpc>
                <a:spcPct val="120000"/>
              </a:lnSpc>
              <a:spcBef>
                <a:spcPts val="0"/>
              </a:spcBef>
              <a:spcAft>
                <a:spcPts val="0"/>
              </a:spcAft>
            </a:pPr>
            <a:r>
              <a:rPr lang="zh-CN" altLang="en-US" sz="1400" dirty="0">
                <a:latin typeface="Arial" panose="020B0604020202020204" pitchFamily="34" charset="0"/>
                <a:ea typeface="微软雅黑" panose="020B0503020204020204" pitchFamily="34" charset="-122"/>
                <a:cs typeface="+mn-ea"/>
                <a:sym typeface="Arial" panose="020B0604020202020204" pitchFamily="34" charset="0"/>
              </a:rPr>
              <a:t>删</a:t>
            </a:r>
            <a:endParaRPr lang="zh-CN" altLang="en-US" sz="14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Text Placeholder 33"/>
          <p:cNvSpPr txBox="1"/>
          <p:nvPr/>
        </p:nvSpPr>
        <p:spPr>
          <a:xfrm>
            <a:off x="8912860" y="5488940"/>
            <a:ext cx="699770"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Select</a:t>
            </a:r>
            <a:endPar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Oval 80"/>
          <p:cNvSpPr>
            <a:spLocks noChangeAspect="1"/>
          </p:cNvSpPr>
          <p:nvPr/>
        </p:nvSpPr>
        <p:spPr>
          <a:xfrm>
            <a:off x="10056885" y="4619299"/>
            <a:ext cx="683400" cy="683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zh-CN" altLang="en-US"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查</a:t>
            </a:r>
            <a:endParaRPr lang="zh-CN" altLang="en-US"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5" name="Oval 204"/>
          <p:cNvSpPr>
            <a:spLocks noChangeAspect="1"/>
          </p:cNvSpPr>
          <p:nvPr/>
        </p:nvSpPr>
        <p:spPr>
          <a:xfrm>
            <a:off x="7388183" y="3458594"/>
            <a:ext cx="243465" cy="24346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6" name="Oval 205"/>
          <p:cNvSpPr>
            <a:spLocks noChangeAspect="1"/>
          </p:cNvSpPr>
          <p:nvPr/>
        </p:nvSpPr>
        <p:spPr>
          <a:xfrm>
            <a:off x="6973887" y="4366501"/>
            <a:ext cx="243465" cy="24346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7" name="Oval 206"/>
          <p:cNvSpPr>
            <a:spLocks noChangeAspect="1"/>
          </p:cNvSpPr>
          <p:nvPr/>
        </p:nvSpPr>
        <p:spPr>
          <a:xfrm>
            <a:off x="5367261" y="3772277"/>
            <a:ext cx="228479" cy="22847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8" name="Oval 207"/>
          <p:cNvSpPr>
            <a:spLocks noChangeAspect="1"/>
          </p:cNvSpPr>
          <p:nvPr/>
        </p:nvSpPr>
        <p:spPr>
          <a:xfrm>
            <a:off x="5223159" y="3104522"/>
            <a:ext cx="229553" cy="229553"/>
          </a:xfrm>
          <a:prstGeom prst="ellipse">
            <a:avLst/>
          </a:prstGeom>
          <a:solidFill>
            <a:schemeClr val="accent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7" name="任意多边形 196"/>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98" name="任意多边形 197"/>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199" name="Content Placeholder 2"/>
          <p:cNvSpPr txBox="1"/>
          <p:nvPr/>
        </p:nvSpPr>
        <p:spPr>
          <a:xfrm>
            <a:off x="608965" y="260350"/>
            <a:ext cx="392112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一、浅谈设计模式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CRUD</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的</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升华</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08"/>
                                        </p:tgtEl>
                                        <p:attrNameLst>
                                          <p:attrName>style.visibility</p:attrName>
                                        </p:attrNameLst>
                                      </p:cBhvr>
                                      <p:to>
                                        <p:strVal val="visible"/>
                                      </p:to>
                                    </p:set>
                                    <p:animEffect transition="in" filter="randombar(horizontal)">
                                      <p:cBhvr>
                                        <p:cTn id="24" dur="500"/>
                                        <p:tgtEl>
                                          <p:spTgt spid="208"/>
                                        </p:tgtEl>
                                      </p:cBhvr>
                                    </p:animEffect>
                                  </p:childTnLst>
                                </p:cTn>
                              </p:par>
                              <p:par>
                                <p:cTn id="25" presetID="14" presetClass="entr" presetSubtype="1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randombar(horizontal)">
                                      <p:cBhvr>
                                        <p:cTn id="27" dur="500"/>
                                        <p:tgtEl>
                                          <p:spTgt spid="41"/>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randombar(horizontal)">
                                      <p:cBhvr>
                                        <p:cTn id="30" dur="500"/>
                                        <p:tgtEl>
                                          <p:spTgt spid="78"/>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randombar(horizontal)">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207"/>
                                        </p:tgtEl>
                                        <p:attrNameLst>
                                          <p:attrName>style.visibility</p:attrName>
                                        </p:attrNameLst>
                                      </p:cBhvr>
                                      <p:to>
                                        <p:strVal val="visible"/>
                                      </p:to>
                                    </p:set>
                                    <p:animEffect transition="in" filter="randombar(horizontal)">
                                      <p:cBhvr>
                                        <p:cTn id="38" dur="500"/>
                                        <p:tgtEl>
                                          <p:spTgt spid="207"/>
                                        </p:tgtEl>
                                      </p:cBhvr>
                                    </p:animEffect>
                                  </p:childTnLst>
                                </p:cTn>
                              </p:par>
                              <p:par>
                                <p:cTn id="39" presetID="14" presetClass="entr" presetSubtype="1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randombar(horizontal)">
                                      <p:cBhvr>
                                        <p:cTn id="41" dur="500"/>
                                        <p:tgtEl>
                                          <p:spTgt spid="42"/>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randombar(horizontal)">
                                      <p:cBhvr>
                                        <p:cTn id="44" dur="500"/>
                                        <p:tgtEl>
                                          <p:spTgt spid="40"/>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randombar(horizontal)">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05"/>
                                        </p:tgtEl>
                                        <p:attrNameLst>
                                          <p:attrName>style.visibility</p:attrName>
                                        </p:attrNameLst>
                                      </p:cBhvr>
                                      <p:to>
                                        <p:strVal val="visible"/>
                                      </p:to>
                                    </p:set>
                                    <p:animEffect transition="in" filter="randombar(horizontal)">
                                      <p:cBhvr>
                                        <p:cTn id="52" dur="500"/>
                                        <p:tgtEl>
                                          <p:spTgt spid="205"/>
                                        </p:tgtEl>
                                      </p:cBhvr>
                                    </p:animEffect>
                                  </p:childTnLst>
                                </p:cTn>
                              </p:par>
                              <p:par>
                                <p:cTn id="53" presetID="14" presetClass="entr" presetSubtype="1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randombar(horizontal)">
                                      <p:cBhvr>
                                        <p:cTn id="55" dur="500"/>
                                        <p:tgtEl>
                                          <p:spTgt spid="46"/>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randombar(horizontal)">
                                      <p:cBhvr>
                                        <p:cTn id="58" dur="500"/>
                                        <p:tgtEl>
                                          <p:spTgt spid="81"/>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randombar(horizontal)">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206"/>
                                        </p:tgtEl>
                                        <p:attrNameLst>
                                          <p:attrName>style.visibility</p:attrName>
                                        </p:attrNameLst>
                                      </p:cBhvr>
                                      <p:to>
                                        <p:strVal val="visible"/>
                                      </p:to>
                                    </p:set>
                                    <p:animEffect transition="in" filter="randombar(horizontal)">
                                      <p:cBhvr>
                                        <p:cTn id="66" dur="500"/>
                                        <p:tgtEl>
                                          <p:spTgt spid="206"/>
                                        </p:tgtEl>
                                      </p:cBhvr>
                                    </p:animEffect>
                                  </p:childTnLst>
                                </p:cTn>
                              </p:par>
                              <p:par>
                                <p:cTn id="67" presetID="14" presetClass="entr" presetSubtype="1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randombar(horizontal)">
                                      <p:cBhvr>
                                        <p:cTn id="69" dur="500"/>
                                        <p:tgtEl>
                                          <p:spTgt spid="47"/>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randombar(horizontal)">
                                      <p:cBhvr>
                                        <p:cTn id="72" dur="500"/>
                                        <p:tgtEl>
                                          <p:spTgt spid="45"/>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randombar(horizontal)">
                                      <p:cBhvr>
                                        <p:cTn id="7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animBg="1"/>
      <p:bldP spid="44" grpId="0"/>
      <p:bldP spid="45" grpId="0" animBg="1"/>
      <p:bldP spid="77" grpId="0"/>
      <p:bldP spid="78" grpId="0" animBg="1"/>
      <p:bldP spid="80" grpId="0"/>
      <p:bldP spid="81" grpId="0" animBg="1"/>
      <p:bldP spid="205" grpId="0" animBg="1"/>
      <p:bldP spid="206" grpId="0" animBg="1"/>
      <p:bldP spid="207" grpId="0" animBg="1"/>
      <p:bldP spid="20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5344184" y="2588271"/>
            <a:ext cx="3960439" cy="676910"/>
          </a:xfrm>
          <a:prstGeom prst="rect">
            <a:avLst/>
          </a:prstGeom>
          <a:noFill/>
        </p:spPr>
        <p:txBody>
          <a:bodyPr wrap="square" lIns="0" tIns="0" rIns="0" bIns="0" rtlCol="0">
            <a:spAutoFit/>
          </a:bodyPr>
          <a:lstStyle/>
          <a:p>
            <a:r>
              <a:rPr lang="zh-CN" altLang="en-US" sz="4400" dirty="0">
                <a:solidFill>
                  <a:schemeClr val="accent1"/>
                </a:solidFill>
                <a:latin typeface="Arial" panose="020B0604020202020204" pitchFamily="34" charset="0"/>
                <a:ea typeface="微软雅黑" panose="020B0503020204020204" pitchFamily="34" charset="-122"/>
                <a:sym typeface="Arial" panose="020B0604020202020204" pitchFamily="34" charset="0"/>
              </a:rPr>
              <a:t>设计原则详解</a:t>
            </a:r>
            <a:endParaRPr lang="zh-CN" altLang="en-GB"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5344184" y="3403289"/>
            <a:ext cx="5183515" cy="553720"/>
          </a:xfrm>
          <a:prstGeom prst="rect">
            <a:avLst/>
          </a:prstGeom>
          <a:noFill/>
        </p:spPr>
        <p:txBody>
          <a:bodyPr wrap="square" lIns="0" tIns="0" rIns="0" bIns="0" rtlCol="0">
            <a:spAutoFit/>
          </a:bodyPr>
          <a:lstStyle/>
          <a:p>
            <a:pPr algn="l"/>
            <a:r>
              <a:rPr lang="en-US" altLang="zh-CN" sz="1200" dirty="0">
                <a:solidFill>
                  <a:schemeClr val="accent1"/>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accent1"/>
                </a:solidFill>
                <a:latin typeface="微软雅黑" panose="020B0503020204020204" pitchFamily="34" charset="-122"/>
                <a:ea typeface="微软雅黑" panose="020B0503020204020204" pitchFamily="34" charset="-122"/>
                <a:cs typeface="+mn-ea"/>
                <a:sym typeface="+mn-ea"/>
              </a:rPr>
              <a:t>设计模式的根本是设计原则，而设计原则又是为了达到实现一个“优秀”软件的行为准则。</a:t>
            </a:r>
            <a:endParaRPr lang="zh-CN" altLang="en-US" sz="1200" dirty="0">
              <a:solidFill>
                <a:schemeClr val="accent1"/>
              </a:solidFill>
              <a:latin typeface="微软雅黑" panose="020B0503020204020204" pitchFamily="34" charset="-122"/>
              <a:ea typeface="微软雅黑" panose="020B0503020204020204" pitchFamily="34" charset="-122"/>
              <a:cs typeface="+mn-ea"/>
            </a:endParaRPr>
          </a:p>
          <a:p>
            <a:pPr eaLnBrk="0" hangingPunct="0"/>
            <a:endParaRPr lang="zh-CN" altLang="en-US" sz="12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02</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7" name="Freeform 7"/>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49"/>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49"/>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049"/>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lor 1"/>
          <p:cNvSpPr/>
          <p:nvPr/>
        </p:nvSpPr>
        <p:spPr bwMode="auto">
          <a:xfrm>
            <a:off x="9453829" y="1755097"/>
            <a:ext cx="3549389" cy="2108857"/>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6"/>
          </a:solidFill>
          <a:ln>
            <a:noFill/>
          </a:ln>
        </p:spPr>
        <p:txBody>
          <a:bodyPr vert="horz" wrap="square" lIns="0" tIns="0" rIns="0" bIns="0"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17" name="Color 3"/>
          <p:cNvSpPr/>
          <p:nvPr/>
        </p:nvSpPr>
        <p:spPr bwMode="auto">
          <a:xfrm>
            <a:off x="5584827" y="1744302"/>
            <a:ext cx="3547428" cy="2108857"/>
          </a:xfrm>
          <a:custGeom>
            <a:avLst/>
            <a:gdLst>
              <a:gd name="T0" fmla="*/ 766 w 766"/>
              <a:gd name="T1" fmla="*/ 0 h 453"/>
              <a:gd name="T2" fmla="*/ 669 w 766"/>
              <a:gd name="T3" fmla="*/ 85 h 453"/>
              <a:gd name="T4" fmla="*/ 470 w 766"/>
              <a:gd name="T5" fmla="*/ 390 h 453"/>
              <a:gd name="T6" fmla="*/ 337 w 766"/>
              <a:gd name="T7" fmla="*/ 453 h 453"/>
              <a:gd name="T8" fmla="*/ 0 w 766"/>
              <a:gd name="T9" fmla="*/ 453 h 453"/>
              <a:gd name="T10" fmla="*/ 133 w 766"/>
              <a:gd name="T11" fmla="*/ 390 h 453"/>
              <a:gd name="T12" fmla="*/ 332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69" y="85"/>
                </a:cubicBezTo>
                <a:cubicBezTo>
                  <a:pt x="622" y="161"/>
                  <a:pt x="494" y="357"/>
                  <a:pt x="470" y="390"/>
                </a:cubicBezTo>
                <a:cubicBezTo>
                  <a:pt x="441" y="428"/>
                  <a:pt x="406" y="453"/>
                  <a:pt x="337" y="453"/>
                </a:cubicBezTo>
                <a:cubicBezTo>
                  <a:pt x="0" y="453"/>
                  <a:pt x="0" y="453"/>
                  <a:pt x="0" y="453"/>
                </a:cubicBezTo>
                <a:cubicBezTo>
                  <a:pt x="69" y="453"/>
                  <a:pt x="104" y="428"/>
                  <a:pt x="133" y="390"/>
                </a:cubicBezTo>
                <a:cubicBezTo>
                  <a:pt x="157" y="357"/>
                  <a:pt x="285" y="161"/>
                  <a:pt x="332" y="85"/>
                </a:cubicBezTo>
                <a:cubicBezTo>
                  <a:pt x="383" y="3"/>
                  <a:pt x="429" y="0"/>
                  <a:pt x="429" y="0"/>
                </a:cubicBezTo>
                <a:lnTo>
                  <a:pt x="766" y="0"/>
                </a:lnTo>
                <a:close/>
              </a:path>
            </a:pathLst>
          </a:custGeom>
          <a:solidFill>
            <a:schemeClr val="accent4"/>
          </a:solidFill>
          <a:ln>
            <a:noFill/>
          </a:ln>
        </p:spPr>
        <p:txBody>
          <a:bodyPr vert="horz" wrap="square" lIns="0" tIns="0" rIns="0" bIns="0"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18" name="Color 2"/>
          <p:cNvSpPr/>
          <p:nvPr/>
        </p:nvSpPr>
        <p:spPr bwMode="auto">
          <a:xfrm>
            <a:off x="7653921" y="1755097"/>
            <a:ext cx="3545469" cy="2108857"/>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5"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5"/>
          </a:solidFill>
          <a:ln>
            <a:noFill/>
          </a:ln>
        </p:spPr>
        <p:txBody>
          <a:bodyPr vert="horz" wrap="square" lIns="0" tIns="0" rIns="0" bIns="0"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19" name="Color 5"/>
          <p:cNvSpPr/>
          <p:nvPr/>
        </p:nvSpPr>
        <p:spPr bwMode="auto">
          <a:xfrm>
            <a:off x="1821013" y="1755097"/>
            <a:ext cx="3549389" cy="2108857"/>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2"/>
          </a:solidFill>
          <a:ln>
            <a:noFill/>
          </a:ln>
        </p:spPr>
        <p:txBody>
          <a:bodyPr vert="horz" wrap="square" lIns="0" tIns="0" rIns="0" bIns="0"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20" name="Color 4"/>
          <p:cNvSpPr/>
          <p:nvPr/>
        </p:nvSpPr>
        <p:spPr bwMode="auto">
          <a:xfrm>
            <a:off x="3839364" y="1744302"/>
            <a:ext cx="3549389" cy="2108857"/>
          </a:xfrm>
          <a:custGeom>
            <a:avLst/>
            <a:gdLst>
              <a:gd name="T0" fmla="*/ 0 w 766"/>
              <a:gd name="T1" fmla="*/ 0 h 453"/>
              <a:gd name="T2" fmla="*/ 96 w 766"/>
              <a:gd name="T3" fmla="*/ 85 h 453"/>
              <a:gd name="T4" fmla="*/ 296 w 766"/>
              <a:gd name="T5" fmla="*/ 390 h 453"/>
              <a:gd name="T6" fmla="*/ 429 w 766"/>
              <a:gd name="T7" fmla="*/ 453 h 453"/>
              <a:gd name="T8" fmla="*/ 766 w 766"/>
              <a:gd name="T9" fmla="*/ 453 h 453"/>
              <a:gd name="T10" fmla="*/ 633 w 766"/>
              <a:gd name="T11" fmla="*/ 390 h 453"/>
              <a:gd name="T12" fmla="*/ 433 w 766"/>
              <a:gd name="T13" fmla="*/ 85 h 453"/>
              <a:gd name="T14" fmla="*/ 337 w 766"/>
              <a:gd name="T15" fmla="*/ 0 h 453"/>
              <a:gd name="T16" fmla="*/ 0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0" y="0"/>
                </a:moveTo>
                <a:cubicBezTo>
                  <a:pt x="0" y="0"/>
                  <a:pt x="46" y="3"/>
                  <a:pt x="96" y="85"/>
                </a:cubicBezTo>
                <a:cubicBezTo>
                  <a:pt x="143" y="161"/>
                  <a:pt x="271" y="357"/>
                  <a:pt x="296" y="390"/>
                </a:cubicBezTo>
                <a:cubicBezTo>
                  <a:pt x="324" y="428"/>
                  <a:pt x="360" y="453"/>
                  <a:pt x="429" y="453"/>
                </a:cubicBezTo>
                <a:cubicBezTo>
                  <a:pt x="766" y="453"/>
                  <a:pt x="766" y="453"/>
                  <a:pt x="766" y="453"/>
                </a:cubicBezTo>
                <a:cubicBezTo>
                  <a:pt x="697" y="453"/>
                  <a:pt x="661" y="428"/>
                  <a:pt x="633" y="390"/>
                </a:cubicBezTo>
                <a:cubicBezTo>
                  <a:pt x="608" y="357"/>
                  <a:pt x="480" y="161"/>
                  <a:pt x="433" y="85"/>
                </a:cubicBezTo>
                <a:cubicBezTo>
                  <a:pt x="383" y="3"/>
                  <a:pt x="337" y="0"/>
                  <a:pt x="337" y="0"/>
                </a:cubicBezTo>
                <a:lnTo>
                  <a:pt x="0" y="0"/>
                </a:lnTo>
                <a:close/>
              </a:path>
            </a:pathLst>
          </a:custGeom>
          <a:solidFill>
            <a:schemeClr val="accent3"/>
          </a:solidFill>
          <a:ln>
            <a:noFill/>
          </a:ln>
        </p:spPr>
        <p:txBody>
          <a:bodyPr vert="horz" wrap="square" lIns="0" tIns="0" rIns="0" bIns="0"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21" name="Side Color"/>
          <p:cNvSpPr/>
          <p:nvPr/>
        </p:nvSpPr>
        <p:spPr bwMode="auto">
          <a:xfrm>
            <a:off x="-1854961" y="1755082"/>
            <a:ext cx="3549388" cy="1252380"/>
          </a:xfrm>
          <a:custGeom>
            <a:avLst/>
            <a:gdLst>
              <a:gd name="T0" fmla="*/ 766 w 766"/>
              <a:gd name="T1" fmla="*/ 0 h 269"/>
              <a:gd name="T2" fmla="*/ 670 w 766"/>
              <a:gd name="T3" fmla="*/ 50 h 269"/>
              <a:gd name="T4" fmla="*/ 470 w 766"/>
              <a:gd name="T5" fmla="*/ 232 h 269"/>
              <a:gd name="T6" fmla="*/ 337 w 766"/>
              <a:gd name="T7" fmla="*/ 269 h 269"/>
              <a:gd name="T8" fmla="*/ 0 w 766"/>
              <a:gd name="T9" fmla="*/ 269 h 269"/>
              <a:gd name="T10" fmla="*/ 133 w 766"/>
              <a:gd name="T11" fmla="*/ 232 h 269"/>
              <a:gd name="T12" fmla="*/ 332 w 766"/>
              <a:gd name="T13" fmla="*/ 50 h 269"/>
              <a:gd name="T14" fmla="*/ 429 w 766"/>
              <a:gd name="T15" fmla="*/ 0 h 269"/>
              <a:gd name="T16" fmla="*/ 766 w 766"/>
              <a:gd name="T1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269">
                <a:moveTo>
                  <a:pt x="766" y="0"/>
                </a:moveTo>
                <a:cubicBezTo>
                  <a:pt x="766" y="0"/>
                  <a:pt x="720" y="1"/>
                  <a:pt x="670" y="50"/>
                </a:cubicBezTo>
                <a:cubicBezTo>
                  <a:pt x="623" y="96"/>
                  <a:pt x="495" y="212"/>
                  <a:pt x="470" y="232"/>
                </a:cubicBezTo>
                <a:cubicBezTo>
                  <a:pt x="442" y="255"/>
                  <a:pt x="406" y="269"/>
                  <a:pt x="337" y="269"/>
                </a:cubicBezTo>
                <a:cubicBezTo>
                  <a:pt x="0" y="269"/>
                  <a:pt x="0" y="269"/>
                  <a:pt x="0" y="269"/>
                </a:cubicBezTo>
                <a:cubicBezTo>
                  <a:pt x="69" y="269"/>
                  <a:pt x="104" y="255"/>
                  <a:pt x="133" y="232"/>
                </a:cubicBezTo>
                <a:cubicBezTo>
                  <a:pt x="158" y="212"/>
                  <a:pt x="285" y="96"/>
                  <a:pt x="332" y="50"/>
                </a:cubicBezTo>
                <a:cubicBezTo>
                  <a:pt x="383" y="1"/>
                  <a:pt x="429" y="0"/>
                  <a:pt x="429" y="0"/>
                </a:cubicBezTo>
                <a:lnTo>
                  <a:pt x="766" y="0"/>
                </a:lnTo>
                <a:close/>
              </a:path>
            </a:pathLst>
          </a:custGeom>
          <a:solidFill>
            <a:schemeClr val="accent1">
              <a:lumMod val="75000"/>
            </a:schemeClr>
          </a:solidFill>
          <a:ln>
            <a:noFill/>
          </a:ln>
        </p:spPr>
        <p:txBody>
          <a:bodyPr vert="horz" wrap="square" lIns="0" tIns="0" rIns="0" bIns="0"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22" name="Color 6"/>
          <p:cNvSpPr/>
          <p:nvPr/>
        </p:nvSpPr>
        <p:spPr bwMode="auto">
          <a:xfrm>
            <a:off x="128470" y="1755094"/>
            <a:ext cx="3543508" cy="2108857"/>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6"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1"/>
          </a:solidFill>
          <a:ln>
            <a:noFill/>
          </a:ln>
        </p:spPr>
        <p:txBody>
          <a:bodyPr vert="horz" wrap="square" lIns="0" tIns="0" rIns="0" bIns="0"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24" name="TextBox 23"/>
          <p:cNvSpPr txBox="1"/>
          <p:nvPr/>
        </p:nvSpPr>
        <p:spPr>
          <a:xfrm>
            <a:off x="700265" y="1406545"/>
            <a:ext cx="812800" cy="294640"/>
          </a:xfrm>
          <a:prstGeom prst="rect">
            <a:avLst/>
          </a:prstGeom>
          <a:noFill/>
        </p:spPr>
        <p:txBody>
          <a:bodyPr wrap="none" lIns="0" tIns="0" rIns="0" bIns="0" rtlCol="0">
            <a:spAutoFit/>
          </a:bodyPr>
          <a:lstStyle/>
          <a:p>
            <a:pPr algn="ctr">
              <a:lnSpc>
                <a:spcPct val="120000"/>
              </a:lnSpc>
            </a:pPr>
            <a:r>
              <a:rPr lang="en-US" sz="1600" dirty="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开闭原则</a:t>
            </a:r>
            <a:endParaRPr lang="en-US" sz="1600" dirty="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27" name="TextBox 26"/>
          <p:cNvSpPr txBox="1"/>
          <p:nvPr/>
        </p:nvSpPr>
        <p:spPr>
          <a:xfrm>
            <a:off x="2108593" y="3935642"/>
            <a:ext cx="1219200" cy="294640"/>
          </a:xfrm>
          <a:prstGeom prst="rect">
            <a:avLst/>
          </a:prstGeom>
          <a:noFill/>
        </p:spPr>
        <p:txBody>
          <a:bodyPr wrap="none" lIns="0" tIns="0" rIns="0" bIns="0" rtlCol="0">
            <a:spAutoFit/>
          </a:bodyPr>
          <a:lstStyle/>
          <a:p>
            <a:pPr algn="ctr">
              <a:lnSpc>
                <a:spcPct val="120000"/>
              </a:lnSpc>
            </a:pPr>
            <a:r>
              <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单一职责原则</a:t>
            </a:r>
            <a:endPar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30" name="TextBox 29"/>
          <p:cNvSpPr txBox="1"/>
          <p:nvPr/>
        </p:nvSpPr>
        <p:spPr>
          <a:xfrm>
            <a:off x="4053240" y="1406545"/>
            <a:ext cx="1219200" cy="294640"/>
          </a:xfrm>
          <a:prstGeom prst="rect">
            <a:avLst/>
          </a:prstGeom>
          <a:noFill/>
        </p:spPr>
        <p:txBody>
          <a:bodyPr wrap="none" lIns="0" tIns="0" rIns="0" bIns="0" rtlCol="0">
            <a:spAutoFit/>
          </a:bodyPr>
          <a:lstStyle/>
          <a:p>
            <a:pPr algn="ctr">
              <a:lnSpc>
                <a:spcPct val="120000"/>
              </a:lnSpc>
            </a:pPr>
            <a:r>
              <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依赖倒置原则</a:t>
            </a:r>
            <a:endPar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33" name="TextBox 32"/>
          <p:cNvSpPr txBox="1"/>
          <p:nvPr/>
        </p:nvSpPr>
        <p:spPr>
          <a:xfrm>
            <a:off x="5925129" y="3935640"/>
            <a:ext cx="1219200" cy="294640"/>
          </a:xfrm>
          <a:prstGeom prst="rect">
            <a:avLst/>
          </a:prstGeom>
          <a:noFill/>
        </p:spPr>
        <p:txBody>
          <a:bodyPr wrap="none" lIns="0" tIns="0" rIns="0" bIns="0" rtlCol="0">
            <a:spAutoFit/>
          </a:bodyPr>
          <a:lstStyle/>
          <a:p>
            <a:pPr algn="ctr">
              <a:lnSpc>
                <a:spcPct val="120000"/>
              </a:lnSpc>
            </a:pPr>
            <a:r>
              <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接口分离原则</a:t>
            </a:r>
            <a:endPar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36" name="TextBox 35"/>
          <p:cNvSpPr txBox="1"/>
          <p:nvPr/>
        </p:nvSpPr>
        <p:spPr>
          <a:xfrm>
            <a:off x="7962900" y="1406525"/>
            <a:ext cx="1066800" cy="294640"/>
          </a:xfrm>
          <a:prstGeom prst="rect">
            <a:avLst/>
          </a:prstGeom>
          <a:noFill/>
        </p:spPr>
        <p:txBody>
          <a:bodyPr wrap="square" lIns="0" tIns="0" rIns="0" bIns="0" rtlCol="0">
            <a:spAutoFit/>
          </a:bodyPr>
          <a:lstStyle/>
          <a:p>
            <a:pPr algn="ctr">
              <a:lnSpc>
                <a:spcPct val="120000"/>
              </a:lnSpc>
            </a:pPr>
            <a:r>
              <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迪米特法则</a:t>
            </a:r>
            <a:endPar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39" name="TextBox 38"/>
          <p:cNvSpPr txBox="1"/>
          <p:nvPr/>
        </p:nvSpPr>
        <p:spPr>
          <a:xfrm>
            <a:off x="9764641" y="3935640"/>
            <a:ext cx="1219200" cy="294640"/>
          </a:xfrm>
          <a:prstGeom prst="rect">
            <a:avLst/>
          </a:prstGeom>
          <a:noFill/>
        </p:spPr>
        <p:txBody>
          <a:bodyPr wrap="none" lIns="0" tIns="0" rIns="0" bIns="0" rtlCol="0">
            <a:spAutoFit/>
          </a:bodyPr>
          <a:lstStyle/>
          <a:p>
            <a:pPr algn="ctr">
              <a:lnSpc>
                <a:spcPct val="120000"/>
              </a:lnSpc>
            </a:pPr>
            <a:r>
              <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里氏替换原则</a:t>
            </a:r>
            <a:endPar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20955" y="224790"/>
            <a:ext cx="381825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七大</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设计原则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Color 6"/>
          <p:cNvSpPr/>
          <p:nvPr/>
        </p:nvSpPr>
        <p:spPr bwMode="auto">
          <a:xfrm>
            <a:off x="21155" y="1755094"/>
            <a:ext cx="3543508" cy="2108857"/>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6"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1"/>
          </a:solidFill>
          <a:ln>
            <a:noFill/>
          </a:ln>
        </p:spPr>
        <p:txBody>
          <a:bodyPr vert="horz" wrap="square" lIns="0" tIns="0" rIns="0" bIns="0" numCol="1" anchor="t" anchorCtr="0" compatLnSpc="1"/>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3" name="TextBox 38"/>
          <p:cNvSpPr txBox="1"/>
          <p:nvPr/>
        </p:nvSpPr>
        <p:spPr>
          <a:xfrm flipH="1">
            <a:off x="11254105" y="1406525"/>
            <a:ext cx="1564005" cy="294640"/>
          </a:xfrm>
          <a:prstGeom prst="rect">
            <a:avLst/>
          </a:prstGeom>
          <a:noFill/>
        </p:spPr>
        <p:txBody>
          <a:bodyPr wrap="square" lIns="0" tIns="0" rIns="0" bIns="0" rtlCol="0">
            <a:spAutoFit/>
          </a:bodyPr>
          <a:p>
            <a:pPr algn="ctr">
              <a:lnSpc>
                <a:spcPct val="120000"/>
              </a:lnSpc>
            </a:pPr>
            <a:r>
              <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合成</a:t>
            </a:r>
            <a:r>
              <a:rPr lang="en-US" altLang="zh-CN"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a:t>
            </a:r>
            <a:r>
              <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聚合原则</a:t>
            </a:r>
            <a:endPar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4" name="文本框 3"/>
          <p:cNvSpPr txBox="1"/>
          <p:nvPr/>
        </p:nvSpPr>
        <p:spPr>
          <a:xfrm>
            <a:off x="1540510" y="4659630"/>
            <a:ext cx="10701020" cy="2030095"/>
          </a:xfrm>
          <a:prstGeom prst="rect">
            <a:avLst/>
          </a:prstGeom>
          <a:noFill/>
        </p:spPr>
        <p:txBody>
          <a:bodyPr wrap="none" rtlCol="0">
            <a:spAutoFit/>
          </a:bodyPr>
          <a:p>
            <a:pPr algn="l"/>
            <a:r>
              <a:rPr lang="zh-CN" altLang="en-US"/>
              <a:t>设计模式是设计原则在解决具体问题时实践中的运用，所以根本是要理解设计原则的含义</a:t>
            </a:r>
            <a:endParaRPr lang="zh-CN" altLang="en-US"/>
          </a:p>
          <a:p>
            <a:pPr algn="l"/>
            <a:endParaRPr lang="zh-CN" altLang="en-US"/>
          </a:p>
          <a:p>
            <a:pPr algn="l"/>
            <a:r>
              <a:rPr lang="zh-CN" altLang="en-US"/>
              <a:t>随着技术发展，会出现更多的不同的问题场景，基于设计原则，可能拓展出来更多的设计模式</a:t>
            </a:r>
            <a:endParaRPr lang="zh-CN" altLang="en-US"/>
          </a:p>
          <a:p>
            <a:pPr algn="l"/>
            <a:endParaRPr lang="zh-CN" altLang="en-US"/>
          </a:p>
          <a:p>
            <a:pPr algn="l"/>
            <a:r>
              <a:rPr lang="zh-CN" altLang="en-US"/>
              <a:t>事实上到目前为止，也不仅仅是23种，所以说</a:t>
            </a:r>
            <a:r>
              <a:rPr lang="zh-CN" altLang="en-US">
                <a:solidFill>
                  <a:srgbClr val="FF0000"/>
                </a:solidFill>
              </a:rPr>
              <a:t>设计模式的根本是设计原则</a:t>
            </a:r>
            <a:r>
              <a:rPr lang="zh-CN" altLang="en-US"/>
              <a:t>，而</a:t>
            </a:r>
            <a:r>
              <a:rPr lang="zh-CN" altLang="en-US">
                <a:solidFill>
                  <a:srgbClr val="FF0000"/>
                </a:solidFill>
              </a:rPr>
              <a:t>设计原则又是为了达到实现</a:t>
            </a:r>
            <a:endParaRPr lang="zh-CN" altLang="en-US">
              <a:solidFill>
                <a:srgbClr val="FF0000"/>
              </a:solidFill>
            </a:endParaRPr>
          </a:p>
          <a:p>
            <a:pPr algn="l"/>
            <a:endParaRPr lang="zh-CN" altLang="en-US">
              <a:solidFill>
                <a:srgbClr val="FF0000"/>
              </a:solidFill>
            </a:endParaRPr>
          </a:p>
          <a:p>
            <a:pPr algn="l"/>
            <a:r>
              <a:rPr lang="zh-CN" altLang="en-US">
                <a:solidFill>
                  <a:srgbClr val="FF0000"/>
                </a:solidFill>
              </a:rPr>
              <a:t>一个“优秀”软件的行为准则</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1000"/>
                                        <p:tgtEl>
                                          <p:spTgt spid="36"/>
                                        </p:tgtEl>
                                      </p:cBhvr>
                                    </p:animEffect>
                                    <p:anim calcmode="lin" valueType="num">
                                      <p:cBhvr>
                                        <p:cTn id="53" dur="1000" fill="hold"/>
                                        <p:tgtEl>
                                          <p:spTgt spid="36"/>
                                        </p:tgtEl>
                                        <p:attrNameLst>
                                          <p:attrName>ppt_x</p:attrName>
                                        </p:attrNameLst>
                                      </p:cBhvr>
                                      <p:tavLst>
                                        <p:tav tm="0">
                                          <p:val>
                                            <p:strVal val="#ppt_x"/>
                                          </p:val>
                                        </p:tav>
                                        <p:tav tm="100000">
                                          <p:val>
                                            <p:strVal val="#ppt_x"/>
                                          </p:val>
                                        </p:tav>
                                      </p:tavLst>
                                    </p:anim>
                                    <p:anim calcmode="lin" valueType="num">
                                      <p:cBhvr>
                                        <p:cTn id="54" dur="1000" fill="hold"/>
                                        <p:tgtEl>
                                          <p:spTgt spid="3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1000"/>
                                        <p:tgtEl>
                                          <p:spTgt spid="27"/>
                                        </p:tgtEl>
                                      </p:cBhvr>
                                    </p:animEffect>
                                    <p:anim calcmode="lin" valueType="num">
                                      <p:cBhvr>
                                        <p:cTn id="58" dur="1000" fill="hold"/>
                                        <p:tgtEl>
                                          <p:spTgt spid="27"/>
                                        </p:tgtEl>
                                        <p:attrNameLst>
                                          <p:attrName>ppt_x</p:attrName>
                                        </p:attrNameLst>
                                      </p:cBhvr>
                                      <p:tavLst>
                                        <p:tav tm="0">
                                          <p:val>
                                            <p:strVal val="#ppt_x"/>
                                          </p:val>
                                        </p:tav>
                                        <p:tav tm="100000">
                                          <p:val>
                                            <p:strVal val="#ppt_x"/>
                                          </p:val>
                                        </p:tav>
                                      </p:tavLst>
                                    </p:anim>
                                    <p:anim calcmode="lin" valueType="num">
                                      <p:cBhvr>
                                        <p:cTn id="59" dur="1000" fill="hold"/>
                                        <p:tgtEl>
                                          <p:spTgt spid="2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1000"/>
                                        <p:tgtEl>
                                          <p:spTgt spid="33"/>
                                        </p:tgtEl>
                                      </p:cBhvr>
                                    </p:animEffect>
                                    <p:anim calcmode="lin" valueType="num">
                                      <p:cBhvr>
                                        <p:cTn id="63" dur="1000" fill="hold"/>
                                        <p:tgtEl>
                                          <p:spTgt spid="33"/>
                                        </p:tgtEl>
                                        <p:attrNameLst>
                                          <p:attrName>ppt_x</p:attrName>
                                        </p:attrNameLst>
                                      </p:cBhvr>
                                      <p:tavLst>
                                        <p:tav tm="0">
                                          <p:val>
                                            <p:strVal val="#ppt_x"/>
                                          </p:val>
                                        </p:tav>
                                        <p:tav tm="100000">
                                          <p:val>
                                            <p:strVal val="#ppt_x"/>
                                          </p:val>
                                        </p:tav>
                                      </p:tavLst>
                                    </p:anim>
                                    <p:anim calcmode="lin" valueType="num">
                                      <p:cBhvr>
                                        <p:cTn id="64" dur="1000" fill="hold"/>
                                        <p:tgtEl>
                                          <p:spTgt spid="3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1000"/>
                                        <p:tgtEl>
                                          <p:spTgt spid="39"/>
                                        </p:tgtEl>
                                      </p:cBhvr>
                                    </p:animEffect>
                                    <p:anim calcmode="lin" valueType="num">
                                      <p:cBhvr>
                                        <p:cTn id="68" dur="1000" fill="hold"/>
                                        <p:tgtEl>
                                          <p:spTgt spid="39"/>
                                        </p:tgtEl>
                                        <p:attrNameLst>
                                          <p:attrName>ppt_x</p:attrName>
                                        </p:attrNameLst>
                                      </p:cBhvr>
                                      <p:tavLst>
                                        <p:tav tm="0">
                                          <p:val>
                                            <p:strVal val="#ppt_x"/>
                                          </p:val>
                                        </p:tav>
                                        <p:tav tm="100000">
                                          <p:val>
                                            <p:strVal val="#ppt_x"/>
                                          </p:val>
                                        </p:tav>
                                      </p:tavLst>
                                    </p:anim>
                                    <p:anim calcmode="lin" valueType="num">
                                      <p:cBhvr>
                                        <p:cTn id="6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left)">
                                      <p:cBhvr>
                                        <p:cTn id="74" dur="500"/>
                                        <p:tgtEl>
                                          <p:spTgt spid="2"/>
                                        </p:tgtEl>
                                      </p:cBhvr>
                                    </p:animEffect>
                                  </p:childTnLst>
                                </p:cTn>
                              </p:par>
                              <p:par>
                                <p:cTn id="75" presetID="42" presetClass="entr" presetSubtype="0" fill="hold" grpId="0" nodeType="with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1000"/>
                                        <p:tgtEl>
                                          <p:spTgt spid="3"/>
                                        </p:tgtEl>
                                      </p:cBhvr>
                                    </p:animEffect>
                                    <p:anim calcmode="lin" valueType="num">
                                      <p:cBhvr>
                                        <p:cTn id="78" dur="1000" fill="hold"/>
                                        <p:tgtEl>
                                          <p:spTgt spid="3"/>
                                        </p:tgtEl>
                                        <p:attrNameLst>
                                          <p:attrName>ppt_x</p:attrName>
                                        </p:attrNameLst>
                                      </p:cBhvr>
                                      <p:tavLst>
                                        <p:tav tm="0">
                                          <p:val>
                                            <p:strVal val="#ppt_x"/>
                                          </p:val>
                                        </p:tav>
                                        <p:tav tm="100000">
                                          <p:val>
                                            <p:strVal val="#ppt_x"/>
                                          </p:val>
                                        </p:tav>
                                      </p:tavLst>
                                    </p:anim>
                                    <p:anim calcmode="lin" valueType="num">
                                      <p:cBhvr>
                                        <p:cTn id="7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P spid="20" grpId="0" bldLvl="0" animBg="1"/>
      <p:bldP spid="21" grpId="0" bldLvl="0" animBg="1"/>
      <p:bldP spid="22" grpId="0" bldLvl="0" animBg="1"/>
      <p:bldP spid="24" grpId="0"/>
      <p:bldP spid="27" grpId="0"/>
      <p:bldP spid="30" grpId="0"/>
      <p:bldP spid="33" grpId="0"/>
      <p:bldP spid="36" grpId="0"/>
      <p:bldP spid="39" grpId="0"/>
      <p:bldP spid="2" grpId="0" bldLvl="0" animBg="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267335" y="224790"/>
            <a:ext cx="381825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开闭原则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2037715" y="2877820"/>
            <a:ext cx="9444990" cy="1476375"/>
          </a:xfrm>
          <a:prstGeom prst="rect">
            <a:avLst/>
          </a:prstGeom>
          <a:noFill/>
        </p:spPr>
        <p:txBody>
          <a:bodyPr wrap="square" rtlCol="0" anchor="t">
            <a:spAutoFit/>
          </a:bodyPr>
          <a:p>
            <a:r>
              <a:rPr lang="zh-CN" altLang="en-US"/>
              <a:t>开闭原则（</a:t>
            </a:r>
            <a:r>
              <a:rPr lang="zh-CN" altLang="en-US">
                <a:solidFill>
                  <a:srgbClr val="FF0000"/>
                </a:solidFill>
              </a:rPr>
              <a:t>Open-Closed Principle, OCP</a:t>
            </a:r>
            <a:r>
              <a:rPr lang="zh-CN" altLang="en-US"/>
              <a:t>）是指一个软件实体如类、模块和函数应该对扩展开放，对修改关闭。</a:t>
            </a:r>
            <a:endParaRPr lang="zh-CN" altLang="en-US"/>
          </a:p>
          <a:p>
            <a:endParaRPr lang="zh-CN" altLang="en-US"/>
          </a:p>
          <a:p>
            <a:r>
              <a:rPr lang="zh-CN" altLang="en-US" b="1">
                <a:sym typeface="+mn-ea"/>
              </a:rPr>
              <a:t>详细操作，请看演示。</a:t>
            </a:r>
            <a:endParaRPr lang="zh-CN" altLang="en-US" b="1"/>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267335" y="224790"/>
            <a:ext cx="427418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ea"/>
              </a:rPr>
              <a:t>依赖倒置原则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2162810" y="2877820"/>
            <a:ext cx="8681720" cy="1476375"/>
          </a:xfrm>
          <a:prstGeom prst="rect">
            <a:avLst/>
          </a:prstGeom>
          <a:noFill/>
        </p:spPr>
        <p:txBody>
          <a:bodyPr wrap="square" rtlCol="0" anchor="t">
            <a:spAutoFit/>
          </a:bodyPr>
          <a:p>
            <a:r>
              <a:rPr lang="zh-CN" altLang="en-US"/>
              <a:t>依赖倒置原则（</a:t>
            </a:r>
            <a:r>
              <a:rPr lang="zh-CN" altLang="en-US">
                <a:solidFill>
                  <a:srgbClr val="FF0000"/>
                </a:solidFill>
              </a:rPr>
              <a:t>Dependence Inversion Principle,DIP</a:t>
            </a:r>
            <a:r>
              <a:rPr lang="zh-CN" altLang="en-US"/>
              <a:t>）是指设计代码结构时，高层模块不应该依赖底层模块，二者都应该依赖其抽象。</a:t>
            </a:r>
            <a:endParaRPr lang="zh-CN" altLang="en-US"/>
          </a:p>
          <a:p>
            <a:endParaRPr lang="zh-CN" altLang="en-US"/>
          </a:p>
          <a:p>
            <a:r>
              <a:rPr lang="zh-CN" altLang="en-US" b="1">
                <a:sym typeface="+mn-ea"/>
              </a:rPr>
              <a:t>详细操作，请看演示。</a:t>
            </a:r>
            <a:endParaRPr lang="zh-CN" altLang="en-US" b="1"/>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267335" y="224790"/>
            <a:ext cx="4149090"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ea"/>
              </a:rPr>
              <a:t>单一职责原则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2324735" y="2824480"/>
            <a:ext cx="8409940" cy="1476375"/>
          </a:xfrm>
          <a:prstGeom prst="rect">
            <a:avLst/>
          </a:prstGeom>
          <a:noFill/>
        </p:spPr>
        <p:txBody>
          <a:bodyPr wrap="square" rtlCol="0" anchor="t">
            <a:spAutoFit/>
          </a:bodyPr>
          <a:p>
            <a:r>
              <a:rPr lang="zh-CN" altLang="en-US"/>
              <a:t>单一职责（</a:t>
            </a:r>
            <a:r>
              <a:rPr lang="zh-CN" altLang="en-US">
                <a:solidFill>
                  <a:srgbClr val="FF0000"/>
                </a:solidFill>
              </a:rPr>
              <a:t>Simple Responsibility Pinciple，SRP</a:t>
            </a:r>
            <a:r>
              <a:rPr lang="zh-CN" altLang="en-US"/>
              <a:t>）是指不要存在多于一个导致类变更的原因。</a:t>
            </a:r>
            <a:endParaRPr lang="zh-CN" altLang="en-US"/>
          </a:p>
          <a:p>
            <a:endParaRPr lang="zh-CN" altLang="en-US"/>
          </a:p>
          <a:p>
            <a:r>
              <a:rPr lang="zh-CN" altLang="en-US" b="1">
                <a:sym typeface="+mn-ea"/>
              </a:rPr>
              <a:t>详细操作，请看演示。</a:t>
            </a:r>
            <a:endParaRPr lang="zh-CN" altLang="en-US" b="1"/>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7253664" y="1131818"/>
            <a:ext cx="2810510" cy="607695"/>
          </a:xfrm>
          <a:prstGeom prst="rect">
            <a:avLst/>
          </a:prstGeom>
          <a:effectLst/>
        </p:spPr>
        <p:txBody>
          <a:bodyPr wrap="none">
            <a:spAutoFit/>
          </a:bodyPr>
          <a:lstStyle/>
          <a:p>
            <a:pPr algn="r">
              <a:lnSpc>
                <a:spcPct val="120000"/>
              </a:lnSpc>
            </a:pPr>
            <a:r>
              <a:rPr lang="en-US" altLang="zh-CN"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01 </a:t>
            </a:r>
            <a:r>
              <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浅谈设计模式</a:t>
            </a:r>
            <a:endPar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nvSpPr>
        <p:spPr>
          <a:xfrm>
            <a:off x="7221461" y="1170904"/>
            <a:ext cx="555041" cy="5286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7221220" y="2083435"/>
            <a:ext cx="2842895" cy="607695"/>
          </a:xfrm>
          <a:prstGeom prst="rect">
            <a:avLst/>
          </a:prstGeom>
          <a:effectLst/>
        </p:spPr>
        <p:txBody>
          <a:bodyPr wrap="square">
            <a:spAutoFit/>
          </a:bodyPr>
          <a:lstStyle/>
          <a:p>
            <a:pPr algn="r">
              <a:lnSpc>
                <a:spcPct val="120000"/>
              </a:lnSpc>
            </a:pPr>
            <a:r>
              <a:rPr lang="en-US" altLang="zh-CN"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02 </a:t>
            </a:r>
            <a:r>
              <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设计</a:t>
            </a:r>
            <a:r>
              <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原则详解</a:t>
            </a:r>
            <a:endPar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2"/>
          <p:cNvSpPr/>
          <p:nvPr/>
        </p:nvSpPr>
        <p:spPr>
          <a:xfrm>
            <a:off x="7221461" y="2123404"/>
            <a:ext cx="555041" cy="5286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33"/>
          <p:cNvSpPr/>
          <p:nvPr/>
        </p:nvSpPr>
        <p:spPr>
          <a:xfrm>
            <a:off x="7253664" y="2996813"/>
            <a:ext cx="2909570" cy="607695"/>
          </a:xfrm>
          <a:prstGeom prst="rect">
            <a:avLst/>
          </a:prstGeom>
          <a:effectLst/>
        </p:spPr>
        <p:txBody>
          <a:bodyPr wrap="none">
            <a:spAutoFit/>
          </a:bodyPr>
          <a:lstStyle/>
          <a:p>
            <a:pPr algn="r">
              <a:lnSpc>
                <a:spcPct val="120000"/>
              </a:lnSpc>
            </a:pPr>
            <a:r>
              <a:rPr lang="en-US" altLang="zh-CN"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03 </a:t>
            </a:r>
            <a:r>
              <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设计模式详解</a:t>
            </a:r>
            <a:r>
              <a:rPr lang="en-US" altLang="zh-CN"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 </a:t>
            </a:r>
            <a:endPar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p:nvPr/>
        </p:nvSpPr>
        <p:spPr>
          <a:xfrm>
            <a:off x="7221461" y="3075904"/>
            <a:ext cx="555041" cy="5286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7221220" y="3989070"/>
            <a:ext cx="2842260" cy="607695"/>
          </a:xfrm>
          <a:prstGeom prst="rect">
            <a:avLst/>
          </a:prstGeom>
          <a:effectLst/>
        </p:spPr>
        <p:txBody>
          <a:bodyPr wrap="square">
            <a:spAutoFit/>
          </a:bodyPr>
          <a:lstStyle/>
          <a:p>
            <a:pPr algn="r">
              <a:lnSpc>
                <a:spcPct val="120000"/>
              </a:lnSpc>
            </a:pPr>
            <a:r>
              <a:rPr lang="en-US" altLang="zh-CN"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04 </a:t>
            </a:r>
            <a:r>
              <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设计模式总结</a:t>
            </a:r>
            <a:endPar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36"/>
          <p:cNvSpPr/>
          <p:nvPr/>
        </p:nvSpPr>
        <p:spPr>
          <a:xfrm>
            <a:off x="7221461" y="4066504"/>
            <a:ext cx="555041" cy="5286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148"/>
          <p:cNvSpPr txBox="1"/>
          <p:nvPr/>
        </p:nvSpPr>
        <p:spPr>
          <a:xfrm>
            <a:off x="2324919" y="1867451"/>
            <a:ext cx="2476020" cy="1206099"/>
          </a:xfrm>
          <a:prstGeom prst="rect">
            <a:avLst/>
          </a:prstGeom>
          <a:noFill/>
        </p:spPr>
        <p:txBody>
          <a:bodyPr vert="horz" wrap="square" rtlCol="0">
            <a:spAutoFit/>
          </a:bodyPr>
          <a:lstStyle/>
          <a:p>
            <a:pPr>
              <a:lnSpc>
                <a:spcPct val="120000"/>
              </a:lnSpc>
            </a:pPr>
            <a:r>
              <a:rPr lang="zh-CN" altLang="en-US" sz="6600" b="1" cap="all" spc="3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目录</a:t>
            </a:r>
            <a:endParaRPr lang="en-US" altLang="zh-CN" sz="6600" b="1" cap="all" spc="3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48"/>
          <p:cNvSpPr txBox="1"/>
          <p:nvPr/>
        </p:nvSpPr>
        <p:spPr>
          <a:xfrm>
            <a:off x="2324919" y="2935612"/>
            <a:ext cx="3346876" cy="830164"/>
          </a:xfrm>
          <a:prstGeom prst="rect">
            <a:avLst/>
          </a:prstGeom>
          <a:noFill/>
        </p:spPr>
        <p:txBody>
          <a:bodyPr vert="horz" wrap="square" rtlCol="0">
            <a:spAutoFit/>
          </a:bodyPr>
          <a:lstStyle/>
          <a:p>
            <a:pPr>
              <a:lnSpc>
                <a:spcPct val="120000"/>
              </a:lnSpc>
            </a:pPr>
            <a:r>
              <a:rPr lang="en-US" altLang="zh-CN" sz="44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CONTENTS</a:t>
            </a:r>
            <a:endParaRPr lang="en-US" altLang="zh-CN" sz="44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18" name="Freeform 7"/>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p:tgtEl>
                                          <p:spTgt spid="38"/>
                                        </p:tgtEl>
                                        <p:attrNameLst>
                                          <p:attrName>ppt_y</p:attrName>
                                        </p:attrNameLst>
                                      </p:cBhvr>
                                      <p:tavLst>
                                        <p:tav tm="0">
                                          <p:val>
                                            <p:strVal val="#ppt_y+#ppt_h*1.125000"/>
                                          </p:val>
                                        </p:tav>
                                        <p:tav tm="100000">
                                          <p:val>
                                            <p:strVal val="#ppt_y"/>
                                          </p:val>
                                        </p:tav>
                                      </p:tavLst>
                                    </p:anim>
                                    <p:animEffect transition="in" filter="wipe(up)">
                                      <p:cBhvr>
                                        <p:cTn id="8" dur="500"/>
                                        <p:tgtEl>
                                          <p:spTgt spid="38"/>
                                        </p:tgtEl>
                                      </p:cBhvr>
                                    </p:animEffect>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arn(inVertical)">
                                      <p:cBhvr>
                                        <p:cTn id="20" dur="500"/>
                                        <p:tgtEl>
                                          <p:spTgt spid="33"/>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par>
                          <p:cTn id="25" fill="hold">
                            <p:stCondLst>
                              <p:cond delay="2500"/>
                            </p:stCondLst>
                            <p:childTnLst>
                              <p:par>
                                <p:cTn id="26" presetID="16" presetClass="entr" presetSubtype="21"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barn(inVertical)">
                                      <p:cBhvr>
                                        <p:cTn id="28" dur="500"/>
                                        <p:tgtEl>
                                          <p:spTgt spid="35"/>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childTnLst>
                          </p:cTn>
                        </p:par>
                        <p:par>
                          <p:cTn id="33" fill="hold">
                            <p:stCondLst>
                              <p:cond delay="3500"/>
                            </p:stCondLst>
                            <p:childTnLst>
                              <p:par>
                                <p:cTn id="34" presetID="16" presetClass="entr" presetSubtype="21" fill="hold" grpId="0" nodeType="after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barn(inVertical)">
                                      <p:cBhvr>
                                        <p:cTn id="36" dur="500"/>
                                        <p:tgtEl>
                                          <p:spTgt spid="37"/>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childTnLst>
                          </p:cTn>
                        </p:par>
                        <p:par>
                          <p:cTn id="41" fill="hold">
                            <p:stCondLst>
                              <p:cond delay="4500"/>
                            </p:stCondLst>
                            <p:childTnLst>
                              <p:par>
                                <p:cTn id="42" presetID="12" presetClass="entr" presetSubtype="4"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p:tgtEl>
                                          <p:spTgt spid="15"/>
                                        </p:tgtEl>
                                        <p:attrNameLst>
                                          <p:attrName>ppt_y</p:attrName>
                                        </p:attrNameLst>
                                      </p:cBhvr>
                                      <p:tavLst>
                                        <p:tav tm="0">
                                          <p:val>
                                            <p:strVal val="#ppt_y+#ppt_h*1.125000"/>
                                          </p:val>
                                        </p:tav>
                                        <p:tav tm="100000">
                                          <p:val>
                                            <p:strVal val="#ppt_y"/>
                                          </p:val>
                                        </p:tav>
                                      </p:tavLst>
                                    </p:anim>
                                    <p:animEffect transition="in" filter="wipe(up)">
                                      <p:cBhvr>
                                        <p:cTn id="45" dur="500"/>
                                        <p:tgtEl>
                                          <p:spTgt spid="15"/>
                                        </p:tgtEl>
                                      </p:cBhvr>
                                    </p:animEffect>
                                  </p:childTnLst>
                                </p:cTn>
                              </p:par>
                            </p:childTnLst>
                          </p:cTn>
                        </p:par>
                        <p:par>
                          <p:cTn id="46" fill="hold">
                            <p:stCondLst>
                              <p:cond delay="5000"/>
                            </p:stCondLst>
                            <p:childTnLst>
                              <p:par>
                                <p:cTn id="47" presetID="16" presetClass="entr" presetSubtype="37"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arn(outVertical)">
                                      <p:cBhvr>
                                        <p:cTn id="49" dur="500"/>
                                        <p:tgtEl>
                                          <p:spTgt spid="18"/>
                                        </p:tgtEl>
                                      </p:cBhvr>
                                    </p:animEffect>
                                  </p:childTnLst>
                                </p:cTn>
                              </p:par>
                            </p:childTnLst>
                          </p:cTn>
                        </p:par>
                        <p:par>
                          <p:cTn id="50" fill="hold">
                            <p:stCondLst>
                              <p:cond delay="5500"/>
                            </p:stCondLst>
                            <p:childTnLst>
                              <p:par>
                                <p:cTn id="51" presetID="16" presetClass="entr" presetSubtype="37"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arn(outVertical)">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animBg="1"/>
      <p:bldP spid="21" grpId="0" bldLvl="0" animBg="1"/>
      <p:bldP spid="33" grpId="0" animBg="1"/>
      <p:bldP spid="34" grpId="0" bldLvl="0" animBg="1"/>
      <p:bldP spid="35" grpId="0" animBg="1"/>
      <p:bldP spid="36" grpId="0" bldLvl="0" animBg="1"/>
      <p:bldP spid="37" grpId="0" animBg="1"/>
      <p:bldP spid="38" grpId="0"/>
      <p:bldP spid="15" grpId="0"/>
      <p:bldP spid="16" grpId="0" animBg="1"/>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267335" y="224790"/>
            <a:ext cx="429196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ea"/>
              </a:rPr>
              <a:t>接口隔离</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2204085" y="2877820"/>
            <a:ext cx="8311515" cy="1198880"/>
          </a:xfrm>
          <a:prstGeom prst="rect">
            <a:avLst/>
          </a:prstGeom>
          <a:noFill/>
        </p:spPr>
        <p:txBody>
          <a:bodyPr wrap="square" rtlCol="0" anchor="t">
            <a:spAutoFit/>
          </a:bodyPr>
          <a:p>
            <a:r>
              <a:rPr lang="zh-CN" altLang="en-US"/>
              <a:t>接口隔离原则（</a:t>
            </a:r>
            <a:r>
              <a:rPr lang="zh-CN" altLang="en-US">
                <a:solidFill>
                  <a:srgbClr val="FF0000"/>
                </a:solidFill>
              </a:rPr>
              <a:t>Interface Segregation Principle, ISP</a:t>
            </a:r>
            <a:r>
              <a:rPr lang="zh-CN" altLang="en-US"/>
              <a:t>）是指用多个专门的接口，而不使用单一的总接口，客户端不应该依赖它不需要的接口。</a:t>
            </a:r>
            <a:endParaRPr lang="zh-CN" altLang="en-US"/>
          </a:p>
          <a:p>
            <a:endParaRPr lang="zh-CN" altLang="en-US"/>
          </a:p>
          <a:p>
            <a:r>
              <a:rPr lang="zh-CN" altLang="en-US" b="1">
                <a:sym typeface="+mn-ea"/>
              </a:rPr>
              <a:t>详细操作，请看演示。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267335" y="224790"/>
            <a:ext cx="418782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ea"/>
              </a:rPr>
              <a:t>迪米特</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1677035" y="2752725"/>
            <a:ext cx="9721850" cy="1753235"/>
          </a:xfrm>
          <a:prstGeom prst="rect">
            <a:avLst/>
          </a:prstGeom>
          <a:noFill/>
        </p:spPr>
        <p:txBody>
          <a:bodyPr wrap="square" rtlCol="0" anchor="t">
            <a:spAutoFit/>
          </a:bodyPr>
          <a:p>
            <a:r>
              <a:rPr lang="zh-CN" altLang="en-US"/>
              <a:t>迪米特原则（</a:t>
            </a:r>
            <a:r>
              <a:rPr lang="zh-CN" altLang="en-US">
                <a:solidFill>
                  <a:srgbClr val="FF0000"/>
                </a:solidFill>
              </a:rPr>
              <a:t>Law of Demeter LoD</a:t>
            </a:r>
            <a:r>
              <a:rPr lang="zh-CN" altLang="en-US"/>
              <a:t>）是指一个对象应该对其他对象保持最少的了解，又叫最少知道原则（</a:t>
            </a:r>
            <a:r>
              <a:rPr lang="zh-CN" altLang="en-US">
                <a:solidFill>
                  <a:srgbClr val="FF0000"/>
                </a:solidFill>
              </a:rPr>
              <a:t>Least Knowledge Principle,LKP</a:t>
            </a:r>
            <a:r>
              <a:rPr lang="zh-CN" altLang="en-US"/>
              <a:t>），尽量降低类与类之间的耦合。</a:t>
            </a:r>
            <a:endParaRPr lang="zh-CN" altLang="en-US"/>
          </a:p>
          <a:p>
            <a:endParaRPr lang="zh-CN" altLang="en-US"/>
          </a:p>
          <a:p>
            <a:r>
              <a:rPr lang="zh-CN" altLang="en-US"/>
              <a:t>迪米特原则主要强调只和朋友交流，不和陌生人说话。</a:t>
            </a:r>
            <a:endParaRPr lang="zh-CN" altLang="en-US"/>
          </a:p>
          <a:p>
            <a:endParaRPr lang="zh-CN" altLang="en-US"/>
          </a:p>
          <a:p>
            <a:r>
              <a:rPr lang="zh-CN" altLang="en-US" b="1">
                <a:sym typeface="+mn-ea"/>
              </a:rPr>
              <a:t>详细操作，请看演示。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267335" y="224790"/>
            <a:ext cx="416496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里氏替换原则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2169160" y="2464435"/>
            <a:ext cx="8519795" cy="2861310"/>
          </a:xfrm>
          <a:prstGeom prst="rect">
            <a:avLst/>
          </a:prstGeom>
          <a:noFill/>
        </p:spPr>
        <p:txBody>
          <a:bodyPr wrap="square" rtlCol="0" anchor="t">
            <a:spAutoFit/>
          </a:bodyPr>
          <a:p>
            <a:r>
              <a:rPr lang="zh-CN" altLang="en-US"/>
              <a:t>里氏替换原则（</a:t>
            </a:r>
            <a:r>
              <a:rPr lang="zh-CN" altLang="en-US">
                <a:solidFill>
                  <a:srgbClr val="FF0000"/>
                </a:solidFill>
              </a:rPr>
              <a:t>Liskov Substitution Principle,LSP</a:t>
            </a:r>
            <a:r>
              <a:rPr lang="zh-CN" altLang="en-US"/>
              <a:t>）是指如果对每一个类型为 T1 的对 象 o1,都有类型为 T2 的对象 o2,使得以 T1 定义的所有程序 P 在所有的对象 o1 都替换成 o2 时，程序 P 的行为没有发生变化，那么类型 T2 是类型 T1 的子类型。</a:t>
            </a:r>
            <a:endParaRPr lang="zh-CN" altLang="en-US"/>
          </a:p>
          <a:p>
            <a:endParaRPr lang="zh-CN" altLang="en-US"/>
          </a:p>
          <a:p>
            <a:r>
              <a:rPr lang="zh-CN" altLang="en-US">
                <a:solidFill>
                  <a:srgbClr val="FF0000"/>
                </a:solidFill>
              </a:rPr>
              <a:t>子类可以扩展父类的功能，但不能改变父类原有的功能。</a:t>
            </a:r>
            <a:endParaRPr lang="zh-CN" altLang="en-US">
              <a:solidFill>
                <a:srgbClr val="FF0000"/>
              </a:solidFill>
            </a:endParaRPr>
          </a:p>
          <a:p>
            <a:endParaRPr lang="zh-CN" altLang="en-US">
              <a:solidFill>
                <a:srgbClr val="FF0000"/>
              </a:solidFill>
            </a:endParaRPr>
          </a:p>
          <a:p>
            <a:r>
              <a:rPr lang="zh-CN" altLang="en-US">
                <a:solidFill>
                  <a:schemeClr val="tx1"/>
                </a:solidFill>
              </a:rPr>
              <a:t>里氏替换原则主要阐述了有关继承的一些原则，也就是什么时候应该使用继承，什么时候不应该使用继承，以及其中蕴含的原理。</a:t>
            </a:r>
            <a:endParaRPr lang="zh-CN" altLang="en-US">
              <a:solidFill>
                <a:schemeClr val="tx1"/>
              </a:solidFill>
            </a:endParaRPr>
          </a:p>
          <a:p>
            <a:endParaRPr lang="zh-CN" altLang="en-US"/>
          </a:p>
          <a:p>
            <a:r>
              <a:rPr lang="zh-CN" altLang="en-US" b="1">
                <a:sym typeface="+mn-ea"/>
              </a:rPr>
              <a:t>详细操作，请看演示。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165100" y="277495"/>
            <a:ext cx="381825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ea"/>
              </a:rPr>
              <a:t>合成复用原则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2226310" y="2877820"/>
            <a:ext cx="8448040" cy="2030095"/>
          </a:xfrm>
          <a:prstGeom prst="rect">
            <a:avLst/>
          </a:prstGeom>
          <a:noFill/>
        </p:spPr>
        <p:txBody>
          <a:bodyPr wrap="square" rtlCol="0" anchor="t">
            <a:spAutoFit/>
          </a:bodyPr>
          <a:p>
            <a:r>
              <a:rPr lang="zh-CN" altLang="en-US"/>
              <a:t>合成复用原则（</a:t>
            </a:r>
            <a:r>
              <a:rPr lang="zh-CN" altLang="en-US">
                <a:solidFill>
                  <a:srgbClr val="FF0000"/>
                </a:solidFill>
              </a:rPr>
              <a:t>Composite/Aggregate Reuse Principle,CARP</a:t>
            </a:r>
            <a:r>
              <a:rPr lang="zh-CN" altLang="en-US"/>
              <a:t>）是指尽量使用对象组合(has-a)/聚合(contanis-a)，而不是继承关系达到软件复用的目的。</a:t>
            </a:r>
            <a:endParaRPr lang="zh-CN" altLang="en-US"/>
          </a:p>
          <a:p>
            <a:endParaRPr lang="zh-CN" altLang="en-US"/>
          </a:p>
          <a:p>
            <a:r>
              <a:rPr lang="zh-CN" altLang="en-US"/>
              <a:t>可以使系统更加灵 活，降低类与类之间的耦合度，一个类的变化对其他类造成的影响相对较少。</a:t>
            </a:r>
            <a:endParaRPr lang="zh-CN" altLang="en-US"/>
          </a:p>
          <a:p>
            <a:endParaRPr lang="zh-CN" altLang="en-US"/>
          </a:p>
          <a:p>
            <a:r>
              <a:rPr lang="zh-CN" altLang="en-US" b="1">
                <a:sym typeface="+mn-ea"/>
              </a:rPr>
              <a:t>详细操作，请看演示。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195580" y="224790"/>
            <a:ext cx="317563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二、设计原则</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总结</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1153160" y="2877820"/>
            <a:ext cx="10999470" cy="2030095"/>
          </a:xfrm>
          <a:prstGeom prst="rect">
            <a:avLst/>
          </a:prstGeom>
          <a:noFill/>
        </p:spPr>
        <p:txBody>
          <a:bodyPr wrap="square" rtlCol="0" anchor="t">
            <a:spAutoFit/>
          </a:bodyPr>
          <a:p>
            <a:r>
              <a:rPr lang="zh-CN" altLang="en-US">
                <a:solidFill>
                  <a:srgbClr val="FF0000"/>
                </a:solidFill>
              </a:rPr>
              <a:t>学习设计原则，学习设计模式的基础</a:t>
            </a:r>
            <a:r>
              <a:rPr lang="zh-CN" altLang="en-US"/>
              <a:t>。</a:t>
            </a:r>
            <a:endParaRPr lang="zh-CN" altLang="en-US"/>
          </a:p>
          <a:p>
            <a:endParaRPr lang="zh-CN" altLang="en-US"/>
          </a:p>
          <a:p>
            <a:r>
              <a:rPr lang="zh-CN" altLang="en-US"/>
              <a:t>在实际开发过程中，并不是一定要求所有代码都遵循设计原则，我们要考虑人力、时间、成本、质量，不是刻意追求完美，要在适当的 场景遵循设计原则，体现的是一种平衡取舍，帮助我们设计出更加优雅的代码结构。</a:t>
            </a:r>
            <a:endParaRPr lang="zh-CN" altLang="en-US"/>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5344184" y="2588271"/>
            <a:ext cx="3960439" cy="676910"/>
          </a:xfrm>
          <a:prstGeom prst="rect">
            <a:avLst/>
          </a:prstGeom>
          <a:noFill/>
        </p:spPr>
        <p:txBody>
          <a:bodyPr wrap="square" lIns="0" tIns="0" rIns="0" bIns="0" rtlCol="0">
            <a:spAutoFit/>
          </a:bodyPr>
          <a:lstStyle/>
          <a:p>
            <a:r>
              <a:rPr lang="zh-CN" altLang="en-GB" sz="4400" dirty="0">
                <a:solidFill>
                  <a:schemeClr val="accent1"/>
                </a:solidFill>
                <a:latin typeface="微软雅黑" panose="020B0503020204020204" pitchFamily="34" charset="-122"/>
                <a:ea typeface="微软雅黑" panose="020B0503020204020204" pitchFamily="34" charset="-122"/>
                <a:cs typeface="+mn-ea"/>
                <a:sym typeface="+mn-lt"/>
              </a:rPr>
              <a:t>设计模式详解</a:t>
            </a:r>
            <a:endParaRPr lang="zh-CN" altLang="en-GB"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5344184" y="3403289"/>
            <a:ext cx="5183515" cy="553720"/>
          </a:xfrm>
          <a:prstGeom prst="rect">
            <a:avLst/>
          </a:prstGeom>
          <a:noFill/>
        </p:spPr>
        <p:txBody>
          <a:bodyPr wrap="square" lIns="0" tIns="0" rIns="0" bIns="0" rtlCol="0">
            <a:spAutoFit/>
          </a:bodyPr>
          <a:lstStyle/>
          <a:p>
            <a:pPr eaLnBrk="0" hangingPunct="0"/>
            <a:r>
              <a:rPr lang="en-US" altLang="zh-CN" sz="1200" dirty="0">
                <a:solidFill>
                  <a:schemeClr val="accent1"/>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accent1"/>
                </a:solidFill>
                <a:latin typeface="微软雅黑" panose="020B0503020204020204" pitchFamily="34" charset="-122"/>
                <a:ea typeface="微软雅黑" panose="020B0503020204020204" pitchFamily="34" charset="-122"/>
                <a:cs typeface="+mn-ea"/>
                <a:sym typeface="+mn-lt"/>
              </a:rPr>
              <a:t>设计模式（Design pattern）代表了最佳的实践，通常被有经验的面向对象的软件开发人员所采用。设计模式是软件开发人员在软件开发过程中面临的一般问题的解决方案。</a:t>
            </a:r>
            <a:endParaRPr lang="zh-CN" altLang="en-US" sz="12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03</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7" name="Freeform 7"/>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49"/>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49"/>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049"/>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bldLvl="0" animBg="1"/>
      <p:bldP spid="7"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Arrow Connector 48"/>
          <p:cNvCxnSpPr/>
          <p:nvPr/>
        </p:nvCxnSpPr>
        <p:spPr>
          <a:xfrm>
            <a:off x="353" y="3844568"/>
            <a:ext cx="11793238" cy="0"/>
          </a:xfrm>
          <a:prstGeom prst="straightConnector1">
            <a:avLst/>
          </a:prstGeom>
          <a:ln w="1143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7555209" y="3403666"/>
            <a:ext cx="2385939" cy="268545"/>
            <a:chOff x="7163516" y="3227357"/>
            <a:chExt cx="2262348" cy="254634"/>
          </a:xfrm>
          <a:solidFill>
            <a:schemeClr val="accent4"/>
          </a:solidFill>
        </p:grpSpPr>
        <p:sp>
          <p:nvSpPr>
            <p:cNvPr id="52" name="Rectangle 51"/>
            <p:cNvSpPr/>
            <p:nvPr/>
          </p:nvSpPr>
          <p:spPr>
            <a:xfrm>
              <a:off x="7163516"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Oval 57"/>
            <p:cNvSpPr/>
            <p:nvPr/>
          </p:nvSpPr>
          <p:spPr>
            <a:xfrm>
              <a:off x="9171230"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9" name="Text Placeholder 32"/>
          <p:cNvSpPr txBox="1"/>
          <p:nvPr/>
        </p:nvSpPr>
        <p:spPr>
          <a:xfrm>
            <a:off x="2174789" y="2769351"/>
            <a:ext cx="1740497" cy="29464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提供一个创建一系列相关或相互依赖对象的接口，而无需指定它们具体的类。</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Text Placeholder 33"/>
          <p:cNvSpPr txBox="1"/>
          <p:nvPr/>
        </p:nvSpPr>
        <p:spPr>
          <a:xfrm>
            <a:off x="2174790" y="2485946"/>
            <a:ext cx="131130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工厂模式</a:t>
            </a:r>
            <a:endPar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Oval 60"/>
          <p:cNvSpPr>
            <a:spLocks noChangeAspect="1"/>
          </p:cNvSpPr>
          <p:nvPr/>
        </p:nvSpPr>
        <p:spPr>
          <a:xfrm>
            <a:off x="2753964" y="1768141"/>
            <a:ext cx="582147" cy="5821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1</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Text Placeholder 32"/>
          <p:cNvSpPr txBox="1"/>
          <p:nvPr/>
        </p:nvSpPr>
        <p:spPr>
          <a:xfrm>
            <a:off x="4433294" y="2769351"/>
            <a:ext cx="1740497" cy="29464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保证一个类仅有一个实例，并提供一个访问它的全局访问点。</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Text Placeholder 33"/>
          <p:cNvSpPr txBox="1"/>
          <p:nvPr/>
        </p:nvSpPr>
        <p:spPr>
          <a:xfrm>
            <a:off x="4433295" y="2485946"/>
            <a:ext cx="131130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单例模式</a:t>
            </a:r>
            <a:endPar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Oval 63"/>
          <p:cNvSpPr>
            <a:spLocks noChangeAspect="1"/>
          </p:cNvSpPr>
          <p:nvPr/>
        </p:nvSpPr>
        <p:spPr>
          <a:xfrm>
            <a:off x="5012469" y="1768141"/>
            <a:ext cx="582147" cy="5821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2</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Text Placeholder 32"/>
          <p:cNvSpPr txBox="1"/>
          <p:nvPr/>
        </p:nvSpPr>
        <p:spPr>
          <a:xfrm>
            <a:off x="6675989" y="2769351"/>
            <a:ext cx="1740497" cy="44196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为其他对象提供一种代理以控制对这个对象的访问。</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marL="0" indent="0" algn="just">
              <a:lnSpc>
                <a:spcPct val="120000"/>
              </a:lnSpc>
              <a:spcBef>
                <a:spcPts val="0"/>
              </a:spcBef>
              <a:spcAft>
                <a:spcPts val="0"/>
              </a:spcAft>
              <a:buNone/>
            </a:pP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Text Placeholder 33"/>
          <p:cNvSpPr txBox="1"/>
          <p:nvPr/>
        </p:nvSpPr>
        <p:spPr>
          <a:xfrm>
            <a:off x="6675990" y="2485946"/>
            <a:ext cx="131130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代理模式</a:t>
            </a:r>
            <a:endPar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Oval 66"/>
          <p:cNvSpPr>
            <a:spLocks noChangeAspect="1"/>
          </p:cNvSpPr>
          <p:nvPr/>
        </p:nvSpPr>
        <p:spPr>
          <a:xfrm>
            <a:off x="7255164" y="1768141"/>
            <a:ext cx="582147" cy="58214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3</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Text Placeholder 32"/>
          <p:cNvSpPr txBox="1"/>
          <p:nvPr/>
        </p:nvSpPr>
        <p:spPr>
          <a:xfrm>
            <a:off x="8934493" y="2769351"/>
            <a:ext cx="1740497" cy="29464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用原型实例指定创建对象的种类，并且通过拷贝这些原型创建新的对象</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Text Placeholder 33"/>
          <p:cNvSpPr txBox="1"/>
          <p:nvPr/>
        </p:nvSpPr>
        <p:spPr>
          <a:xfrm>
            <a:off x="8934494" y="2485946"/>
            <a:ext cx="131130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原型模式</a:t>
            </a:r>
            <a:endPar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Oval 69"/>
          <p:cNvSpPr>
            <a:spLocks noChangeAspect="1"/>
          </p:cNvSpPr>
          <p:nvPr/>
        </p:nvSpPr>
        <p:spPr>
          <a:xfrm>
            <a:off x="9513668" y="1768141"/>
            <a:ext cx="582147" cy="58214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4</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1" name="Group 10"/>
          <p:cNvGrpSpPr/>
          <p:nvPr/>
        </p:nvGrpSpPr>
        <p:grpSpPr>
          <a:xfrm>
            <a:off x="7555209" y="4044443"/>
            <a:ext cx="2385939" cy="268545"/>
            <a:chOff x="7163516" y="3834942"/>
            <a:chExt cx="2262348" cy="254634"/>
          </a:xfrm>
          <a:solidFill>
            <a:schemeClr val="accent4"/>
          </a:solidFill>
        </p:grpSpPr>
        <p:sp>
          <p:nvSpPr>
            <p:cNvPr id="73" name="Rectangle 72"/>
            <p:cNvSpPr/>
            <p:nvPr/>
          </p:nvSpPr>
          <p:spPr>
            <a:xfrm>
              <a:off x="7163516"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Oval 78"/>
            <p:cNvSpPr/>
            <p:nvPr/>
          </p:nvSpPr>
          <p:spPr>
            <a:xfrm>
              <a:off x="9171230"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80" name="Text Placeholder 32"/>
          <p:cNvSpPr txBox="1"/>
          <p:nvPr/>
        </p:nvSpPr>
        <p:spPr>
          <a:xfrm>
            <a:off x="2174789" y="5663246"/>
            <a:ext cx="1740497" cy="14732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负责任务的调用和分配任务</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Text Placeholder 33"/>
          <p:cNvSpPr txBox="1"/>
          <p:nvPr/>
        </p:nvSpPr>
        <p:spPr>
          <a:xfrm>
            <a:off x="2174790" y="5393909"/>
            <a:ext cx="131130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委派模式</a:t>
            </a:r>
            <a:endPar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Oval 81"/>
          <p:cNvSpPr>
            <a:spLocks noChangeAspect="1"/>
          </p:cNvSpPr>
          <p:nvPr/>
        </p:nvSpPr>
        <p:spPr>
          <a:xfrm>
            <a:off x="2753964" y="4676104"/>
            <a:ext cx="582147" cy="5821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5</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Text Placeholder 32"/>
          <p:cNvSpPr txBox="1"/>
          <p:nvPr/>
        </p:nvSpPr>
        <p:spPr>
          <a:xfrm>
            <a:off x="4433294" y="5663246"/>
            <a:ext cx="1740497" cy="44196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定义一系列的算法,把它们一个个封装起来, 并且使它们可相互替换。本模式使得算法可独立于使用它的客户而变化。</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Text Placeholder 33"/>
          <p:cNvSpPr txBox="1"/>
          <p:nvPr/>
        </p:nvSpPr>
        <p:spPr>
          <a:xfrm>
            <a:off x="4433295" y="5393910"/>
            <a:ext cx="131130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策略模式</a:t>
            </a:r>
            <a:endPar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Oval 84"/>
          <p:cNvSpPr>
            <a:spLocks noChangeAspect="1"/>
          </p:cNvSpPr>
          <p:nvPr/>
        </p:nvSpPr>
        <p:spPr>
          <a:xfrm>
            <a:off x="5012469" y="4676104"/>
            <a:ext cx="582147" cy="5821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6</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Text Placeholder 32"/>
          <p:cNvSpPr txBox="1"/>
          <p:nvPr/>
        </p:nvSpPr>
        <p:spPr>
          <a:xfrm>
            <a:off x="6675989" y="5663246"/>
            <a:ext cx="1740497" cy="44196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定义一个操作中的算法的骨架，而将一些步骤延迟到子类中。</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marL="0" indent="0" algn="just">
              <a:lnSpc>
                <a:spcPct val="120000"/>
              </a:lnSpc>
              <a:spcBef>
                <a:spcPts val="0"/>
              </a:spcBef>
              <a:spcAft>
                <a:spcPts val="0"/>
              </a:spcAft>
              <a:buNone/>
            </a:pP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Text Placeholder 33"/>
          <p:cNvSpPr txBox="1"/>
          <p:nvPr/>
        </p:nvSpPr>
        <p:spPr>
          <a:xfrm>
            <a:off x="6675755" y="5393690"/>
            <a:ext cx="1930400"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模板模式</a:t>
            </a: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适配器模式</a:t>
            </a:r>
            <a:endPar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Oval 87"/>
          <p:cNvSpPr>
            <a:spLocks noChangeAspect="1"/>
          </p:cNvSpPr>
          <p:nvPr/>
        </p:nvSpPr>
        <p:spPr>
          <a:xfrm>
            <a:off x="7255164" y="4676104"/>
            <a:ext cx="582147" cy="58214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lvl="0"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7</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Text Placeholder 32"/>
          <p:cNvSpPr txBox="1"/>
          <p:nvPr/>
        </p:nvSpPr>
        <p:spPr>
          <a:xfrm>
            <a:off x="8934493" y="5663246"/>
            <a:ext cx="1740497" cy="44196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定义对象间的一种一对多的依赖关系,当一个对象的状态发生改变时, 所有依赖于它的对象都得到通知并被自动更新。</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Text Placeholder 33"/>
          <p:cNvSpPr txBox="1"/>
          <p:nvPr/>
        </p:nvSpPr>
        <p:spPr>
          <a:xfrm>
            <a:off x="8934450" y="5393690"/>
            <a:ext cx="207200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装饰器模式</a:t>
            </a: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观察者</a:t>
            </a: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模式</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Oval 90"/>
          <p:cNvSpPr>
            <a:spLocks noChangeAspect="1"/>
          </p:cNvSpPr>
          <p:nvPr/>
        </p:nvSpPr>
        <p:spPr>
          <a:xfrm>
            <a:off x="9513668" y="4676104"/>
            <a:ext cx="582147" cy="58214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8</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 name="Group 6"/>
          <p:cNvGrpSpPr/>
          <p:nvPr/>
        </p:nvGrpSpPr>
        <p:grpSpPr>
          <a:xfrm>
            <a:off x="5303542" y="3403666"/>
            <a:ext cx="2385939" cy="268545"/>
            <a:chOff x="5028485" y="3227357"/>
            <a:chExt cx="2262348" cy="254634"/>
          </a:xfrm>
          <a:solidFill>
            <a:schemeClr val="accent3"/>
          </a:solidFill>
        </p:grpSpPr>
        <p:sp>
          <p:nvSpPr>
            <p:cNvPr id="51" name="Rectangle 50"/>
            <p:cNvSpPr/>
            <p:nvPr/>
          </p:nvSpPr>
          <p:spPr>
            <a:xfrm>
              <a:off x="5028485"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Oval 56"/>
            <p:cNvSpPr/>
            <p:nvPr/>
          </p:nvSpPr>
          <p:spPr>
            <a:xfrm>
              <a:off x="7036199"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9"/>
          <p:cNvGrpSpPr/>
          <p:nvPr/>
        </p:nvGrpSpPr>
        <p:grpSpPr>
          <a:xfrm>
            <a:off x="5303542" y="4044443"/>
            <a:ext cx="2385939" cy="268545"/>
            <a:chOff x="5028485" y="3834942"/>
            <a:chExt cx="2262348" cy="254634"/>
          </a:xfrm>
          <a:solidFill>
            <a:schemeClr val="accent3"/>
          </a:solidFill>
        </p:grpSpPr>
        <p:sp>
          <p:nvSpPr>
            <p:cNvPr id="72" name="Rectangle 71"/>
            <p:cNvSpPr/>
            <p:nvPr/>
          </p:nvSpPr>
          <p:spPr>
            <a:xfrm>
              <a:off x="5028485"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Oval 77"/>
            <p:cNvSpPr/>
            <p:nvPr/>
          </p:nvSpPr>
          <p:spPr>
            <a:xfrm>
              <a:off x="7036199"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4"/>
          <p:cNvGrpSpPr/>
          <p:nvPr/>
        </p:nvGrpSpPr>
        <p:grpSpPr>
          <a:xfrm>
            <a:off x="3135448" y="3403666"/>
            <a:ext cx="2302366" cy="268545"/>
            <a:chOff x="2972698" y="3227357"/>
            <a:chExt cx="2183104" cy="254634"/>
          </a:xfrm>
          <a:solidFill>
            <a:schemeClr val="accent2"/>
          </a:solidFill>
        </p:grpSpPr>
        <p:sp>
          <p:nvSpPr>
            <p:cNvPr id="54" name="Rectangle 53"/>
            <p:cNvSpPr/>
            <p:nvPr/>
          </p:nvSpPr>
          <p:spPr>
            <a:xfrm>
              <a:off x="2972698"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Oval 54"/>
            <p:cNvSpPr/>
            <p:nvPr/>
          </p:nvSpPr>
          <p:spPr>
            <a:xfrm>
              <a:off x="4901168"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 name="Group 1"/>
          <p:cNvGrpSpPr/>
          <p:nvPr/>
        </p:nvGrpSpPr>
        <p:grpSpPr>
          <a:xfrm>
            <a:off x="353" y="3403666"/>
            <a:ext cx="3185795" cy="268545"/>
            <a:chOff x="0" y="3227357"/>
            <a:chExt cx="3020771" cy="254634"/>
          </a:xfrm>
        </p:grpSpPr>
        <p:sp>
          <p:nvSpPr>
            <p:cNvPr id="53" name="Rectangle 52"/>
            <p:cNvSpPr/>
            <p:nvPr/>
          </p:nvSpPr>
          <p:spPr>
            <a:xfrm>
              <a:off x="0" y="3300674"/>
              <a:ext cx="28829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Oval 55"/>
            <p:cNvSpPr/>
            <p:nvPr/>
          </p:nvSpPr>
          <p:spPr>
            <a:xfrm>
              <a:off x="2766137" y="3227357"/>
              <a:ext cx="254634" cy="2546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5"/>
          <p:cNvGrpSpPr/>
          <p:nvPr/>
        </p:nvGrpSpPr>
        <p:grpSpPr>
          <a:xfrm>
            <a:off x="3135448" y="4044443"/>
            <a:ext cx="2302366" cy="268545"/>
            <a:chOff x="2972698" y="3834942"/>
            <a:chExt cx="2183104" cy="254634"/>
          </a:xfrm>
          <a:solidFill>
            <a:schemeClr val="accent2"/>
          </a:solidFill>
        </p:grpSpPr>
        <p:sp>
          <p:nvSpPr>
            <p:cNvPr id="75" name="Rectangle 74"/>
            <p:cNvSpPr/>
            <p:nvPr/>
          </p:nvSpPr>
          <p:spPr>
            <a:xfrm>
              <a:off x="2972698"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Oval 75"/>
            <p:cNvSpPr/>
            <p:nvPr/>
          </p:nvSpPr>
          <p:spPr>
            <a:xfrm>
              <a:off x="4901168"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2"/>
          <p:cNvGrpSpPr/>
          <p:nvPr/>
        </p:nvGrpSpPr>
        <p:grpSpPr>
          <a:xfrm>
            <a:off x="353" y="4044443"/>
            <a:ext cx="3185795" cy="268545"/>
            <a:chOff x="0" y="3834942"/>
            <a:chExt cx="3020771" cy="254634"/>
          </a:xfrm>
        </p:grpSpPr>
        <p:sp>
          <p:nvSpPr>
            <p:cNvPr id="74" name="Rectangle 73"/>
            <p:cNvSpPr/>
            <p:nvPr/>
          </p:nvSpPr>
          <p:spPr>
            <a:xfrm>
              <a:off x="0" y="3908259"/>
              <a:ext cx="2924175"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Oval 76"/>
            <p:cNvSpPr/>
            <p:nvPr/>
          </p:nvSpPr>
          <p:spPr>
            <a:xfrm>
              <a:off x="2766137" y="3834942"/>
              <a:ext cx="254634" cy="2546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1" name="任意多边形 7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9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Content Placeholder 2"/>
          <p:cNvSpPr txBox="1"/>
          <p:nvPr/>
        </p:nvSpPr>
        <p:spPr>
          <a:xfrm>
            <a:off x="608929" y="260554"/>
            <a:ext cx="3067050" cy="30734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详解</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fade">
                                      <p:cBhvr>
                                        <p:cTn id="24" dur="500"/>
                                        <p:tgtEl>
                                          <p:spTgt spid="8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500"/>
                                        <p:tgtEl>
                                          <p:spTgt spid="8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22" presetClass="entr" presetSubtype="8"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fade">
                                      <p:cBhvr>
                                        <p:cTn id="46" dur="500"/>
                                        <p:tgtEl>
                                          <p:spTgt spid="6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500"/>
                                        <p:tgtEl>
                                          <p:spTgt spid="8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fade">
                                      <p:cBhvr>
                                        <p:cTn id="55" dur="500"/>
                                        <p:tgtEl>
                                          <p:spTgt spid="8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5"/>
                                        </p:tgtEl>
                                        <p:attrNameLst>
                                          <p:attrName>style.visibility</p:attrName>
                                        </p:attrNameLst>
                                      </p:cBhvr>
                                      <p:to>
                                        <p:strVal val="visible"/>
                                      </p:to>
                                    </p:set>
                                    <p:animEffect transition="in" filter="fade">
                                      <p:cBhvr>
                                        <p:cTn id="58" dur="500"/>
                                        <p:tgtEl>
                                          <p:spTgt spid="8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left)">
                                      <p:cBhvr>
                                        <p:cTn id="63" dur="500"/>
                                        <p:tgtEl>
                                          <p:spTgt spid="7"/>
                                        </p:tgtEl>
                                      </p:cBhvr>
                                    </p:animEffect>
                                  </p:childTnLst>
                                </p:cTn>
                              </p:par>
                              <p:par>
                                <p:cTn id="64" presetID="22" presetClass="entr" presetSubtype="8"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6"/>
                                        </p:tgtEl>
                                        <p:attrNameLst>
                                          <p:attrName>style.visibility</p:attrName>
                                        </p:attrNameLst>
                                      </p:cBhvr>
                                      <p:to>
                                        <p:strVal val="visible"/>
                                      </p:to>
                                    </p:set>
                                    <p:animEffect transition="in" filter="fade">
                                      <p:cBhvr>
                                        <p:cTn id="74" dur="500"/>
                                        <p:tgtEl>
                                          <p:spTgt spid="6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fade">
                                      <p:cBhvr>
                                        <p:cTn id="77" dur="500"/>
                                        <p:tgtEl>
                                          <p:spTgt spid="6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6"/>
                                        </p:tgtEl>
                                        <p:attrNameLst>
                                          <p:attrName>style.visibility</p:attrName>
                                        </p:attrNameLst>
                                      </p:cBhvr>
                                      <p:to>
                                        <p:strVal val="visible"/>
                                      </p:to>
                                    </p:set>
                                    <p:animEffect transition="in" filter="fade">
                                      <p:cBhvr>
                                        <p:cTn id="80" dur="500"/>
                                        <p:tgtEl>
                                          <p:spTgt spid="8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7"/>
                                        </p:tgtEl>
                                        <p:attrNameLst>
                                          <p:attrName>style.visibility</p:attrName>
                                        </p:attrNameLst>
                                      </p:cBhvr>
                                      <p:to>
                                        <p:strVal val="visible"/>
                                      </p:to>
                                    </p:set>
                                    <p:animEffect transition="in" filter="fade">
                                      <p:cBhvr>
                                        <p:cTn id="83" dur="500"/>
                                        <p:tgtEl>
                                          <p:spTgt spid="8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8"/>
                                        </p:tgtEl>
                                        <p:attrNameLst>
                                          <p:attrName>style.visibility</p:attrName>
                                        </p:attrNameLst>
                                      </p:cBhvr>
                                      <p:to>
                                        <p:strVal val="visible"/>
                                      </p:to>
                                    </p:set>
                                    <p:animEffect transition="in" filter="fade">
                                      <p:cBhvr>
                                        <p:cTn id="86" dur="500"/>
                                        <p:tgtEl>
                                          <p:spTgt spid="8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left)">
                                      <p:cBhvr>
                                        <p:cTn id="91" dur="500"/>
                                        <p:tgtEl>
                                          <p:spTgt spid="12"/>
                                        </p:tgtEl>
                                      </p:cBhvr>
                                    </p:animEffect>
                                  </p:childTnLst>
                                </p:cTn>
                              </p:par>
                              <p:par>
                                <p:cTn id="92" presetID="22" presetClass="entr" presetSubtype="8" fill="hold" nodeType="with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wipe(left)">
                                      <p:cBhvr>
                                        <p:cTn id="94" dur="500"/>
                                        <p:tgtEl>
                                          <p:spTgt spid="1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fade">
                                      <p:cBhvr>
                                        <p:cTn id="99" dur="500"/>
                                        <p:tgtEl>
                                          <p:spTgt spid="6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fade">
                                      <p:cBhvr>
                                        <p:cTn id="102" dur="500"/>
                                        <p:tgtEl>
                                          <p:spTgt spid="6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0"/>
                                        </p:tgtEl>
                                        <p:attrNameLst>
                                          <p:attrName>style.visibility</p:attrName>
                                        </p:attrNameLst>
                                      </p:cBhvr>
                                      <p:to>
                                        <p:strVal val="visible"/>
                                      </p:to>
                                    </p:set>
                                    <p:animEffect transition="in" filter="fade">
                                      <p:cBhvr>
                                        <p:cTn id="105" dur="500"/>
                                        <p:tgtEl>
                                          <p:spTgt spid="70"/>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89"/>
                                        </p:tgtEl>
                                        <p:attrNameLst>
                                          <p:attrName>style.visibility</p:attrName>
                                        </p:attrNameLst>
                                      </p:cBhvr>
                                      <p:to>
                                        <p:strVal val="visible"/>
                                      </p:to>
                                    </p:set>
                                    <p:animEffect transition="in" filter="fade">
                                      <p:cBhvr>
                                        <p:cTn id="108" dur="500"/>
                                        <p:tgtEl>
                                          <p:spTgt spid="8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0"/>
                                        </p:tgtEl>
                                        <p:attrNameLst>
                                          <p:attrName>style.visibility</p:attrName>
                                        </p:attrNameLst>
                                      </p:cBhvr>
                                      <p:to>
                                        <p:strVal val="visible"/>
                                      </p:to>
                                    </p:set>
                                    <p:animEffect transition="in" filter="fade">
                                      <p:cBhvr>
                                        <p:cTn id="111" dur="500"/>
                                        <p:tgtEl>
                                          <p:spTgt spid="9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91"/>
                                        </p:tgtEl>
                                        <p:attrNameLst>
                                          <p:attrName>style.visibility</p:attrName>
                                        </p:attrNameLst>
                                      </p:cBhvr>
                                      <p:to>
                                        <p:strVal val="visible"/>
                                      </p:to>
                                    </p:set>
                                    <p:animEffect transition="in" filter="fade">
                                      <p:cBhvr>
                                        <p:cTn id="114" dur="500"/>
                                        <p:tgtEl>
                                          <p:spTgt spid="9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bldLvl="0" animBg="1"/>
      <p:bldP spid="62" grpId="0"/>
      <p:bldP spid="63" grpId="0"/>
      <p:bldP spid="64" grpId="0" bldLvl="0" animBg="1"/>
      <p:bldP spid="65" grpId="0"/>
      <p:bldP spid="66" grpId="0"/>
      <p:bldP spid="67" grpId="0" bldLvl="0" animBg="1"/>
      <p:bldP spid="68" grpId="0"/>
      <p:bldP spid="69" grpId="0"/>
      <p:bldP spid="70" grpId="0" bldLvl="0" animBg="1"/>
      <p:bldP spid="80" grpId="0"/>
      <p:bldP spid="81" grpId="0"/>
      <p:bldP spid="82" grpId="0" bldLvl="0" animBg="1"/>
      <p:bldP spid="83" grpId="0"/>
      <p:bldP spid="84" grpId="0"/>
      <p:bldP spid="85" grpId="0" bldLvl="0" animBg="1"/>
      <p:bldP spid="86" grpId="0"/>
      <p:bldP spid="87" grpId="0"/>
      <p:bldP spid="88" grpId="0" bldLvl="0" animBg="1"/>
      <p:bldP spid="89" grpId="0"/>
      <p:bldP spid="90" grpId="0"/>
      <p:bldP spid="91"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9283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简单工厂</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216025" y="2739390"/>
            <a:ext cx="10008870" cy="2306955"/>
          </a:xfrm>
          <a:prstGeom prst="rect">
            <a:avLst/>
          </a:prstGeom>
          <a:noFill/>
        </p:spPr>
        <p:txBody>
          <a:bodyPr wrap="square" rtlCol="0" anchor="t">
            <a:spAutoFit/>
          </a:bodyPr>
          <a:p>
            <a:r>
              <a:rPr lang="zh-CN" altLang="en-US">
                <a:sym typeface="+mn-ea"/>
              </a:rPr>
              <a:t>简单工厂模式不属于 GOF23 种设计模式中。</a:t>
            </a:r>
            <a:endParaRPr lang="zh-CN" altLang="en-US"/>
          </a:p>
          <a:p>
            <a:endParaRPr lang="zh-CN" altLang="en-US"/>
          </a:p>
          <a:p>
            <a:r>
              <a:rPr lang="zh-CN" altLang="en-US"/>
              <a:t>简单工厂模式（</a:t>
            </a:r>
            <a:r>
              <a:rPr lang="zh-CN" altLang="en-US">
                <a:solidFill>
                  <a:srgbClr val="FF0000"/>
                </a:solidFill>
              </a:rPr>
              <a:t>Simple Factory Pattern</a:t>
            </a:r>
            <a:r>
              <a:rPr lang="zh-CN" altLang="en-US"/>
              <a:t>）是指由一个工厂对象决定创建出哪一种产品类的实例</a:t>
            </a:r>
            <a:endParaRPr lang="zh-CN" altLang="en-US"/>
          </a:p>
          <a:p>
            <a:endParaRPr lang="zh-CN" altLang="en-US"/>
          </a:p>
          <a:p>
            <a:r>
              <a:rPr lang="zh-CN" altLang="en-US"/>
              <a:t>简单工厂适用于工厂类负责创建的对象较少的场景，且客户端只需要传入工厂类的参数，对于如何创建对象的逻辑不需要关心。</a:t>
            </a:r>
            <a:endParaRPr lang="zh-CN" altLang="en-US"/>
          </a:p>
          <a:p>
            <a:endParaRPr lang="zh-CN" altLang="en-US"/>
          </a:p>
          <a:p>
            <a:r>
              <a:rPr lang="zh-CN" altLang="en-US" b="1"/>
              <a:t>详细操作，请看演示。</a:t>
            </a:r>
            <a:endParaRPr lang="zh-CN" altLang="en-US" b="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451675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简单工厂</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821180" y="2103755"/>
            <a:ext cx="10008870" cy="3969385"/>
          </a:xfrm>
          <a:prstGeom prst="rect">
            <a:avLst/>
          </a:prstGeom>
          <a:noFill/>
        </p:spPr>
        <p:txBody>
          <a:bodyPr wrap="square" rtlCol="0" anchor="t">
            <a:spAutoFit/>
          </a:bodyPr>
          <a:p>
            <a:r>
              <a:rPr lang="zh-CN" altLang="en-US">
                <a:solidFill>
                  <a:srgbClr val="FF0000"/>
                </a:solidFill>
                <a:sym typeface="+mn-ea"/>
              </a:rPr>
              <a:t>适用场景：</a:t>
            </a:r>
            <a:endParaRPr lang="zh-CN" altLang="en-US">
              <a:solidFill>
                <a:srgbClr val="FF0000"/>
              </a:solidFill>
              <a:sym typeface="+mn-ea"/>
            </a:endParaRPr>
          </a:p>
          <a:p>
            <a:endParaRPr lang="zh-CN" altLang="en-US">
              <a:sym typeface="+mn-ea"/>
            </a:endParaRPr>
          </a:p>
          <a:p>
            <a:r>
              <a:rPr lang="zh-CN" altLang="en-US">
                <a:sym typeface="+mn-ea"/>
              </a:rPr>
              <a:t>工厂类负责创建的对象较少。</a:t>
            </a:r>
            <a:endParaRPr lang="zh-CN" altLang="en-US">
              <a:sym typeface="+mn-ea"/>
            </a:endParaRPr>
          </a:p>
          <a:p>
            <a:endParaRPr lang="zh-CN" altLang="en-US">
              <a:sym typeface="+mn-ea"/>
            </a:endParaRPr>
          </a:p>
          <a:p>
            <a:r>
              <a:rPr lang="zh-CN" altLang="en-US">
                <a:sym typeface="+mn-ea"/>
              </a:rPr>
              <a:t>客户端只需要传入工厂类的参数，对于如何创建对象的逻辑不需 要关心。</a:t>
            </a:r>
            <a:endParaRPr lang="zh-CN" altLang="en-US">
              <a:sym typeface="+mn-ea"/>
            </a:endParaRPr>
          </a:p>
          <a:p>
            <a:endParaRPr lang="zh-CN" altLang="en-US">
              <a:sym typeface="+mn-ea"/>
            </a:endParaRPr>
          </a:p>
          <a:p>
            <a:r>
              <a:rPr lang="zh-CN" altLang="en-US" b="1">
                <a:solidFill>
                  <a:srgbClr val="FF0000"/>
                </a:solidFill>
                <a:sym typeface="+mn-ea"/>
              </a:rPr>
              <a:t>优点：</a:t>
            </a:r>
            <a:endParaRPr lang="zh-CN" altLang="en-US" b="1">
              <a:solidFill>
                <a:srgbClr val="FF0000"/>
              </a:solidFill>
              <a:sym typeface="+mn-ea"/>
            </a:endParaRPr>
          </a:p>
          <a:p>
            <a:endParaRPr lang="zh-CN" altLang="en-US">
              <a:sym typeface="+mn-ea"/>
            </a:endParaRPr>
          </a:p>
          <a:p>
            <a:r>
              <a:rPr lang="zh-CN" altLang="en-US">
                <a:sym typeface="+mn-ea"/>
              </a:rPr>
              <a:t>只需传入一个正确的参数，就可以获取你所需要的对象无须知道其创建的细节。</a:t>
            </a:r>
            <a:endParaRPr lang="zh-CN" altLang="en-US">
              <a:sym typeface="+mn-ea"/>
            </a:endParaRPr>
          </a:p>
          <a:p>
            <a:endParaRPr lang="zh-CN" altLang="en-US">
              <a:sym typeface="+mn-ea"/>
            </a:endParaRPr>
          </a:p>
          <a:p>
            <a:r>
              <a:rPr lang="zh-CN" altLang="en-US" b="1">
                <a:solidFill>
                  <a:srgbClr val="FF0000"/>
                </a:solidFill>
                <a:sym typeface="+mn-ea"/>
              </a:rPr>
              <a:t>缺点：</a:t>
            </a:r>
            <a:endParaRPr lang="zh-CN" altLang="en-US" b="1">
              <a:solidFill>
                <a:srgbClr val="FF0000"/>
              </a:solidFill>
              <a:sym typeface="+mn-ea"/>
            </a:endParaRPr>
          </a:p>
          <a:p>
            <a:endParaRPr lang="zh-CN" altLang="en-US">
              <a:sym typeface="+mn-ea"/>
            </a:endParaRPr>
          </a:p>
          <a:p>
            <a:r>
              <a:rPr lang="zh-CN" altLang="en-US">
                <a:sym typeface="+mn-ea"/>
              </a:rPr>
              <a:t>工厂类的职责相对过重，增加新的产品时需要修改工厂类的判断逻辑，违背开闭原则。 不易于扩展过于复杂的产品结构。</a:t>
            </a:r>
            <a:endParaRPr lang="zh-CN" altLang="en-US">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64490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工厂方法</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532890" y="2752725"/>
            <a:ext cx="9566910" cy="2306955"/>
          </a:xfrm>
          <a:prstGeom prst="rect">
            <a:avLst/>
          </a:prstGeom>
          <a:noFill/>
        </p:spPr>
        <p:txBody>
          <a:bodyPr wrap="square" rtlCol="0" anchor="t">
            <a:spAutoFit/>
          </a:bodyPr>
          <a:p>
            <a:r>
              <a:rPr lang="zh-CN" altLang="en-US"/>
              <a:t>工厂方法模式（</a:t>
            </a:r>
            <a:r>
              <a:rPr lang="zh-CN" altLang="en-US">
                <a:solidFill>
                  <a:srgbClr val="FF0000"/>
                </a:solidFill>
              </a:rPr>
              <a:t>Fatory Method Pattern</a:t>
            </a:r>
            <a:r>
              <a:rPr lang="zh-CN" altLang="en-US"/>
              <a:t>）是指定义一个创建对象的接口，但让实现这个接口的类来决定实例化哪个类，工厂方法让类的实例化推迟到子类中进行。</a:t>
            </a:r>
            <a:endParaRPr lang="zh-CN" altLang="en-US"/>
          </a:p>
          <a:p>
            <a:endParaRPr lang="zh-CN" altLang="en-US"/>
          </a:p>
          <a:p>
            <a:r>
              <a:rPr lang="zh-CN" altLang="en-US"/>
              <a:t>在工厂方法 模式中用户只需要关心所需产品对应的工厂，无须关心创建细节，而且加入新的产品符 合开闭原则。</a:t>
            </a:r>
            <a:endParaRPr lang="zh-CN" altLang="en-US"/>
          </a:p>
          <a:p>
            <a:endParaRPr lang="zh-CN" altLang="en-US"/>
          </a:p>
          <a:p>
            <a:r>
              <a:rPr lang="zh-CN" altLang="en-US" b="1">
                <a:sym typeface="+mn-ea"/>
              </a:rPr>
              <a:t>详细操作，请看演示。</a:t>
            </a:r>
            <a:endParaRPr lang="zh-CN" altLang="en-US" b="1"/>
          </a:p>
          <a:p>
            <a:endParaRPr lang="zh-CN" altLang="en-US" b="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125595" y="2464435"/>
            <a:ext cx="4719955" cy="812165"/>
          </a:xfrm>
          <a:prstGeom prst="rect">
            <a:avLst/>
          </a:prstGeom>
          <a:noFill/>
        </p:spPr>
        <p:txBody>
          <a:bodyPr wrap="square" lIns="0" tIns="0" rIns="0" bIns="0" rtlCol="0">
            <a:spAutoFit/>
          </a:bodyPr>
          <a:lstStyle/>
          <a:p>
            <a:pPr algn="r">
              <a:lnSpc>
                <a:spcPct val="120000"/>
              </a:lnSpc>
            </a:pPr>
            <a:r>
              <a:rPr lang="zh-CN" altLang="en-US" sz="4400" dirty="0">
                <a:solidFill>
                  <a:schemeClr val="accent1"/>
                </a:solidFill>
                <a:latin typeface="Arial" panose="020B0604020202020204" pitchFamily="34" charset="0"/>
                <a:ea typeface="微软雅黑" panose="020B0503020204020204" pitchFamily="34" charset="-122"/>
                <a:sym typeface="Arial" panose="020B0604020202020204" pitchFamily="34" charset="0"/>
              </a:rPr>
              <a:t>浅谈设计模式</a:t>
            </a:r>
            <a:endParaRPr lang="zh-CN" altLang="en-US" sz="4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TextBox 49"/>
          <p:cNvSpPr txBox="1"/>
          <p:nvPr/>
        </p:nvSpPr>
        <p:spPr>
          <a:xfrm>
            <a:off x="5565799" y="3400114"/>
            <a:ext cx="5183515" cy="368935"/>
          </a:xfrm>
          <a:prstGeom prst="rect">
            <a:avLst/>
          </a:prstGeom>
          <a:noFill/>
        </p:spPr>
        <p:txBody>
          <a:bodyPr wrap="square" lIns="0" tIns="0" rIns="0" bIns="0" rtlCol="0">
            <a:spAutoFit/>
          </a:bodyPr>
          <a:lstStyle/>
          <a:p>
            <a:pPr algn="l"/>
            <a:r>
              <a:rPr lang="en-US" altLang="zh-CN" sz="1200" dirty="0">
                <a:solidFill>
                  <a:schemeClr val="accent1"/>
                </a:solidFill>
                <a:latin typeface="微软雅黑" panose="020B0503020204020204" pitchFamily="34" charset="-122"/>
                <a:ea typeface="微软雅黑" panose="020B0503020204020204" pitchFamily="34" charset="-122"/>
                <a:cs typeface="+mn-ea"/>
                <a:sym typeface="+mn-ea"/>
              </a:rPr>
              <a:t>设计模式天天都在用，但自己却无感知。</a:t>
            </a:r>
            <a:endParaRPr lang="en-US" altLang="zh-CN" sz="1200" dirty="0">
              <a:solidFill>
                <a:schemeClr val="accent1"/>
              </a:solidFill>
              <a:latin typeface="微软雅黑" panose="020B0503020204020204" pitchFamily="34" charset="-122"/>
              <a:ea typeface="微软雅黑" panose="020B0503020204020204" pitchFamily="34" charset="-122"/>
              <a:cs typeface="+mn-ea"/>
            </a:endParaRPr>
          </a:p>
          <a:p>
            <a:pPr algn="l"/>
            <a:r>
              <a:rPr lang="en-US" altLang="zh-CN" sz="1200" dirty="0">
                <a:solidFill>
                  <a:schemeClr val="accent1"/>
                </a:solidFill>
                <a:latin typeface="微软雅黑" panose="020B0503020204020204" pitchFamily="34" charset="-122"/>
                <a:ea typeface="微软雅黑" panose="020B0503020204020204" pitchFamily="34" charset="-122"/>
                <a:cs typeface="+mn-ea"/>
                <a:sym typeface="+mn-ea"/>
              </a:rPr>
              <a:t>学设计模式也是锻炼将业务需求转换技术实现的一种非常有效的方式。</a:t>
            </a:r>
            <a:endParaRPr lang="en-US" altLang="zh-CN" sz="12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01</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7" name="Freeform 7"/>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500"/>
                                        <p:tgtEl>
                                          <p:spTgt spid="6"/>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5"/>
                                        </p:tgtEl>
                                        <p:attrNameLst>
                                          <p:attrName>ppt_y</p:attrName>
                                        </p:attrNameLst>
                                      </p:cBhvr>
                                      <p:tavLst>
                                        <p:tav tm="0">
                                          <p:val>
                                            <p:strVal val="#ppt_y"/>
                                          </p:val>
                                        </p:tav>
                                        <p:tav tm="100000">
                                          <p:val>
                                            <p:strVal val="#ppt_y"/>
                                          </p:val>
                                        </p:tav>
                                      </p:tavLst>
                                    </p:anim>
                                    <p:anim calcmode="lin" valueType="num">
                                      <p:cBhvr>
                                        <p:cTn id="17"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5"/>
                                        </p:tgtEl>
                                      </p:cBhvr>
                                    </p:animEffect>
                                  </p:childTnLst>
                                </p:cTn>
                              </p:par>
                            </p:childTnLst>
                          </p:cTn>
                        </p:par>
                        <p:par>
                          <p:cTn id="20" fill="hold">
                            <p:stCondLst>
                              <p:cond delay="1549"/>
                            </p:stCondLst>
                            <p:childTnLst>
                              <p:par>
                                <p:cTn id="21" presetID="26" presetClass="emph" presetSubtype="0" fill="hold" grpId="1" nodeType="afterEffect">
                                  <p:stCondLst>
                                    <p:cond delay="0"/>
                                  </p:stCondLst>
                                  <p:iterate type="lt">
                                    <p:tmPct val="0"/>
                                  </p:iterate>
                                  <p:childTnLst>
                                    <p:animEffect transition="out" filter="fade">
                                      <p:cBhvr>
                                        <p:cTn id="22" dur="500" tmFilter="0, 0; .2, .5; .8, .5; 1, 0"/>
                                        <p:tgtEl>
                                          <p:spTgt spid="15"/>
                                        </p:tgtEl>
                                      </p:cBhvr>
                                    </p:animEffect>
                                    <p:animScale>
                                      <p:cBhvr>
                                        <p:cTn id="23" dur="250" autoRev="1" fill="hold"/>
                                        <p:tgtEl>
                                          <p:spTgt spid="15"/>
                                        </p:tgtEl>
                                      </p:cBhvr>
                                      <p:by x="105000" y="105000"/>
                                    </p:animScale>
                                  </p:childTnLst>
                                </p:cTn>
                              </p:par>
                            </p:childTnLst>
                          </p:cTn>
                        </p:par>
                        <p:par>
                          <p:cTn id="24" fill="hold">
                            <p:stCondLst>
                              <p:cond delay="20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3"/>
                                        </p:tgtEl>
                                        <p:attrNameLst>
                                          <p:attrName>style.visibility</p:attrName>
                                        </p:attrNameLst>
                                      </p:cBhvr>
                                      <p:to>
                                        <p:strVal val="visible"/>
                                      </p:to>
                                    </p:set>
                                    <p:animEffect transition="in" filter="wipe(left)">
                                      <p:cBhvr>
                                        <p:cTn id="27" dur="200"/>
                                        <p:tgtEl>
                                          <p:spTgt spid="13"/>
                                        </p:tgtEl>
                                      </p:cBhvr>
                                    </p:animEffect>
                                  </p:childTnLst>
                                </p:cTn>
                              </p:par>
                            </p:childTnLst>
                          </p:cTn>
                        </p:par>
                        <p:par>
                          <p:cTn id="28" fill="hold">
                            <p:stCondLst>
                              <p:cond delay="2549"/>
                            </p:stCondLst>
                            <p:childTnLst>
                              <p:par>
                                <p:cTn id="29" presetID="36" presetClass="emph" presetSubtype="0" fill="hold" grpId="1" nodeType="afterEffect">
                                  <p:stCondLst>
                                    <p:cond delay="0"/>
                                  </p:stCondLst>
                                  <p:iterate type="lt">
                                    <p:tmPct val="30000"/>
                                  </p:iterate>
                                  <p:childTnLst>
                                    <p:animScale>
                                      <p:cBhvr>
                                        <p:cTn id="30" dur="50" autoRev="1" fill="hold">
                                          <p:stCondLst>
                                            <p:cond delay="0"/>
                                          </p:stCondLst>
                                        </p:cTn>
                                        <p:tgtEl>
                                          <p:spTgt spid="13"/>
                                        </p:tgtEl>
                                      </p:cBhvr>
                                      <p:to x="80000" y="100000"/>
                                    </p:animScale>
                                    <p:anim by="(#ppt_w*0.10)" calcmode="lin" valueType="num">
                                      <p:cBhvr>
                                        <p:cTn id="31" dur="50" autoRev="1" fill="hold">
                                          <p:stCondLst>
                                            <p:cond delay="0"/>
                                          </p:stCondLst>
                                        </p:cTn>
                                        <p:tgtEl>
                                          <p:spTgt spid="13"/>
                                        </p:tgtEl>
                                        <p:attrNameLst>
                                          <p:attrName>ppt_x</p:attrName>
                                        </p:attrNameLst>
                                      </p:cBhvr>
                                    </p:anim>
                                    <p:anim by="(-#ppt_w*0.10)" calcmode="lin" valueType="num">
                                      <p:cBhvr>
                                        <p:cTn id="32" dur="50" autoRev="1" fill="hold">
                                          <p:stCondLst>
                                            <p:cond delay="0"/>
                                          </p:stCondLst>
                                        </p:cTn>
                                        <p:tgtEl>
                                          <p:spTgt spid="13"/>
                                        </p:tgtEl>
                                        <p:attrNameLst>
                                          <p:attrName>ppt_y</p:attrName>
                                        </p:attrNameLst>
                                      </p:cBhvr>
                                    </p:anim>
                                    <p:animRot by="-480000">
                                      <p:cBhvr>
                                        <p:cTn id="33" dur="50" autoRev="1" fill="hold">
                                          <p:stCondLst>
                                            <p:cond delay="0"/>
                                          </p:stCondLst>
                                        </p:cTn>
                                        <p:tgtEl>
                                          <p:spTgt spid="13"/>
                                        </p:tgtEl>
                                        <p:attrNameLst>
                                          <p:attrName>r</p:attrName>
                                        </p:attrNameLst>
                                      </p:cBhvr>
                                    </p:animRot>
                                  </p:childTnLst>
                                </p:cTn>
                              </p:par>
                            </p:childTnLst>
                          </p:cTn>
                        </p:par>
                        <p:par>
                          <p:cTn id="34" fill="hold">
                            <p:stCondLst>
                              <p:cond delay="2799"/>
                            </p:stCondLst>
                            <p:childTnLst>
                              <p:par>
                                <p:cTn id="35" presetID="22" presetClass="entr" presetSubtype="8" fill="hold" grpId="0" nodeType="afterEffect">
                                  <p:stCondLst>
                                    <p:cond delay="0"/>
                                  </p:stCondLst>
                                  <p:iterate type="lt">
                                    <p:tmPct val="30000"/>
                                  </p:iterate>
                                  <p:childTnLst>
                                    <p:set>
                                      <p:cBhvr>
                                        <p:cTn id="36" dur="1" fill="hold">
                                          <p:stCondLst>
                                            <p:cond delay="0"/>
                                          </p:stCondLst>
                                        </p:cTn>
                                        <p:tgtEl>
                                          <p:spTgt spid="14"/>
                                        </p:tgtEl>
                                        <p:attrNameLst>
                                          <p:attrName>style.visibility</p:attrName>
                                        </p:attrNameLst>
                                      </p:cBhvr>
                                      <p:to>
                                        <p:strVal val="visible"/>
                                      </p:to>
                                    </p:set>
                                    <p:animEffect transition="in" filter="wipe(left)">
                                      <p:cBhvr>
                                        <p:cTn id="37" dur="200"/>
                                        <p:tgtEl>
                                          <p:spTgt spid="14"/>
                                        </p:tgtEl>
                                      </p:cBhvr>
                                    </p:animEffect>
                                  </p:childTnLst>
                                </p:cTn>
                              </p:par>
                            </p:childTnLst>
                          </p:cTn>
                        </p:par>
                        <p:par>
                          <p:cTn id="38" fill="hold">
                            <p:stCondLst>
                              <p:cond delay="5880"/>
                            </p:stCondLst>
                            <p:childTnLst>
                              <p:par>
                                <p:cTn id="39" presetID="36" presetClass="emph" presetSubtype="0" fill="hold" grpId="1" nodeType="afterEffect">
                                  <p:stCondLst>
                                    <p:cond delay="0"/>
                                  </p:stCondLst>
                                  <p:iterate type="lt">
                                    <p:tmPct val="30000"/>
                                  </p:iterate>
                                  <p:childTnLst>
                                    <p:animScale>
                                      <p:cBhvr>
                                        <p:cTn id="40" dur="50" autoRev="1" fill="hold">
                                          <p:stCondLst>
                                            <p:cond delay="0"/>
                                          </p:stCondLst>
                                        </p:cTn>
                                        <p:tgtEl>
                                          <p:spTgt spid="14"/>
                                        </p:tgtEl>
                                      </p:cBhvr>
                                      <p:to x="80000" y="100000"/>
                                    </p:animScale>
                                    <p:anim by="(#ppt_w*0.10)" calcmode="lin" valueType="num">
                                      <p:cBhvr>
                                        <p:cTn id="41" dur="50" autoRev="1" fill="hold">
                                          <p:stCondLst>
                                            <p:cond delay="0"/>
                                          </p:stCondLst>
                                        </p:cTn>
                                        <p:tgtEl>
                                          <p:spTgt spid="14"/>
                                        </p:tgtEl>
                                        <p:attrNameLst>
                                          <p:attrName>ppt_x</p:attrName>
                                        </p:attrNameLst>
                                      </p:cBhvr>
                                    </p:anim>
                                    <p:anim by="(-#ppt_w*0.10)" calcmode="lin" valueType="num">
                                      <p:cBhvr>
                                        <p:cTn id="42" dur="50" autoRev="1" fill="hold">
                                          <p:stCondLst>
                                            <p:cond delay="0"/>
                                          </p:stCondLst>
                                        </p:cTn>
                                        <p:tgtEl>
                                          <p:spTgt spid="14"/>
                                        </p:tgtEl>
                                        <p:attrNameLst>
                                          <p:attrName>ppt_y</p:attrName>
                                        </p:attrNameLst>
                                      </p:cBhvr>
                                    </p:anim>
                                    <p:animRot by="-480000">
                                      <p:cBhvr>
                                        <p:cTn id="43"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64490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工厂方法</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892935" y="1887855"/>
            <a:ext cx="9566910" cy="4799965"/>
          </a:xfrm>
          <a:prstGeom prst="rect">
            <a:avLst/>
          </a:prstGeom>
          <a:noFill/>
        </p:spPr>
        <p:txBody>
          <a:bodyPr wrap="square" rtlCol="0" anchor="t">
            <a:spAutoFit/>
          </a:bodyPr>
          <a:p>
            <a:r>
              <a:rPr lang="zh-CN" altLang="en-US">
                <a:solidFill>
                  <a:srgbClr val="FF0000"/>
                </a:solidFill>
                <a:sym typeface="+mn-ea"/>
              </a:rPr>
              <a:t>适用场景：</a:t>
            </a:r>
            <a:endParaRPr lang="zh-CN" altLang="en-US">
              <a:solidFill>
                <a:srgbClr val="FF0000"/>
              </a:solidFill>
              <a:sym typeface="+mn-ea"/>
            </a:endParaRPr>
          </a:p>
          <a:p>
            <a:endParaRPr lang="zh-CN" altLang="en-US">
              <a:sym typeface="+mn-ea"/>
            </a:endParaRPr>
          </a:p>
          <a:p>
            <a:r>
              <a:rPr lang="zh-CN" altLang="en-US">
                <a:sym typeface="+mn-ea"/>
              </a:rPr>
              <a:t>创建对象需要大量重复的代码。</a:t>
            </a:r>
            <a:endParaRPr lang="zh-CN" altLang="en-US">
              <a:sym typeface="+mn-ea"/>
            </a:endParaRPr>
          </a:p>
          <a:p>
            <a:endParaRPr lang="zh-CN" altLang="en-US">
              <a:sym typeface="+mn-ea"/>
            </a:endParaRPr>
          </a:p>
          <a:p>
            <a:r>
              <a:rPr lang="zh-CN" altLang="en-US">
                <a:sym typeface="+mn-ea"/>
              </a:rPr>
              <a:t>客户端（应用层）不依赖于产品类实例如何被创建、实现等细节。 一个类通过其子类来指定创建哪个对象。</a:t>
            </a:r>
            <a:endParaRPr lang="zh-CN" altLang="en-US">
              <a:sym typeface="+mn-ea"/>
            </a:endParaRPr>
          </a:p>
          <a:p>
            <a:endParaRPr lang="zh-CN" altLang="en-US">
              <a:sym typeface="+mn-ea"/>
            </a:endParaRPr>
          </a:p>
          <a:p>
            <a:r>
              <a:rPr lang="zh-CN" altLang="en-US" b="1">
                <a:solidFill>
                  <a:srgbClr val="FF0000"/>
                </a:solidFill>
                <a:sym typeface="+mn-ea"/>
              </a:rPr>
              <a:t>优点：</a:t>
            </a:r>
            <a:endParaRPr lang="zh-CN" altLang="en-US" b="1">
              <a:solidFill>
                <a:srgbClr val="FF0000"/>
              </a:solidFill>
              <a:sym typeface="+mn-ea"/>
            </a:endParaRPr>
          </a:p>
          <a:p>
            <a:endParaRPr lang="zh-CN" altLang="en-US">
              <a:sym typeface="+mn-ea"/>
            </a:endParaRPr>
          </a:p>
          <a:p>
            <a:r>
              <a:rPr lang="zh-CN" altLang="en-US">
                <a:sym typeface="+mn-ea"/>
              </a:rPr>
              <a:t>用户只需关心所需产品对应的工厂，无须关心创建细节。 加入新产品符合开闭原则，提高了系统的可扩展性。</a:t>
            </a:r>
            <a:endParaRPr lang="zh-CN" altLang="en-US">
              <a:sym typeface="+mn-ea"/>
            </a:endParaRPr>
          </a:p>
          <a:p>
            <a:endParaRPr lang="zh-CN" altLang="en-US">
              <a:sym typeface="+mn-ea"/>
            </a:endParaRPr>
          </a:p>
          <a:p>
            <a:r>
              <a:rPr lang="zh-CN" altLang="en-US" b="1">
                <a:solidFill>
                  <a:srgbClr val="FF0000"/>
                </a:solidFill>
                <a:sym typeface="+mn-ea"/>
              </a:rPr>
              <a:t>缺点：</a:t>
            </a:r>
            <a:endParaRPr lang="zh-CN" altLang="en-US" b="1">
              <a:solidFill>
                <a:srgbClr val="FF0000"/>
              </a:solidFill>
              <a:sym typeface="+mn-ea"/>
            </a:endParaRPr>
          </a:p>
          <a:p>
            <a:endParaRPr lang="zh-CN" altLang="en-US">
              <a:sym typeface="+mn-ea"/>
            </a:endParaRPr>
          </a:p>
          <a:p>
            <a:r>
              <a:rPr lang="zh-CN" altLang="en-US">
                <a:sym typeface="+mn-ea"/>
              </a:rPr>
              <a:t>类的个数容易过多，增加了代码结构的复杂度。 </a:t>
            </a:r>
            <a:endParaRPr lang="zh-CN" altLang="en-US">
              <a:sym typeface="+mn-ea"/>
            </a:endParaRPr>
          </a:p>
          <a:p>
            <a:endParaRPr lang="zh-CN" altLang="en-US">
              <a:sym typeface="+mn-ea"/>
            </a:endParaRPr>
          </a:p>
          <a:p>
            <a:r>
              <a:rPr lang="zh-CN" altLang="en-US">
                <a:sym typeface="+mn-ea"/>
              </a:rPr>
              <a:t>增加了系统的抽象性和理解难度。</a:t>
            </a:r>
            <a:endParaRPr lang="zh-CN" altLang="en-US">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48043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抽象工厂</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677035" y="1168400"/>
            <a:ext cx="9360535" cy="1476375"/>
          </a:xfrm>
          <a:prstGeom prst="rect">
            <a:avLst/>
          </a:prstGeom>
          <a:noFill/>
        </p:spPr>
        <p:txBody>
          <a:bodyPr wrap="square" rtlCol="0" anchor="t">
            <a:spAutoFit/>
          </a:bodyPr>
          <a:p>
            <a:r>
              <a:rPr lang="zh-CN" altLang="en-US"/>
              <a:t>抽象工厂模式（</a:t>
            </a:r>
            <a:r>
              <a:rPr lang="zh-CN" altLang="en-US">
                <a:solidFill>
                  <a:srgbClr val="FF0000"/>
                </a:solidFill>
              </a:rPr>
              <a:t>Abastract Factory Pattern</a:t>
            </a:r>
            <a:r>
              <a:rPr lang="zh-CN" altLang="en-US"/>
              <a:t>）是指提供一个创建一系列相关或相互依赖对象的接口，无须指定他们具体的类。</a:t>
            </a:r>
            <a:endParaRPr lang="zh-CN" altLang="en-US"/>
          </a:p>
          <a:p>
            <a:endParaRPr lang="zh-CN" altLang="en-US"/>
          </a:p>
          <a:p>
            <a:r>
              <a:rPr lang="zh-CN" altLang="en-US" b="1">
                <a:sym typeface="+mn-ea"/>
              </a:rPr>
              <a:t>详细操作，请看演示。</a:t>
            </a:r>
            <a:endParaRPr lang="zh-CN" altLang="en-US" b="1"/>
          </a:p>
          <a:p>
            <a:endParaRPr lang="zh-CN" altLang="en-US" b="1"/>
          </a:p>
        </p:txBody>
      </p:sp>
      <p:pic>
        <p:nvPicPr>
          <p:cNvPr id="3" name="图片 2"/>
          <p:cNvPicPr>
            <a:picLocks noChangeAspect="1"/>
          </p:cNvPicPr>
          <p:nvPr/>
        </p:nvPicPr>
        <p:blipFill>
          <a:blip r:embed="rId3"/>
          <a:stretch>
            <a:fillRect/>
          </a:stretch>
        </p:blipFill>
        <p:spPr>
          <a:xfrm>
            <a:off x="1029335" y="2680335"/>
            <a:ext cx="5128260" cy="3110865"/>
          </a:xfrm>
          <a:prstGeom prst="rect">
            <a:avLst/>
          </a:prstGeom>
        </p:spPr>
      </p:pic>
      <p:pic>
        <p:nvPicPr>
          <p:cNvPr id="4" name="图片 3"/>
          <p:cNvPicPr>
            <a:picLocks noChangeAspect="1"/>
          </p:cNvPicPr>
          <p:nvPr/>
        </p:nvPicPr>
        <p:blipFill>
          <a:blip r:embed="rId4"/>
          <a:stretch>
            <a:fillRect/>
          </a:stretch>
        </p:blipFill>
        <p:spPr>
          <a:xfrm>
            <a:off x="6157595" y="2492375"/>
            <a:ext cx="6276975" cy="3486150"/>
          </a:xfrm>
          <a:prstGeom prst="rect">
            <a:avLst/>
          </a:prstGeom>
        </p:spPr>
      </p:pic>
      <p:sp>
        <p:nvSpPr>
          <p:cNvPr id="5" name="文本框 4"/>
          <p:cNvSpPr txBox="1"/>
          <p:nvPr/>
        </p:nvSpPr>
        <p:spPr>
          <a:xfrm>
            <a:off x="9813925" y="6208395"/>
            <a:ext cx="1560195" cy="275590"/>
          </a:xfrm>
          <a:prstGeom prst="rect">
            <a:avLst/>
          </a:prstGeom>
          <a:noFill/>
        </p:spPr>
        <p:txBody>
          <a:bodyPr wrap="none" rtlCol="0">
            <a:spAutoFit/>
          </a:bodyPr>
          <a:p>
            <a:r>
              <a:rPr lang="zh-CN" altLang="en-US" sz="1200" b="1"/>
              <a:t>水平拆分与垂直拆分</a:t>
            </a:r>
            <a:endParaRPr lang="zh-CN" altLang="en-US" sz="1200" b="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48043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抽象工厂</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749425" y="1240155"/>
            <a:ext cx="9207500" cy="5908040"/>
          </a:xfrm>
          <a:prstGeom prst="rect">
            <a:avLst/>
          </a:prstGeom>
          <a:noFill/>
        </p:spPr>
        <p:txBody>
          <a:bodyPr wrap="square" rtlCol="0" anchor="t">
            <a:spAutoFit/>
          </a:bodyPr>
          <a:p>
            <a:r>
              <a:rPr lang="zh-CN" altLang="en-US">
                <a:solidFill>
                  <a:srgbClr val="FF0000"/>
                </a:solidFill>
                <a:sym typeface="+mn-ea"/>
              </a:rPr>
              <a:t>适用场景：</a:t>
            </a:r>
            <a:endParaRPr lang="zh-CN" altLang="en-US">
              <a:solidFill>
                <a:srgbClr val="FF0000"/>
              </a:solidFill>
              <a:sym typeface="+mn-ea"/>
            </a:endParaRPr>
          </a:p>
          <a:p>
            <a:endParaRPr lang="zh-CN" altLang="en-US">
              <a:sym typeface="+mn-ea"/>
            </a:endParaRPr>
          </a:p>
          <a:p>
            <a:r>
              <a:rPr lang="zh-CN" altLang="en-US">
                <a:sym typeface="+mn-ea"/>
              </a:rPr>
              <a:t>客户端（应用层）不依赖于产品类实例如何被创建、实现等细节。</a:t>
            </a:r>
            <a:endParaRPr lang="zh-CN" altLang="en-US">
              <a:sym typeface="+mn-ea"/>
            </a:endParaRPr>
          </a:p>
          <a:p>
            <a:endParaRPr lang="zh-CN" altLang="en-US">
              <a:sym typeface="+mn-ea"/>
            </a:endParaRPr>
          </a:p>
          <a:p>
            <a:r>
              <a:rPr lang="zh-CN" altLang="en-US">
                <a:sym typeface="+mn-ea"/>
              </a:rPr>
              <a:t>强调一系列相关的产品对象（属于同一产品族）一起使用创建对 象需要大量重复的代码。 </a:t>
            </a:r>
            <a:endParaRPr lang="zh-CN" altLang="en-US">
              <a:sym typeface="+mn-ea"/>
            </a:endParaRPr>
          </a:p>
          <a:p>
            <a:endParaRPr lang="zh-CN" altLang="en-US">
              <a:sym typeface="+mn-ea"/>
            </a:endParaRPr>
          </a:p>
          <a:p>
            <a:r>
              <a:rPr lang="zh-CN" altLang="en-US">
                <a:sym typeface="+mn-ea"/>
              </a:rPr>
              <a:t>提供一个产品类的库，所有的产品以同样的接口出现，从而使客 户端不依赖于具体实现。</a:t>
            </a:r>
            <a:endParaRPr lang="zh-CN" altLang="en-US">
              <a:sym typeface="+mn-ea"/>
            </a:endParaRPr>
          </a:p>
          <a:p>
            <a:endParaRPr lang="zh-CN" altLang="en-US" b="1">
              <a:solidFill>
                <a:srgbClr val="FF0000"/>
              </a:solidFill>
              <a:sym typeface="+mn-ea"/>
            </a:endParaRPr>
          </a:p>
          <a:p>
            <a:r>
              <a:rPr lang="zh-CN" altLang="en-US" b="1">
                <a:solidFill>
                  <a:srgbClr val="FF0000"/>
                </a:solidFill>
                <a:sym typeface="+mn-ea"/>
              </a:rPr>
              <a:t>优点：</a:t>
            </a:r>
            <a:endParaRPr lang="zh-CN" altLang="en-US" b="1">
              <a:solidFill>
                <a:srgbClr val="FF0000"/>
              </a:solidFill>
              <a:sym typeface="+mn-ea"/>
            </a:endParaRPr>
          </a:p>
          <a:p>
            <a:endParaRPr lang="zh-CN" altLang="en-US">
              <a:sym typeface="+mn-ea"/>
            </a:endParaRPr>
          </a:p>
          <a:p>
            <a:r>
              <a:rPr lang="zh-CN" altLang="en-US">
                <a:sym typeface="+mn-ea"/>
              </a:rPr>
              <a:t>具体产品在应用层代码隔离，无须关心创建细节 将一个系列的产品族统一到一起创建。</a:t>
            </a:r>
            <a:endParaRPr lang="zh-CN" altLang="en-US">
              <a:sym typeface="+mn-ea"/>
            </a:endParaRPr>
          </a:p>
          <a:p>
            <a:endParaRPr lang="zh-CN" altLang="en-US">
              <a:sym typeface="+mn-ea"/>
            </a:endParaRPr>
          </a:p>
          <a:p>
            <a:r>
              <a:rPr lang="zh-CN" altLang="en-US" b="1">
                <a:solidFill>
                  <a:srgbClr val="FF0000"/>
                </a:solidFill>
                <a:sym typeface="+mn-ea"/>
              </a:rPr>
              <a:t>缺点：</a:t>
            </a:r>
            <a:endParaRPr lang="zh-CN" altLang="en-US" b="1">
              <a:solidFill>
                <a:srgbClr val="FF0000"/>
              </a:solidFill>
              <a:sym typeface="+mn-ea"/>
            </a:endParaRPr>
          </a:p>
          <a:p>
            <a:endParaRPr lang="zh-CN" altLang="en-US">
              <a:sym typeface="+mn-ea"/>
            </a:endParaRPr>
          </a:p>
          <a:p>
            <a:r>
              <a:rPr lang="zh-CN" altLang="en-US">
                <a:sym typeface="+mn-ea"/>
              </a:rPr>
              <a:t>规定了所有可能被创建的产品集合，产品族中扩展新的产品困难， 需要修改抽象工厂的接口。 </a:t>
            </a:r>
            <a:endParaRPr lang="zh-CN" altLang="en-US">
              <a:sym typeface="+mn-ea"/>
            </a:endParaRPr>
          </a:p>
          <a:p>
            <a:endParaRPr lang="zh-CN" altLang="en-US">
              <a:sym typeface="+mn-ea"/>
            </a:endParaRPr>
          </a:p>
          <a:p>
            <a:r>
              <a:rPr lang="zh-CN" altLang="en-US">
                <a:sym typeface="+mn-ea"/>
              </a:rPr>
              <a:t>增加了系统的抽象性和理解难度。</a:t>
            </a:r>
            <a:endParaRPr lang="zh-CN" altLang="en-US">
              <a:sym typeface="+mn-ea"/>
            </a:endParaRPr>
          </a:p>
          <a:p>
            <a:endParaRPr lang="zh-CN" altLang="en-US">
              <a:sym typeface="+mn-ea"/>
            </a:endParaRPr>
          </a:p>
          <a:p>
            <a:r>
              <a:rPr lang="en-US" altLang="zh-CN">
                <a:sym typeface="+mn-ea"/>
              </a:rPr>
              <a:t>Tips</a:t>
            </a:r>
            <a:r>
              <a:rPr lang="zh-CN" altLang="en-US">
                <a:sym typeface="+mn-ea"/>
              </a:rPr>
              <a:t>：使用抽象工厂重构 JDBC的 操作案例（</a:t>
            </a:r>
            <a:r>
              <a:rPr lang="zh-CN" altLang="en-US" sz="1200">
                <a:sym typeface="+mn-ea"/>
              </a:rPr>
              <a:t>利用工厂模式，将数据库连接 预先创建好放到容器中缓存着，在业务调用时就只需现取现用。</a:t>
            </a:r>
            <a:r>
              <a:rPr lang="zh-CN" altLang="en-US">
                <a:sym typeface="+mn-ea"/>
              </a:rPr>
              <a:t>）</a:t>
            </a:r>
            <a:endParaRPr lang="zh-CN" altLang="en-US">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48043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原型模式</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749425" y="1384300"/>
            <a:ext cx="9207500" cy="5631180"/>
          </a:xfrm>
          <a:prstGeom prst="rect">
            <a:avLst/>
          </a:prstGeom>
          <a:noFill/>
        </p:spPr>
        <p:txBody>
          <a:bodyPr wrap="square" rtlCol="0" anchor="t">
            <a:spAutoFit/>
          </a:bodyPr>
          <a:p>
            <a:endParaRPr lang="zh-CN" altLang="en-US">
              <a:sym typeface="+mn-ea"/>
            </a:endParaRPr>
          </a:p>
          <a:p>
            <a:r>
              <a:rPr lang="zh-CN" altLang="en-US">
                <a:sym typeface="+mn-ea"/>
              </a:rPr>
              <a:t>原型模式（</a:t>
            </a:r>
            <a:r>
              <a:rPr lang="zh-CN" altLang="en-US">
                <a:solidFill>
                  <a:srgbClr val="FF0000"/>
                </a:solidFill>
                <a:sym typeface="+mn-ea"/>
              </a:rPr>
              <a:t>Prototype Pattern</a:t>
            </a:r>
            <a:r>
              <a:rPr lang="zh-CN" altLang="en-US">
                <a:sym typeface="+mn-ea"/>
              </a:rPr>
              <a:t>）是指原型实例指定创建对象的 种类，并且通过拷贝这些原型创建新的对象。</a:t>
            </a:r>
            <a:endParaRPr lang="zh-CN" altLang="en-US">
              <a:sym typeface="+mn-ea"/>
            </a:endParaRPr>
          </a:p>
          <a:p>
            <a:endParaRPr lang="zh-CN" altLang="en-US">
              <a:sym typeface="+mn-ea"/>
            </a:endParaRPr>
          </a:p>
          <a:p>
            <a:r>
              <a:rPr lang="zh-CN" altLang="en-US">
                <a:sym typeface="+mn-ea"/>
              </a:rPr>
              <a:t>调用者不需要知道任何创建细节，不调用构造函数。 </a:t>
            </a:r>
            <a:endParaRPr lang="zh-CN" altLang="en-US">
              <a:sym typeface="+mn-ea"/>
            </a:endParaRPr>
          </a:p>
          <a:p>
            <a:endParaRPr lang="zh-CN" altLang="en-US">
              <a:sym typeface="+mn-ea"/>
            </a:endParaRPr>
          </a:p>
          <a:p>
            <a:r>
              <a:rPr lang="zh-CN" altLang="en-US">
                <a:sym typeface="+mn-ea"/>
              </a:rPr>
              <a:t>属于创建型模式。</a:t>
            </a:r>
            <a:endParaRPr lang="zh-CN" altLang="en-US">
              <a:sym typeface="+mn-ea"/>
            </a:endParaRPr>
          </a:p>
          <a:p>
            <a:endParaRPr lang="zh-CN" altLang="en-US">
              <a:sym typeface="+mn-ea"/>
            </a:endParaRPr>
          </a:p>
          <a:p>
            <a:r>
              <a:rPr lang="zh-CN" altLang="en-US">
                <a:sym typeface="+mn-ea"/>
              </a:rPr>
              <a:t>原型模式分为</a:t>
            </a:r>
            <a:r>
              <a:rPr lang="en-US" altLang="zh-CN">
                <a:sym typeface="+mn-ea"/>
              </a:rPr>
              <a:t> </a:t>
            </a:r>
            <a:r>
              <a:rPr lang="zh-CN" altLang="en-US">
                <a:sym typeface="+mn-ea"/>
              </a:rPr>
              <a:t>：</a:t>
            </a:r>
            <a:r>
              <a:rPr lang="zh-CN" altLang="en-US">
                <a:solidFill>
                  <a:srgbClr val="FF0000"/>
                </a:solidFill>
                <a:sym typeface="+mn-ea"/>
              </a:rPr>
              <a:t>浅克隆</a:t>
            </a:r>
            <a:r>
              <a:rPr lang="zh-CN" altLang="en-US">
                <a:sym typeface="+mn-ea"/>
              </a:rPr>
              <a:t>和</a:t>
            </a:r>
            <a:r>
              <a:rPr lang="zh-CN" altLang="en-US">
                <a:solidFill>
                  <a:srgbClr val="FF0000"/>
                </a:solidFill>
                <a:sym typeface="+mn-ea"/>
              </a:rPr>
              <a:t>深克隆</a:t>
            </a:r>
            <a:r>
              <a:rPr lang="zh-CN" altLang="en-US">
                <a:sym typeface="+mn-ea"/>
              </a:rPr>
              <a:t>。</a:t>
            </a:r>
            <a:endParaRPr lang="zh-CN" altLang="en-US">
              <a:sym typeface="+mn-ea"/>
            </a:endParaRPr>
          </a:p>
          <a:p>
            <a:endParaRPr lang="zh-CN" altLang="en-US">
              <a:sym typeface="+mn-ea"/>
            </a:endParaRPr>
          </a:p>
          <a:p>
            <a:r>
              <a:rPr lang="zh-CN" altLang="en-US">
                <a:solidFill>
                  <a:srgbClr val="FF0000"/>
                </a:solidFill>
                <a:sym typeface="+mn-ea"/>
              </a:rPr>
              <a:t>浅克隆</a:t>
            </a:r>
            <a:r>
              <a:rPr lang="zh-CN" altLang="en-US">
                <a:solidFill>
                  <a:srgbClr val="FF0000"/>
                </a:solidFill>
                <a:sym typeface="+mn-ea"/>
              </a:rPr>
              <a:t>：</a:t>
            </a:r>
            <a:endParaRPr lang="zh-CN" altLang="en-US">
              <a:sym typeface="+mn-ea"/>
            </a:endParaRPr>
          </a:p>
          <a:p>
            <a:r>
              <a:rPr lang="zh-CN" altLang="en-US">
                <a:sym typeface="+mn-ea"/>
              </a:rPr>
              <a:t>只是完整 复制了值类型数据，没有赋值引用对象。换言之，所有的引用对象仍然指向原来的对象， 显然不是我们想要的结果。下面我们来看深度克隆继续改造。</a:t>
            </a:r>
            <a:endParaRPr lang="zh-CN" altLang="en-US">
              <a:sym typeface="+mn-ea"/>
            </a:endParaRPr>
          </a:p>
          <a:p>
            <a:endParaRPr lang="zh-CN" altLang="en-US">
              <a:sym typeface="+mn-ea"/>
            </a:endParaRPr>
          </a:p>
          <a:p>
            <a:r>
              <a:rPr lang="zh-CN" altLang="en-US">
                <a:solidFill>
                  <a:srgbClr val="FF0000"/>
                </a:solidFill>
                <a:sym typeface="+mn-ea"/>
              </a:rPr>
              <a:t>深克隆：</a:t>
            </a:r>
            <a:endParaRPr lang="zh-CN" altLang="en-US">
              <a:sym typeface="+mn-ea"/>
            </a:endParaRPr>
          </a:p>
          <a:p>
            <a:endParaRPr lang="zh-CN" altLang="en-US">
              <a:sym typeface="+mn-ea"/>
            </a:endParaRPr>
          </a:p>
          <a:p>
            <a:r>
              <a:rPr lang="zh-CN" altLang="en-US" b="1">
                <a:sym typeface="+mn-ea"/>
              </a:rPr>
              <a:t>详细操作，请看演示。</a:t>
            </a:r>
            <a:endParaRPr lang="zh-CN" altLang="en-US" b="1"/>
          </a:p>
          <a:p>
            <a:endParaRPr lang="zh-CN" altLang="en-US">
              <a:sym typeface="+mn-ea"/>
            </a:endParaRPr>
          </a:p>
          <a:p>
            <a:endParaRPr lang="zh-CN" altLang="en-US">
              <a:sym typeface="+mn-ea"/>
            </a:endParaRPr>
          </a:p>
          <a:p>
            <a:endParaRPr lang="zh-CN" altLang="en-US">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48043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原型模式</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749425" y="1240155"/>
            <a:ext cx="9207500" cy="5354320"/>
          </a:xfrm>
          <a:prstGeom prst="rect">
            <a:avLst/>
          </a:prstGeom>
          <a:noFill/>
        </p:spPr>
        <p:txBody>
          <a:bodyPr wrap="square" rtlCol="0" anchor="t">
            <a:spAutoFit/>
          </a:bodyPr>
          <a:p>
            <a:r>
              <a:rPr lang="zh-CN" altLang="en-US">
                <a:solidFill>
                  <a:srgbClr val="FF0000"/>
                </a:solidFill>
                <a:sym typeface="+mn-ea"/>
              </a:rPr>
              <a:t>适用场景：</a:t>
            </a:r>
            <a:endParaRPr lang="zh-CN" altLang="en-US">
              <a:sym typeface="+mn-ea"/>
            </a:endParaRPr>
          </a:p>
          <a:p>
            <a:r>
              <a:rPr lang="zh-CN" altLang="en-US">
                <a:sym typeface="+mn-ea"/>
              </a:rPr>
              <a:t>1、类初始化消耗资源较多。</a:t>
            </a:r>
            <a:endParaRPr lang="zh-CN" altLang="en-US">
              <a:sym typeface="+mn-ea"/>
            </a:endParaRPr>
          </a:p>
          <a:p>
            <a:endParaRPr lang="zh-CN" altLang="en-US">
              <a:sym typeface="+mn-ea"/>
            </a:endParaRPr>
          </a:p>
          <a:p>
            <a:r>
              <a:rPr lang="zh-CN" altLang="en-US">
                <a:sym typeface="+mn-ea"/>
              </a:rPr>
              <a:t>2、new产生的一个对象需要非常繁琐的过程（数据准备、访问权限等）。</a:t>
            </a:r>
            <a:endParaRPr lang="zh-CN" altLang="en-US">
              <a:sym typeface="+mn-ea"/>
            </a:endParaRPr>
          </a:p>
          <a:p>
            <a:endParaRPr lang="zh-CN" altLang="en-US">
              <a:sym typeface="+mn-ea"/>
            </a:endParaRPr>
          </a:p>
          <a:p>
            <a:r>
              <a:rPr lang="zh-CN" altLang="en-US">
                <a:sym typeface="+mn-ea"/>
              </a:rPr>
              <a:t>3、构造函数比较复杂。</a:t>
            </a:r>
            <a:endParaRPr lang="zh-CN" altLang="en-US">
              <a:sym typeface="+mn-ea"/>
            </a:endParaRPr>
          </a:p>
          <a:p>
            <a:endParaRPr lang="zh-CN" altLang="en-US">
              <a:sym typeface="+mn-ea"/>
            </a:endParaRPr>
          </a:p>
          <a:p>
            <a:r>
              <a:rPr lang="zh-CN" altLang="en-US">
                <a:sym typeface="+mn-ea"/>
              </a:rPr>
              <a:t>4、循环体中生产大量对象时，可读性下降。</a:t>
            </a:r>
            <a:endParaRPr lang="zh-CN" altLang="en-US">
              <a:sym typeface="+mn-ea"/>
            </a:endParaRPr>
          </a:p>
          <a:p>
            <a:endParaRPr lang="zh-CN" altLang="en-US">
              <a:sym typeface="+mn-ea"/>
            </a:endParaRPr>
          </a:p>
          <a:p>
            <a:r>
              <a:rPr lang="zh-CN" altLang="en-US" b="1">
                <a:solidFill>
                  <a:srgbClr val="FF0000"/>
                </a:solidFill>
                <a:sym typeface="+mn-ea"/>
              </a:rPr>
              <a:t>优点：</a:t>
            </a:r>
            <a:endParaRPr lang="zh-CN" altLang="en-US" b="1">
              <a:solidFill>
                <a:srgbClr val="FF0000"/>
              </a:solidFill>
              <a:sym typeface="+mn-ea"/>
            </a:endParaRPr>
          </a:p>
          <a:p>
            <a:r>
              <a:rPr lang="en-US" altLang="zh-CN">
                <a:sym typeface="+mn-ea"/>
              </a:rPr>
              <a:t>1</a:t>
            </a:r>
            <a:r>
              <a:rPr lang="zh-CN" altLang="en-US">
                <a:sym typeface="+mn-ea"/>
              </a:rPr>
              <a:t>、原型模式性能比直接new一个对象性能高 。</a:t>
            </a:r>
            <a:endParaRPr lang="zh-CN" altLang="en-US">
              <a:sym typeface="+mn-ea"/>
            </a:endParaRPr>
          </a:p>
          <a:p>
            <a:endParaRPr lang="zh-CN" altLang="en-US">
              <a:sym typeface="+mn-ea"/>
            </a:endParaRPr>
          </a:p>
          <a:p>
            <a:r>
              <a:rPr lang="en-US" altLang="zh-CN">
                <a:sym typeface="+mn-ea"/>
              </a:rPr>
              <a:t>2</a:t>
            </a:r>
            <a:r>
              <a:rPr lang="zh-CN" altLang="en-US">
                <a:sym typeface="+mn-ea"/>
              </a:rPr>
              <a:t>、简化了创建过程。</a:t>
            </a:r>
            <a:endParaRPr lang="zh-CN" altLang="en-US">
              <a:sym typeface="+mn-ea"/>
            </a:endParaRPr>
          </a:p>
          <a:p>
            <a:endParaRPr lang="zh-CN" altLang="en-US">
              <a:sym typeface="+mn-ea"/>
            </a:endParaRPr>
          </a:p>
          <a:p>
            <a:r>
              <a:rPr lang="zh-CN" altLang="en-US" b="1">
                <a:solidFill>
                  <a:srgbClr val="FF0000"/>
                </a:solidFill>
                <a:sym typeface="+mn-ea"/>
              </a:rPr>
              <a:t>缺点：</a:t>
            </a:r>
            <a:endParaRPr lang="zh-CN" altLang="en-US" b="1">
              <a:solidFill>
                <a:srgbClr val="FF0000"/>
              </a:solidFill>
              <a:sym typeface="+mn-ea"/>
            </a:endParaRPr>
          </a:p>
          <a:p>
            <a:r>
              <a:rPr lang="en-US" altLang="zh-CN">
                <a:sym typeface="+mn-ea"/>
              </a:rPr>
              <a:t>1</a:t>
            </a:r>
            <a:r>
              <a:rPr lang="zh-CN" altLang="en-US">
                <a:sym typeface="+mn-ea"/>
              </a:rPr>
              <a:t>、必须配备克隆（或者可拷贝）方法 。</a:t>
            </a:r>
            <a:endParaRPr lang="zh-CN" altLang="en-US">
              <a:sym typeface="+mn-ea"/>
            </a:endParaRPr>
          </a:p>
          <a:p>
            <a:r>
              <a:rPr lang="en-US" altLang="zh-CN">
                <a:sym typeface="+mn-ea"/>
              </a:rPr>
              <a:t>2</a:t>
            </a:r>
            <a:r>
              <a:rPr lang="zh-CN" altLang="en-US">
                <a:sym typeface="+mn-ea"/>
              </a:rPr>
              <a:t>、对克隆复杂对象或对克隆出的对象进行复杂改造时，易带来风险。 </a:t>
            </a:r>
            <a:endParaRPr lang="zh-CN" altLang="en-US">
              <a:sym typeface="+mn-ea"/>
            </a:endParaRPr>
          </a:p>
          <a:p>
            <a:r>
              <a:rPr lang="en-US" altLang="zh-CN">
                <a:sym typeface="+mn-ea"/>
              </a:rPr>
              <a:t>3</a:t>
            </a:r>
            <a:r>
              <a:rPr lang="zh-CN" altLang="en-US">
                <a:sym typeface="+mn-ea"/>
              </a:rPr>
              <a:t>、深拷贝、浅拷贝要运用得当。</a:t>
            </a:r>
            <a:endParaRPr lang="zh-CN" altLang="en-US">
              <a:sym typeface="+mn-ea"/>
            </a:endParaRPr>
          </a:p>
          <a:p>
            <a:endParaRPr lang="zh-CN" altLang="en-US">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460121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克隆破坏单例模式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749425" y="1240155"/>
            <a:ext cx="9207500" cy="3415030"/>
          </a:xfrm>
          <a:prstGeom prst="rect">
            <a:avLst/>
          </a:prstGeom>
          <a:noFill/>
        </p:spPr>
        <p:txBody>
          <a:bodyPr wrap="square" rtlCol="0" anchor="t">
            <a:spAutoFit/>
          </a:bodyPr>
          <a:p>
            <a:r>
              <a:rPr lang="zh-CN" altLang="en-US">
                <a:solidFill>
                  <a:schemeClr val="tx1"/>
                </a:solidFill>
                <a:sym typeface="+mn-ea"/>
              </a:rPr>
              <a:t>如果我们克隆的目标的对象是单例对象，那意味着，</a:t>
            </a:r>
            <a:r>
              <a:rPr lang="zh-CN" altLang="en-US">
                <a:solidFill>
                  <a:srgbClr val="FF0000"/>
                </a:solidFill>
                <a:sym typeface="+mn-ea"/>
              </a:rPr>
              <a:t>深克隆就会破坏单例</a:t>
            </a:r>
            <a:r>
              <a:rPr lang="zh-CN" altLang="en-US">
                <a:solidFill>
                  <a:schemeClr val="tx1"/>
                </a:solidFill>
                <a:sym typeface="+mn-ea"/>
              </a:rPr>
              <a:t>。</a:t>
            </a:r>
            <a:endParaRPr lang="zh-CN" altLang="en-US">
              <a:solidFill>
                <a:schemeClr val="tx1"/>
              </a:solidFill>
              <a:sym typeface="+mn-ea"/>
            </a:endParaRPr>
          </a:p>
          <a:p>
            <a:endParaRPr lang="zh-CN" altLang="en-US">
              <a:solidFill>
                <a:schemeClr val="tx1"/>
              </a:solidFill>
              <a:sym typeface="+mn-ea"/>
            </a:endParaRPr>
          </a:p>
          <a:p>
            <a:r>
              <a:rPr lang="zh-CN" altLang="en-US">
                <a:solidFill>
                  <a:schemeClr val="tx1"/>
                </a:solidFill>
                <a:sym typeface="+mn-ea"/>
              </a:rPr>
              <a:t>实际上防止 克隆破坏单例解决思路非常简单，禁止深克隆便可。</a:t>
            </a:r>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r>
              <a:rPr lang="zh-CN" altLang="en-US">
                <a:solidFill>
                  <a:schemeClr val="tx1"/>
                </a:solidFill>
                <a:sym typeface="+mn-ea"/>
              </a:rPr>
              <a:t>要么你我们的单例类不实现 Cloneable 接口；要么我们重写 clone()方法，在 clone 方法中返回单例对象即可。</a:t>
            </a:r>
            <a:endParaRPr lang="zh-CN" altLang="en-US">
              <a:solidFill>
                <a:schemeClr val="tx1"/>
              </a:solidFill>
              <a:sym typeface="+mn-ea"/>
            </a:endParaRPr>
          </a:p>
          <a:p>
            <a:endParaRPr lang="zh-CN" altLang="en-US">
              <a:solidFill>
                <a:schemeClr val="tx1"/>
              </a:solidFill>
              <a:sym typeface="+mn-ea"/>
            </a:endParaRPr>
          </a:p>
          <a:p>
            <a:r>
              <a:rPr lang="zh-CN" altLang="en-US" b="1">
                <a:sym typeface="+mn-ea"/>
              </a:rPr>
              <a:t>详细操作，请看演示。</a:t>
            </a:r>
            <a:endParaRPr lang="zh-CN" altLang="en-US" b="1"/>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单例模式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677035" y="1672590"/>
            <a:ext cx="9420860" cy="3692525"/>
          </a:xfrm>
          <a:prstGeom prst="rect">
            <a:avLst/>
          </a:prstGeom>
          <a:noFill/>
        </p:spPr>
        <p:txBody>
          <a:bodyPr wrap="square" rtlCol="0" anchor="t">
            <a:spAutoFit/>
          </a:bodyPr>
          <a:p>
            <a:r>
              <a:rPr lang="zh-CN" altLang="en-US"/>
              <a:t>单例模式（</a:t>
            </a:r>
            <a:r>
              <a:rPr lang="zh-CN" altLang="en-US">
                <a:solidFill>
                  <a:srgbClr val="FF0000"/>
                </a:solidFill>
              </a:rPr>
              <a:t>Singleton Pattern</a:t>
            </a:r>
            <a:r>
              <a:rPr lang="zh-CN" altLang="en-US"/>
              <a:t>）是指确保一个类在任何情况下都绝对只有一个实例，并提供一个全局访问点。</a:t>
            </a:r>
            <a:endParaRPr lang="zh-CN" altLang="en-US"/>
          </a:p>
          <a:p>
            <a:endParaRPr lang="zh-CN" altLang="en-US"/>
          </a:p>
          <a:p>
            <a:r>
              <a:rPr lang="zh-CN" altLang="en-US"/>
              <a:t>单例模式是创建型模式。单例模式在现实生活中应用也非常广泛。</a:t>
            </a:r>
            <a:endParaRPr lang="zh-CN" altLang="en-US"/>
          </a:p>
          <a:p>
            <a:endParaRPr lang="zh-CN" altLang="en-US"/>
          </a:p>
          <a:p>
            <a:r>
              <a:rPr lang="zh-CN" altLang="en-US">
                <a:solidFill>
                  <a:srgbClr val="FF0000"/>
                </a:solidFill>
                <a:sym typeface="+mn-ea"/>
              </a:rPr>
              <a:t>应用场景：</a:t>
            </a:r>
            <a:endParaRPr lang="zh-CN" altLang="en-US">
              <a:solidFill>
                <a:srgbClr val="FF0000"/>
              </a:solidFill>
            </a:endParaRPr>
          </a:p>
          <a:p>
            <a:endParaRPr lang="zh-CN" altLang="en-US">
              <a:solidFill>
                <a:srgbClr val="FF0000"/>
              </a:solidFill>
            </a:endParaRPr>
          </a:p>
          <a:p>
            <a:r>
              <a:rPr lang="zh-CN" altLang="en-US">
                <a:sym typeface="+mn-ea"/>
              </a:rPr>
              <a:t>国家主席、公司CEO、部门经理等。在J2EE标准中，ServletContext、ServletContextConfig等；在Spring框架应用中ApplicationContext；数据库的连接池也都是单例形式。</a:t>
            </a:r>
            <a:endParaRPr lang="zh-CN" altLang="en-US"/>
          </a:p>
          <a:p>
            <a:endParaRPr lang="zh-CN" altLang="en-US"/>
          </a:p>
          <a:p>
            <a:endParaRPr lang="zh-CN" altLang="en-US"/>
          </a:p>
          <a:p>
            <a:r>
              <a:rPr lang="zh-CN" altLang="en-US" b="1">
                <a:sym typeface="+mn-ea"/>
              </a:rPr>
              <a:t>详细操作，请看演示。</a:t>
            </a:r>
            <a:endParaRPr lang="zh-CN" altLang="en-US" b="1"/>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饿汉式</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915795" y="2129155"/>
            <a:ext cx="9326880" cy="2861310"/>
          </a:xfrm>
          <a:prstGeom prst="rect">
            <a:avLst/>
          </a:prstGeom>
          <a:noFill/>
        </p:spPr>
        <p:txBody>
          <a:bodyPr wrap="none" rtlCol="0">
            <a:spAutoFit/>
          </a:bodyPr>
          <a:p>
            <a:pPr algn="l"/>
            <a:r>
              <a:rPr lang="zh-CN" altLang="en-US">
                <a:solidFill>
                  <a:srgbClr val="FF0000"/>
                </a:solidFill>
              </a:rPr>
              <a:t>饿汉式单例是在类加载的时候就立即初始化，并且创建单例对象。</a:t>
            </a:r>
            <a:endParaRPr lang="zh-CN" altLang="en-US">
              <a:solidFill>
                <a:srgbClr val="FF0000"/>
              </a:solidFill>
            </a:endParaRPr>
          </a:p>
          <a:p>
            <a:pPr algn="l"/>
            <a:r>
              <a:rPr lang="zh-CN" altLang="en-US">
                <a:solidFill>
                  <a:srgbClr val="FF0000"/>
                </a:solidFill>
              </a:rPr>
              <a:t>绝对线程安全，在线程还没出现以前就是实例化了，不可能存在访问安全问题。</a:t>
            </a:r>
            <a:endParaRPr lang="zh-CN" altLang="en-US">
              <a:solidFill>
                <a:srgbClr val="FF0000"/>
              </a:solidFill>
            </a:endParaRPr>
          </a:p>
          <a:p>
            <a:pPr algn="l"/>
            <a:endParaRPr lang="zh-CN" altLang="en-US">
              <a:solidFill>
                <a:srgbClr val="FF0000"/>
              </a:solidFill>
            </a:endParaRPr>
          </a:p>
          <a:p>
            <a:pPr algn="l"/>
            <a:r>
              <a:rPr lang="zh-CN" altLang="en-US">
                <a:solidFill>
                  <a:srgbClr val="FF0000"/>
                </a:solidFill>
              </a:rPr>
              <a:t>优点：</a:t>
            </a:r>
            <a:endParaRPr lang="zh-CN" altLang="en-US">
              <a:solidFill>
                <a:srgbClr val="FF0000"/>
              </a:solidFill>
            </a:endParaRPr>
          </a:p>
          <a:p>
            <a:pPr algn="l"/>
            <a:endParaRPr lang="zh-CN" altLang="en-US"/>
          </a:p>
          <a:p>
            <a:pPr algn="l"/>
            <a:r>
              <a:rPr lang="zh-CN" altLang="en-US"/>
              <a:t>没有加任何的锁、执行效率比较高，在用户体验上来说，比懒汉式更好。</a:t>
            </a:r>
            <a:endParaRPr lang="zh-CN" altLang="en-US"/>
          </a:p>
          <a:p>
            <a:pPr algn="l"/>
            <a:endParaRPr lang="zh-CN" altLang="en-US"/>
          </a:p>
          <a:p>
            <a:pPr algn="l"/>
            <a:r>
              <a:rPr lang="zh-CN" altLang="en-US">
                <a:solidFill>
                  <a:srgbClr val="FF0000"/>
                </a:solidFill>
              </a:rPr>
              <a:t>缺点：</a:t>
            </a:r>
            <a:endParaRPr lang="zh-CN" altLang="en-US">
              <a:solidFill>
                <a:srgbClr val="FF0000"/>
              </a:solidFill>
            </a:endParaRPr>
          </a:p>
          <a:p>
            <a:pPr algn="l"/>
            <a:endParaRPr lang="zh-CN" altLang="en-US"/>
          </a:p>
          <a:p>
            <a:pPr algn="l"/>
            <a:r>
              <a:rPr lang="zh-CN" altLang="en-US"/>
              <a:t>类加载的时候就初始化，不管用与不用都占着空间，浪费了内存，有可能占着茅坑不拉屎。</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懒汉式</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915795" y="2129155"/>
            <a:ext cx="6355080" cy="4246245"/>
          </a:xfrm>
          <a:prstGeom prst="rect">
            <a:avLst/>
          </a:prstGeom>
          <a:noFill/>
        </p:spPr>
        <p:txBody>
          <a:bodyPr wrap="none" rtlCol="0">
            <a:spAutoFit/>
          </a:bodyPr>
          <a:p>
            <a:pPr algn="l"/>
            <a:r>
              <a:rPr lang="zh-CN" altLang="en-US">
                <a:solidFill>
                  <a:srgbClr val="FF0000"/>
                </a:solidFill>
              </a:rPr>
              <a:t>懒汉式单例的特点是：被外部类调用的时候内部类才会加载。</a:t>
            </a:r>
            <a:endParaRPr lang="zh-CN" altLang="en-US">
              <a:solidFill>
                <a:srgbClr val="FF0000"/>
              </a:solidFill>
            </a:endParaRPr>
          </a:p>
          <a:p>
            <a:pPr algn="l"/>
            <a:endParaRPr lang="zh-CN" altLang="en-US">
              <a:solidFill>
                <a:srgbClr val="FF0000"/>
              </a:solidFill>
            </a:endParaRPr>
          </a:p>
          <a:p>
            <a:pPr algn="l"/>
            <a:r>
              <a:rPr lang="zh-CN" altLang="en-US">
                <a:solidFill>
                  <a:srgbClr val="FF0000"/>
                </a:solidFill>
              </a:rPr>
              <a:t>优点：</a:t>
            </a:r>
            <a:endParaRPr lang="zh-CN" altLang="en-US">
              <a:solidFill>
                <a:srgbClr val="FF0000"/>
              </a:solidFill>
            </a:endParaRPr>
          </a:p>
          <a:p>
            <a:pPr algn="l"/>
            <a:endParaRPr lang="zh-CN" altLang="en-US"/>
          </a:p>
          <a:p>
            <a:pPr algn="l"/>
            <a:r>
              <a:rPr lang="zh-CN" altLang="en-US"/>
              <a:t>在性能上来说，比</a:t>
            </a:r>
            <a:r>
              <a:rPr lang="zh-CN" altLang="en-US"/>
              <a:t>饿汉式更好。</a:t>
            </a:r>
            <a:endParaRPr lang="zh-CN" altLang="en-US"/>
          </a:p>
          <a:p>
            <a:pPr algn="l"/>
            <a:endParaRPr lang="zh-CN" altLang="en-US"/>
          </a:p>
          <a:p>
            <a:pPr algn="l"/>
            <a:r>
              <a:rPr lang="zh-CN" altLang="en-US">
                <a:solidFill>
                  <a:srgbClr val="FF0000"/>
                </a:solidFill>
              </a:rPr>
              <a:t>缺点：</a:t>
            </a:r>
            <a:endParaRPr lang="zh-CN" altLang="en-US">
              <a:solidFill>
                <a:srgbClr val="FF0000"/>
              </a:solidFill>
            </a:endParaRPr>
          </a:p>
          <a:p>
            <a:pPr algn="l"/>
            <a:endParaRPr lang="zh-CN" altLang="en-US">
              <a:solidFill>
                <a:srgbClr val="FF0000"/>
              </a:solidFill>
            </a:endParaRPr>
          </a:p>
          <a:p>
            <a:pPr algn="l"/>
            <a:r>
              <a:rPr lang="zh-CN" altLang="en-US"/>
              <a:t>有锁，执行效率低；无锁版本非官方推荐</a:t>
            </a:r>
            <a:r>
              <a:rPr lang="zh-CN" altLang="en-US"/>
              <a:t>形式。</a:t>
            </a:r>
            <a:endParaRPr lang="zh-CN" altLang="en-US"/>
          </a:p>
          <a:p>
            <a:pPr algn="l"/>
            <a:endParaRPr lang="zh-CN" altLang="en-US"/>
          </a:p>
          <a:p>
            <a:pPr algn="l"/>
            <a:endParaRPr lang="zh-CN" altLang="en-US"/>
          </a:p>
          <a:p>
            <a:pPr algn="l"/>
            <a:r>
              <a:rPr lang="en-US" altLang="zh-CN" b="1"/>
              <a:t>Tips of Double Check Lock</a:t>
            </a:r>
            <a:r>
              <a:rPr lang="zh-CN" altLang="en-US"/>
              <a:t>：</a:t>
            </a:r>
            <a:endParaRPr lang="zh-CN" altLang="en-US"/>
          </a:p>
          <a:p>
            <a:pPr algn="l"/>
            <a:endParaRPr lang="zh-CN" altLang="en-US"/>
          </a:p>
          <a:p>
            <a:pPr algn="l"/>
            <a:r>
              <a:rPr lang="en-US" altLang="zh-CN"/>
              <a:t>Sentinel</a:t>
            </a:r>
            <a:r>
              <a:rPr lang="zh-CN" altLang="en-US"/>
              <a:t>（</a:t>
            </a:r>
            <a:r>
              <a:rPr lang="en-US" altLang="zh-CN"/>
              <a:t>Slot</a:t>
            </a:r>
            <a:r>
              <a:rPr lang="zh-CN" altLang="en-US"/>
              <a:t>）：ClusterBuilderSlot、NodeSelectorSlot</a:t>
            </a:r>
            <a:endParaRPr lang="zh-CN" altLang="en-US"/>
          </a:p>
          <a:p>
            <a:pPr algn="l"/>
            <a:r>
              <a:rPr lang="en-US" altLang="zh-CN"/>
              <a:t>Dubbo</a:t>
            </a:r>
            <a:r>
              <a:rPr lang="zh-CN" altLang="en-US"/>
              <a:t>（</a:t>
            </a:r>
            <a:r>
              <a:rPr lang="en-US" altLang="zh-CN"/>
              <a:t>SPI</a:t>
            </a:r>
            <a:r>
              <a:rPr lang="zh-CN" altLang="en-US"/>
              <a:t>）：ExtensionLoader#getExtensionClasses</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反射</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破坏单例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915795" y="2129155"/>
            <a:ext cx="10131425" cy="2306955"/>
          </a:xfrm>
          <a:prstGeom prst="rect">
            <a:avLst/>
          </a:prstGeom>
          <a:noFill/>
        </p:spPr>
        <p:txBody>
          <a:bodyPr wrap="none" rtlCol="0">
            <a:spAutoFit/>
          </a:bodyPr>
          <a:p>
            <a:pPr algn="l"/>
            <a:r>
              <a:rPr lang="zh-CN" altLang="en-US">
                <a:solidFill>
                  <a:schemeClr val="tx1"/>
                </a:solidFill>
              </a:rPr>
              <a:t>大家有没有发现，上面介绍的单例模式的构造方法除了加上 private 以外，没有做任何处理。</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如果我们使用反射来调用其构造方法，然后，再调用 getInstance()方法，应该就会两个不同的实例。</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现在来看一段测试代码，以 </a:t>
            </a:r>
            <a:r>
              <a:rPr lang="zh-CN" altLang="en-US">
                <a:solidFill>
                  <a:srgbClr val="FF0000"/>
                </a:solidFill>
              </a:rPr>
              <a:t>LazyInnerClassSingleton </a:t>
            </a:r>
            <a:r>
              <a:rPr lang="zh-CN" altLang="en-US">
                <a:solidFill>
                  <a:schemeClr val="tx1"/>
                </a:solidFill>
              </a:rPr>
              <a:t>为例。</a:t>
            </a:r>
            <a:endParaRPr lang="zh-CN" altLang="en-US">
              <a:solidFill>
                <a:schemeClr val="tx1"/>
              </a:solidFill>
            </a:endParaRPr>
          </a:p>
          <a:p>
            <a:pPr algn="l"/>
            <a:endParaRPr lang="en-US" altLang="zh-CN">
              <a:solidFill>
                <a:schemeClr val="tx1"/>
              </a:solidFill>
            </a:endParaRPr>
          </a:p>
          <a:p>
            <a:pPr algn="l"/>
            <a:r>
              <a:rPr lang="zh-CN" altLang="en-US" b="1">
                <a:sym typeface="+mn-ea"/>
              </a:rPr>
              <a:t>详细操作，请看演示。</a:t>
            </a:r>
            <a:endParaRPr lang="zh-CN" altLang="en-US" b="1"/>
          </a:p>
          <a:p>
            <a:pPr algn="l"/>
            <a:endParaRPr lang="en-US" altLang="zh-CN">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577215" y="224790"/>
            <a:ext cx="2331720"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一、浅谈</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设计</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文本框 1"/>
          <p:cNvSpPr txBox="1"/>
          <p:nvPr/>
        </p:nvSpPr>
        <p:spPr>
          <a:xfrm>
            <a:off x="1518920" y="1628775"/>
            <a:ext cx="9555480" cy="3969385"/>
          </a:xfrm>
          <a:prstGeom prst="rect">
            <a:avLst/>
          </a:prstGeom>
          <a:noFill/>
        </p:spPr>
        <p:txBody>
          <a:bodyPr wrap="none" rtlCol="0">
            <a:spAutoFit/>
          </a:bodyPr>
          <a:p>
            <a:pPr algn="l"/>
            <a:r>
              <a:rPr lang="zh-CN" altLang="en-US" b="1"/>
              <a:t>什么是</a:t>
            </a:r>
            <a:r>
              <a:rPr lang="zh-CN" altLang="en-US" b="1"/>
              <a:t>设计模式？</a:t>
            </a:r>
            <a:endParaRPr lang="zh-CN" altLang="en-US" b="1"/>
          </a:p>
          <a:p>
            <a:pPr algn="l"/>
            <a:endParaRPr lang="zh-CN" altLang="en-US"/>
          </a:p>
          <a:p>
            <a:pPr algn="l"/>
            <a:endParaRPr lang="zh-CN" altLang="en-US"/>
          </a:p>
          <a:p>
            <a:pPr algn="l"/>
            <a:r>
              <a:rPr lang="zh-CN" altLang="en-US"/>
              <a:t>广义讲，软件设计模式是可解决一类软件问题并能</a:t>
            </a:r>
            <a:r>
              <a:rPr lang="zh-CN" altLang="en-US">
                <a:solidFill>
                  <a:srgbClr val="FF0000"/>
                </a:solidFill>
              </a:rPr>
              <a:t>重复</a:t>
            </a:r>
            <a:r>
              <a:rPr lang="zh-CN" altLang="en-US"/>
              <a:t>使用的软件</a:t>
            </a:r>
            <a:r>
              <a:rPr lang="zh-CN" altLang="en-US"/>
              <a:t>设计方案</a:t>
            </a:r>
            <a:endParaRPr lang="zh-CN" altLang="en-US"/>
          </a:p>
          <a:p>
            <a:pPr algn="l"/>
            <a:endParaRPr lang="zh-CN" altLang="en-US"/>
          </a:p>
          <a:p>
            <a:pPr algn="l"/>
            <a:r>
              <a:rPr lang="zh-CN" altLang="en-US"/>
              <a:t>侠义讲，设计模式是对被用来再特定场景下解决一般设计问题的</a:t>
            </a:r>
            <a:r>
              <a:rPr lang="zh-CN" altLang="en-US">
                <a:solidFill>
                  <a:srgbClr val="FF0000"/>
                </a:solidFill>
              </a:rPr>
              <a:t>类</a:t>
            </a:r>
            <a:r>
              <a:rPr lang="zh-CN" altLang="en-US"/>
              <a:t>和相互通信的</a:t>
            </a:r>
            <a:r>
              <a:rPr lang="zh-CN" altLang="en-US">
                <a:solidFill>
                  <a:srgbClr val="FF0000"/>
                </a:solidFill>
              </a:rPr>
              <a:t>对象</a:t>
            </a:r>
            <a:r>
              <a:rPr lang="zh-CN" altLang="en-US"/>
              <a:t>的</a:t>
            </a:r>
            <a:r>
              <a:rPr lang="zh-CN" altLang="en-US"/>
              <a:t>描述。</a:t>
            </a:r>
            <a:endParaRPr lang="zh-CN" altLang="en-US"/>
          </a:p>
          <a:p>
            <a:pPr algn="l"/>
            <a:r>
              <a:rPr lang="zh-CN" altLang="en-US"/>
              <a:t>是在类和对象的层次描述的</a:t>
            </a:r>
            <a:r>
              <a:rPr lang="zh-CN" altLang="en-US">
                <a:solidFill>
                  <a:srgbClr val="FF0000"/>
                </a:solidFill>
              </a:rPr>
              <a:t>可重复使用</a:t>
            </a:r>
            <a:r>
              <a:rPr lang="zh-CN" altLang="en-US"/>
              <a:t>的软件设计问题的</a:t>
            </a:r>
            <a:r>
              <a:rPr lang="zh-CN" altLang="en-US"/>
              <a:t>解决方案</a:t>
            </a:r>
            <a:endParaRPr lang="zh-CN" altLang="en-US"/>
          </a:p>
          <a:p>
            <a:pPr algn="l"/>
            <a:endParaRPr lang="zh-CN" altLang="en-US"/>
          </a:p>
          <a:p>
            <a:pPr algn="l"/>
            <a:r>
              <a:rPr lang="zh-CN" altLang="en-US"/>
              <a:t>模式体现的是程序整体的构思，所以有时候它也会出现在分析或者是概要设计</a:t>
            </a:r>
            <a:r>
              <a:rPr lang="zh-CN" altLang="en-US"/>
              <a:t>阶段</a:t>
            </a:r>
            <a:endParaRPr lang="zh-CN" altLang="en-US"/>
          </a:p>
          <a:p>
            <a:pPr algn="l"/>
            <a:endParaRPr lang="zh-CN" altLang="en-US"/>
          </a:p>
          <a:p>
            <a:pPr algn="l"/>
            <a:r>
              <a:rPr lang="zh-CN" altLang="en-US"/>
              <a:t>模式的核心思想是通过</a:t>
            </a:r>
            <a:r>
              <a:rPr lang="zh-CN" altLang="en-US">
                <a:solidFill>
                  <a:srgbClr val="FF0000"/>
                </a:solidFill>
              </a:rPr>
              <a:t>增加抽象层</a:t>
            </a:r>
            <a:r>
              <a:rPr lang="zh-CN" altLang="en-US"/>
              <a:t>，把变化部分从哪些不变部分里分离</a:t>
            </a:r>
            <a:r>
              <a:rPr lang="zh-CN" altLang="en-US"/>
              <a:t>出来</a:t>
            </a:r>
            <a:endParaRPr lang="zh-CN" altLang="en-US"/>
          </a:p>
          <a:p>
            <a:pPr algn="l"/>
            <a:endParaRPr lang="zh-CN" altLang="en-US"/>
          </a:p>
          <a:p>
            <a:pPr algn="l"/>
            <a:endParaRPr lang="zh-CN" altLang="en-US"/>
          </a:p>
          <a:p>
            <a:pPr algn="l"/>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序列化</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破坏单例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915795" y="2129155"/>
            <a:ext cx="10698480" cy="2861310"/>
          </a:xfrm>
          <a:prstGeom prst="rect">
            <a:avLst/>
          </a:prstGeom>
          <a:noFill/>
        </p:spPr>
        <p:txBody>
          <a:bodyPr wrap="none" rtlCol="0">
            <a:spAutoFit/>
          </a:bodyPr>
          <a:p>
            <a:pPr algn="l"/>
            <a:r>
              <a:rPr lang="zh-CN" altLang="en-US">
                <a:solidFill>
                  <a:schemeClr val="tx1"/>
                </a:solidFill>
              </a:rPr>
              <a:t>当我们将一个单例对象创建好，有时候需要将对象序列化然后写入到磁盘，</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下次使用时 再从磁盘中读取到对象，反序列化转化为内存对象。</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反序列化后的对象会重新分配内存， 即重新创建。</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那如果序列化的目标的对象为单例对象，就违背了单例模式的初衷，相当于破坏了单例，来看一段代码。</a:t>
            </a:r>
            <a:endParaRPr lang="zh-CN" altLang="en-US">
              <a:solidFill>
                <a:schemeClr val="tx1"/>
              </a:solidFill>
            </a:endParaRPr>
          </a:p>
          <a:p>
            <a:pPr algn="l"/>
            <a:endParaRPr lang="zh-CN" altLang="en-US">
              <a:solidFill>
                <a:schemeClr val="tx1"/>
              </a:solidFill>
            </a:endParaRPr>
          </a:p>
          <a:p>
            <a:pPr algn="l"/>
            <a:r>
              <a:rPr lang="zh-CN" altLang="en-US" b="1">
                <a:sym typeface="+mn-ea"/>
              </a:rPr>
              <a:t>详细操作，请看演示。</a:t>
            </a:r>
            <a:endParaRPr lang="zh-CN" altLang="en-US" b="1"/>
          </a:p>
          <a:p>
            <a:pPr algn="l"/>
            <a:endParaRPr lang="zh-CN" altLang="en-US">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注册式</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821180" y="1743710"/>
            <a:ext cx="9599295" cy="3692525"/>
          </a:xfrm>
          <a:prstGeom prst="rect">
            <a:avLst/>
          </a:prstGeom>
          <a:noFill/>
        </p:spPr>
        <p:txBody>
          <a:bodyPr wrap="square" rtlCol="0">
            <a:spAutoFit/>
          </a:bodyPr>
          <a:p>
            <a:pPr algn="l"/>
            <a:r>
              <a:rPr lang="zh-CN" altLang="en-US">
                <a:solidFill>
                  <a:schemeClr val="tx1"/>
                </a:solidFill>
              </a:rPr>
              <a:t>注册式单例又称为登记式单例，就是将每一个实例都登记到某一个地方，使用唯一的标识获取实例。</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注册式单例有两种写法：</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一种为</a:t>
            </a:r>
            <a:r>
              <a:rPr lang="zh-CN" altLang="en-US">
                <a:solidFill>
                  <a:srgbClr val="FF0000"/>
                </a:solidFill>
                <a:sym typeface="+mn-ea"/>
              </a:rPr>
              <a:t>枚举登记</a:t>
            </a:r>
            <a:r>
              <a:rPr lang="zh-CN" altLang="en-US">
                <a:solidFill>
                  <a:schemeClr val="tx1"/>
                </a:solidFill>
              </a:rPr>
              <a:t>，</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一种为</a:t>
            </a:r>
            <a:r>
              <a:rPr lang="zh-CN" altLang="en-US">
                <a:solidFill>
                  <a:srgbClr val="FF0000"/>
                </a:solidFill>
                <a:sym typeface="+mn-ea"/>
              </a:rPr>
              <a:t>容器缓存</a:t>
            </a:r>
            <a:r>
              <a:rPr lang="zh-CN" altLang="en-US">
                <a:solidFill>
                  <a:schemeClr val="tx1"/>
                </a:solidFill>
              </a:rPr>
              <a:t>。</a:t>
            </a:r>
            <a:endParaRPr lang="zh-CN" altLang="en-US">
              <a:solidFill>
                <a:schemeClr val="tx1"/>
              </a:solidFill>
            </a:endParaRPr>
          </a:p>
          <a:p>
            <a:pPr algn="l"/>
            <a:endParaRPr lang="zh-CN" altLang="en-US">
              <a:solidFill>
                <a:schemeClr val="tx1"/>
              </a:solidFill>
            </a:endParaRPr>
          </a:p>
          <a:p>
            <a:pPr algn="l"/>
            <a:r>
              <a:rPr lang="zh-CN" altLang="en-US" b="1">
                <a:sym typeface="+mn-ea"/>
              </a:rPr>
              <a:t>详细操作，请看演示。</a:t>
            </a:r>
            <a:endParaRPr lang="zh-CN" altLang="en-US" b="1"/>
          </a:p>
          <a:p>
            <a:pPr algn="l"/>
            <a:endParaRPr lang="zh-CN" altLang="en-US">
              <a:solidFill>
                <a:schemeClr val="tx1"/>
              </a:solidFill>
            </a:endParaRPr>
          </a:p>
          <a:p>
            <a:pPr algn="l"/>
            <a:endParaRPr lang="zh-CN" altLang="en-US">
              <a:solidFill>
                <a:schemeClr val="tx1"/>
              </a:solidFill>
            </a:endParaRPr>
          </a:p>
          <a:p>
            <a:pPr algn="l"/>
            <a:endParaRPr lang="zh-CN" altLang="en-US">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注册式</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821180" y="1743710"/>
            <a:ext cx="8787130" cy="3969385"/>
          </a:xfrm>
          <a:prstGeom prst="rect">
            <a:avLst/>
          </a:prstGeom>
          <a:noFill/>
        </p:spPr>
        <p:txBody>
          <a:bodyPr wrap="none" rtlCol="0">
            <a:spAutoFit/>
          </a:bodyPr>
          <a:p>
            <a:pPr algn="l"/>
            <a:endParaRPr lang="zh-CN" altLang="en-US">
              <a:solidFill>
                <a:schemeClr val="tx1"/>
              </a:solidFill>
            </a:endParaRPr>
          </a:p>
          <a:p>
            <a:pPr algn="l"/>
            <a:r>
              <a:rPr lang="zh-CN" altLang="en-US">
                <a:solidFill>
                  <a:srgbClr val="FF0000"/>
                </a:solidFill>
                <a:sym typeface="+mn-ea"/>
              </a:rPr>
              <a:t>枚举登记</a:t>
            </a:r>
            <a:r>
              <a:rPr lang="zh-CN" altLang="en-US">
                <a:sym typeface="+mn-ea"/>
              </a:rPr>
              <a:t>的写法的注册式单例：</a:t>
            </a:r>
            <a:endParaRPr lang="zh-CN" altLang="en-US">
              <a:sym typeface="+mn-ea"/>
            </a:endParaRPr>
          </a:p>
          <a:p>
            <a:pPr algn="l"/>
            <a:endParaRPr lang="zh-CN" altLang="en-US">
              <a:solidFill>
                <a:schemeClr val="tx1"/>
              </a:solidFill>
            </a:endParaRPr>
          </a:p>
          <a:p>
            <a:pPr algn="l"/>
            <a:r>
              <a:rPr lang="en-US" altLang="zh-CN">
                <a:solidFill>
                  <a:schemeClr val="tx1"/>
                </a:solidFill>
              </a:rPr>
              <a:t>1</a:t>
            </a:r>
            <a:r>
              <a:rPr lang="zh-CN" altLang="en-US">
                <a:solidFill>
                  <a:schemeClr val="tx1"/>
                </a:solidFill>
              </a:rPr>
              <a:t>、我们可以试想一下，序列化我们能否破坏枚举式单例呢？</a:t>
            </a:r>
            <a:endParaRPr lang="zh-CN" altLang="en-US">
              <a:solidFill>
                <a:schemeClr val="tx1"/>
              </a:solidFill>
            </a:endParaRPr>
          </a:p>
          <a:p>
            <a:pPr algn="l"/>
            <a:endParaRPr lang="zh-CN" altLang="en-US">
              <a:solidFill>
                <a:schemeClr val="tx1"/>
              </a:solidFill>
            </a:endParaRPr>
          </a:p>
          <a:p>
            <a:pPr algn="l"/>
            <a:r>
              <a:rPr lang="en-US" altLang="zh-CN">
                <a:solidFill>
                  <a:schemeClr val="tx1"/>
                </a:solidFill>
              </a:rPr>
              <a:t>       </a:t>
            </a:r>
            <a:r>
              <a:rPr lang="zh-CN" altLang="en-US">
                <a:solidFill>
                  <a:schemeClr val="tx1"/>
                </a:solidFill>
              </a:rPr>
              <a:t>我们不妨再来看一下 JDK 源码，还是回到 ObjectInputStream 的 readObject0()方法</a:t>
            </a:r>
            <a:endParaRPr lang="zh-CN" altLang="en-US">
              <a:solidFill>
                <a:schemeClr val="tx1"/>
              </a:solidFill>
            </a:endParaRPr>
          </a:p>
          <a:p>
            <a:pPr algn="l"/>
            <a:endParaRPr lang="zh-CN" altLang="en-US">
              <a:solidFill>
                <a:schemeClr val="tx1"/>
              </a:solidFill>
            </a:endParaRPr>
          </a:p>
          <a:p>
            <a:pPr algn="l"/>
            <a:r>
              <a:rPr lang="en-US" altLang="zh-CN">
                <a:sym typeface="+mn-ea"/>
              </a:rPr>
              <a:t>2</a:t>
            </a:r>
            <a:r>
              <a:rPr lang="zh-CN" altLang="en-US">
                <a:sym typeface="+mn-ea"/>
              </a:rPr>
              <a:t>、我们还可以试想，反射我们能否破坏枚举式单例呢？</a:t>
            </a:r>
            <a:endParaRPr lang="zh-CN" altLang="en-US">
              <a:sym typeface="+mn-ea"/>
            </a:endParaRPr>
          </a:p>
          <a:p>
            <a:pPr algn="l"/>
            <a:endParaRPr lang="zh-CN" altLang="en-US">
              <a:solidFill>
                <a:srgbClr val="FF0000"/>
              </a:solidFill>
            </a:endParaRPr>
          </a:p>
          <a:p>
            <a:pPr algn="l"/>
            <a:r>
              <a:rPr lang="en-US" altLang="zh-CN">
                <a:sym typeface="+mn-ea"/>
              </a:rPr>
              <a:t>      </a:t>
            </a:r>
            <a:r>
              <a:rPr lang="zh-CN" altLang="en-US">
                <a:sym typeface="+mn-ea"/>
              </a:rPr>
              <a:t>下载一个非常好用的 Java 反编译工具 Jad（下载地址：</a:t>
            </a:r>
            <a:r>
              <a:rPr lang="zh-CN" altLang="en-US">
                <a:sym typeface="+mn-ea"/>
                <a:hlinkClick r:id="rId3" action="ppaction://hlinkfile"/>
              </a:rPr>
              <a:t>https://varaneckas.com/jad/</a:t>
            </a:r>
            <a:r>
              <a:rPr lang="zh-CN" altLang="en-US">
                <a:sym typeface="+mn-ea"/>
              </a:rPr>
              <a:t>）</a:t>
            </a:r>
            <a:endParaRPr lang="zh-CN" altLang="en-US">
              <a:sym typeface="+mn-ea"/>
            </a:endParaRPr>
          </a:p>
          <a:p>
            <a:pPr algn="l"/>
            <a:endParaRPr lang="zh-CN" altLang="en-US">
              <a:sym typeface="+mn-ea"/>
            </a:endParaRPr>
          </a:p>
          <a:p>
            <a:pPr algn="l"/>
            <a:endParaRPr lang="zh-CN" altLang="en-US">
              <a:solidFill>
                <a:schemeClr val="tx1"/>
              </a:solidFill>
            </a:endParaRPr>
          </a:p>
          <a:p>
            <a:pPr algn="l"/>
            <a:r>
              <a:rPr lang="zh-CN" altLang="en-US">
                <a:solidFill>
                  <a:srgbClr val="FF0000"/>
                </a:solidFill>
                <a:sym typeface="+mn-ea"/>
              </a:rPr>
              <a:t>结论：枚举式单例也是《Effective Java》书中推荐的一种单例实现写法。</a:t>
            </a:r>
            <a:endParaRPr lang="zh-CN" altLang="en-US">
              <a:solidFill>
                <a:srgbClr val="FF0000"/>
              </a:solidFill>
            </a:endParaRPr>
          </a:p>
          <a:p>
            <a:pPr algn="l"/>
            <a:endParaRPr lang="zh-CN" altLang="en-US">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注册式单例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915795" y="2129155"/>
            <a:ext cx="8183880" cy="2030095"/>
          </a:xfrm>
          <a:prstGeom prst="rect">
            <a:avLst/>
          </a:prstGeom>
          <a:noFill/>
        </p:spPr>
        <p:txBody>
          <a:bodyPr wrap="none" rtlCol="0">
            <a:spAutoFit/>
          </a:bodyPr>
          <a:p>
            <a:pPr algn="l"/>
            <a:r>
              <a:rPr lang="zh-CN" altLang="en-US">
                <a:solidFill>
                  <a:srgbClr val="FF0000"/>
                </a:solidFill>
              </a:rPr>
              <a:t>容器缓存</a:t>
            </a:r>
            <a:r>
              <a:rPr lang="zh-CN" altLang="en-US">
                <a:solidFill>
                  <a:schemeClr val="tx1"/>
                </a:solidFill>
              </a:rPr>
              <a:t>的写法的注册式单例：</a:t>
            </a:r>
            <a:endParaRPr lang="zh-CN" altLang="en-US">
              <a:solidFill>
                <a:schemeClr val="tx1"/>
              </a:solidFill>
            </a:endParaRPr>
          </a:p>
          <a:p>
            <a:pPr algn="l"/>
            <a:endParaRPr lang="zh-CN" altLang="en-US">
              <a:solidFill>
                <a:srgbClr val="FF0000"/>
              </a:solidFill>
            </a:endParaRPr>
          </a:p>
          <a:p>
            <a:pPr algn="l"/>
            <a:r>
              <a:rPr lang="zh-CN" altLang="en-US">
                <a:solidFill>
                  <a:srgbClr val="FF0000"/>
                </a:solidFill>
              </a:rPr>
              <a:t>容器式写法适用于创建实例非常多的情况，便于管理。但是，是非线程安全的。</a:t>
            </a:r>
            <a:endParaRPr lang="zh-CN" altLang="en-US">
              <a:solidFill>
                <a:srgbClr val="FF0000"/>
              </a:solidFill>
            </a:endParaRPr>
          </a:p>
          <a:p>
            <a:pPr algn="l"/>
            <a:endParaRPr lang="zh-CN" altLang="en-US">
              <a:solidFill>
                <a:srgbClr val="FF0000"/>
              </a:solidFill>
            </a:endParaRPr>
          </a:p>
          <a:p>
            <a:pPr algn="l"/>
            <a:r>
              <a:rPr lang="zh-CN" altLang="en-US">
                <a:solidFill>
                  <a:srgbClr val="FF0000"/>
                </a:solidFill>
              </a:rPr>
              <a:t>比如：</a:t>
            </a:r>
            <a:endParaRPr lang="zh-CN" altLang="en-US">
              <a:solidFill>
                <a:srgbClr val="FF0000"/>
              </a:solidFill>
            </a:endParaRPr>
          </a:p>
          <a:p>
            <a:pPr algn="l"/>
            <a:endParaRPr lang="zh-CN" altLang="en-US">
              <a:solidFill>
                <a:srgbClr val="FF0000"/>
              </a:solidFill>
            </a:endParaRPr>
          </a:p>
          <a:p>
            <a:pPr algn="l"/>
            <a:endParaRPr lang="zh-CN" altLang="en-US">
              <a:solidFill>
                <a:srgbClr val="FF0000"/>
              </a:solidFill>
            </a:endParaRPr>
          </a:p>
        </p:txBody>
      </p:sp>
      <p:sp>
        <p:nvSpPr>
          <p:cNvPr id="5" name="文本框 4"/>
          <p:cNvSpPr txBox="1"/>
          <p:nvPr/>
        </p:nvSpPr>
        <p:spPr>
          <a:xfrm>
            <a:off x="1892935" y="4159250"/>
            <a:ext cx="7895590" cy="645160"/>
          </a:xfrm>
          <a:prstGeom prst="rect">
            <a:avLst/>
          </a:prstGeom>
          <a:noFill/>
        </p:spPr>
        <p:txBody>
          <a:bodyPr wrap="square" rtlCol="0" anchor="t">
            <a:spAutoFit/>
          </a:bodyPr>
          <a:p>
            <a:pPr algn="l"/>
            <a:r>
              <a:rPr lang="en-US" altLang="zh-CN">
                <a:sym typeface="+mn-ea"/>
              </a:rPr>
              <a:t>TIps</a:t>
            </a:r>
            <a:r>
              <a:rPr lang="zh-CN" altLang="en-US">
                <a:sym typeface="+mn-ea"/>
              </a:rPr>
              <a:t>：</a:t>
            </a:r>
            <a:endParaRPr lang="en-US" altLang="zh-CN">
              <a:sym typeface="+mn-ea"/>
            </a:endParaRPr>
          </a:p>
          <a:p>
            <a:pPr algn="l"/>
            <a:r>
              <a:rPr lang="en-US" altLang="zh-CN">
                <a:sym typeface="+mn-ea"/>
              </a:rPr>
              <a:t>Spring </a:t>
            </a:r>
            <a:r>
              <a:rPr lang="zh-CN" altLang="en-US">
                <a:sym typeface="+mn-ea"/>
              </a:rPr>
              <a:t>（</a:t>
            </a:r>
            <a:r>
              <a:rPr lang="en-US" altLang="zh-CN">
                <a:sym typeface="+mn-ea"/>
              </a:rPr>
              <a:t>IOC</a:t>
            </a:r>
            <a:r>
              <a:rPr lang="zh-CN" altLang="en-US">
                <a:sym typeface="+mn-ea"/>
              </a:rPr>
              <a:t>）：AbstractAutowireCapableBeanFactory</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488315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ThreadLocal 线程单例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915795" y="2129155"/>
            <a:ext cx="10553700" cy="2306955"/>
          </a:xfrm>
          <a:prstGeom prst="rect">
            <a:avLst/>
          </a:prstGeom>
          <a:noFill/>
        </p:spPr>
        <p:txBody>
          <a:bodyPr wrap="none" rtlCol="0">
            <a:spAutoFit/>
          </a:bodyPr>
          <a:p>
            <a:pPr algn="l"/>
            <a:r>
              <a:rPr lang="zh-CN" altLang="en-US">
                <a:solidFill>
                  <a:schemeClr val="tx1"/>
                </a:solidFill>
              </a:rPr>
              <a:t>ThreadLocal 不能保证其 创建的对象是全局唯一，但是能保证在单个线程中是唯一的，天生的线程安全。</a:t>
            </a:r>
            <a:endParaRPr lang="zh-CN" altLang="en-US">
              <a:solidFill>
                <a:schemeClr val="tx1"/>
              </a:solidFill>
            </a:endParaRPr>
          </a:p>
          <a:p>
            <a:pPr algn="l"/>
            <a:endParaRPr lang="zh-CN" altLang="en-US">
              <a:solidFill>
                <a:schemeClr val="tx1"/>
              </a:solidFill>
            </a:endParaRPr>
          </a:p>
          <a:p>
            <a:pPr algn="l"/>
            <a:r>
              <a:rPr lang="zh-CN" altLang="en-US" b="1">
                <a:sym typeface="+mn-ea"/>
              </a:rPr>
              <a:t>详细操作，请看演示。</a:t>
            </a:r>
            <a:endParaRPr lang="zh-CN" altLang="en-US" b="1">
              <a:sym typeface="+mn-ea"/>
            </a:endParaRPr>
          </a:p>
          <a:p>
            <a:pPr algn="l"/>
            <a:endParaRPr lang="zh-CN" altLang="en-US" b="1">
              <a:sym typeface="+mn-ea"/>
            </a:endParaRPr>
          </a:p>
          <a:p>
            <a:pPr algn="l"/>
            <a:r>
              <a:rPr lang="zh-CN" altLang="en-US" b="1">
                <a:solidFill>
                  <a:srgbClr val="FF0000"/>
                </a:solidFill>
              </a:rPr>
              <a:t>ThreadLocal 将所有的对象全部放在 ThreadLocalMap 中，</a:t>
            </a:r>
            <a:endParaRPr lang="zh-CN" altLang="en-US" b="1">
              <a:solidFill>
                <a:srgbClr val="FF0000"/>
              </a:solidFill>
            </a:endParaRPr>
          </a:p>
          <a:p>
            <a:pPr algn="l"/>
            <a:r>
              <a:rPr lang="zh-CN" altLang="en-US" b="1">
                <a:solidFill>
                  <a:srgbClr val="FF0000"/>
                </a:solidFill>
              </a:rPr>
              <a:t>为每个线程都提供一个对象，实际上是以 空间换时间来实现线程间隔离的。</a:t>
            </a:r>
            <a:endParaRPr lang="zh-CN" altLang="en-US" b="1">
              <a:solidFill>
                <a:srgbClr val="FF0000"/>
              </a:solidFill>
            </a:endParaRPr>
          </a:p>
          <a:p>
            <a:pPr algn="l"/>
            <a:endParaRPr lang="zh-CN" altLang="en-US">
              <a:solidFill>
                <a:schemeClr val="tx1"/>
              </a:solidFill>
            </a:endParaRPr>
          </a:p>
          <a:p>
            <a:pPr algn="l"/>
            <a:endParaRPr lang="zh-CN" altLang="en-US">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3250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代理模式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821180" y="1888490"/>
            <a:ext cx="9784080" cy="4246245"/>
          </a:xfrm>
          <a:prstGeom prst="rect">
            <a:avLst/>
          </a:prstGeom>
          <a:noFill/>
        </p:spPr>
        <p:txBody>
          <a:bodyPr wrap="square" rtlCol="0" anchor="t">
            <a:spAutoFit/>
          </a:bodyPr>
          <a:p>
            <a:r>
              <a:rPr lang="zh-CN" altLang="en-US"/>
              <a:t>代理模式（</a:t>
            </a:r>
            <a:r>
              <a:rPr lang="zh-CN" altLang="en-US">
                <a:solidFill>
                  <a:srgbClr val="FF0000"/>
                </a:solidFill>
              </a:rPr>
              <a:t>Proxy Pattern</a:t>
            </a:r>
            <a:r>
              <a:rPr lang="zh-CN" altLang="en-US"/>
              <a:t>）为其他对象提供一种代理以控制对这个对象的访问。代理模式能够协调调用者和被调用者，在一定程度上降低了系统的耦合度。</a:t>
            </a:r>
            <a:endParaRPr lang="zh-CN" altLang="en-US"/>
          </a:p>
          <a:p>
            <a:endParaRPr lang="zh-CN" altLang="en-US"/>
          </a:p>
          <a:p>
            <a:pPr algn="l"/>
            <a:r>
              <a:rPr lang="zh-CN" altLang="en-US">
                <a:sym typeface="+mn-ea"/>
              </a:rPr>
              <a:t>代理对象在客服端和目标对象之间起到中介作用，代理模式属于</a:t>
            </a:r>
            <a:r>
              <a:rPr lang="zh-CN" altLang="en-US">
                <a:solidFill>
                  <a:srgbClr val="FF0000"/>
                </a:solidFill>
                <a:sym typeface="+mn-ea"/>
              </a:rPr>
              <a:t>结构型</a:t>
            </a:r>
            <a:r>
              <a:rPr lang="zh-CN" altLang="en-US">
                <a:sym typeface="+mn-ea"/>
              </a:rPr>
              <a:t>设计模式。</a:t>
            </a:r>
            <a:endParaRPr lang="zh-CN" altLang="en-US"/>
          </a:p>
          <a:p>
            <a:pPr algn="l"/>
            <a:endParaRPr lang="zh-CN" altLang="en-US"/>
          </a:p>
          <a:p>
            <a:pPr algn="l"/>
            <a:r>
              <a:rPr lang="zh-CN" altLang="en-US">
                <a:sym typeface="+mn-ea"/>
              </a:rPr>
              <a:t>使用代理模式主要有两个目的：一</a:t>
            </a:r>
            <a:r>
              <a:rPr lang="zh-CN" altLang="en-US">
                <a:solidFill>
                  <a:srgbClr val="FF0000"/>
                </a:solidFill>
                <a:sym typeface="+mn-ea"/>
              </a:rPr>
              <a:t>保护目标对象</a:t>
            </a:r>
            <a:r>
              <a:rPr lang="zh-CN" altLang="en-US">
                <a:sym typeface="+mn-ea"/>
              </a:rPr>
              <a:t>，二</a:t>
            </a:r>
            <a:r>
              <a:rPr lang="zh-CN" altLang="en-US">
                <a:solidFill>
                  <a:srgbClr val="FF0000"/>
                </a:solidFill>
                <a:sym typeface="+mn-ea"/>
              </a:rPr>
              <a:t>增强目标对象</a:t>
            </a:r>
            <a:r>
              <a:rPr lang="zh-CN" altLang="en-US">
                <a:sym typeface="+mn-ea"/>
              </a:rPr>
              <a:t>。</a:t>
            </a:r>
            <a:endParaRPr lang="zh-CN" altLang="en-US"/>
          </a:p>
          <a:p>
            <a:endParaRPr lang="zh-CN" altLang="en-US"/>
          </a:p>
          <a:p>
            <a:pPr algn="l"/>
            <a:r>
              <a:rPr lang="zh-CN" altLang="en-US">
                <a:sym typeface="+mn-ea"/>
              </a:rPr>
              <a:t>代理模式可分为</a:t>
            </a:r>
            <a:r>
              <a:rPr lang="zh-CN" altLang="en-US">
                <a:solidFill>
                  <a:srgbClr val="FF0000"/>
                </a:solidFill>
                <a:sym typeface="+mn-ea"/>
              </a:rPr>
              <a:t>静态代理</a:t>
            </a:r>
            <a:r>
              <a:rPr lang="zh-CN" altLang="en-US">
                <a:sym typeface="+mn-ea"/>
              </a:rPr>
              <a:t>和</a:t>
            </a:r>
            <a:r>
              <a:rPr lang="zh-CN" altLang="en-US">
                <a:solidFill>
                  <a:srgbClr val="FF0000"/>
                </a:solidFill>
                <a:sym typeface="+mn-ea"/>
              </a:rPr>
              <a:t>动态代理</a:t>
            </a:r>
            <a:r>
              <a:rPr lang="zh-CN" altLang="en-US">
                <a:sym typeface="+mn-ea"/>
              </a:rPr>
              <a:t>。</a:t>
            </a:r>
            <a:endParaRPr lang="zh-CN" altLang="en-US"/>
          </a:p>
          <a:p>
            <a:pPr algn="l"/>
            <a:endParaRPr lang="zh-CN" altLang="en-US"/>
          </a:p>
          <a:p>
            <a:pPr algn="l"/>
            <a:r>
              <a:rPr lang="en-US" altLang="zh-CN">
                <a:sym typeface="+mn-ea"/>
              </a:rPr>
              <a:t>1</a:t>
            </a:r>
            <a:r>
              <a:rPr lang="zh-CN" altLang="en-US">
                <a:sym typeface="+mn-ea"/>
              </a:rPr>
              <a:t>、静态代理：在代理之前，所有的东西都是</a:t>
            </a:r>
            <a:r>
              <a:rPr lang="zh-CN" altLang="en-US">
                <a:solidFill>
                  <a:srgbClr val="FF0000"/>
                </a:solidFill>
                <a:sym typeface="+mn-ea"/>
              </a:rPr>
              <a:t>已知</a:t>
            </a:r>
            <a:r>
              <a:rPr lang="zh-CN" altLang="en-US">
                <a:sym typeface="+mn-ea"/>
              </a:rPr>
              <a:t>的（人工）</a:t>
            </a:r>
            <a:endParaRPr lang="zh-CN" altLang="en-US"/>
          </a:p>
          <a:p>
            <a:pPr algn="l"/>
            <a:r>
              <a:rPr lang="en-US" altLang="zh-CN">
                <a:sym typeface="+mn-ea"/>
              </a:rPr>
              <a:t>2</a:t>
            </a:r>
            <a:r>
              <a:rPr lang="zh-CN" altLang="en-US">
                <a:sym typeface="+mn-ea"/>
              </a:rPr>
              <a:t>、动态代理：在代理之前，所有的东西都是</a:t>
            </a:r>
            <a:r>
              <a:rPr lang="zh-CN" altLang="en-US">
                <a:solidFill>
                  <a:srgbClr val="FF0000"/>
                </a:solidFill>
                <a:sym typeface="+mn-ea"/>
              </a:rPr>
              <a:t>未知</a:t>
            </a:r>
            <a:r>
              <a:rPr lang="zh-CN" altLang="en-US">
                <a:sym typeface="+mn-ea"/>
              </a:rPr>
              <a:t>的（智能）</a:t>
            </a:r>
            <a:endParaRPr lang="zh-CN" altLang="en-US"/>
          </a:p>
          <a:p>
            <a:endParaRPr lang="zh-CN" altLang="en-US"/>
          </a:p>
          <a:p>
            <a:r>
              <a:rPr lang="zh-CN" altLang="en-US" b="1">
                <a:sym typeface="+mn-ea"/>
              </a:rPr>
              <a:t>详细操作，请看演示。</a:t>
            </a:r>
            <a:endParaRPr lang="zh-CN" altLang="en-US" b="1"/>
          </a:p>
          <a:p>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3250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代理模式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892935" y="1311910"/>
            <a:ext cx="9784080" cy="4246245"/>
          </a:xfrm>
          <a:prstGeom prst="rect">
            <a:avLst/>
          </a:prstGeom>
          <a:noFill/>
        </p:spPr>
        <p:txBody>
          <a:bodyPr wrap="square" rtlCol="0" anchor="t">
            <a:spAutoFit/>
          </a:bodyPr>
          <a:p>
            <a:pPr algn="l"/>
            <a:endParaRPr lang="zh-CN" altLang="en-US">
              <a:solidFill>
                <a:srgbClr val="FF0000"/>
              </a:solidFill>
              <a:sym typeface="+mn-ea"/>
            </a:endParaRPr>
          </a:p>
          <a:p>
            <a:pPr algn="l"/>
            <a:r>
              <a:rPr lang="zh-CN" altLang="en-US">
                <a:solidFill>
                  <a:srgbClr val="FF0000"/>
                </a:solidFill>
                <a:sym typeface="+mn-ea"/>
              </a:rPr>
              <a:t>优点：</a:t>
            </a:r>
            <a:endParaRPr lang="zh-CN" altLang="en-US">
              <a:solidFill>
                <a:srgbClr val="FF0000"/>
              </a:solidFill>
            </a:endParaRPr>
          </a:p>
          <a:p>
            <a:pPr algn="l"/>
            <a:endParaRPr lang="zh-CN" altLang="en-US"/>
          </a:p>
          <a:p>
            <a:pPr algn="l"/>
            <a:r>
              <a:rPr lang="zh-CN" altLang="en-US">
                <a:sym typeface="+mn-ea"/>
              </a:rPr>
              <a:t>1、代理模式能将代理对象与真实被调用的目标对象分离。 </a:t>
            </a:r>
            <a:endParaRPr lang="zh-CN" altLang="en-US">
              <a:sym typeface="+mn-ea"/>
            </a:endParaRPr>
          </a:p>
          <a:p>
            <a:pPr algn="l"/>
            <a:r>
              <a:rPr lang="zh-CN" altLang="en-US">
                <a:sym typeface="+mn-ea"/>
              </a:rPr>
              <a:t>2、一定程度上降低了系统的耦合度，扩展性好。</a:t>
            </a:r>
            <a:endParaRPr lang="zh-CN" altLang="en-US">
              <a:sym typeface="+mn-ea"/>
            </a:endParaRPr>
          </a:p>
          <a:p>
            <a:pPr algn="l"/>
            <a:r>
              <a:rPr lang="zh-CN" altLang="en-US">
                <a:sym typeface="+mn-ea"/>
              </a:rPr>
              <a:t>3、可以起到保护目标对象的作用。 </a:t>
            </a:r>
            <a:endParaRPr lang="zh-CN" altLang="en-US">
              <a:sym typeface="+mn-ea"/>
            </a:endParaRPr>
          </a:p>
          <a:p>
            <a:pPr algn="l"/>
            <a:r>
              <a:rPr lang="zh-CN" altLang="en-US">
                <a:sym typeface="+mn-ea"/>
              </a:rPr>
              <a:t>4、可以对目标对象的功能增强。</a:t>
            </a:r>
            <a:endParaRPr lang="zh-CN" altLang="en-US">
              <a:sym typeface="+mn-ea"/>
            </a:endParaRPr>
          </a:p>
          <a:p>
            <a:pPr algn="l"/>
            <a:endParaRPr lang="zh-CN" altLang="en-US">
              <a:solidFill>
                <a:srgbClr val="FF0000"/>
              </a:solidFill>
              <a:sym typeface="+mn-ea"/>
            </a:endParaRPr>
          </a:p>
          <a:p>
            <a:pPr algn="l"/>
            <a:r>
              <a:rPr lang="zh-CN" altLang="en-US">
                <a:solidFill>
                  <a:srgbClr val="FF0000"/>
                </a:solidFill>
                <a:sym typeface="+mn-ea"/>
              </a:rPr>
              <a:t>缺点：</a:t>
            </a:r>
            <a:endParaRPr lang="zh-CN" altLang="en-US">
              <a:solidFill>
                <a:srgbClr val="FF0000"/>
              </a:solidFill>
            </a:endParaRPr>
          </a:p>
          <a:p>
            <a:pPr algn="l"/>
            <a:endParaRPr lang="zh-CN" altLang="en-US"/>
          </a:p>
          <a:p>
            <a:pPr algn="l"/>
            <a:r>
              <a:rPr lang="zh-CN" altLang="en-US">
                <a:sym typeface="+mn-ea"/>
              </a:rPr>
              <a:t>1、代理模式会造成系统设计中类的数量增加。</a:t>
            </a:r>
            <a:endParaRPr lang="zh-CN" altLang="en-US">
              <a:sym typeface="+mn-ea"/>
            </a:endParaRPr>
          </a:p>
          <a:p>
            <a:pPr algn="l"/>
            <a:r>
              <a:rPr lang="zh-CN" altLang="en-US">
                <a:sym typeface="+mn-ea"/>
              </a:rPr>
              <a:t>2、在客户端和目标对象增加一个代理对象，会造成请求处理速度变慢。 </a:t>
            </a:r>
            <a:endParaRPr lang="zh-CN" altLang="en-US">
              <a:sym typeface="+mn-ea"/>
            </a:endParaRPr>
          </a:p>
          <a:p>
            <a:pPr algn="l"/>
            <a:r>
              <a:rPr lang="zh-CN" altLang="en-US">
                <a:sym typeface="+mn-ea"/>
              </a:rPr>
              <a:t>3、增加了系统的复杂度。</a:t>
            </a:r>
            <a:endParaRPr lang="zh-CN" altLang="en-US">
              <a:sym typeface="+mn-ea"/>
            </a:endParaRPr>
          </a:p>
          <a:p>
            <a:pPr algn="l"/>
            <a:endParaRPr lang="zh-CN" altLang="en-US">
              <a:sym typeface="+mn-ea"/>
            </a:endParaRPr>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3250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代理模式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820545" y="1671955"/>
            <a:ext cx="9784080" cy="4523105"/>
          </a:xfrm>
          <a:prstGeom prst="rect">
            <a:avLst/>
          </a:prstGeom>
          <a:noFill/>
        </p:spPr>
        <p:txBody>
          <a:bodyPr wrap="square" rtlCol="0" anchor="t">
            <a:spAutoFit/>
          </a:bodyPr>
          <a:p>
            <a:pPr algn="l"/>
            <a:endParaRPr lang="zh-CN" altLang="en-US">
              <a:sym typeface="+mn-ea"/>
            </a:endParaRPr>
          </a:p>
          <a:p>
            <a:pPr algn="l"/>
            <a:r>
              <a:rPr lang="zh-CN" altLang="en-US">
                <a:solidFill>
                  <a:srgbClr val="FF0000"/>
                </a:solidFill>
                <a:sym typeface="+mn-ea"/>
              </a:rPr>
              <a:t>静态代理</a:t>
            </a:r>
            <a:r>
              <a:rPr lang="zh-CN" altLang="en-US">
                <a:sym typeface="+mn-ea"/>
              </a:rPr>
              <a:t>：</a:t>
            </a:r>
            <a:endParaRPr lang="zh-CN" altLang="en-US">
              <a:sym typeface="+mn-ea"/>
            </a:endParaRPr>
          </a:p>
          <a:p>
            <a:pPr algn="l"/>
            <a:endParaRPr lang="zh-CN" altLang="en-US"/>
          </a:p>
          <a:p>
            <a:pPr algn="l"/>
            <a:r>
              <a:rPr lang="zh-CN" altLang="en-US"/>
              <a:t>静态代理在使用时,需要定义接口或者父类,被代理对象与代理对象</a:t>
            </a:r>
            <a:r>
              <a:rPr lang="zh-CN" altLang="en-US">
                <a:solidFill>
                  <a:srgbClr val="FF0000"/>
                </a:solidFill>
              </a:rPr>
              <a:t>一起实现相同的接口</a:t>
            </a:r>
            <a:r>
              <a:rPr lang="zh-CN" altLang="en-US"/>
              <a:t>或者是</a:t>
            </a:r>
            <a:endParaRPr lang="zh-CN" altLang="en-US"/>
          </a:p>
          <a:p>
            <a:pPr algn="l"/>
            <a:r>
              <a:rPr lang="zh-CN" altLang="en-US">
                <a:solidFill>
                  <a:srgbClr val="FF0000"/>
                </a:solidFill>
              </a:rPr>
              <a:t>继承相同父类</a:t>
            </a:r>
            <a:r>
              <a:rPr lang="zh-CN" altLang="en-US"/>
              <a:t>.</a:t>
            </a:r>
            <a:endParaRPr lang="zh-CN" altLang="en-US"/>
          </a:p>
          <a:p>
            <a:pPr algn="l"/>
            <a:endParaRPr lang="zh-CN" altLang="en-US"/>
          </a:p>
          <a:p>
            <a:pPr algn="l"/>
            <a:r>
              <a:rPr lang="zh-CN" altLang="en-US">
                <a:solidFill>
                  <a:srgbClr val="FF0000"/>
                </a:solidFill>
              </a:rPr>
              <a:t>优点</a:t>
            </a:r>
            <a:r>
              <a:rPr lang="zh-CN" altLang="en-US"/>
              <a:t>：</a:t>
            </a:r>
            <a:endParaRPr lang="zh-CN" altLang="en-US"/>
          </a:p>
          <a:p>
            <a:pPr algn="l"/>
            <a:endParaRPr lang="en-US" altLang="zh-CN"/>
          </a:p>
          <a:p>
            <a:pPr algn="l"/>
            <a:r>
              <a:rPr lang="en-US" altLang="zh-CN"/>
              <a:t>可以做到在不修改目标对象的功能前提下,对目标功能扩展.</a:t>
            </a:r>
            <a:endParaRPr lang="en-US" altLang="zh-CN"/>
          </a:p>
          <a:p>
            <a:pPr algn="l"/>
            <a:endParaRPr lang="en-US" altLang="zh-CN"/>
          </a:p>
          <a:p>
            <a:pPr algn="l"/>
            <a:r>
              <a:rPr lang="zh-CN" altLang="en-US">
                <a:solidFill>
                  <a:srgbClr val="FF0000"/>
                </a:solidFill>
              </a:rPr>
              <a:t>缺点</a:t>
            </a:r>
            <a:r>
              <a:rPr lang="zh-CN" altLang="en-US"/>
              <a:t>：</a:t>
            </a:r>
            <a:endParaRPr lang="zh-CN" altLang="en-US"/>
          </a:p>
          <a:p>
            <a:pPr algn="l"/>
            <a:endParaRPr lang="zh-CN" altLang="en-US"/>
          </a:p>
          <a:p>
            <a:pPr algn="l"/>
            <a:r>
              <a:rPr lang="zh-CN" altLang="en-US"/>
              <a:t>因为代理对象需要与目标对象实现一样的接口,所以会有很多代理类,类太多.同时,一旦接口增加方法,目标对象与代理对象都要维护.</a:t>
            </a:r>
            <a:endParaRPr lang="zh-CN" altLang="en-US"/>
          </a:p>
          <a:p>
            <a:pPr algn="l"/>
            <a:endParaRPr lang="zh-CN" altLang="en-US"/>
          </a:p>
          <a:p>
            <a:pPr algn="l"/>
            <a:r>
              <a:rPr lang="zh-CN" altLang="en-US"/>
              <a:t>如何解决静态代理中的缺点呢?</a:t>
            </a:r>
            <a:r>
              <a:rPr lang="en-US" altLang="zh-CN"/>
              <a:t> </a:t>
            </a:r>
            <a:r>
              <a:rPr lang="zh-CN" altLang="en-US"/>
              <a:t>答案是可以使用动态代理方式</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3250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代理模式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821180" y="952500"/>
            <a:ext cx="9784080" cy="6739255"/>
          </a:xfrm>
          <a:prstGeom prst="rect">
            <a:avLst/>
          </a:prstGeom>
          <a:noFill/>
        </p:spPr>
        <p:txBody>
          <a:bodyPr wrap="square" rtlCol="0" anchor="t">
            <a:spAutoFit/>
          </a:bodyPr>
          <a:p>
            <a:pPr algn="l"/>
            <a:r>
              <a:rPr lang="zh-CN" altLang="en-US">
                <a:solidFill>
                  <a:srgbClr val="FF0000"/>
                </a:solidFill>
                <a:sym typeface="+mn-ea"/>
              </a:rPr>
              <a:t>动态代理</a:t>
            </a:r>
            <a:r>
              <a:rPr lang="zh-CN" altLang="en-US">
                <a:sym typeface="+mn-ea"/>
              </a:rPr>
              <a:t>：</a:t>
            </a:r>
            <a:endParaRPr lang="zh-CN" altLang="en-US">
              <a:sym typeface="+mn-ea"/>
            </a:endParaRPr>
          </a:p>
          <a:p>
            <a:pPr algn="l"/>
            <a:endParaRPr lang="zh-CN" altLang="en-US"/>
          </a:p>
          <a:p>
            <a:pPr algn="l"/>
            <a:r>
              <a:rPr lang="en-US" altLang="zh-CN">
                <a:sym typeface="+mn-ea"/>
              </a:rPr>
              <a:t>   1</a:t>
            </a:r>
            <a:r>
              <a:rPr lang="zh-CN" altLang="en-US">
                <a:sym typeface="+mn-ea"/>
              </a:rPr>
              <a:t>、</a:t>
            </a:r>
            <a:r>
              <a:rPr lang="zh-CN" altLang="en-US">
                <a:solidFill>
                  <a:srgbClr val="FF0000"/>
                </a:solidFill>
                <a:sym typeface="+mn-ea"/>
              </a:rPr>
              <a:t>JDK</a:t>
            </a:r>
            <a:r>
              <a:rPr lang="en-US" altLang="zh-CN">
                <a:solidFill>
                  <a:srgbClr val="FF0000"/>
                </a:solidFill>
                <a:sym typeface="+mn-ea"/>
              </a:rPr>
              <a:t> Proxy</a:t>
            </a:r>
            <a:r>
              <a:rPr lang="zh-CN" altLang="en-US">
                <a:sym typeface="+mn-ea"/>
              </a:rPr>
              <a:t>：采用读取接口的信息</a:t>
            </a:r>
            <a:endParaRPr lang="zh-CN" altLang="en-US">
              <a:sym typeface="+mn-ea"/>
            </a:endParaRPr>
          </a:p>
          <a:p>
            <a:pPr algn="l"/>
            <a:r>
              <a:rPr lang="en-US" altLang="zh-CN">
                <a:sym typeface="+mn-ea"/>
              </a:rPr>
              <a:t>	</a:t>
            </a:r>
            <a:r>
              <a:rPr lang="zh-CN" altLang="en-US">
                <a:sym typeface="+mn-ea"/>
              </a:rPr>
              <a:t>对于用户而言，必须要有一个接口实现，目标类相对来说复杂</a:t>
            </a:r>
            <a:endParaRPr lang="zh-CN" altLang="en-US">
              <a:sym typeface="+mn-ea"/>
            </a:endParaRPr>
          </a:p>
          <a:p>
            <a:pPr algn="l"/>
            <a:r>
              <a:rPr lang="en-US" altLang="zh-CN">
                <a:sym typeface="+mn-ea"/>
              </a:rPr>
              <a:t>	</a:t>
            </a:r>
            <a:r>
              <a:rPr lang="zh-CN" altLang="en-US">
                <a:sym typeface="+mn-ea"/>
              </a:rPr>
              <a:t>生成代理的逻辑简单，执行效率相对要低，每次都要反射动态调用</a:t>
            </a:r>
            <a:endParaRPr lang="zh-CN" altLang="en-US"/>
          </a:p>
          <a:p>
            <a:pPr algn="l"/>
            <a:endParaRPr lang="zh-CN" altLang="en-US"/>
          </a:p>
          <a:p>
            <a:pPr algn="l"/>
            <a:r>
              <a:rPr lang="en-US" altLang="zh-CN">
                <a:sym typeface="+mn-ea"/>
              </a:rPr>
              <a:t>   2</a:t>
            </a:r>
            <a:r>
              <a:rPr lang="zh-CN" altLang="en-US">
                <a:sym typeface="+mn-ea"/>
              </a:rPr>
              <a:t>、</a:t>
            </a:r>
            <a:r>
              <a:rPr lang="zh-CN" altLang="en-US">
                <a:solidFill>
                  <a:srgbClr val="FF0000"/>
                </a:solidFill>
                <a:sym typeface="+mn-ea"/>
              </a:rPr>
              <a:t>CGLib</a:t>
            </a:r>
            <a:r>
              <a:rPr lang="en-US" altLang="zh-CN">
                <a:solidFill>
                  <a:srgbClr val="FF0000"/>
                </a:solidFill>
                <a:sym typeface="+mn-ea"/>
              </a:rPr>
              <a:t> Proxy</a:t>
            </a:r>
            <a:r>
              <a:rPr lang="zh-CN" altLang="en-US">
                <a:sym typeface="+mn-ea"/>
              </a:rPr>
              <a:t>：覆盖父类方法</a:t>
            </a:r>
            <a:endParaRPr lang="zh-CN" altLang="en-US"/>
          </a:p>
          <a:p>
            <a:pPr algn="l"/>
            <a:r>
              <a:rPr lang="en-US" altLang="zh-CN">
                <a:sym typeface="+mn-ea"/>
              </a:rPr>
              <a:t>	</a:t>
            </a:r>
            <a:r>
              <a:rPr lang="zh-CN" altLang="en-US">
                <a:sym typeface="+mn-ea"/>
              </a:rPr>
              <a:t>对于用户而言，</a:t>
            </a:r>
            <a:r>
              <a:rPr lang="zh-CN" altLang="en-US">
                <a:sym typeface="+mn-ea"/>
              </a:rPr>
              <a:t>可以代理任意一个普通的类，没有任何要求</a:t>
            </a:r>
            <a:endParaRPr lang="zh-CN" altLang="en-US"/>
          </a:p>
          <a:p>
            <a:pPr algn="l"/>
            <a:r>
              <a:rPr lang="en-US" altLang="zh-CN">
                <a:sym typeface="+mn-ea"/>
              </a:rPr>
              <a:t>	</a:t>
            </a:r>
            <a:r>
              <a:rPr lang="zh-CN" altLang="en-US">
                <a:sym typeface="+mn-ea"/>
              </a:rPr>
              <a:t>生成代理逻辑更复杂，调用效率更高，生成一个包含了所有的逻辑的FastClass</a:t>
            </a:r>
            <a:endParaRPr lang="zh-CN" altLang="en-US"/>
          </a:p>
          <a:p>
            <a:pPr algn="l"/>
            <a:endParaRPr lang="zh-CN" altLang="en-US"/>
          </a:p>
          <a:p>
            <a:pPr algn="l"/>
            <a:r>
              <a:rPr lang="zh-CN" altLang="en-US">
                <a:solidFill>
                  <a:srgbClr val="FF0000"/>
                </a:solidFill>
                <a:sym typeface="+mn-ea"/>
              </a:rPr>
              <a:t>目的</a:t>
            </a:r>
            <a:r>
              <a:rPr lang="zh-CN" altLang="en-US">
                <a:sym typeface="+mn-ea"/>
              </a:rPr>
              <a:t>：</a:t>
            </a:r>
            <a:endParaRPr lang="zh-CN" altLang="en-US">
              <a:sym typeface="+mn-ea"/>
            </a:endParaRPr>
          </a:p>
          <a:p>
            <a:pPr algn="l"/>
            <a:endParaRPr lang="zh-CN" altLang="en-US">
              <a:solidFill>
                <a:srgbClr val="FF0000"/>
              </a:solidFill>
              <a:sym typeface="+mn-ea"/>
            </a:endParaRPr>
          </a:p>
          <a:p>
            <a:pPr algn="l"/>
            <a:r>
              <a:rPr lang="zh-CN" altLang="en-US">
                <a:solidFill>
                  <a:schemeClr val="tx1"/>
                </a:solidFill>
                <a:sym typeface="+mn-ea"/>
              </a:rPr>
              <a:t>都是生成一个新的类，去实现增强代码逻辑的功能</a:t>
            </a:r>
            <a:endParaRPr lang="zh-CN" altLang="en-US">
              <a:solidFill>
                <a:schemeClr val="tx1"/>
              </a:solidFill>
            </a:endParaRPr>
          </a:p>
          <a:p>
            <a:pPr algn="l"/>
            <a:endParaRPr lang="zh-CN" altLang="en-US"/>
          </a:p>
          <a:p>
            <a:pPr algn="l"/>
            <a:r>
              <a:rPr lang="zh-CN" altLang="en-US">
                <a:solidFill>
                  <a:srgbClr val="FF0000"/>
                </a:solidFill>
              </a:rPr>
              <a:t>优点</a:t>
            </a:r>
            <a:r>
              <a:rPr lang="zh-CN" altLang="en-US"/>
              <a:t>：</a:t>
            </a:r>
            <a:endParaRPr lang="zh-CN" altLang="en-US"/>
          </a:p>
          <a:p>
            <a:pPr algn="l"/>
            <a:endParaRPr lang="zh-CN" altLang="en-US"/>
          </a:p>
          <a:p>
            <a:pPr algn="l"/>
            <a:r>
              <a:rPr lang="zh-CN" altLang="en-US"/>
              <a:t>代理对象,不需要实现接口</a:t>
            </a:r>
            <a:endParaRPr lang="zh-CN" altLang="en-US"/>
          </a:p>
          <a:p>
            <a:pPr algn="l"/>
            <a:endParaRPr lang="en-US" altLang="zh-CN"/>
          </a:p>
          <a:p>
            <a:pPr algn="l"/>
            <a:r>
              <a:rPr lang="zh-CN" altLang="en-US">
                <a:solidFill>
                  <a:srgbClr val="FF0000"/>
                </a:solidFill>
              </a:rPr>
              <a:t>缺点</a:t>
            </a:r>
            <a:r>
              <a:rPr lang="zh-CN" altLang="en-US"/>
              <a:t>：</a:t>
            </a:r>
            <a:endParaRPr lang="zh-CN" altLang="en-US"/>
          </a:p>
          <a:p>
            <a:pPr algn="l"/>
            <a:endParaRPr lang="zh-CN" altLang="en-US"/>
          </a:p>
          <a:p>
            <a:pPr algn="l"/>
            <a:r>
              <a:rPr lang="zh-CN" altLang="en-US">
                <a:solidFill>
                  <a:schemeClr val="tx1"/>
                </a:solidFill>
                <a:sym typeface="+mn-ea"/>
              </a:rPr>
              <a:t>CGLib不能代理final的方法</a:t>
            </a:r>
            <a:endParaRPr lang="zh-CN" altLang="en-US">
              <a:solidFill>
                <a:schemeClr val="tx1"/>
              </a:solidFill>
            </a:endParaRPr>
          </a:p>
          <a:p>
            <a:pPr algn="l"/>
            <a:endParaRPr lang="zh-CN" altLang="en-US"/>
          </a:p>
          <a:p>
            <a:pPr algn="l"/>
            <a:endParaRPr lang="zh-CN" altLang="en-US"/>
          </a:p>
          <a:p>
            <a:pPr algn="l"/>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3250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代理模式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820545" y="1671955"/>
            <a:ext cx="9784080" cy="3138170"/>
          </a:xfrm>
          <a:prstGeom prst="rect">
            <a:avLst/>
          </a:prstGeom>
          <a:noFill/>
        </p:spPr>
        <p:txBody>
          <a:bodyPr wrap="square" rtlCol="0" anchor="t">
            <a:spAutoFit/>
          </a:bodyPr>
          <a:p>
            <a:pPr algn="l"/>
            <a:endParaRPr lang="zh-CN" altLang="en-US">
              <a:sym typeface="+mn-ea"/>
            </a:endParaRPr>
          </a:p>
          <a:p>
            <a:pPr algn="l"/>
            <a:r>
              <a:rPr lang="zh-CN" altLang="en-US">
                <a:sym typeface="+mn-ea"/>
              </a:rPr>
              <a:t>静态代理和动态代理的本质区别 ：</a:t>
            </a:r>
            <a:endParaRPr lang="zh-CN" altLang="en-US">
              <a:sym typeface="+mn-ea"/>
            </a:endParaRPr>
          </a:p>
          <a:p>
            <a:pPr algn="l"/>
            <a:endParaRPr lang="zh-CN" altLang="en-US">
              <a:sym typeface="+mn-ea"/>
            </a:endParaRPr>
          </a:p>
          <a:p>
            <a:pPr algn="l"/>
            <a:r>
              <a:rPr lang="zh-CN" altLang="en-US">
                <a:sym typeface="+mn-ea"/>
              </a:rPr>
              <a:t>1、静态代理只能通过手动完成代理操作，如果</a:t>
            </a:r>
            <a:r>
              <a:rPr lang="zh-CN" altLang="en-US">
                <a:solidFill>
                  <a:srgbClr val="FF0000"/>
                </a:solidFill>
                <a:sym typeface="+mn-ea"/>
              </a:rPr>
              <a:t>被代理类增加新的方法，代理类需要同步新增</a:t>
            </a:r>
            <a:r>
              <a:rPr lang="zh-CN" altLang="en-US">
                <a:sym typeface="+mn-ea"/>
              </a:rPr>
              <a:t>，违背开闭原则。</a:t>
            </a:r>
            <a:endParaRPr lang="zh-CN" altLang="en-US">
              <a:sym typeface="+mn-ea"/>
            </a:endParaRPr>
          </a:p>
          <a:p>
            <a:pPr algn="l"/>
            <a:r>
              <a:rPr lang="zh-CN" altLang="en-US">
                <a:sym typeface="+mn-ea"/>
              </a:rPr>
              <a:t> </a:t>
            </a:r>
            <a:endParaRPr lang="zh-CN" altLang="en-US">
              <a:sym typeface="+mn-ea"/>
            </a:endParaRPr>
          </a:p>
          <a:p>
            <a:pPr algn="l"/>
            <a:r>
              <a:rPr lang="zh-CN" altLang="en-US">
                <a:sym typeface="+mn-ea"/>
              </a:rPr>
              <a:t>2、动态代理采用在运行时动态生成代码的方式，取消了对被代理类的扩展限制，遵循开闭原则。 </a:t>
            </a:r>
            <a:endParaRPr lang="zh-CN" altLang="en-US">
              <a:sym typeface="+mn-ea"/>
            </a:endParaRPr>
          </a:p>
          <a:p>
            <a:pPr algn="l"/>
            <a:endParaRPr lang="zh-CN" altLang="en-US">
              <a:sym typeface="+mn-ea"/>
            </a:endParaRPr>
          </a:p>
          <a:p>
            <a:pPr algn="l"/>
            <a:r>
              <a:rPr lang="zh-CN" altLang="en-US">
                <a:sym typeface="+mn-ea"/>
              </a:rPr>
              <a:t>3、若动态代理要对目标类的增强逻辑扩展，结合策略模式，只需要新增策略类便可完成， 无需修改代理类的代码。</a:t>
            </a:r>
            <a:endParaRPr lang="zh-CN" altLang="en-US">
              <a:sym typeface="+mn-ea"/>
            </a:endParaRPr>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AutoShape 5"/>
          <p:cNvSpPr/>
          <p:nvPr/>
        </p:nvSpPr>
        <p:spPr bwMode="auto">
          <a:xfrm>
            <a:off x="1420095" y="3467319"/>
            <a:ext cx="2366517" cy="87059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chemeClr val="accent1"/>
          </a:solidFill>
          <a:ln>
            <a:noFill/>
          </a:ln>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2470" name="Group 6"/>
          <p:cNvGrpSpPr/>
          <p:nvPr/>
        </p:nvGrpSpPr>
        <p:grpSpPr bwMode="auto">
          <a:xfrm>
            <a:off x="1420096" y="2494595"/>
            <a:ext cx="838786" cy="838786"/>
            <a:chOff x="0" y="0"/>
            <a:chExt cx="1591420" cy="1591420"/>
          </a:xfrm>
        </p:grpSpPr>
        <p:sp>
          <p:nvSpPr>
            <p:cNvPr id="62471" name="AutoShape 7"/>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4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72" name="AutoShape 8"/>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n-US" altLang="es-ES" sz="1400" b="0" dirty="0">
                  <a:solidFill>
                    <a:schemeClr val="bg1"/>
                  </a:solidFill>
                  <a:latin typeface="Arial" panose="020B0604020202020204" pitchFamily="34" charset="0"/>
                  <a:ea typeface="微软雅黑" panose="020B0503020204020204" pitchFamily="34" charset="-122"/>
                  <a:sym typeface="Arial" panose="020B0604020202020204" pitchFamily="34" charset="0"/>
                </a:rPr>
                <a:t>70</a:t>
              </a:r>
              <a:r>
                <a:rPr lang="zh-CN" altLang="en-US" sz="1400" b="0" dirty="0">
                  <a:solidFill>
                    <a:schemeClr val="bg1"/>
                  </a:solidFill>
                  <a:latin typeface="Arial" panose="020B0604020202020204" pitchFamily="34" charset="0"/>
                  <a:ea typeface="微软雅黑" panose="020B0503020204020204" pitchFamily="34" charset="-122"/>
                  <a:sym typeface="Arial" panose="020B0604020202020204" pitchFamily="34" charset="0"/>
                </a:rPr>
                <a:t>年代</a:t>
              </a:r>
              <a:endParaRPr lang="zh-CN" altLang="en-US" sz="1400" b="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2473" name="AutoShape 9"/>
          <p:cNvSpPr/>
          <p:nvPr/>
        </p:nvSpPr>
        <p:spPr bwMode="auto">
          <a:xfrm>
            <a:off x="1736524" y="3872548"/>
            <a:ext cx="1675899" cy="2425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481965" eaLnBrk="1"/>
            <a:r>
              <a:rPr lang="zh-CN" altLang="en-US" sz="1580" b="0" dirty="0">
                <a:latin typeface="Arial" panose="020B0604020202020204" pitchFamily="34" charset="0"/>
                <a:ea typeface="微软雅黑" panose="020B0503020204020204" pitchFamily="34" charset="-122"/>
                <a:sym typeface="Arial" panose="020B0604020202020204" pitchFamily="34" charset="0"/>
              </a:rPr>
              <a:t>模式语言</a:t>
            </a:r>
            <a:r>
              <a:rPr lang="zh-CN" altLang="en-US" sz="1580" b="0" dirty="0">
                <a:latin typeface="Arial" panose="020B0604020202020204" pitchFamily="34" charset="0"/>
                <a:ea typeface="微软雅黑" panose="020B0503020204020204" pitchFamily="34" charset="-122"/>
                <a:sym typeface="Arial" panose="020B0604020202020204" pitchFamily="34" charset="0"/>
              </a:rPr>
              <a:t>诞生</a:t>
            </a:r>
            <a:endParaRPr lang="zh-CN" altLang="en-US" sz="1580" b="0" dirty="0">
              <a:latin typeface="Arial" panose="020B0604020202020204" pitchFamily="34" charset="0"/>
              <a:ea typeface="微软雅黑" panose="020B0503020204020204" pitchFamily="34" charset="-122"/>
              <a:sym typeface="Arial" panose="020B0604020202020204" pitchFamily="34" charset="0"/>
            </a:endParaRPr>
          </a:p>
        </p:txBody>
      </p:sp>
      <p:sp>
        <p:nvSpPr>
          <p:cNvPr id="62474" name="AutoShape 10"/>
          <p:cNvSpPr/>
          <p:nvPr/>
        </p:nvSpPr>
        <p:spPr bwMode="auto">
          <a:xfrm>
            <a:off x="3954035" y="3661529"/>
            <a:ext cx="2367353" cy="87059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2475" name="Group 11"/>
          <p:cNvGrpSpPr/>
          <p:nvPr/>
        </p:nvGrpSpPr>
        <p:grpSpPr bwMode="auto">
          <a:xfrm>
            <a:off x="3954034" y="4666064"/>
            <a:ext cx="839623" cy="839624"/>
            <a:chOff x="0" y="0"/>
            <a:chExt cx="1591420" cy="1591420"/>
          </a:xfrm>
        </p:grpSpPr>
        <p:sp>
          <p:nvSpPr>
            <p:cNvPr id="62476" name="AutoShape 12"/>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4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77" name="AutoShape 13"/>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n-US" altLang="es-ES" sz="1400">
                  <a:solidFill>
                    <a:schemeClr val="bg1"/>
                  </a:solidFill>
                  <a:latin typeface="Arial" panose="020B0604020202020204" pitchFamily="34" charset="0"/>
                  <a:ea typeface="微软雅黑" panose="020B0503020204020204" pitchFamily="34" charset="-122"/>
                  <a:cs typeface="Marlett" charset="0"/>
                  <a:sym typeface="Arial" panose="020B0604020202020204" pitchFamily="34" charset="0"/>
                </a:rPr>
                <a:t>1987</a:t>
              </a:r>
              <a:endParaRPr lang="en-US" altLang="es-ES" sz="1400">
                <a:solidFill>
                  <a:schemeClr val="bg1"/>
                </a:solidFill>
                <a:latin typeface="Arial" panose="020B0604020202020204" pitchFamily="34" charset="0"/>
                <a:ea typeface="微软雅黑" panose="020B0503020204020204" pitchFamily="34" charset="-122"/>
                <a:cs typeface="Marlett" charset="0"/>
                <a:sym typeface="Arial" panose="020B0604020202020204" pitchFamily="34" charset="0"/>
              </a:endParaRPr>
            </a:p>
          </p:txBody>
        </p:sp>
      </p:grpSp>
      <p:sp>
        <p:nvSpPr>
          <p:cNvPr id="62478" name="AutoShape 14"/>
          <p:cNvSpPr/>
          <p:nvPr/>
        </p:nvSpPr>
        <p:spPr bwMode="auto">
          <a:xfrm>
            <a:off x="4286368" y="3872548"/>
            <a:ext cx="1675899" cy="2025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481965" eaLnBrk="1"/>
            <a:r>
              <a:rPr lang="zh-CN" altLang="es-ES" sz="1320" b="0" dirty="0">
                <a:latin typeface="Arial" panose="020B0604020202020204" pitchFamily="34" charset="0"/>
                <a:ea typeface="微软雅黑" panose="020B0503020204020204" pitchFamily="34" charset="-122"/>
                <a:sym typeface="Arial" panose="020B0604020202020204" pitchFamily="34" charset="0"/>
              </a:rPr>
              <a:t>模式语言进入</a:t>
            </a:r>
            <a:r>
              <a:rPr lang="en-US" altLang="zh-CN" sz="1320" b="0" dirty="0">
                <a:latin typeface="Arial" panose="020B0604020202020204" pitchFamily="34" charset="0"/>
                <a:ea typeface="微软雅黑" panose="020B0503020204020204" pitchFamily="34" charset="-122"/>
                <a:sym typeface="Arial" panose="020B0604020202020204" pitchFamily="34" charset="0"/>
              </a:rPr>
              <a:t>IT</a:t>
            </a:r>
            <a:r>
              <a:rPr lang="zh-CN" altLang="en-US" sz="1320" b="0" dirty="0">
                <a:latin typeface="Arial" panose="020B0604020202020204" pitchFamily="34" charset="0"/>
                <a:ea typeface="微软雅黑" panose="020B0503020204020204" pitchFamily="34" charset="-122"/>
                <a:sym typeface="Arial" panose="020B0604020202020204" pitchFamily="34" charset="0"/>
              </a:rPr>
              <a:t>界</a:t>
            </a:r>
            <a:endParaRPr lang="zh-CN" altLang="en-US" sz="1320" b="0" dirty="0">
              <a:latin typeface="Arial" panose="020B0604020202020204" pitchFamily="34" charset="0"/>
              <a:ea typeface="微软雅黑" panose="020B0503020204020204" pitchFamily="34" charset="-122"/>
              <a:sym typeface="Arial" panose="020B0604020202020204" pitchFamily="34" charset="0"/>
            </a:endParaRPr>
          </a:p>
        </p:txBody>
      </p:sp>
      <p:sp>
        <p:nvSpPr>
          <p:cNvPr id="62479" name="AutoShape 15"/>
          <p:cNvSpPr/>
          <p:nvPr/>
        </p:nvSpPr>
        <p:spPr bwMode="auto">
          <a:xfrm>
            <a:off x="6475358" y="3467319"/>
            <a:ext cx="2366516" cy="870597"/>
          </a:xfrm>
          <a:custGeom>
            <a:avLst/>
            <a:gdLst>
              <a:gd name="T0" fmla="*/ 2243931 w 21600"/>
              <a:gd name="T1" fmla="*/ 825500 h 21600"/>
              <a:gd name="T2" fmla="*/ 2243931 w 21600"/>
              <a:gd name="T3" fmla="*/ 825500 h 21600"/>
              <a:gd name="T4" fmla="*/ 2243931 w 21600"/>
              <a:gd name="T5" fmla="*/ 825500 h 21600"/>
              <a:gd name="T6" fmla="*/ 2243931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chemeClr val="accent3"/>
          </a:solidFill>
          <a:ln>
            <a:noFill/>
          </a:ln>
        </p:spPr>
        <p:txBody>
          <a:bodyPr lIns="0" tIns="0" rIns="0" bIns="0" anchor="ctr"/>
          <a:lstStyle/>
          <a:p>
            <a:pPr>
              <a:defRPr/>
            </a:pPr>
            <a:endParaRPr lang="es-ES">
              <a:latin typeface="Arial" panose="020B0604020202020204" pitchFamily="34" charset="0"/>
              <a:ea typeface="微软雅黑" panose="020B0503020204020204" pitchFamily="34" charset="-122"/>
              <a:cs typeface="MS PGothic" panose="020B0600070205080204" pitchFamily="34" charset="-128"/>
              <a:sym typeface="Arial" panose="020B0604020202020204" pitchFamily="34" charset="0"/>
            </a:endParaRPr>
          </a:p>
        </p:txBody>
      </p:sp>
      <p:grpSp>
        <p:nvGrpSpPr>
          <p:cNvPr id="62480" name="Group 16"/>
          <p:cNvGrpSpPr/>
          <p:nvPr/>
        </p:nvGrpSpPr>
        <p:grpSpPr bwMode="auto">
          <a:xfrm>
            <a:off x="6462023" y="2494595"/>
            <a:ext cx="838786" cy="838786"/>
            <a:chOff x="0" y="0"/>
            <a:chExt cx="1591420" cy="1591420"/>
          </a:xfrm>
        </p:grpSpPr>
        <p:sp>
          <p:nvSpPr>
            <p:cNvPr id="62481" name="AutoShape 17"/>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3"/>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4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82" name="AutoShape 18"/>
            <p:cNvSpPr/>
            <p:nvPr/>
          </p:nvSpPr>
          <p:spPr bwMode="auto">
            <a:xfrm>
              <a:off x="0" y="554297"/>
              <a:ext cx="1591420" cy="4828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n-US" altLang="es-ES" sz="1400">
                  <a:solidFill>
                    <a:schemeClr val="bg1"/>
                  </a:solidFill>
                  <a:latin typeface="Arial" panose="020B0604020202020204" pitchFamily="34" charset="0"/>
                  <a:ea typeface="微软雅黑" panose="020B0503020204020204" pitchFamily="34" charset="-122"/>
                  <a:cs typeface="Marlett" charset="0"/>
                  <a:sym typeface="Arial" panose="020B0604020202020204" pitchFamily="34" charset="0"/>
                </a:rPr>
                <a:t>1994</a:t>
              </a:r>
              <a:endParaRPr lang="en-US" altLang="es-ES" sz="1400">
                <a:solidFill>
                  <a:schemeClr val="bg1"/>
                </a:solidFill>
                <a:latin typeface="Arial" panose="020B0604020202020204" pitchFamily="34" charset="0"/>
                <a:ea typeface="微软雅黑" panose="020B0503020204020204" pitchFamily="34" charset="-122"/>
                <a:cs typeface="Marlett" charset="0"/>
                <a:sym typeface="Arial" panose="020B0604020202020204" pitchFamily="34" charset="0"/>
              </a:endParaRPr>
            </a:p>
          </p:txBody>
        </p:sp>
      </p:grpSp>
      <p:sp>
        <p:nvSpPr>
          <p:cNvPr id="62483" name="AutoShape 19"/>
          <p:cNvSpPr/>
          <p:nvPr/>
        </p:nvSpPr>
        <p:spPr bwMode="auto">
          <a:xfrm>
            <a:off x="6821143" y="3880724"/>
            <a:ext cx="1675062" cy="2025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876300" eaLnBrk="0">
              <a:defRPr sz="2500" b="1">
                <a:solidFill>
                  <a:srgbClr val="FFFFFF"/>
                </a:solidFill>
                <a:latin typeface="Lato" charset="0"/>
                <a:ea typeface="MS PGothic" panose="020B0600070205080204" pitchFamily="34" charset="-128"/>
                <a:sym typeface="Lato" charset="0"/>
              </a:defRPr>
            </a:lvl1pPr>
            <a:lvl2pPr marL="742950" indent="-285750" defTabSz="876300" eaLnBrk="0">
              <a:defRPr sz="2500" b="1">
                <a:solidFill>
                  <a:srgbClr val="FFFFFF"/>
                </a:solidFill>
                <a:latin typeface="Lato" charset="0"/>
                <a:ea typeface="MS PGothic" panose="020B0600070205080204" pitchFamily="34" charset="-128"/>
                <a:sym typeface="Lato" charset="0"/>
              </a:defRPr>
            </a:lvl2pPr>
            <a:lvl3pPr marL="1143000" indent="-228600" defTabSz="876300" eaLnBrk="0">
              <a:defRPr sz="2500" b="1">
                <a:solidFill>
                  <a:srgbClr val="FFFFFF"/>
                </a:solidFill>
                <a:latin typeface="Lato" charset="0"/>
                <a:ea typeface="MS PGothic" panose="020B0600070205080204" pitchFamily="34" charset="-128"/>
                <a:sym typeface="Lato" charset="0"/>
              </a:defRPr>
            </a:lvl3pPr>
            <a:lvl4pPr marL="1600200" indent="-228600" defTabSz="876300" eaLnBrk="0">
              <a:defRPr sz="2500" b="1">
                <a:solidFill>
                  <a:srgbClr val="FFFFFF"/>
                </a:solidFill>
                <a:latin typeface="Lato" charset="0"/>
                <a:ea typeface="MS PGothic" panose="020B0600070205080204" pitchFamily="34" charset="-128"/>
                <a:sym typeface="Lato" charset="0"/>
              </a:defRPr>
            </a:lvl4pPr>
            <a:lvl5pPr marL="2057400" indent="-228600" defTabSz="876300" eaLnBrk="0">
              <a:defRPr sz="2500" b="1">
                <a:solidFill>
                  <a:srgbClr val="FFFFFF"/>
                </a:solidFill>
                <a:latin typeface="Lato" charset="0"/>
                <a:ea typeface="MS PGothic" panose="020B0600070205080204" pitchFamily="34" charset="-128"/>
                <a:sym typeface="Lato" charset="0"/>
              </a:defRPr>
            </a:lvl5pPr>
            <a:lvl6pPr marL="25146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00000"/>
              </a:lnSpc>
            </a:pPr>
            <a:r>
              <a:rPr lang="zh-CN" altLang="es-ES" sz="1320" b="0" dirty="0">
                <a:latin typeface="Arial" panose="020B0604020202020204" pitchFamily="34" charset="0"/>
                <a:ea typeface="微软雅黑" panose="020B0503020204020204" pitchFamily="34" charset="-122"/>
                <a:sym typeface="Arial" panose="020B0604020202020204" pitchFamily="34" charset="0"/>
              </a:rPr>
              <a:t>设计模式</a:t>
            </a:r>
            <a:r>
              <a:rPr lang="zh-CN" altLang="es-ES" sz="1320" b="0" dirty="0">
                <a:latin typeface="Arial" panose="020B0604020202020204" pitchFamily="34" charset="0"/>
                <a:ea typeface="微软雅黑" panose="020B0503020204020204" pitchFamily="34" charset="-122"/>
                <a:sym typeface="Arial" panose="020B0604020202020204" pitchFamily="34" charset="0"/>
              </a:rPr>
              <a:t>诞生</a:t>
            </a:r>
            <a:endParaRPr lang="zh-CN" altLang="es-ES" sz="1320" b="0" dirty="0">
              <a:latin typeface="Arial" panose="020B0604020202020204" pitchFamily="34" charset="0"/>
              <a:ea typeface="微软雅黑" panose="020B0503020204020204" pitchFamily="34" charset="-122"/>
              <a:sym typeface="Arial" panose="020B0604020202020204" pitchFamily="34" charset="0"/>
            </a:endParaRPr>
          </a:p>
        </p:txBody>
      </p:sp>
      <p:sp>
        <p:nvSpPr>
          <p:cNvPr id="62484" name="AutoShape 20"/>
          <p:cNvSpPr/>
          <p:nvPr/>
        </p:nvSpPr>
        <p:spPr bwMode="auto">
          <a:xfrm>
            <a:off x="8995961" y="3661529"/>
            <a:ext cx="2367353" cy="870597"/>
          </a:xfrm>
          <a:custGeom>
            <a:avLst/>
            <a:gdLst>
              <a:gd name="T0" fmla="*/ 2244725 w 21600"/>
              <a:gd name="T1" fmla="*/ 825500 h 21600"/>
              <a:gd name="T2" fmla="*/ 2244725 w 21600"/>
              <a:gd name="T3" fmla="*/ 825500 h 21600"/>
              <a:gd name="T4" fmla="*/ 2244725 w 21600"/>
              <a:gd name="T5" fmla="*/ 825500 h 21600"/>
              <a:gd name="T6" fmla="*/ 2244725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chemeClr val="accent4"/>
          </a:solidFill>
          <a:ln>
            <a:noFill/>
          </a:ln>
        </p:spPr>
        <p:txBody>
          <a:bodyPr lIns="0" tIns="0" rIns="0" bIns="0" anchor="ctr"/>
          <a:lstStyle/>
          <a:p>
            <a:pPr>
              <a:defRPr/>
            </a:pPr>
            <a:endParaRPr lang="es-ES">
              <a:latin typeface="Arial" panose="020B0604020202020204" pitchFamily="34" charset="0"/>
              <a:ea typeface="微软雅黑" panose="020B0503020204020204" pitchFamily="34" charset="-122"/>
              <a:cs typeface="MS PGothic" panose="020B0600070205080204" pitchFamily="34" charset="-128"/>
              <a:sym typeface="Arial" panose="020B0604020202020204" pitchFamily="34" charset="0"/>
            </a:endParaRPr>
          </a:p>
        </p:txBody>
      </p:sp>
      <p:grpSp>
        <p:nvGrpSpPr>
          <p:cNvPr id="62485" name="Group 21"/>
          <p:cNvGrpSpPr/>
          <p:nvPr/>
        </p:nvGrpSpPr>
        <p:grpSpPr bwMode="auto">
          <a:xfrm>
            <a:off x="8995962" y="4666064"/>
            <a:ext cx="838786" cy="839624"/>
            <a:chOff x="0" y="0"/>
            <a:chExt cx="1591420" cy="1591420"/>
          </a:xfrm>
        </p:grpSpPr>
        <p:sp>
          <p:nvSpPr>
            <p:cNvPr id="62486" name="AutoShape 22"/>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4"/>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4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87" name="AutoShape 23"/>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s-ES" sz="1400" dirty="0">
                  <a:solidFill>
                    <a:schemeClr val="bg1"/>
                  </a:solidFill>
                  <a:latin typeface="Arial" panose="020B0604020202020204" pitchFamily="34" charset="0"/>
                  <a:ea typeface="微软雅黑" panose="020B0503020204020204" pitchFamily="34" charset="-122"/>
                  <a:cs typeface="Marlett" charset="0"/>
                  <a:sym typeface="Arial" panose="020B0604020202020204" pitchFamily="34" charset="0"/>
                </a:rPr>
                <a:t>20</a:t>
              </a:r>
              <a:r>
                <a:rPr lang="en-US" altLang="es-ES" sz="1400" dirty="0">
                  <a:solidFill>
                    <a:schemeClr val="bg1"/>
                  </a:solidFill>
                  <a:latin typeface="Arial" panose="020B0604020202020204" pitchFamily="34" charset="0"/>
                  <a:ea typeface="微软雅黑" panose="020B0503020204020204" pitchFamily="34" charset="-122"/>
                  <a:cs typeface="Marlett" charset="0"/>
                  <a:sym typeface="Arial" panose="020B0604020202020204" pitchFamily="34" charset="0"/>
                </a:rPr>
                <a:t>21</a:t>
              </a:r>
              <a:endParaRPr lang="es-ES" sz="1400" dirty="0">
                <a:solidFill>
                  <a:schemeClr val="bg1"/>
                </a:solidFill>
                <a:latin typeface="Arial" panose="020B0604020202020204" pitchFamily="34" charset="0"/>
                <a:ea typeface="微软雅黑" panose="020B0503020204020204" pitchFamily="34" charset="-122"/>
                <a:cs typeface="Marlett" charset="0"/>
                <a:sym typeface="Arial" panose="020B0604020202020204" pitchFamily="34" charset="0"/>
              </a:endParaRPr>
            </a:p>
          </p:txBody>
        </p:sp>
      </p:grpSp>
      <p:sp>
        <p:nvSpPr>
          <p:cNvPr id="62488" name="AutoShape 24"/>
          <p:cNvSpPr/>
          <p:nvPr/>
        </p:nvSpPr>
        <p:spPr bwMode="auto">
          <a:xfrm>
            <a:off x="9355083" y="3872548"/>
            <a:ext cx="1675899" cy="2425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481965" eaLnBrk="1"/>
            <a:r>
              <a:rPr lang="zh-CN" altLang="en-US" sz="1580" b="0" dirty="0">
                <a:latin typeface="Arial" panose="020B0604020202020204" pitchFamily="34" charset="0"/>
                <a:ea typeface="微软雅黑" panose="020B0503020204020204" pitchFamily="34" charset="-122"/>
                <a:sym typeface="Arial" panose="020B0604020202020204" pitchFamily="34" charset="0"/>
              </a:rPr>
              <a:t>不断</a:t>
            </a:r>
            <a:r>
              <a:rPr lang="zh-CN" altLang="en-US" sz="1580" b="0" dirty="0">
                <a:latin typeface="Arial" panose="020B0604020202020204" pitchFamily="34" charset="0"/>
                <a:ea typeface="微软雅黑" panose="020B0503020204020204" pitchFamily="34" charset="-122"/>
                <a:sym typeface="Arial" panose="020B0604020202020204" pitchFamily="34" charset="0"/>
              </a:rPr>
              <a:t>发展</a:t>
            </a:r>
            <a:endParaRPr lang="zh-CN" altLang="en-US" sz="1580" b="0" dirty="0">
              <a:latin typeface="Arial" panose="020B0604020202020204" pitchFamily="34" charset="0"/>
              <a:ea typeface="微软雅黑" panose="020B0503020204020204" pitchFamily="34" charset="-122"/>
              <a:sym typeface="Arial" panose="020B0604020202020204" pitchFamily="34" charset="0"/>
            </a:endParaRPr>
          </a:p>
        </p:txBody>
      </p:sp>
      <p:sp>
        <p:nvSpPr>
          <p:cNvPr id="62489" name="AutoShape 25"/>
          <p:cNvSpPr/>
          <p:nvPr/>
        </p:nvSpPr>
        <p:spPr bwMode="auto">
          <a:xfrm>
            <a:off x="1496060" y="4551045"/>
            <a:ext cx="1833880"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s-E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解决不同建筑</a:t>
            </a:r>
            <a:r>
              <a:rPr lang="zh-CN" altLang="es-E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设计问题</a:t>
            </a:r>
            <a:endParaRPr lang="zh-CN" altLang="es-E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0" name="AutoShape 26"/>
          <p:cNvSpPr/>
          <p:nvPr/>
        </p:nvSpPr>
        <p:spPr bwMode="auto">
          <a:xfrm>
            <a:off x="1512177" y="4819255"/>
            <a:ext cx="2247647" cy="4419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Christopher Alexander </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研究了为解决同一个问题而设计出的不同建筑结构，发现了那些高质量的设计中的相似性。称之为</a:t>
            </a: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模式语言</a:t>
            </a: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endPar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1" name="AutoShape 27"/>
          <p:cNvSpPr/>
          <p:nvPr/>
        </p:nvSpPr>
        <p:spPr bwMode="auto">
          <a:xfrm>
            <a:off x="4017010" y="2747010"/>
            <a:ext cx="2143760"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40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软件设计开启</a:t>
            </a:r>
            <a:r>
              <a:rPr lang="zh-CN" altLang="en-US" sz="140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里程碑</a:t>
            </a:r>
            <a:endParaRPr lang="zh-CN" altLang="en-US" sz="140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2" name="AutoShape 28"/>
          <p:cNvSpPr/>
          <p:nvPr/>
        </p:nvSpPr>
        <p:spPr bwMode="auto">
          <a:xfrm>
            <a:off x="4032723" y="2980957"/>
            <a:ext cx="2248484" cy="4419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受人作品启发，从建筑学模式到编程使用模式语言，</a:t>
            </a: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Kent' Beck</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等三人做了《在面向对象编程中使用模式语言》的</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演讲</a:t>
            </a:r>
            <a:endPar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3" name="AutoShape 29"/>
          <p:cNvSpPr/>
          <p:nvPr/>
        </p:nvSpPr>
        <p:spPr bwMode="auto">
          <a:xfrm>
            <a:off x="6631940" y="4598670"/>
            <a:ext cx="2041525"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en-US" altLang="es-E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GOF</a:t>
            </a:r>
            <a:r>
              <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出版设计模式</a:t>
            </a:r>
            <a:r>
              <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一书</a:t>
            </a:r>
            <a:endPar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4" name="AutoShape 30"/>
          <p:cNvSpPr/>
          <p:nvPr/>
        </p:nvSpPr>
        <p:spPr bwMode="auto">
          <a:xfrm>
            <a:off x="6647862" y="4861111"/>
            <a:ext cx="2086921" cy="4419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s-E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《设计模式：可复用的面向对象软件的基本原理》，由</a:t>
            </a: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Erich Gamma</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等四人编写，四人联名被称为</a:t>
            </a: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Gof(Gang of Four)</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。书中记录</a:t>
            </a: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23</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个</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模式</a:t>
            </a:r>
            <a:endPar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5" name="AutoShape 31"/>
          <p:cNvSpPr/>
          <p:nvPr/>
        </p:nvSpPr>
        <p:spPr bwMode="auto">
          <a:xfrm>
            <a:off x="9123202" y="2730545"/>
            <a:ext cx="2086921"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l" eaLnBrk="1"/>
            <a:r>
              <a:rPr lang="zh-CN" altLang="es-E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历久弥新</a:t>
            </a:r>
            <a:r>
              <a:rPr lang="en-US" altLang="zh-CN"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生生不息</a:t>
            </a:r>
            <a:endPar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6" name="AutoShape 32"/>
          <p:cNvSpPr/>
          <p:nvPr/>
        </p:nvSpPr>
        <p:spPr bwMode="auto">
          <a:xfrm>
            <a:off x="9127388" y="2994351"/>
            <a:ext cx="2086921" cy="2946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许多涉及设计模式和其他软件工程最佳实践方面的书</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陆续出版</a:t>
            </a:r>
            <a:endPar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2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3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Content Placeholder 2"/>
          <p:cNvSpPr txBox="1"/>
          <p:nvPr/>
        </p:nvSpPr>
        <p:spPr>
          <a:xfrm>
            <a:off x="812764" y="304369"/>
            <a:ext cx="3067050" cy="30734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一、浅谈设计模式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历史</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
                                  </p:stCondLst>
                                  <p:childTnLst>
                                    <p:set>
                                      <p:cBhvr>
                                        <p:cTn id="6" dur="1" fill="hold">
                                          <p:stCondLst>
                                            <p:cond delay="0"/>
                                          </p:stCondLst>
                                        </p:cTn>
                                        <p:tgtEl>
                                          <p:spTgt spid="62473"/>
                                        </p:tgtEl>
                                        <p:attrNameLst>
                                          <p:attrName>style.visibility</p:attrName>
                                        </p:attrNameLst>
                                      </p:cBhvr>
                                      <p:to>
                                        <p:strVal val="visible"/>
                                      </p:to>
                                    </p:set>
                                    <p:animEffect transition="in" filter="dissolve">
                                      <p:cBhvr>
                                        <p:cTn id="7" dur="500"/>
                                        <p:tgtEl>
                                          <p:spTgt spid="62473"/>
                                        </p:tgtEl>
                                      </p:cBhvr>
                                    </p:animEffect>
                                  </p:childTnLst>
                                </p:cTn>
                              </p:par>
                            </p:childTnLst>
                          </p:cTn>
                        </p:par>
                        <p:par>
                          <p:cTn id="8" fill="hold">
                            <p:stCondLst>
                              <p:cond delay="600"/>
                            </p:stCondLst>
                            <p:childTnLst>
                              <p:par>
                                <p:cTn id="9" presetID="23" presetClass="entr" presetSubtype="16" fill="hold" nodeType="afterEffect">
                                  <p:stCondLst>
                                    <p:cond delay="100"/>
                                  </p:stCondLst>
                                  <p:childTnLst>
                                    <p:set>
                                      <p:cBhvr>
                                        <p:cTn id="10" dur="1" fill="hold">
                                          <p:stCondLst>
                                            <p:cond delay="0"/>
                                          </p:stCondLst>
                                        </p:cTn>
                                        <p:tgtEl>
                                          <p:spTgt spid="62470"/>
                                        </p:tgtEl>
                                        <p:attrNameLst>
                                          <p:attrName>style.visibility</p:attrName>
                                        </p:attrNameLst>
                                      </p:cBhvr>
                                      <p:to>
                                        <p:strVal val="visible"/>
                                      </p:to>
                                    </p:set>
                                    <p:anim calcmode="lin" valueType="num">
                                      <p:cBhvr>
                                        <p:cTn id="11" dur="500" fill="hold"/>
                                        <p:tgtEl>
                                          <p:spTgt spid="62470"/>
                                        </p:tgtEl>
                                        <p:attrNameLst>
                                          <p:attrName>ppt_w</p:attrName>
                                        </p:attrNameLst>
                                      </p:cBhvr>
                                      <p:tavLst>
                                        <p:tav tm="0">
                                          <p:val>
                                            <p:fltVal val="0"/>
                                          </p:val>
                                        </p:tav>
                                        <p:tav tm="100000">
                                          <p:val>
                                            <p:strVal val="#ppt_w"/>
                                          </p:val>
                                        </p:tav>
                                      </p:tavLst>
                                    </p:anim>
                                    <p:anim calcmode="lin" valueType="num">
                                      <p:cBhvr>
                                        <p:cTn id="12" dur="500" fill="hold"/>
                                        <p:tgtEl>
                                          <p:spTgt spid="62470"/>
                                        </p:tgtEl>
                                        <p:attrNameLst>
                                          <p:attrName>ppt_h</p:attrName>
                                        </p:attrNameLst>
                                      </p:cBhvr>
                                      <p:tavLst>
                                        <p:tav tm="0">
                                          <p:val>
                                            <p:fltVal val="0"/>
                                          </p:val>
                                        </p:tav>
                                        <p:tav tm="100000">
                                          <p:val>
                                            <p:strVal val="#ppt_h"/>
                                          </p:val>
                                        </p:tav>
                                      </p:tavLst>
                                    </p:anim>
                                  </p:childTnLst>
                                </p:cTn>
                              </p:par>
                            </p:childTnLst>
                          </p:cTn>
                        </p:par>
                        <p:par>
                          <p:cTn id="13" fill="hold">
                            <p:stCondLst>
                              <p:cond delay="1200"/>
                            </p:stCondLst>
                            <p:childTnLst>
                              <p:par>
                                <p:cTn id="14" presetID="9" presetClass="entr" presetSubtype="0" fill="hold" grpId="0" nodeType="afterEffect">
                                  <p:stCondLst>
                                    <p:cond delay="100"/>
                                  </p:stCondLst>
                                  <p:childTnLst>
                                    <p:set>
                                      <p:cBhvr>
                                        <p:cTn id="15" dur="1" fill="hold">
                                          <p:stCondLst>
                                            <p:cond delay="0"/>
                                          </p:stCondLst>
                                        </p:cTn>
                                        <p:tgtEl>
                                          <p:spTgt spid="62469"/>
                                        </p:tgtEl>
                                        <p:attrNameLst>
                                          <p:attrName>style.visibility</p:attrName>
                                        </p:attrNameLst>
                                      </p:cBhvr>
                                      <p:to>
                                        <p:strVal val="visible"/>
                                      </p:to>
                                    </p:set>
                                    <p:animEffect transition="in" filter="dissolve">
                                      <p:cBhvr>
                                        <p:cTn id="16" dur="500"/>
                                        <p:tgtEl>
                                          <p:spTgt spid="62469"/>
                                        </p:tgtEl>
                                      </p:cBhvr>
                                    </p:animEffect>
                                  </p:childTnLst>
                                </p:cTn>
                              </p:par>
                            </p:childTnLst>
                          </p:cTn>
                        </p:par>
                        <p:par>
                          <p:cTn id="17" fill="hold">
                            <p:stCondLst>
                              <p:cond delay="1800"/>
                            </p:stCondLst>
                            <p:childTnLst>
                              <p:par>
                                <p:cTn id="18" presetID="9" presetClass="entr" presetSubtype="0" fill="hold" grpId="0" nodeType="afterEffect">
                                  <p:stCondLst>
                                    <p:cond delay="100"/>
                                  </p:stCondLst>
                                  <p:childTnLst>
                                    <p:set>
                                      <p:cBhvr>
                                        <p:cTn id="19" dur="1" fill="hold">
                                          <p:stCondLst>
                                            <p:cond delay="0"/>
                                          </p:stCondLst>
                                        </p:cTn>
                                        <p:tgtEl>
                                          <p:spTgt spid="62478"/>
                                        </p:tgtEl>
                                        <p:attrNameLst>
                                          <p:attrName>style.visibility</p:attrName>
                                        </p:attrNameLst>
                                      </p:cBhvr>
                                      <p:to>
                                        <p:strVal val="visible"/>
                                      </p:to>
                                    </p:set>
                                    <p:animEffect transition="in" filter="dissolve">
                                      <p:cBhvr>
                                        <p:cTn id="20" dur="500"/>
                                        <p:tgtEl>
                                          <p:spTgt spid="62478"/>
                                        </p:tgtEl>
                                      </p:cBhvr>
                                    </p:animEffect>
                                  </p:childTnLst>
                                </p:cTn>
                              </p:par>
                            </p:childTnLst>
                          </p:cTn>
                        </p:par>
                        <p:par>
                          <p:cTn id="21" fill="hold">
                            <p:stCondLst>
                              <p:cond delay="2400"/>
                            </p:stCondLst>
                            <p:childTnLst>
                              <p:par>
                                <p:cTn id="22" presetID="23" presetClass="entr" presetSubtype="16" fill="hold" nodeType="afterEffect">
                                  <p:stCondLst>
                                    <p:cond delay="100"/>
                                  </p:stCondLst>
                                  <p:childTnLst>
                                    <p:set>
                                      <p:cBhvr>
                                        <p:cTn id="23" dur="1" fill="hold">
                                          <p:stCondLst>
                                            <p:cond delay="0"/>
                                          </p:stCondLst>
                                        </p:cTn>
                                        <p:tgtEl>
                                          <p:spTgt spid="62475"/>
                                        </p:tgtEl>
                                        <p:attrNameLst>
                                          <p:attrName>style.visibility</p:attrName>
                                        </p:attrNameLst>
                                      </p:cBhvr>
                                      <p:to>
                                        <p:strVal val="visible"/>
                                      </p:to>
                                    </p:set>
                                    <p:anim calcmode="lin" valueType="num">
                                      <p:cBhvr>
                                        <p:cTn id="24" dur="500" fill="hold"/>
                                        <p:tgtEl>
                                          <p:spTgt spid="62475"/>
                                        </p:tgtEl>
                                        <p:attrNameLst>
                                          <p:attrName>ppt_w</p:attrName>
                                        </p:attrNameLst>
                                      </p:cBhvr>
                                      <p:tavLst>
                                        <p:tav tm="0">
                                          <p:val>
                                            <p:fltVal val="0"/>
                                          </p:val>
                                        </p:tav>
                                        <p:tav tm="100000">
                                          <p:val>
                                            <p:strVal val="#ppt_w"/>
                                          </p:val>
                                        </p:tav>
                                      </p:tavLst>
                                    </p:anim>
                                    <p:anim calcmode="lin" valueType="num">
                                      <p:cBhvr>
                                        <p:cTn id="25" dur="500" fill="hold"/>
                                        <p:tgtEl>
                                          <p:spTgt spid="62475"/>
                                        </p:tgtEl>
                                        <p:attrNameLst>
                                          <p:attrName>ppt_h</p:attrName>
                                        </p:attrNameLst>
                                      </p:cBhvr>
                                      <p:tavLst>
                                        <p:tav tm="0">
                                          <p:val>
                                            <p:fltVal val="0"/>
                                          </p:val>
                                        </p:tav>
                                        <p:tav tm="100000">
                                          <p:val>
                                            <p:strVal val="#ppt_h"/>
                                          </p:val>
                                        </p:tav>
                                      </p:tavLst>
                                    </p:anim>
                                  </p:childTnLst>
                                </p:cTn>
                              </p:par>
                            </p:childTnLst>
                          </p:cTn>
                        </p:par>
                        <p:par>
                          <p:cTn id="26" fill="hold">
                            <p:stCondLst>
                              <p:cond delay="3000"/>
                            </p:stCondLst>
                            <p:childTnLst>
                              <p:par>
                                <p:cTn id="27" presetID="9" presetClass="entr" presetSubtype="0" fill="hold" grpId="0" nodeType="afterEffect">
                                  <p:stCondLst>
                                    <p:cond delay="100"/>
                                  </p:stCondLst>
                                  <p:childTnLst>
                                    <p:set>
                                      <p:cBhvr>
                                        <p:cTn id="28" dur="1" fill="hold">
                                          <p:stCondLst>
                                            <p:cond delay="0"/>
                                          </p:stCondLst>
                                        </p:cTn>
                                        <p:tgtEl>
                                          <p:spTgt spid="62474"/>
                                        </p:tgtEl>
                                        <p:attrNameLst>
                                          <p:attrName>style.visibility</p:attrName>
                                        </p:attrNameLst>
                                      </p:cBhvr>
                                      <p:to>
                                        <p:strVal val="visible"/>
                                      </p:to>
                                    </p:set>
                                    <p:animEffect transition="in" filter="dissolve">
                                      <p:cBhvr>
                                        <p:cTn id="29" dur="500"/>
                                        <p:tgtEl>
                                          <p:spTgt spid="62474"/>
                                        </p:tgtEl>
                                      </p:cBhvr>
                                    </p:animEffect>
                                  </p:childTnLst>
                                </p:cTn>
                              </p:par>
                            </p:childTnLst>
                          </p:cTn>
                        </p:par>
                        <p:par>
                          <p:cTn id="30" fill="hold">
                            <p:stCondLst>
                              <p:cond delay="3600"/>
                            </p:stCondLst>
                            <p:childTnLst>
                              <p:par>
                                <p:cTn id="31" presetID="9" presetClass="entr" presetSubtype="0" fill="hold" grpId="0" nodeType="afterEffect">
                                  <p:stCondLst>
                                    <p:cond delay="100"/>
                                  </p:stCondLst>
                                  <p:childTnLst>
                                    <p:set>
                                      <p:cBhvr>
                                        <p:cTn id="32" dur="1" fill="hold">
                                          <p:stCondLst>
                                            <p:cond delay="0"/>
                                          </p:stCondLst>
                                        </p:cTn>
                                        <p:tgtEl>
                                          <p:spTgt spid="62483"/>
                                        </p:tgtEl>
                                        <p:attrNameLst>
                                          <p:attrName>style.visibility</p:attrName>
                                        </p:attrNameLst>
                                      </p:cBhvr>
                                      <p:to>
                                        <p:strVal val="visible"/>
                                      </p:to>
                                    </p:set>
                                    <p:animEffect transition="in" filter="dissolve">
                                      <p:cBhvr>
                                        <p:cTn id="33" dur="500"/>
                                        <p:tgtEl>
                                          <p:spTgt spid="62483"/>
                                        </p:tgtEl>
                                      </p:cBhvr>
                                    </p:animEffect>
                                  </p:childTnLst>
                                </p:cTn>
                              </p:par>
                            </p:childTnLst>
                          </p:cTn>
                        </p:par>
                        <p:par>
                          <p:cTn id="34" fill="hold">
                            <p:stCondLst>
                              <p:cond delay="4200"/>
                            </p:stCondLst>
                            <p:childTnLst>
                              <p:par>
                                <p:cTn id="35" presetID="23" presetClass="entr" presetSubtype="16" fill="hold" nodeType="afterEffect">
                                  <p:stCondLst>
                                    <p:cond delay="100"/>
                                  </p:stCondLst>
                                  <p:childTnLst>
                                    <p:set>
                                      <p:cBhvr>
                                        <p:cTn id="36" dur="1" fill="hold">
                                          <p:stCondLst>
                                            <p:cond delay="0"/>
                                          </p:stCondLst>
                                        </p:cTn>
                                        <p:tgtEl>
                                          <p:spTgt spid="62480"/>
                                        </p:tgtEl>
                                        <p:attrNameLst>
                                          <p:attrName>style.visibility</p:attrName>
                                        </p:attrNameLst>
                                      </p:cBhvr>
                                      <p:to>
                                        <p:strVal val="visible"/>
                                      </p:to>
                                    </p:set>
                                    <p:anim calcmode="lin" valueType="num">
                                      <p:cBhvr>
                                        <p:cTn id="37" dur="500" fill="hold"/>
                                        <p:tgtEl>
                                          <p:spTgt spid="62480"/>
                                        </p:tgtEl>
                                        <p:attrNameLst>
                                          <p:attrName>ppt_w</p:attrName>
                                        </p:attrNameLst>
                                      </p:cBhvr>
                                      <p:tavLst>
                                        <p:tav tm="0">
                                          <p:val>
                                            <p:fltVal val="0"/>
                                          </p:val>
                                        </p:tav>
                                        <p:tav tm="100000">
                                          <p:val>
                                            <p:strVal val="#ppt_w"/>
                                          </p:val>
                                        </p:tav>
                                      </p:tavLst>
                                    </p:anim>
                                    <p:anim calcmode="lin" valueType="num">
                                      <p:cBhvr>
                                        <p:cTn id="38" dur="500" fill="hold"/>
                                        <p:tgtEl>
                                          <p:spTgt spid="62480"/>
                                        </p:tgtEl>
                                        <p:attrNameLst>
                                          <p:attrName>ppt_h</p:attrName>
                                        </p:attrNameLst>
                                      </p:cBhvr>
                                      <p:tavLst>
                                        <p:tav tm="0">
                                          <p:val>
                                            <p:fltVal val="0"/>
                                          </p:val>
                                        </p:tav>
                                        <p:tav tm="100000">
                                          <p:val>
                                            <p:strVal val="#ppt_h"/>
                                          </p:val>
                                        </p:tav>
                                      </p:tavLst>
                                    </p:anim>
                                  </p:childTnLst>
                                </p:cTn>
                              </p:par>
                            </p:childTnLst>
                          </p:cTn>
                        </p:par>
                        <p:par>
                          <p:cTn id="39" fill="hold">
                            <p:stCondLst>
                              <p:cond delay="4800"/>
                            </p:stCondLst>
                            <p:childTnLst>
                              <p:par>
                                <p:cTn id="40" presetID="9" presetClass="entr" presetSubtype="0" fill="hold" nodeType="afterEffect">
                                  <p:stCondLst>
                                    <p:cond delay="100"/>
                                  </p:stCondLst>
                                  <p:childTnLst>
                                    <p:set>
                                      <p:cBhvr>
                                        <p:cTn id="41" dur="1" fill="hold">
                                          <p:stCondLst>
                                            <p:cond delay="0"/>
                                          </p:stCondLst>
                                        </p:cTn>
                                        <p:tgtEl>
                                          <p:spTgt spid="62479"/>
                                        </p:tgtEl>
                                        <p:attrNameLst>
                                          <p:attrName>style.visibility</p:attrName>
                                        </p:attrNameLst>
                                      </p:cBhvr>
                                      <p:to>
                                        <p:strVal val="visible"/>
                                      </p:to>
                                    </p:set>
                                    <p:animEffect transition="in" filter="dissolve">
                                      <p:cBhvr>
                                        <p:cTn id="42" dur="500"/>
                                        <p:tgtEl>
                                          <p:spTgt spid="62479"/>
                                        </p:tgtEl>
                                      </p:cBhvr>
                                    </p:animEffect>
                                  </p:childTnLst>
                                </p:cTn>
                              </p:par>
                            </p:childTnLst>
                          </p:cTn>
                        </p:par>
                        <p:par>
                          <p:cTn id="43" fill="hold">
                            <p:stCondLst>
                              <p:cond delay="5400"/>
                            </p:stCondLst>
                            <p:childTnLst>
                              <p:par>
                                <p:cTn id="44" presetID="9" presetClass="entr" presetSubtype="0" fill="hold" grpId="0" nodeType="afterEffect">
                                  <p:stCondLst>
                                    <p:cond delay="100"/>
                                  </p:stCondLst>
                                  <p:childTnLst>
                                    <p:set>
                                      <p:cBhvr>
                                        <p:cTn id="45" dur="1" fill="hold">
                                          <p:stCondLst>
                                            <p:cond delay="0"/>
                                          </p:stCondLst>
                                        </p:cTn>
                                        <p:tgtEl>
                                          <p:spTgt spid="62488"/>
                                        </p:tgtEl>
                                        <p:attrNameLst>
                                          <p:attrName>style.visibility</p:attrName>
                                        </p:attrNameLst>
                                      </p:cBhvr>
                                      <p:to>
                                        <p:strVal val="visible"/>
                                      </p:to>
                                    </p:set>
                                    <p:animEffect transition="in" filter="dissolve">
                                      <p:cBhvr>
                                        <p:cTn id="46" dur="500"/>
                                        <p:tgtEl>
                                          <p:spTgt spid="62488"/>
                                        </p:tgtEl>
                                      </p:cBhvr>
                                    </p:animEffect>
                                  </p:childTnLst>
                                </p:cTn>
                              </p:par>
                            </p:childTnLst>
                          </p:cTn>
                        </p:par>
                        <p:par>
                          <p:cTn id="47" fill="hold">
                            <p:stCondLst>
                              <p:cond delay="6000"/>
                            </p:stCondLst>
                            <p:childTnLst>
                              <p:par>
                                <p:cTn id="48" presetID="23" presetClass="entr" presetSubtype="16" fill="hold" nodeType="afterEffect">
                                  <p:stCondLst>
                                    <p:cond delay="100"/>
                                  </p:stCondLst>
                                  <p:childTnLst>
                                    <p:set>
                                      <p:cBhvr>
                                        <p:cTn id="49" dur="1" fill="hold">
                                          <p:stCondLst>
                                            <p:cond delay="0"/>
                                          </p:stCondLst>
                                        </p:cTn>
                                        <p:tgtEl>
                                          <p:spTgt spid="62485"/>
                                        </p:tgtEl>
                                        <p:attrNameLst>
                                          <p:attrName>style.visibility</p:attrName>
                                        </p:attrNameLst>
                                      </p:cBhvr>
                                      <p:to>
                                        <p:strVal val="visible"/>
                                      </p:to>
                                    </p:set>
                                    <p:anim calcmode="lin" valueType="num">
                                      <p:cBhvr>
                                        <p:cTn id="50" dur="500" fill="hold"/>
                                        <p:tgtEl>
                                          <p:spTgt spid="62485"/>
                                        </p:tgtEl>
                                        <p:attrNameLst>
                                          <p:attrName>ppt_w</p:attrName>
                                        </p:attrNameLst>
                                      </p:cBhvr>
                                      <p:tavLst>
                                        <p:tav tm="0">
                                          <p:val>
                                            <p:fltVal val="0"/>
                                          </p:val>
                                        </p:tav>
                                        <p:tav tm="100000">
                                          <p:val>
                                            <p:strVal val="#ppt_w"/>
                                          </p:val>
                                        </p:tav>
                                      </p:tavLst>
                                    </p:anim>
                                    <p:anim calcmode="lin" valueType="num">
                                      <p:cBhvr>
                                        <p:cTn id="51" dur="500" fill="hold"/>
                                        <p:tgtEl>
                                          <p:spTgt spid="62485"/>
                                        </p:tgtEl>
                                        <p:attrNameLst>
                                          <p:attrName>ppt_h</p:attrName>
                                        </p:attrNameLst>
                                      </p:cBhvr>
                                      <p:tavLst>
                                        <p:tav tm="0">
                                          <p:val>
                                            <p:fltVal val="0"/>
                                          </p:val>
                                        </p:tav>
                                        <p:tav tm="100000">
                                          <p:val>
                                            <p:strVal val="#ppt_h"/>
                                          </p:val>
                                        </p:tav>
                                      </p:tavLst>
                                    </p:anim>
                                  </p:childTnLst>
                                </p:cTn>
                              </p:par>
                            </p:childTnLst>
                          </p:cTn>
                        </p:par>
                        <p:par>
                          <p:cTn id="52" fill="hold">
                            <p:stCondLst>
                              <p:cond delay="6600"/>
                            </p:stCondLst>
                            <p:childTnLst>
                              <p:par>
                                <p:cTn id="53" presetID="9" presetClass="entr" presetSubtype="0" fill="hold" nodeType="afterEffect">
                                  <p:stCondLst>
                                    <p:cond delay="100"/>
                                  </p:stCondLst>
                                  <p:childTnLst>
                                    <p:set>
                                      <p:cBhvr>
                                        <p:cTn id="54" dur="1" fill="hold">
                                          <p:stCondLst>
                                            <p:cond delay="0"/>
                                          </p:stCondLst>
                                        </p:cTn>
                                        <p:tgtEl>
                                          <p:spTgt spid="62484"/>
                                        </p:tgtEl>
                                        <p:attrNameLst>
                                          <p:attrName>style.visibility</p:attrName>
                                        </p:attrNameLst>
                                      </p:cBhvr>
                                      <p:to>
                                        <p:strVal val="visible"/>
                                      </p:to>
                                    </p:set>
                                    <p:animEffect transition="in" filter="dissolve">
                                      <p:cBhvr>
                                        <p:cTn id="55" dur="500"/>
                                        <p:tgtEl>
                                          <p:spTgt spid="62484"/>
                                        </p:tgtEl>
                                      </p:cBhvr>
                                    </p:animEffect>
                                  </p:childTnLst>
                                </p:cTn>
                              </p:par>
                            </p:childTnLst>
                          </p:cTn>
                        </p:par>
                        <p:par>
                          <p:cTn id="56" fill="hold">
                            <p:stCondLst>
                              <p:cond delay="7200"/>
                            </p:stCondLst>
                            <p:childTnLst>
                              <p:par>
                                <p:cTn id="57" presetID="9" presetClass="entr" presetSubtype="0" fill="hold" grpId="0" nodeType="afterEffect">
                                  <p:stCondLst>
                                    <p:cond delay="100"/>
                                  </p:stCondLst>
                                  <p:childTnLst>
                                    <p:set>
                                      <p:cBhvr>
                                        <p:cTn id="58" dur="1" fill="hold">
                                          <p:stCondLst>
                                            <p:cond delay="0"/>
                                          </p:stCondLst>
                                        </p:cTn>
                                        <p:tgtEl>
                                          <p:spTgt spid="62489"/>
                                        </p:tgtEl>
                                        <p:attrNameLst>
                                          <p:attrName>style.visibility</p:attrName>
                                        </p:attrNameLst>
                                      </p:cBhvr>
                                      <p:to>
                                        <p:strVal val="visible"/>
                                      </p:to>
                                    </p:set>
                                    <p:animEffect transition="in" filter="dissolve">
                                      <p:cBhvr>
                                        <p:cTn id="59" dur="500"/>
                                        <p:tgtEl>
                                          <p:spTgt spid="62489"/>
                                        </p:tgtEl>
                                      </p:cBhvr>
                                    </p:animEffect>
                                  </p:childTnLst>
                                </p:cTn>
                              </p:par>
                            </p:childTnLst>
                          </p:cTn>
                        </p:par>
                        <p:par>
                          <p:cTn id="60" fill="hold">
                            <p:stCondLst>
                              <p:cond delay="7800"/>
                            </p:stCondLst>
                            <p:childTnLst>
                              <p:par>
                                <p:cTn id="61" presetID="9" presetClass="entr" presetSubtype="0" fill="hold" grpId="0" nodeType="afterEffect">
                                  <p:stCondLst>
                                    <p:cond delay="100"/>
                                  </p:stCondLst>
                                  <p:childTnLst>
                                    <p:set>
                                      <p:cBhvr>
                                        <p:cTn id="62" dur="1" fill="hold">
                                          <p:stCondLst>
                                            <p:cond delay="0"/>
                                          </p:stCondLst>
                                        </p:cTn>
                                        <p:tgtEl>
                                          <p:spTgt spid="62490"/>
                                        </p:tgtEl>
                                        <p:attrNameLst>
                                          <p:attrName>style.visibility</p:attrName>
                                        </p:attrNameLst>
                                      </p:cBhvr>
                                      <p:to>
                                        <p:strVal val="visible"/>
                                      </p:to>
                                    </p:set>
                                    <p:animEffect transition="in" filter="dissolve">
                                      <p:cBhvr>
                                        <p:cTn id="63" dur="500"/>
                                        <p:tgtEl>
                                          <p:spTgt spid="62490"/>
                                        </p:tgtEl>
                                      </p:cBhvr>
                                    </p:animEffect>
                                  </p:childTnLst>
                                </p:cTn>
                              </p:par>
                            </p:childTnLst>
                          </p:cTn>
                        </p:par>
                        <p:par>
                          <p:cTn id="64" fill="hold">
                            <p:stCondLst>
                              <p:cond delay="8400"/>
                            </p:stCondLst>
                            <p:childTnLst>
                              <p:par>
                                <p:cTn id="65" presetID="9" presetClass="entr" presetSubtype="0" fill="hold" grpId="0" nodeType="afterEffect">
                                  <p:stCondLst>
                                    <p:cond delay="100"/>
                                  </p:stCondLst>
                                  <p:childTnLst>
                                    <p:set>
                                      <p:cBhvr>
                                        <p:cTn id="66" dur="1" fill="hold">
                                          <p:stCondLst>
                                            <p:cond delay="0"/>
                                          </p:stCondLst>
                                        </p:cTn>
                                        <p:tgtEl>
                                          <p:spTgt spid="62491"/>
                                        </p:tgtEl>
                                        <p:attrNameLst>
                                          <p:attrName>style.visibility</p:attrName>
                                        </p:attrNameLst>
                                      </p:cBhvr>
                                      <p:to>
                                        <p:strVal val="visible"/>
                                      </p:to>
                                    </p:set>
                                    <p:animEffect transition="in" filter="dissolve">
                                      <p:cBhvr>
                                        <p:cTn id="67" dur="500"/>
                                        <p:tgtEl>
                                          <p:spTgt spid="62491"/>
                                        </p:tgtEl>
                                      </p:cBhvr>
                                    </p:animEffect>
                                  </p:childTnLst>
                                </p:cTn>
                              </p:par>
                            </p:childTnLst>
                          </p:cTn>
                        </p:par>
                        <p:par>
                          <p:cTn id="68" fill="hold">
                            <p:stCondLst>
                              <p:cond delay="9000"/>
                            </p:stCondLst>
                            <p:childTnLst>
                              <p:par>
                                <p:cTn id="69" presetID="9" presetClass="entr" presetSubtype="0" fill="hold" grpId="0" nodeType="afterEffect">
                                  <p:stCondLst>
                                    <p:cond delay="100"/>
                                  </p:stCondLst>
                                  <p:childTnLst>
                                    <p:set>
                                      <p:cBhvr>
                                        <p:cTn id="70" dur="1" fill="hold">
                                          <p:stCondLst>
                                            <p:cond delay="0"/>
                                          </p:stCondLst>
                                        </p:cTn>
                                        <p:tgtEl>
                                          <p:spTgt spid="62492"/>
                                        </p:tgtEl>
                                        <p:attrNameLst>
                                          <p:attrName>style.visibility</p:attrName>
                                        </p:attrNameLst>
                                      </p:cBhvr>
                                      <p:to>
                                        <p:strVal val="visible"/>
                                      </p:to>
                                    </p:set>
                                    <p:animEffect transition="in" filter="dissolve">
                                      <p:cBhvr>
                                        <p:cTn id="71" dur="500"/>
                                        <p:tgtEl>
                                          <p:spTgt spid="62492"/>
                                        </p:tgtEl>
                                      </p:cBhvr>
                                    </p:animEffect>
                                  </p:childTnLst>
                                </p:cTn>
                              </p:par>
                            </p:childTnLst>
                          </p:cTn>
                        </p:par>
                        <p:par>
                          <p:cTn id="72" fill="hold">
                            <p:stCondLst>
                              <p:cond delay="9600"/>
                            </p:stCondLst>
                            <p:childTnLst>
                              <p:par>
                                <p:cTn id="73" presetID="9" presetClass="entr" presetSubtype="0" fill="hold" grpId="0" nodeType="afterEffect">
                                  <p:stCondLst>
                                    <p:cond delay="100"/>
                                  </p:stCondLst>
                                  <p:childTnLst>
                                    <p:set>
                                      <p:cBhvr>
                                        <p:cTn id="74" dur="1" fill="hold">
                                          <p:stCondLst>
                                            <p:cond delay="0"/>
                                          </p:stCondLst>
                                        </p:cTn>
                                        <p:tgtEl>
                                          <p:spTgt spid="62493"/>
                                        </p:tgtEl>
                                        <p:attrNameLst>
                                          <p:attrName>style.visibility</p:attrName>
                                        </p:attrNameLst>
                                      </p:cBhvr>
                                      <p:to>
                                        <p:strVal val="visible"/>
                                      </p:to>
                                    </p:set>
                                    <p:animEffect transition="in" filter="dissolve">
                                      <p:cBhvr>
                                        <p:cTn id="75" dur="500"/>
                                        <p:tgtEl>
                                          <p:spTgt spid="62493"/>
                                        </p:tgtEl>
                                      </p:cBhvr>
                                    </p:animEffect>
                                  </p:childTnLst>
                                </p:cTn>
                              </p:par>
                            </p:childTnLst>
                          </p:cTn>
                        </p:par>
                        <p:par>
                          <p:cTn id="76" fill="hold">
                            <p:stCondLst>
                              <p:cond delay="10200"/>
                            </p:stCondLst>
                            <p:childTnLst>
                              <p:par>
                                <p:cTn id="77" presetID="9" presetClass="entr" presetSubtype="0" fill="hold" grpId="0" nodeType="afterEffect">
                                  <p:stCondLst>
                                    <p:cond delay="100"/>
                                  </p:stCondLst>
                                  <p:childTnLst>
                                    <p:set>
                                      <p:cBhvr>
                                        <p:cTn id="78" dur="1" fill="hold">
                                          <p:stCondLst>
                                            <p:cond delay="0"/>
                                          </p:stCondLst>
                                        </p:cTn>
                                        <p:tgtEl>
                                          <p:spTgt spid="62494"/>
                                        </p:tgtEl>
                                        <p:attrNameLst>
                                          <p:attrName>style.visibility</p:attrName>
                                        </p:attrNameLst>
                                      </p:cBhvr>
                                      <p:to>
                                        <p:strVal val="visible"/>
                                      </p:to>
                                    </p:set>
                                    <p:animEffect transition="in" filter="dissolve">
                                      <p:cBhvr>
                                        <p:cTn id="79" dur="500"/>
                                        <p:tgtEl>
                                          <p:spTgt spid="62494"/>
                                        </p:tgtEl>
                                      </p:cBhvr>
                                    </p:animEffect>
                                  </p:childTnLst>
                                </p:cTn>
                              </p:par>
                            </p:childTnLst>
                          </p:cTn>
                        </p:par>
                        <p:par>
                          <p:cTn id="80" fill="hold">
                            <p:stCondLst>
                              <p:cond delay="10800"/>
                            </p:stCondLst>
                            <p:childTnLst>
                              <p:par>
                                <p:cTn id="81" presetID="9" presetClass="entr" presetSubtype="0" fill="hold" grpId="0" nodeType="afterEffect">
                                  <p:stCondLst>
                                    <p:cond delay="100"/>
                                  </p:stCondLst>
                                  <p:childTnLst>
                                    <p:set>
                                      <p:cBhvr>
                                        <p:cTn id="82" dur="1" fill="hold">
                                          <p:stCondLst>
                                            <p:cond delay="0"/>
                                          </p:stCondLst>
                                        </p:cTn>
                                        <p:tgtEl>
                                          <p:spTgt spid="62495"/>
                                        </p:tgtEl>
                                        <p:attrNameLst>
                                          <p:attrName>style.visibility</p:attrName>
                                        </p:attrNameLst>
                                      </p:cBhvr>
                                      <p:to>
                                        <p:strVal val="visible"/>
                                      </p:to>
                                    </p:set>
                                    <p:animEffect transition="in" filter="dissolve">
                                      <p:cBhvr>
                                        <p:cTn id="83" dur="500"/>
                                        <p:tgtEl>
                                          <p:spTgt spid="62495"/>
                                        </p:tgtEl>
                                      </p:cBhvr>
                                    </p:animEffect>
                                  </p:childTnLst>
                                </p:cTn>
                              </p:par>
                            </p:childTnLst>
                          </p:cTn>
                        </p:par>
                        <p:par>
                          <p:cTn id="84" fill="hold">
                            <p:stCondLst>
                              <p:cond delay="11400"/>
                            </p:stCondLst>
                            <p:childTnLst>
                              <p:par>
                                <p:cTn id="85" presetID="9" presetClass="entr" presetSubtype="0" fill="hold" grpId="0" nodeType="afterEffect">
                                  <p:stCondLst>
                                    <p:cond delay="100"/>
                                  </p:stCondLst>
                                  <p:childTnLst>
                                    <p:set>
                                      <p:cBhvr>
                                        <p:cTn id="86" dur="1" fill="hold">
                                          <p:stCondLst>
                                            <p:cond delay="0"/>
                                          </p:stCondLst>
                                        </p:cTn>
                                        <p:tgtEl>
                                          <p:spTgt spid="62496"/>
                                        </p:tgtEl>
                                        <p:attrNameLst>
                                          <p:attrName>style.visibility</p:attrName>
                                        </p:attrNameLst>
                                      </p:cBhvr>
                                      <p:to>
                                        <p:strVal val="visible"/>
                                      </p:to>
                                    </p:set>
                                    <p:animEffect transition="in" filter="dissolve">
                                      <p:cBhvr>
                                        <p:cTn id="87" dur="500"/>
                                        <p:tgtEl>
                                          <p:spTgt spid="62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bldLvl="0" animBg="1"/>
      <p:bldP spid="62473" grpId="0" bldLvl="0" animBg="1" autoUpdateAnimBg="0"/>
      <p:bldP spid="62474" grpId="0" bldLvl="0" animBg="1"/>
      <p:bldP spid="62478" grpId="0" bldLvl="0" animBg="1" autoUpdateAnimBg="0"/>
      <p:bldP spid="62483" grpId="0" bldLvl="0" animBg="1" autoUpdateAnimBg="0"/>
      <p:bldP spid="62488" grpId="0" bldLvl="0" animBg="1" autoUpdateAnimBg="0"/>
      <p:bldP spid="62489" grpId="0" bldLvl="0" animBg="1" autoUpdateAnimBg="0"/>
      <p:bldP spid="62490" grpId="0" bldLvl="0" animBg="1" autoUpdateAnimBg="0"/>
      <p:bldP spid="62491" grpId="0" bldLvl="0" animBg="1" autoUpdateAnimBg="0"/>
      <p:bldP spid="62492" grpId="0" bldLvl="0" animBg="1" autoUpdateAnimBg="0"/>
      <p:bldP spid="62493" grpId="0" bldLvl="0" animBg="1" autoUpdateAnimBg="0"/>
      <p:bldP spid="62494" grpId="0" bldLvl="0" animBg="1" autoUpdateAnimBg="0"/>
      <p:bldP spid="62495" grpId="0" bldLvl="0" animBg="1" autoUpdateAnimBg="0"/>
      <p:bldP spid="62496" grpId="0" bldLvl="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3250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代理模式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604645" y="1671955"/>
            <a:ext cx="9784080" cy="2584450"/>
          </a:xfrm>
          <a:prstGeom prst="rect">
            <a:avLst/>
          </a:prstGeom>
          <a:noFill/>
        </p:spPr>
        <p:txBody>
          <a:bodyPr wrap="square" rtlCol="0" anchor="t">
            <a:spAutoFit/>
          </a:bodyPr>
          <a:p>
            <a:r>
              <a:rPr lang="zh-CN" altLang="en-US">
                <a:solidFill>
                  <a:schemeClr val="tx1"/>
                </a:solidFill>
              </a:rPr>
              <a:t>CGLib 和 JDK 动态代理对比 </a:t>
            </a:r>
            <a:endParaRPr lang="zh-CN" altLang="en-US">
              <a:solidFill>
                <a:schemeClr val="tx1"/>
              </a:solidFill>
            </a:endParaRPr>
          </a:p>
          <a:p>
            <a:endParaRPr lang="zh-CN" altLang="en-US">
              <a:solidFill>
                <a:schemeClr val="tx1"/>
              </a:solidFill>
            </a:endParaRPr>
          </a:p>
          <a:p>
            <a:r>
              <a:rPr lang="zh-CN" altLang="en-US">
                <a:solidFill>
                  <a:schemeClr val="tx1"/>
                </a:solidFill>
              </a:rPr>
              <a:t>1.JDK 动态代理是实现了被代理对象的接口，CGLib 是继承了被代理对象。 </a:t>
            </a:r>
            <a:endParaRPr lang="zh-CN" altLang="en-US">
              <a:solidFill>
                <a:schemeClr val="tx1"/>
              </a:solidFill>
            </a:endParaRPr>
          </a:p>
          <a:p>
            <a:endParaRPr lang="zh-CN" altLang="en-US">
              <a:solidFill>
                <a:schemeClr val="tx1"/>
              </a:solidFill>
            </a:endParaRPr>
          </a:p>
          <a:p>
            <a:r>
              <a:rPr lang="zh-CN" altLang="en-US">
                <a:solidFill>
                  <a:schemeClr val="tx1"/>
                </a:solidFill>
              </a:rPr>
              <a:t>2.JDK 和 CGLib 都是在运行期生成字节码，JDK 是直接写 Class 字节码，CGLib 使用 ASM 框架写 Class 字节码，Cglib 代理实现更复杂，生成代理类比 JDK 效率低。</a:t>
            </a:r>
            <a:endParaRPr lang="zh-CN" altLang="en-US">
              <a:solidFill>
                <a:schemeClr val="tx1"/>
              </a:solidFill>
            </a:endParaRPr>
          </a:p>
          <a:p>
            <a:endParaRPr lang="zh-CN" altLang="en-US">
              <a:solidFill>
                <a:schemeClr val="tx1"/>
              </a:solidFill>
            </a:endParaRPr>
          </a:p>
          <a:p>
            <a:r>
              <a:rPr lang="zh-CN" altLang="en-US">
                <a:solidFill>
                  <a:schemeClr val="tx1"/>
                </a:solidFill>
              </a:rPr>
              <a:t> 3.JDK 调用代理方法，是通过反射机制调用，CGLib 是通过 FastClass 机制直接调用方法， CGLib 执行效率更高。</a:t>
            </a:r>
            <a:endParaRPr lang="zh-CN" altLang="en-US">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3250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代理模式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904365" y="1672590"/>
            <a:ext cx="9784080" cy="2861310"/>
          </a:xfrm>
          <a:prstGeom prst="rect">
            <a:avLst/>
          </a:prstGeom>
          <a:noFill/>
        </p:spPr>
        <p:txBody>
          <a:bodyPr wrap="square" rtlCol="0" anchor="t">
            <a:spAutoFit/>
          </a:bodyPr>
          <a:p>
            <a:r>
              <a:rPr lang="zh-CN" altLang="en-US">
                <a:solidFill>
                  <a:srgbClr val="FF0000"/>
                </a:solidFill>
              </a:rPr>
              <a:t>代理模式与 Spring</a:t>
            </a:r>
            <a:r>
              <a:rPr lang="zh-CN" altLang="en-US"/>
              <a:t>：</a:t>
            </a:r>
            <a:endParaRPr lang="zh-CN" altLang="en-US"/>
          </a:p>
          <a:p>
            <a:endParaRPr lang="zh-CN" altLang="en-US"/>
          </a:p>
          <a:p>
            <a:r>
              <a:rPr lang="zh-CN" altLang="en-US"/>
              <a:t>Spring 中的代理选择原则 </a:t>
            </a:r>
            <a:endParaRPr lang="zh-CN" altLang="en-US"/>
          </a:p>
          <a:p>
            <a:endParaRPr lang="zh-CN" altLang="en-US"/>
          </a:p>
          <a:p>
            <a:r>
              <a:rPr lang="zh-CN" altLang="en-US"/>
              <a:t>1、当 Bean 有实现接口时，Spring 就会用 JDK 的动态代理 </a:t>
            </a:r>
            <a:endParaRPr lang="zh-CN" altLang="en-US"/>
          </a:p>
          <a:p>
            <a:endParaRPr lang="zh-CN" altLang="en-US"/>
          </a:p>
          <a:p>
            <a:r>
              <a:rPr lang="zh-CN" altLang="en-US"/>
              <a:t>2、当 Bean 没有实现接口时，Spring 选择 CGLib。</a:t>
            </a:r>
            <a:endParaRPr lang="zh-CN" altLang="en-US"/>
          </a:p>
          <a:p>
            <a:endParaRPr lang="zh-CN" altLang="en-US"/>
          </a:p>
          <a:p>
            <a:r>
              <a:rPr lang="zh-CN" altLang="en-US"/>
              <a:t>3、Spring 可以通过配置强制使用 CGLib，只需在 Spring 的配置文件中加入如下代码：</a:t>
            </a:r>
            <a:endParaRPr lang="zh-CN" altLang="en-US"/>
          </a:p>
          <a:p>
            <a:endParaRPr lang="zh-CN" altLang="en-US"/>
          </a:p>
        </p:txBody>
      </p:sp>
      <p:pic>
        <p:nvPicPr>
          <p:cNvPr id="2" name="图片 1"/>
          <p:cNvPicPr>
            <a:picLocks noChangeAspect="1"/>
          </p:cNvPicPr>
          <p:nvPr/>
        </p:nvPicPr>
        <p:blipFill>
          <a:blip r:embed="rId3"/>
          <a:stretch>
            <a:fillRect/>
          </a:stretch>
        </p:blipFill>
        <p:spPr>
          <a:xfrm>
            <a:off x="2181225" y="4696460"/>
            <a:ext cx="9579610" cy="35941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5344160" y="2588260"/>
            <a:ext cx="6443345" cy="676910"/>
          </a:xfrm>
          <a:prstGeom prst="rect">
            <a:avLst/>
          </a:prstGeom>
          <a:noFill/>
        </p:spPr>
        <p:txBody>
          <a:bodyPr wrap="square" lIns="0" tIns="0" rIns="0" bIns="0" rtlCol="0">
            <a:spAutoFit/>
          </a:bodyPr>
          <a:lstStyle/>
          <a:p>
            <a:r>
              <a:rPr lang="zh-CN" altLang="en-US" sz="4400" dirty="0">
                <a:solidFill>
                  <a:schemeClr val="accent1"/>
                </a:solidFill>
                <a:latin typeface="Arial" panose="020B0604020202020204" pitchFamily="34" charset="0"/>
                <a:ea typeface="微软雅黑" panose="020B0503020204020204" pitchFamily="34" charset="-122"/>
                <a:sym typeface="Arial" panose="020B0604020202020204" pitchFamily="34" charset="0"/>
              </a:rPr>
              <a:t>设计模式总结</a:t>
            </a:r>
            <a:r>
              <a:rPr lang="en-US" altLang="zh-CN" sz="4400" dirty="0">
                <a:solidFill>
                  <a:schemeClr val="accent1"/>
                </a:solidFill>
                <a:latin typeface="Arial" panose="020B0604020202020204" pitchFamily="34" charset="0"/>
                <a:ea typeface="微软雅黑" panose="020B0503020204020204" pitchFamily="34" charset="-122"/>
                <a:sym typeface="Arial" panose="020B0604020202020204" pitchFamily="34" charset="0"/>
              </a:rPr>
              <a:t> </a:t>
            </a:r>
            <a:endParaRPr lang="en-GB" altLang="zh-CN"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5344184" y="3403289"/>
            <a:ext cx="5183515" cy="368935"/>
          </a:xfrm>
          <a:prstGeom prst="rect">
            <a:avLst/>
          </a:prstGeom>
          <a:noFill/>
        </p:spPr>
        <p:txBody>
          <a:bodyPr wrap="square" lIns="0" tIns="0" rIns="0" bIns="0" rtlCol="0">
            <a:spAutoFit/>
          </a:bodyPr>
          <a:lstStyle/>
          <a:p>
            <a:pPr eaLnBrk="0" hangingPunct="0"/>
            <a:r>
              <a:rPr lang="en-US" altLang="zh-CN" sz="1200" dirty="0">
                <a:solidFill>
                  <a:schemeClr val="accent1"/>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accent1"/>
                </a:solidFill>
                <a:latin typeface="微软雅黑" panose="020B0503020204020204" pitchFamily="34" charset="-122"/>
                <a:ea typeface="微软雅黑" panose="020B0503020204020204" pitchFamily="34" charset="-122"/>
                <a:cs typeface="+mn-ea"/>
                <a:sym typeface="+mn-lt"/>
              </a:rPr>
              <a:t>不要为了套用设计模式而使用设计模式，而是，在业务上到遇到问题时，很自然地想到设计模式作 为一种解决方案。</a:t>
            </a:r>
            <a:endParaRPr lang="zh-CN" altLang="en-US" sz="12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04</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7" name="Freeform 7"/>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49"/>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49"/>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109"/>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37"/>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38"/>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Content Placeholder 2"/>
          <p:cNvSpPr txBox="1"/>
          <p:nvPr/>
        </p:nvSpPr>
        <p:spPr>
          <a:xfrm>
            <a:off x="885154" y="256109"/>
            <a:ext cx="3067050" cy="30734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四、</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常用的设计模式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3549650" y="1024255"/>
            <a:ext cx="5913120" cy="61709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37"/>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38"/>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Content Placeholder 2"/>
          <p:cNvSpPr txBox="1"/>
          <p:nvPr/>
        </p:nvSpPr>
        <p:spPr>
          <a:xfrm>
            <a:off x="885154" y="256109"/>
            <a:ext cx="3067050" cy="30734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四</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常用的设计模式对比</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aphicFrame>
        <p:nvGraphicFramePr>
          <p:cNvPr id="3" name="表格 2"/>
          <p:cNvGraphicFramePr/>
          <p:nvPr>
            <p:custDataLst>
              <p:tags r:id="rId3"/>
            </p:custDataLst>
          </p:nvPr>
        </p:nvGraphicFramePr>
        <p:xfrm>
          <a:off x="1294130" y="1183640"/>
          <a:ext cx="10126980" cy="5621020"/>
        </p:xfrm>
        <a:graphic>
          <a:graphicData uri="http://schemas.openxmlformats.org/drawingml/2006/table">
            <a:tbl>
              <a:tblPr firstRow="1" bandRow="1">
                <a:tableStyleId>{5C22544A-7EE6-4342-B048-85BDC9FD1C3A}</a:tableStyleId>
              </a:tblPr>
              <a:tblGrid>
                <a:gridCol w="3375660"/>
                <a:gridCol w="3375660"/>
                <a:gridCol w="3375660"/>
              </a:tblGrid>
              <a:tr h="518795">
                <a:tc>
                  <a:txBody>
                    <a:bodyPr/>
                    <a:p>
                      <a:pPr>
                        <a:buNone/>
                      </a:pPr>
                      <a:r>
                        <a:rPr lang="zh-CN" altLang="en-US"/>
                        <a:t>设计模式</a:t>
                      </a:r>
                      <a:endParaRPr lang="zh-CN" altLang="en-US"/>
                    </a:p>
                  </a:txBody>
                  <a:tcPr/>
                </a:tc>
                <a:tc>
                  <a:txBody>
                    <a:bodyPr/>
                    <a:p>
                      <a:pPr>
                        <a:buNone/>
                      </a:pPr>
                      <a:r>
                        <a:rPr lang="zh-CN" altLang="en-US"/>
                        <a:t>一句话归纳</a:t>
                      </a:r>
                      <a:endParaRPr lang="zh-CN" altLang="en-US"/>
                    </a:p>
                  </a:txBody>
                  <a:tcPr/>
                </a:tc>
                <a:tc>
                  <a:txBody>
                    <a:bodyPr/>
                    <a:p>
                      <a:pPr>
                        <a:buNone/>
                      </a:pPr>
                      <a:r>
                        <a:rPr lang="zh-CN" altLang="en-US"/>
                        <a:t>举例</a:t>
                      </a:r>
                      <a:endParaRPr lang="zh-CN" altLang="en-US"/>
                    </a:p>
                  </a:txBody>
                  <a:tcPr/>
                </a:tc>
              </a:tr>
              <a:tr h="870585">
                <a:tc>
                  <a:txBody>
                    <a:bodyPr/>
                    <a:p>
                      <a:pPr>
                        <a:buNone/>
                      </a:pPr>
                      <a:r>
                        <a:rPr lang="zh-CN" altLang="en-US"/>
                        <a:t>工厂模式（Factory）</a:t>
                      </a:r>
                      <a:endParaRPr lang="zh-CN" altLang="en-US"/>
                    </a:p>
                  </a:txBody>
                  <a:tcPr/>
                </a:tc>
                <a:tc>
                  <a:txBody>
                    <a:bodyPr/>
                    <a:p>
                      <a:pPr>
                        <a:buNone/>
                      </a:pPr>
                      <a:r>
                        <a:rPr lang="zh-CN" altLang="en-US"/>
                        <a:t>只对结果负责，封装创建过程</a:t>
                      </a:r>
                      <a:endParaRPr lang="zh-CN" altLang="en-US"/>
                    </a:p>
                  </a:txBody>
                  <a:tcPr/>
                </a:tc>
                <a:tc>
                  <a:txBody>
                    <a:bodyPr/>
                    <a:p>
                      <a:pPr>
                        <a:buNone/>
                      </a:pPr>
                      <a:r>
                        <a:rPr lang="zh-CN" altLang="en-US"/>
                        <a:t>BeanFactory、Calender</a:t>
                      </a:r>
                      <a:endParaRPr lang="zh-CN" altLang="en-US"/>
                    </a:p>
                  </a:txBody>
                  <a:tcPr/>
                </a:tc>
              </a:tr>
              <a:tr h="871855">
                <a:tc>
                  <a:txBody>
                    <a:bodyPr/>
                    <a:p>
                      <a:pPr>
                        <a:buNone/>
                      </a:pPr>
                      <a:r>
                        <a:rPr lang="zh-CN" altLang="en-US"/>
                        <a:t>单例模式（Singleton）</a:t>
                      </a:r>
                      <a:endParaRPr lang="zh-CN" altLang="en-US"/>
                    </a:p>
                  </a:txBody>
                  <a:tcPr/>
                </a:tc>
                <a:tc>
                  <a:txBody>
                    <a:bodyPr/>
                    <a:p>
                      <a:pPr>
                        <a:buNone/>
                      </a:pPr>
                      <a:r>
                        <a:rPr lang="zh-CN" altLang="en-US"/>
                        <a:t>保证独一无二</a:t>
                      </a:r>
                      <a:endParaRPr lang="zh-CN" altLang="en-US"/>
                    </a:p>
                  </a:txBody>
                  <a:tcPr/>
                </a:tc>
                <a:tc>
                  <a:txBody>
                    <a:bodyPr/>
                    <a:p>
                      <a:pPr>
                        <a:buNone/>
                      </a:pPr>
                      <a:r>
                        <a:rPr lang="zh-CN" altLang="en-US"/>
                        <a:t>ApplicationContext、Calender</a:t>
                      </a:r>
                      <a:endParaRPr lang="zh-CN" altLang="en-US"/>
                    </a:p>
                  </a:txBody>
                  <a:tcPr/>
                </a:tc>
              </a:tr>
              <a:tr h="870585">
                <a:tc>
                  <a:txBody>
                    <a:bodyPr/>
                    <a:p>
                      <a:pPr>
                        <a:buNone/>
                      </a:pPr>
                      <a:r>
                        <a:rPr lang="zh-CN" altLang="en-US"/>
                        <a:t>原型模式（Prototype）</a:t>
                      </a:r>
                      <a:endParaRPr lang="zh-CN" altLang="en-US"/>
                    </a:p>
                  </a:txBody>
                  <a:tcPr/>
                </a:tc>
                <a:tc>
                  <a:txBody>
                    <a:bodyPr/>
                    <a:p>
                      <a:pPr>
                        <a:buNone/>
                      </a:pPr>
                      <a:r>
                        <a:rPr lang="zh-CN" altLang="en-US"/>
                        <a:t>拔一根猴毛，吹出千万个</a:t>
                      </a:r>
                      <a:endParaRPr lang="zh-CN" altLang="en-US"/>
                    </a:p>
                  </a:txBody>
                  <a:tcPr/>
                </a:tc>
                <a:tc>
                  <a:txBody>
                    <a:bodyPr/>
                    <a:p>
                      <a:pPr>
                        <a:buNone/>
                      </a:pPr>
                      <a:r>
                        <a:rPr lang="zh-CN" altLang="en-US"/>
                        <a:t>ArrayList、PrototypeBean</a:t>
                      </a:r>
                      <a:endParaRPr lang="zh-CN" altLang="en-US"/>
                    </a:p>
                  </a:txBody>
                  <a:tcPr/>
                </a:tc>
              </a:tr>
              <a:tr h="1244600">
                <a:tc>
                  <a:txBody>
                    <a:bodyPr/>
                    <a:p>
                      <a:pPr>
                        <a:buNone/>
                      </a:pPr>
                      <a:r>
                        <a:rPr lang="zh-CN" altLang="en-US"/>
                        <a:t>代理模式（Proxy）</a:t>
                      </a:r>
                      <a:endParaRPr lang="zh-CN" altLang="en-US"/>
                    </a:p>
                  </a:txBody>
                  <a:tcPr/>
                </a:tc>
                <a:tc>
                  <a:txBody>
                    <a:bodyPr/>
                    <a:p>
                      <a:pPr>
                        <a:buNone/>
                      </a:pPr>
                      <a:r>
                        <a:rPr lang="zh-CN" altLang="en-US"/>
                        <a:t>找人办事，增强职责</a:t>
                      </a:r>
                      <a:endParaRPr lang="zh-CN" altLang="en-US"/>
                    </a:p>
                  </a:txBody>
                  <a:tcPr/>
                </a:tc>
                <a:tc>
                  <a:txBody>
                    <a:bodyPr/>
                    <a:p>
                      <a:pPr>
                        <a:buNone/>
                      </a:pPr>
                      <a:r>
                        <a:rPr lang="zh-CN" altLang="en-US"/>
                        <a:t>ProxyFactoryBean、 JdkDynamicAopProxy、CglibAopProxy</a:t>
                      </a:r>
                      <a:endParaRPr lang="zh-CN" altLang="en-US"/>
                    </a:p>
                  </a:txBody>
                  <a:tcPr/>
                </a:tc>
              </a:tr>
              <a:tr h="1244600">
                <a:tc>
                  <a:txBody>
                    <a:bodyPr/>
                    <a:p>
                      <a:pPr>
                        <a:buNone/>
                      </a:pPr>
                      <a:r>
                        <a:rPr lang="zh-CN" altLang="en-US"/>
                        <a:t>委派模式（Delegate）</a:t>
                      </a:r>
                      <a:endParaRPr lang="zh-CN" altLang="en-US"/>
                    </a:p>
                  </a:txBody>
                  <a:tcPr/>
                </a:tc>
                <a:tc>
                  <a:txBody>
                    <a:bodyPr/>
                    <a:p>
                      <a:pPr>
                        <a:buNone/>
                      </a:pPr>
                      <a:r>
                        <a:rPr lang="zh-CN" altLang="en-US"/>
                        <a:t>项目经理指派</a:t>
                      </a:r>
                      <a:r>
                        <a:rPr lang="zh-CN" altLang="en-US" sz="1800">
                          <a:sym typeface="+mn-ea"/>
                        </a:rPr>
                        <a:t>普通员工</a:t>
                      </a:r>
                      <a:r>
                        <a:rPr lang="zh-CN" altLang="en-US" sz="1800">
                          <a:sym typeface="+mn-ea"/>
                        </a:rPr>
                        <a:t>干活</a:t>
                      </a:r>
                      <a:endParaRPr lang="zh-CN" altLang="en-US" sz="1800">
                        <a:sym typeface="+mn-ea"/>
                      </a:endParaRPr>
                    </a:p>
                  </a:txBody>
                  <a:tcPr/>
                </a:tc>
                <a:tc>
                  <a:txBody>
                    <a:bodyPr/>
                    <a:p>
                      <a:pPr>
                        <a:buNone/>
                      </a:pPr>
                      <a:r>
                        <a:rPr lang="zh-CN" altLang="en-US"/>
                        <a:t>DispatcherServlet、 BeanDefinitionParserDelegate</a:t>
                      </a:r>
                      <a:endParaRPr lang="zh-CN" altLang="en-US"/>
                    </a:p>
                  </a:txBody>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37"/>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38"/>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Content Placeholder 2"/>
          <p:cNvSpPr txBox="1"/>
          <p:nvPr/>
        </p:nvSpPr>
        <p:spPr>
          <a:xfrm>
            <a:off x="885154" y="256109"/>
            <a:ext cx="3067050" cy="30734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四</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常用的设计模式对比</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aphicFrame>
        <p:nvGraphicFramePr>
          <p:cNvPr id="3" name="表格 2"/>
          <p:cNvGraphicFramePr/>
          <p:nvPr>
            <p:custDataLst>
              <p:tags r:id="rId3"/>
            </p:custDataLst>
          </p:nvPr>
        </p:nvGraphicFramePr>
        <p:xfrm>
          <a:off x="1294130" y="1183640"/>
          <a:ext cx="10126980" cy="5621020"/>
        </p:xfrm>
        <a:graphic>
          <a:graphicData uri="http://schemas.openxmlformats.org/drawingml/2006/table">
            <a:tbl>
              <a:tblPr firstRow="1" bandRow="1">
                <a:tableStyleId>{5C22544A-7EE6-4342-B048-85BDC9FD1C3A}</a:tableStyleId>
              </a:tblPr>
              <a:tblGrid>
                <a:gridCol w="3375660"/>
                <a:gridCol w="3375660"/>
                <a:gridCol w="3375660"/>
              </a:tblGrid>
              <a:tr h="518795">
                <a:tc>
                  <a:txBody>
                    <a:bodyPr/>
                    <a:p>
                      <a:pPr>
                        <a:buNone/>
                      </a:pPr>
                      <a:r>
                        <a:rPr lang="zh-CN" altLang="en-US"/>
                        <a:t>设计模式</a:t>
                      </a:r>
                      <a:endParaRPr lang="zh-CN" altLang="en-US"/>
                    </a:p>
                  </a:txBody>
                  <a:tcPr/>
                </a:tc>
                <a:tc>
                  <a:txBody>
                    <a:bodyPr/>
                    <a:p>
                      <a:pPr>
                        <a:buNone/>
                      </a:pPr>
                      <a:r>
                        <a:rPr lang="zh-CN" altLang="en-US"/>
                        <a:t>一句话归纳</a:t>
                      </a:r>
                      <a:endParaRPr lang="zh-CN" altLang="en-US"/>
                    </a:p>
                  </a:txBody>
                  <a:tcPr/>
                </a:tc>
                <a:tc>
                  <a:txBody>
                    <a:bodyPr/>
                    <a:p>
                      <a:pPr>
                        <a:buNone/>
                      </a:pPr>
                      <a:r>
                        <a:rPr lang="zh-CN" altLang="en-US"/>
                        <a:t>举例</a:t>
                      </a:r>
                      <a:endParaRPr lang="zh-CN" altLang="en-US"/>
                    </a:p>
                  </a:txBody>
                  <a:tcPr/>
                </a:tc>
              </a:tr>
              <a:tr h="870585">
                <a:tc>
                  <a:txBody>
                    <a:bodyPr/>
                    <a:p>
                      <a:pPr>
                        <a:buNone/>
                      </a:pPr>
                      <a:r>
                        <a:rPr lang="zh-CN" altLang="en-US"/>
                        <a:t>策略模式（Strategy）</a:t>
                      </a:r>
                      <a:endParaRPr lang="zh-CN" altLang="en-US"/>
                    </a:p>
                  </a:txBody>
                  <a:tcPr/>
                </a:tc>
                <a:tc>
                  <a:txBody>
                    <a:bodyPr/>
                    <a:p>
                      <a:pPr>
                        <a:buNone/>
                      </a:pPr>
                      <a:r>
                        <a:rPr lang="zh-CN" altLang="en-US"/>
                        <a:t>用户选择，结果统一。</a:t>
                      </a:r>
                      <a:endParaRPr lang="zh-CN" altLang="en-US"/>
                    </a:p>
                  </a:txBody>
                  <a:tcPr/>
                </a:tc>
                <a:tc>
                  <a:txBody>
                    <a:bodyPr/>
                    <a:p>
                      <a:pPr>
                        <a:buNone/>
                      </a:pPr>
                      <a:r>
                        <a:rPr lang="zh-CN" altLang="en-US"/>
                        <a:t>InstantiationStrategy</a:t>
                      </a:r>
                      <a:endParaRPr lang="zh-CN" altLang="en-US"/>
                    </a:p>
                  </a:txBody>
                  <a:tcPr/>
                </a:tc>
              </a:tr>
              <a:tr h="871855">
                <a:tc>
                  <a:txBody>
                    <a:bodyPr/>
                    <a:p>
                      <a:pPr>
                        <a:buNone/>
                      </a:pPr>
                      <a:r>
                        <a:rPr lang="zh-CN" altLang="en-US"/>
                        <a:t>模板模式（Template）</a:t>
                      </a:r>
                      <a:endParaRPr lang="zh-CN" altLang="en-US"/>
                    </a:p>
                  </a:txBody>
                  <a:tcPr/>
                </a:tc>
                <a:tc>
                  <a:txBody>
                    <a:bodyPr/>
                    <a:p>
                      <a:pPr>
                        <a:buNone/>
                      </a:pPr>
                      <a:r>
                        <a:rPr lang="zh-CN" altLang="en-US"/>
                        <a:t>流程标准化，自己实现定制</a:t>
                      </a:r>
                      <a:endParaRPr lang="zh-CN" altLang="en-US"/>
                    </a:p>
                  </a:txBody>
                  <a:tcPr/>
                </a:tc>
                <a:tc>
                  <a:txBody>
                    <a:bodyPr/>
                    <a:p>
                      <a:pPr>
                        <a:buNone/>
                      </a:pPr>
                      <a:r>
                        <a:rPr lang="zh-CN" altLang="en-US"/>
                        <a:t>JdbcTemplate、HttpServlet</a:t>
                      </a:r>
                      <a:endParaRPr lang="zh-CN" altLang="en-US"/>
                    </a:p>
                  </a:txBody>
                  <a:tcPr/>
                </a:tc>
              </a:tr>
              <a:tr h="870585">
                <a:tc>
                  <a:txBody>
                    <a:bodyPr/>
                    <a:p>
                      <a:pPr>
                        <a:buNone/>
                      </a:pPr>
                      <a:r>
                        <a:rPr lang="zh-CN" altLang="en-US"/>
                        <a:t>适配器模式（Adapter）</a:t>
                      </a:r>
                      <a:endParaRPr lang="zh-CN" altLang="en-US"/>
                    </a:p>
                  </a:txBody>
                  <a:tcPr/>
                </a:tc>
                <a:tc>
                  <a:txBody>
                    <a:bodyPr/>
                    <a:p>
                      <a:pPr>
                        <a:buNone/>
                      </a:pPr>
                      <a:r>
                        <a:rPr lang="zh-CN" altLang="en-US"/>
                        <a:t>兼容转换头</a:t>
                      </a:r>
                      <a:endParaRPr lang="zh-CN" altLang="en-US"/>
                    </a:p>
                  </a:txBody>
                  <a:tcPr/>
                </a:tc>
                <a:tc>
                  <a:txBody>
                    <a:bodyPr/>
                    <a:p>
                      <a:pPr>
                        <a:buNone/>
                      </a:pPr>
                      <a:r>
                        <a:rPr lang="zh-CN" altLang="en-US"/>
                        <a:t>AdvisorAdapter、HandlerAdapter</a:t>
                      </a:r>
                      <a:endParaRPr lang="zh-CN" altLang="en-US"/>
                    </a:p>
                  </a:txBody>
                  <a:tcPr/>
                </a:tc>
              </a:tr>
              <a:tr h="1244600">
                <a:tc>
                  <a:txBody>
                    <a:bodyPr/>
                    <a:p>
                      <a:pPr>
                        <a:buNone/>
                      </a:pPr>
                      <a:r>
                        <a:rPr lang="zh-CN" altLang="en-US"/>
                        <a:t>装饰器模式（Decorator）</a:t>
                      </a:r>
                      <a:endParaRPr lang="zh-CN" altLang="en-US"/>
                    </a:p>
                  </a:txBody>
                  <a:tcPr/>
                </a:tc>
                <a:tc>
                  <a:txBody>
                    <a:bodyPr/>
                    <a:p>
                      <a:pPr>
                        <a:buNone/>
                      </a:pPr>
                      <a:r>
                        <a:rPr lang="zh-CN" altLang="en-US"/>
                        <a:t>包装，同宗同源</a:t>
                      </a:r>
                      <a:endParaRPr lang="zh-CN" altLang="en-US"/>
                    </a:p>
                  </a:txBody>
                  <a:tcPr/>
                </a:tc>
                <a:tc>
                  <a:txBody>
                    <a:bodyPr/>
                    <a:p>
                      <a:pPr>
                        <a:buNone/>
                      </a:pPr>
                      <a:r>
                        <a:rPr lang="zh-CN" altLang="en-US"/>
                        <a:t>BufferedReader、InputStreamOutputStream、 HttpHeadResponseDecorator</a:t>
                      </a:r>
                      <a:endParaRPr lang="zh-CN" altLang="en-US"/>
                    </a:p>
                  </a:txBody>
                  <a:tcPr/>
                </a:tc>
              </a:tr>
              <a:tr h="1244600">
                <a:tc>
                  <a:txBody>
                    <a:bodyPr/>
                    <a:p>
                      <a:pPr>
                        <a:buNone/>
                      </a:pPr>
                      <a:r>
                        <a:rPr lang="zh-CN" altLang="en-US"/>
                        <a:t>观察者模式（Observer）</a:t>
                      </a:r>
                      <a:endParaRPr lang="zh-CN" altLang="en-US"/>
                    </a:p>
                  </a:txBody>
                  <a:tcPr/>
                </a:tc>
                <a:tc>
                  <a:txBody>
                    <a:bodyPr/>
                    <a:p>
                      <a:pPr>
                        <a:buNone/>
                      </a:pPr>
                      <a:r>
                        <a:rPr lang="zh-CN" altLang="en-US"/>
                        <a:t>任务完成时通知</a:t>
                      </a:r>
                      <a:endParaRPr lang="zh-CN" altLang="en-US"/>
                    </a:p>
                  </a:txBody>
                  <a:tcPr/>
                </a:tc>
                <a:tc>
                  <a:txBody>
                    <a:bodyPr/>
                    <a:p>
                      <a:pPr>
                        <a:buNone/>
                      </a:pPr>
                      <a:r>
                        <a:rPr lang="zh-CN" altLang="en-US"/>
                        <a:t>ContextLoaderL</a:t>
                      </a:r>
                      <a:r>
                        <a:rPr lang="en-US" altLang="zh-CN"/>
                        <a:t>--</a:t>
                      </a:r>
                      <a:r>
                        <a:rPr lang="zh-CN" altLang="en-US"/>
                        <a:t>istener</a:t>
                      </a:r>
                      <a:endParaRPr lang="zh-CN" altLang="en-US"/>
                    </a:p>
                  </a:txBody>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577215" y="224790"/>
            <a:ext cx="353758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四、设计模式总结</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参考资料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文本框 1"/>
          <p:cNvSpPr txBox="1"/>
          <p:nvPr/>
        </p:nvSpPr>
        <p:spPr>
          <a:xfrm>
            <a:off x="1965325" y="1240155"/>
            <a:ext cx="7174865" cy="5631180"/>
          </a:xfrm>
          <a:prstGeom prst="rect">
            <a:avLst/>
          </a:prstGeom>
          <a:noFill/>
        </p:spPr>
        <p:txBody>
          <a:bodyPr wrap="square" rtlCol="0">
            <a:spAutoFit/>
          </a:bodyPr>
          <a:p>
            <a:pPr algn="l"/>
            <a:endParaRPr lang="zh-CN" altLang="en-US">
              <a:sym typeface="+mn-ea"/>
            </a:endParaRPr>
          </a:p>
          <a:p>
            <a:pPr marL="342900" indent="-342900" algn="l">
              <a:buFont typeface="Arial" panose="020B0604020202020204" pitchFamily="34" charset="0"/>
              <a:buChar char="•"/>
            </a:pPr>
            <a:r>
              <a:rPr lang="zh-CN" altLang="en-US">
                <a:sym typeface="+mn-ea"/>
              </a:rPr>
              <a:t>《大话设计模式》</a:t>
            </a:r>
            <a:endParaRPr lang="zh-CN" altLang="en-US">
              <a:sym typeface="+mn-ea"/>
            </a:endParaRPr>
          </a:p>
          <a:p>
            <a:pPr marL="0" indent="0" algn="l">
              <a:buFont typeface="Arial" panose="020B0604020202020204" pitchFamily="34" charset="0"/>
              <a:buNone/>
            </a:pPr>
            <a:r>
              <a:rPr lang="zh-CN" altLang="en-US">
                <a:sym typeface="+mn-ea"/>
                <a:hlinkClick r:id="rId3" action="ppaction://hlinkfile"/>
              </a:rPr>
              <a:t>https://book.douban.com/subject/2334288/</a:t>
            </a:r>
            <a:endParaRPr lang="zh-CN" altLang="en-US">
              <a:sym typeface="+mn-ea"/>
            </a:endParaRPr>
          </a:p>
          <a:p>
            <a:pPr marL="285750" indent="-285750" algn="l">
              <a:buFont typeface="Arial" panose="020B0604020202020204" pitchFamily="34" charset="0"/>
              <a:buChar char="•"/>
            </a:pPr>
            <a:endParaRPr lang="zh-CN" altLang="en-US">
              <a:sym typeface="+mn-ea"/>
            </a:endParaRPr>
          </a:p>
          <a:p>
            <a:pPr marL="342900" indent="-342900" algn="l">
              <a:buFont typeface="Arial" panose="020B0604020202020204" pitchFamily="34" charset="0"/>
              <a:buChar char="•"/>
            </a:pPr>
            <a:r>
              <a:rPr lang="zh-CN" altLang="en-US">
                <a:sym typeface="+mn-ea"/>
              </a:rPr>
              <a:t>《Head First设计模式》</a:t>
            </a:r>
            <a:endParaRPr lang="zh-CN" altLang="en-US">
              <a:sym typeface="+mn-ea"/>
            </a:endParaRPr>
          </a:p>
          <a:p>
            <a:pPr marL="0" indent="0" algn="l">
              <a:buFont typeface="Arial" panose="020B0604020202020204" pitchFamily="34" charset="0"/>
              <a:buNone/>
            </a:pPr>
            <a:r>
              <a:rPr lang="zh-CN" altLang="en-US">
                <a:sym typeface="+mn-ea"/>
                <a:hlinkClick r:id="rId4" action="ppaction://hlinkfile"/>
              </a:rPr>
              <a:t>https://book.douban.com/subject/2243615/</a:t>
            </a:r>
            <a:endParaRPr lang="zh-CN" altLang="en-US">
              <a:sym typeface="+mn-ea"/>
            </a:endParaRPr>
          </a:p>
          <a:p>
            <a:pPr marL="342900" indent="-342900" algn="l">
              <a:buFont typeface="Arial" panose="020B0604020202020204" pitchFamily="34" charset="0"/>
              <a:buChar char="•"/>
            </a:pPr>
            <a:endParaRPr lang="zh-CN" altLang="en-US">
              <a:sym typeface="+mn-ea"/>
            </a:endParaRPr>
          </a:p>
          <a:p>
            <a:pPr marL="342900" indent="-342900" algn="l">
              <a:buFont typeface="Arial" panose="020B0604020202020204" pitchFamily="34" charset="0"/>
              <a:buChar char="•"/>
            </a:pPr>
            <a:r>
              <a:rPr lang="zh-CN" altLang="en-US">
                <a:sym typeface="+mn-ea"/>
              </a:rPr>
              <a:t>《设计模式-可复用面向对象软件的基础》</a:t>
            </a:r>
            <a:endParaRPr lang="zh-CN" altLang="en-US">
              <a:sym typeface="+mn-ea"/>
            </a:endParaRPr>
          </a:p>
          <a:p>
            <a:pPr marL="0" indent="0" algn="l">
              <a:buFont typeface="Arial" panose="020B0604020202020204" pitchFamily="34" charset="0"/>
              <a:buNone/>
            </a:pPr>
            <a:r>
              <a:rPr lang="zh-CN" altLang="en-US">
                <a:sym typeface="+mn-ea"/>
                <a:hlinkClick r:id="rId5" action="ppaction://hlinkfile"/>
              </a:rPr>
              <a:t>https://book.douban.com/subject/1052241/</a:t>
            </a:r>
            <a:endParaRPr lang="zh-CN" altLang="en-US">
              <a:sym typeface="+mn-ea"/>
            </a:endParaRPr>
          </a:p>
          <a:p>
            <a:pPr marL="342900" indent="-342900" algn="l">
              <a:buFont typeface="Arial" panose="020B0604020202020204" pitchFamily="34" charset="0"/>
              <a:buChar char="•"/>
            </a:pPr>
            <a:endParaRPr lang="zh-CN" altLang="en-US">
              <a:sym typeface="+mn-ea"/>
            </a:endParaRPr>
          </a:p>
          <a:p>
            <a:pPr marL="342900" indent="-342900" algn="l">
              <a:buFont typeface="Arial" panose="020B0604020202020204" pitchFamily="34" charset="0"/>
              <a:buChar char="•"/>
            </a:pPr>
            <a:r>
              <a:rPr lang="zh-CN" altLang="en-US">
                <a:sym typeface="+mn-ea"/>
              </a:rPr>
              <a:t>《Effective Java》</a:t>
            </a:r>
            <a:endParaRPr lang="zh-CN" altLang="en-US">
              <a:sym typeface="+mn-ea"/>
              <a:hlinkClick r:id="rId6" action="ppaction://hlinkfile"/>
            </a:endParaRPr>
          </a:p>
          <a:p>
            <a:pPr marL="0" indent="0" algn="l">
              <a:buFont typeface="Arial" panose="020B0604020202020204" pitchFamily="34" charset="0"/>
              <a:buNone/>
            </a:pPr>
            <a:r>
              <a:rPr lang="zh-CN" altLang="en-US">
                <a:sym typeface="+mn-ea"/>
                <a:hlinkClick r:id="rId6" action="ppaction://hlinkfile"/>
              </a:rPr>
              <a:t>https://book.douban.com/subject/30412517/</a:t>
            </a:r>
            <a:endParaRPr lang="zh-CN" altLang="en-US">
              <a:sym typeface="+mn-ea"/>
            </a:endParaRPr>
          </a:p>
          <a:p>
            <a:pPr marL="342900" indent="-342900" algn="l">
              <a:buFont typeface="Arial" panose="020B0604020202020204" pitchFamily="34" charset="0"/>
              <a:buChar char="•"/>
            </a:pPr>
            <a:endParaRPr lang="zh-CN" altLang="en-US">
              <a:sym typeface="+mn-ea"/>
            </a:endParaRPr>
          </a:p>
          <a:p>
            <a:pPr marL="342900" indent="-342900" algn="l">
              <a:buFont typeface="Arial" panose="020B0604020202020204" pitchFamily="34" charset="0"/>
              <a:buChar char="•"/>
            </a:pPr>
            <a:r>
              <a:rPr lang="en-US" altLang="zh-CN">
                <a:sym typeface="+mn-ea"/>
              </a:rPr>
              <a:t>  </a:t>
            </a:r>
            <a:r>
              <a:rPr lang="zh-CN" altLang="en-US">
                <a:sym typeface="+mn-ea"/>
              </a:rPr>
              <a:t>设计模式之图册</a:t>
            </a:r>
            <a:endParaRPr lang="zh-CN" altLang="en-US">
              <a:hlinkClick r:id="rId7" action="ppaction://hlinkfile"/>
            </a:endParaRPr>
          </a:p>
          <a:p>
            <a:pPr marL="0" indent="0" algn="l">
              <a:buFont typeface="Arial" panose="020B0604020202020204" pitchFamily="34" charset="0"/>
              <a:buNone/>
            </a:pPr>
            <a:r>
              <a:rPr lang="zh-CN" altLang="en-US">
                <a:hlinkClick r:id="rId7" action="ppaction://hlinkfile"/>
              </a:rPr>
              <a:t>https://juejin.cn/post/6844903779624550413</a:t>
            </a:r>
            <a:endParaRPr lang="zh-CN" altLang="en-US">
              <a:hlinkClick r:id="rId7" action="ppaction://hlinkfile"/>
            </a:endParaRPr>
          </a:p>
          <a:p>
            <a:pPr marL="342900" indent="-342900" algn="l">
              <a:buFont typeface="Arial" panose="020B0604020202020204" pitchFamily="34" charset="0"/>
              <a:buChar char="•"/>
            </a:pPr>
            <a:endParaRPr lang="zh-CN" altLang="en-US">
              <a:hlinkClick r:id="rId7" action="ppaction://hlinkfile"/>
            </a:endParaRPr>
          </a:p>
          <a:p>
            <a:pPr marL="342900" indent="-342900" algn="l">
              <a:buFont typeface="Arial" panose="020B0604020202020204" pitchFamily="34" charset="0"/>
              <a:buChar char="•"/>
            </a:pPr>
            <a:r>
              <a:rPr lang="en-US" altLang="zh-CN"/>
              <a:t>  WIKI</a:t>
            </a:r>
            <a:r>
              <a:rPr lang="zh-CN" altLang="en-US"/>
              <a:t>百科</a:t>
            </a:r>
            <a:endParaRPr lang="zh-CN" altLang="en-US"/>
          </a:p>
          <a:p>
            <a:pPr marL="0" indent="0" algn="l">
              <a:buFont typeface="Arial" panose="020B0604020202020204" pitchFamily="34" charset="0"/>
              <a:buNone/>
            </a:pPr>
            <a:r>
              <a:rPr lang="zh-CN" altLang="en-US">
                <a:hlinkClick r:id="rId8"/>
              </a:rPr>
              <a:t>http://en.wikipedia.org/wiki/Design_Patterns#Patterns_by_Type</a:t>
            </a:r>
            <a:endParaRPr lang="zh-CN" altLang="en-US">
              <a:hlinkClick r:id="rId8"/>
            </a:endParaRPr>
          </a:p>
          <a:p>
            <a:pPr marL="342900" indent="-342900" algn="l"/>
            <a:endParaRPr lang="zh-CN" altLang="en-US"/>
          </a:p>
          <a:p>
            <a:pPr algn="l"/>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9"/>
          <p:cNvSpPr>
            <a:spLocks noChangeArrowheads="1"/>
          </p:cNvSpPr>
          <p:nvPr/>
        </p:nvSpPr>
        <p:spPr bwMode="auto">
          <a:xfrm>
            <a:off x="3032579" y="2587357"/>
            <a:ext cx="6793592" cy="97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cap="all" dirty="0">
                <a:solidFill>
                  <a:schemeClr val="accent1"/>
                </a:solidFill>
                <a:cs typeface="Arial" panose="020B0604020202020204" pitchFamily="34" charset="0"/>
              </a:rPr>
              <a:t>感谢聆听，批评指导</a:t>
            </a:r>
            <a:endParaRPr lang="en-US" altLang="zh-CN" sz="4400" b="1" cap="all" dirty="0">
              <a:solidFill>
                <a:schemeClr val="accent1"/>
              </a:solidFill>
              <a:cs typeface="Arial" panose="020B0604020202020204" pitchFamily="34" charset="0"/>
            </a:endParaRPr>
          </a:p>
          <a:p>
            <a:pPr algn="ctr">
              <a:buNone/>
            </a:pPr>
            <a:r>
              <a:rPr lang="en-US" altLang="zh-CN" sz="1600" cap="all" dirty="0">
                <a:solidFill>
                  <a:schemeClr val="accent1"/>
                </a:solidFill>
                <a:cs typeface="Arial" panose="020B0604020202020204" pitchFamily="34" charset="0"/>
              </a:rPr>
              <a:t>Thank you to listen to criticism guidance</a:t>
            </a:r>
            <a:endParaRPr lang="zh-CN" altLang="en-US" sz="1600" cap="all" dirty="0">
              <a:solidFill>
                <a:schemeClr val="accent1"/>
              </a:solidFill>
              <a:cs typeface="Arial" panose="020B0604020202020204" pitchFamily="34" charset="0"/>
            </a:endParaRPr>
          </a:p>
        </p:txBody>
      </p:sp>
      <p:sp>
        <p:nvSpPr>
          <p:cNvPr id="13" name="矩形 259"/>
          <p:cNvSpPr>
            <a:spLocks noChangeArrowheads="1"/>
          </p:cNvSpPr>
          <p:nvPr/>
        </p:nvSpPr>
        <p:spPr bwMode="auto">
          <a:xfrm>
            <a:off x="3743779" y="3730573"/>
            <a:ext cx="537119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a:lnSpc>
                <a:spcPct val="150000"/>
              </a:lnSpc>
              <a:buNone/>
            </a:pPr>
            <a:r>
              <a:rPr lang="en-US" altLang="zh-CN" sz="800" dirty="0">
                <a:solidFill>
                  <a:schemeClr val="accent1"/>
                </a:solidFill>
                <a:latin typeface="Arial" panose="020B0604020202020204" pitchFamily="34" charset="0"/>
                <a:cs typeface="Arial" panose="020B0604020202020204" pitchFamily="34" charset="0"/>
              </a:rPr>
              <a:t>CONTRACTED WIND POWERPOINT TEMPLATE DESIGNS CONTRACTED WIND POWERPOINT TEMPLATE DESIGNS CONTRACTED WIND POWERPOINT TEMPLATE DESIGNS CONTRACTED WIND POWERPOINT TEMPLATE DESIGNS</a:t>
            </a:r>
            <a:endParaRPr lang="zh-CN" altLang="en-US" sz="800" dirty="0">
              <a:solidFill>
                <a:schemeClr val="accent1"/>
              </a:solidFill>
              <a:latin typeface="Arial" panose="020B0604020202020204" pitchFamily="34" charset="0"/>
              <a:cs typeface="Arial" panose="020B0604020202020204" pitchFamily="34" charset="0"/>
            </a:endParaRPr>
          </a:p>
        </p:txBody>
      </p:sp>
      <p:sp>
        <p:nvSpPr>
          <p:cNvPr id="9" name="Freeform 6"/>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10" name="Freeform 7"/>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0">
        <p:dissolve/>
      </p:transition>
    </mc:Choice>
    <mc:Fallback>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
                                        </p:tgtEl>
                                        <p:attrNameLst>
                                          <p:attrName>ppt_y</p:attrName>
                                        </p:attrNameLst>
                                      </p:cBhvr>
                                      <p:tavLst>
                                        <p:tav tm="0">
                                          <p:val>
                                            <p:strVal val="#ppt_y"/>
                                          </p:val>
                                        </p:tav>
                                        <p:tav tm="100000">
                                          <p:val>
                                            <p:strVal val="#ppt_y"/>
                                          </p:val>
                                        </p:tav>
                                      </p:tavLst>
                                    </p:anim>
                                    <p:anim calcmode="lin" valueType="num">
                                      <p:cBhvr>
                                        <p:cTn id="16"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
                                        </p:tgtEl>
                                      </p:cBhvr>
                                    </p:animEffect>
                                  </p:childTnLst>
                                </p:cTn>
                              </p:par>
                            </p:childTnLst>
                          </p:cTn>
                        </p:par>
                        <p:par>
                          <p:cTn id="19" fill="hold">
                            <p:stCondLst>
                              <p:cond delay="34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4"/>
                                        </p:tgtEl>
                                      </p:cBhvr>
                                    </p:animEffect>
                                    <p:animScale>
                                      <p:cBhvr>
                                        <p:cTn id="22" dur="250" autoRev="1" fill="hold"/>
                                        <p:tgtEl>
                                          <p:spTgt spid="4"/>
                                        </p:tgtEl>
                                      </p:cBhvr>
                                      <p:by x="105000" y="105000"/>
                                    </p:animScale>
                                  </p:childTnLst>
                                </p:cTn>
                              </p:par>
                            </p:childTnLst>
                          </p:cTn>
                        </p:par>
                        <p:par>
                          <p:cTn id="23" fill="hold">
                            <p:stCondLst>
                              <p:cond delay="395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13"/>
                                        </p:tgtEl>
                                        <p:attrNameLst>
                                          <p:attrName>ppt_y</p:attrName>
                                        </p:attrNameLst>
                                      </p:cBhvr>
                                      <p:tavLst>
                                        <p:tav tm="0">
                                          <p:val>
                                            <p:strVal val="#ppt_y"/>
                                          </p:val>
                                        </p:tav>
                                        <p:tav tm="100000">
                                          <p:val>
                                            <p:strVal val="#ppt_y"/>
                                          </p:val>
                                        </p:tav>
                                      </p:tavLst>
                                    </p:anim>
                                    <p:anim calcmode="lin" valueType="num">
                                      <p:cBhvr>
                                        <p:cTn id="28"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13"/>
                                        </p:tgtEl>
                                      </p:cBhvr>
                                    </p:animEffect>
                                  </p:childTnLst>
                                </p:cTn>
                              </p:par>
                            </p:childTnLst>
                          </p:cTn>
                        </p:par>
                        <p:par>
                          <p:cTn id="31" fill="hold">
                            <p:stCondLst>
                              <p:cond delay="13149"/>
                            </p:stCondLst>
                            <p:childTnLst>
                              <p:par>
                                <p:cTn id="32" presetID="26" presetClass="emph" presetSubtype="0" fill="hold" grpId="1" nodeType="afterEffect">
                                  <p:stCondLst>
                                    <p:cond delay="0"/>
                                  </p:stCondLst>
                                  <p:iterate type="lt">
                                    <p:tmPct val="0"/>
                                  </p:iterate>
                                  <p:childTnLst>
                                    <p:animEffect transition="out" filter="fade">
                                      <p:cBhvr>
                                        <p:cTn id="33" dur="500" tmFilter="0, 0; .2, .5; .8, .5; 1, 0"/>
                                        <p:tgtEl>
                                          <p:spTgt spid="13"/>
                                        </p:tgtEl>
                                      </p:cBhvr>
                                    </p:animEffect>
                                    <p:animScale>
                                      <p:cBhvr>
                                        <p:cTn id="34"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3" grpId="0"/>
      <p:bldP spid="13" grpId="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577215" y="224790"/>
            <a:ext cx="296227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一、浅谈设计模式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意义</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文本框 1"/>
          <p:cNvSpPr txBox="1"/>
          <p:nvPr/>
        </p:nvSpPr>
        <p:spPr>
          <a:xfrm>
            <a:off x="884555" y="2320290"/>
            <a:ext cx="10927080" cy="2030095"/>
          </a:xfrm>
          <a:prstGeom prst="rect">
            <a:avLst/>
          </a:prstGeom>
          <a:noFill/>
        </p:spPr>
        <p:txBody>
          <a:bodyPr wrap="none" rtlCol="0">
            <a:spAutoFit/>
          </a:bodyPr>
          <a:p>
            <a:pPr algn="l"/>
            <a:r>
              <a:rPr lang="zh-CN" altLang="en-US"/>
              <a:t>不用设计模式并非不可以，但是用好设计模式能帮助我们更好地解决实际问题，设计模式最重要的是</a:t>
            </a:r>
            <a:r>
              <a:rPr lang="zh-CN" altLang="en-US">
                <a:solidFill>
                  <a:srgbClr val="FF0000"/>
                </a:solidFill>
              </a:rPr>
              <a:t>解耦</a:t>
            </a:r>
            <a:r>
              <a:rPr lang="zh-CN" altLang="en-US"/>
              <a:t>。</a:t>
            </a:r>
            <a:endParaRPr lang="zh-CN" altLang="en-US"/>
          </a:p>
          <a:p>
            <a:pPr algn="l"/>
            <a:endParaRPr lang="zh-CN" altLang="en-US"/>
          </a:p>
          <a:p>
            <a:pPr algn="l"/>
            <a:r>
              <a:rPr lang="zh-CN" altLang="en-US"/>
              <a:t>设计模式天天都在用，但自己却无感知。</a:t>
            </a:r>
            <a:endParaRPr lang="zh-CN" altLang="en-US"/>
          </a:p>
          <a:p>
            <a:pPr algn="l"/>
            <a:endParaRPr lang="zh-CN" altLang="en-US"/>
          </a:p>
          <a:p>
            <a:pPr algn="l"/>
            <a:r>
              <a:rPr lang="zh-CN" altLang="en-US"/>
              <a:t>我们把设计模式作为一个专题，主要是学习设计模式是如何总结经验的，把经验为自己所用。</a:t>
            </a:r>
            <a:endParaRPr lang="zh-CN" altLang="en-US"/>
          </a:p>
          <a:p>
            <a:pPr algn="l"/>
            <a:endParaRPr lang="zh-CN" altLang="en-US"/>
          </a:p>
          <a:p>
            <a:pPr algn="l"/>
            <a:r>
              <a:rPr lang="zh-CN" altLang="en-US"/>
              <a:t>学设计模式也是锻炼</a:t>
            </a:r>
            <a:r>
              <a:rPr lang="zh-CN" altLang="en-US">
                <a:solidFill>
                  <a:srgbClr val="FF0000"/>
                </a:solidFill>
              </a:rPr>
              <a:t>将业务需求转换技术实现</a:t>
            </a:r>
            <a:r>
              <a:rPr lang="zh-CN" altLang="en-US"/>
              <a:t>的一种非常有效的方式。</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1203325" y="277495"/>
            <a:ext cx="455485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一、软件设计原则</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优点</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文本框 1"/>
          <p:cNvSpPr txBox="1"/>
          <p:nvPr/>
        </p:nvSpPr>
        <p:spPr>
          <a:xfrm>
            <a:off x="1728470" y="1752600"/>
            <a:ext cx="3954780" cy="5046345"/>
          </a:xfrm>
          <a:prstGeom prst="rect">
            <a:avLst/>
          </a:prstGeom>
          <a:noFill/>
        </p:spPr>
        <p:txBody>
          <a:bodyPr wrap="none" rtlCol="0">
            <a:spAutoFit/>
          </a:bodyPr>
          <a:p>
            <a:pPr marL="342900" indent="-342900" algn="l" eaLnBrk="1" latinLnBrk="0" hangingPunct="1">
              <a:spcAft>
                <a:spcPts val="2400"/>
              </a:spcAft>
              <a:buFont typeface="Wingdings" panose="05000000000000000000" charset="0"/>
              <a:buChar char="l"/>
            </a:pPr>
            <a:r>
              <a:rPr lang="zh-CN" altLang="en-US" sz="1800"/>
              <a:t>重用，避免代码 重复冗余</a:t>
            </a:r>
            <a:endParaRPr lang="zh-CN" altLang="en-US" sz="1800"/>
          </a:p>
          <a:p>
            <a:pPr marL="342900" indent="-342900" algn="l" eaLnBrk="1" latinLnBrk="0" hangingPunct="1">
              <a:spcAft>
                <a:spcPts val="2400"/>
              </a:spcAft>
              <a:buFont typeface="Wingdings" panose="05000000000000000000" charset="0"/>
              <a:buChar char="l"/>
            </a:pPr>
            <a:r>
              <a:rPr lang="zh-CN" altLang="en-US" sz="1800"/>
              <a:t>优化体系结构</a:t>
            </a:r>
            <a:endParaRPr lang="zh-CN" altLang="en-US" sz="1800"/>
          </a:p>
          <a:p>
            <a:pPr marL="342900" indent="-342900" algn="l" eaLnBrk="1" latinLnBrk="0" hangingPunct="1">
              <a:spcAft>
                <a:spcPts val="2400"/>
              </a:spcAft>
              <a:buFont typeface="Wingdings" panose="05000000000000000000" charset="0"/>
              <a:buChar char="l"/>
            </a:pPr>
            <a:r>
              <a:rPr lang="zh-CN" altLang="en-US" sz="1800"/>
              <a:t>提升系统的可维护性和弹性</a:t>
            </a:r>
            <a:endParaRPr lang="zh-CN" altLang="en-US" sz="1800"/>
          </a:p>
          <a:p>
            <a:pPr marL="342900" indent="-342900" algn="l" eaLnBrk="1" latinLnBrk="0" hangingPunct="1">
              <a:spcAft>
                <a:spcPts val="2400"/>
              </a:spcAft>
              <a:buFont typeface="Wingdings" panose="05000000000000000000" charset="0"/>
              <a:buChar char="l"/>
            </a:pPr>
            <a:r>
              <a:rPr lang="zh-CN" altLang="en-US" sz="1800"/>
              <a:t>代码更加容易测试，利于测试驱动</a:t>
            </a:r>
            <a:endParaRPr lang="zh-CN" altLang="en-US" sz="1800"/>
          </a:p>
          <a:p>
            <a:pPr marL="342900" indent="-342900" algn="l" eaLnBrk="1" latinLnBrk="0" hangingPunct="1">
              <a:spcAft>
                <a:spcPts val="2400"/>
              </a:spcAft>
              <a:buFont typeface="Wingdings" panose="05000000000000000000" charset="0"/>
              <a:buChar char="l"/>
            </a:pPr>
            <a:r>
              <a:rPr lang="zh-CN" altLang="en-US" sz="1800"/>
              <a:t>为性能优化提供便利</a:t>
            </a:r>
            <a:endParaRPr lang="zh-CN" altLang="en-US" sz="1800"/>
          </a:p>
          <a:p>
            <a:pPr marL="342900" indent="-342900" algn="l" eaLnBrk="1" latinLnBrk="0" hangingPunct="1">
              <a:spcAft>
                <a:spcPts val="2400"/>
              </a:spcAft>
              <a:buFont typeface="Wingdings" panose="05000000000000000000" charset="0"/>
              <a:buChar char="l"/>
            </a:pPr>
            <a:r>
              <a:rPr lang="zh-CN" altLang="en-US" sz="1800"/>
              <a:t>使软件质量更加有保证</a:t>
            </a:r>
            <a:endParaRPr lang="zh-CN" altLang="en-US" sz="1800"/>
          </a:p>
          <a:p>
            <a:pPr marL="342900" indent="-342900" algn="l" eaLnBrk="1" latinLnBrk="0" hangingPunct="1">
              <a:spcAft>
                <a:spcPts val="2400"/>
              </a:spcAft>
              <a:buFont typeface="Wingdings" panose="05000000000000000000" charset="0"/>
              <a:buChar char="l"/>
            </a:pPr>
            <a:r>
              <a:rPr lang="zh-CN" altLang="en-US" sz="1800"/>
              <a:t>增强代码可读性，便于团队交流</a:t>
            </a:r>
            <a:endParaRPr lang="zh-CN" altLang="en-US" sz="1800"/>
          </a:p>
          <a:p>
            <a:pPr marL="342900" indent="-342900" algn="l" eaLnBrk="1" latinLnBrk="0" hangingPunct="1">
              <a:spcAft>
                <a:spcPts val="2400"/>
              </a:spcAft>
              <a:buFont typeface="Wingdings" panose="05000000000000000000" charset="0"/>
              <a:buChar char="l"/>
            </a:pPr>
            <a:r>
              <a:rPr lang="zh-CN" altLang="en-US" sz="1800"/>
              <a:t>有助于整体提升团队水平</a:t>
            </a:r>
            <a:endParaRPr lang="zh-CN" altLang="en-US" sz="1800"/>
          </a:p>
          <a:p>
            <a:pPr marL="285750" indent="-285750" algn="l"/>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577215" y="224790"/>
            <a:ext cx="294703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一、软件设计模式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分类</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7" name="图片 6"/>
          <p:cNvPicPr>
            <a:picLocks noChangeAspect="1"/>
          </p:cNvPicPr>
          <p:nvPr>
            <p:custDataLst>
              <p:tags r:id="rId3"/>
            </p:custDataLst>
          </p:nvPr>
        </p:nvPicPr>
        <p:blipFill>
          <a:blip r:embed="rId4"/>
          <a:stretch>
            <a:fillRect/>
          </a:stretch>
        </p:blipFill>
        <p:spPr>
          <a:xfrm>
            <a:off x="1677035" y="1240155"/>
            <a:ext cx="9090025" cy="4242435"/>
          </a:xfrm>
          <a:prstGeom prst="rect">
            <a:avLst/>
          </a:prstGeom>
        </p:spPr>
      </p:pic>
      <p:sp>
        <p:nvSpPr>
          <p:cNvPr id="8" name="文本框 7"/>
          <p:cNvSpPr txBox="1"/>
          <p:nvPr/>
        </p:nvSpPr>
        <p:spPr>
          <a:xfrm>
            <a:off x="2027555" y="5704205"/>
            <a:ext cx="8388985" cy="1198880"/>
          </a:xfrm>
          <a:prstGeom prst="rect">
            <a:avLst/>
          </a:prstGeom>
          <a:noFill/>
        </p:spPr>
        <p:txBody>
          <a:bodyPr wrap="square" rtlCol="0">
            <a:spAutoFit/>
          </a:bodyPr>
          <a:p>
            <a:pPr algn="just">
              <a:lnSpc>
                <a:spcPct val="120000"/>
              </a:lnSpc>
              <a:buClrTx/>
              <a:buSzTx/>
              <a:buFontTx/>
            </a:pPr>
            <a:r>
              <a:rPr lang="en-US" altLang="zh-CN" sz="2000" b="1" dirty="0">
                <a:solidFill>
                  <a:schemeClr val="bg1">
                    <a:lumMod val="65000"/>
                  </a:schemeClr>
                </a:solidFill>
                <a:latin typeface="Arial" panose="020B0604020202020204" pitchFamily="34" charset="0"/>
                <a:ea typeface="微软雅黑" panose="020B0503020204020204" pitchFamily="34" charset="-122"/>
                <a:cs typeface="+mn-ea"/>
              </a:rPr>
              <a:t>创建型模式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rPr>
              <a:t>：对象实例化的模式，创建型模式用于解耦对象的实例化过程。</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endParaRPr>
          </a:p>
          <a:p>
            <a:pPr algn="just">
              <a:lnSpc>
                <a:spcPct val="120000"/>
              </a:lnSpc>
              <a:buClrTx/>
              <a:buSzTx/>
              <a:buFontTx/>
            </a:pPr>
            <a:r>
              <a:rPr lang="en-US" altLang="zh-CN" sz="2000" b="1" dirty="0">
                <a:solidFill>
                  <a:schemeClr val="bg1">
                    <a:lumMod val="65000"/>
                  </a:schemeClr>
                </a:solidFill>
                <a:latin typeface="Arial" panose="020B0604020202020204" pitchFamily="34" charset="0"/>
                <a:ea typeface="微软雅黑" panose="020B0503020204020204" pitchFamily="34" charset="-122"/>
                <a:cs typeface="+mn-ea"/>
              </a:rPr>
              <a:t>结构型模式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rPr>
              <a:t>：把类或对象结合在一起形成一个更大的结构。</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endParaRPr>
          </a:p>
          <a:p>
            <a:pPr algn="just">
              <a:lnSpc>
                <a:spcPct val="120000"/>
              </a:lnSpc>
              <a:buClrTx/>
              <a:buSzTx/>
              <a:buFontTx/>
            </a:pPr>
            <a:r>
              <a:rPr lang="en-US" altLang="zh-CN" sz="2000" b="1" dirty="0">
                <a:solidFill>
                  <a:schemeClr val="bg1">
                    <a:lumMod val="65000"/>
                  </a:schemeClr>
                </a:solidFill>
                <a:latin typeface="Arial" panose="020B0604020202020204" pitchFamily="34" charset="0"/>
                <a:ea typeface="微软雅黑" panose="020B0503020204020204" pitchFamily="34" charset="-122"/>
                <a:cs typeface="+mn-ea"/>
              </a:rPr>
              <a:t>行为型模式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rPr>
              <a:t>：类和对象如何交互，及划分责任和算法。</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452755" y="224790"/>
            <a:ext cx="303339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一、软件设计原则</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案例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7" name="图片 6"/>
          <p:cNvPicPr>
            <a:picLocks noChangeAspect="1"/>
          </p:cNvPicPr>
          <p:nvPr>
            <p:custDataLst>
              <p:tags r:id="rId3"/>
            </p:custDataLst>
          </p:nvPr>
        </p:nvPicPr>
        <p:blipFill>
          <a:blip r:embed="rId4"/>
          <a:stretch>
            <a:fillRect/>
          </a:stretch>
        </p:blipFill>
        <p:spPr>
          <a:xfrm>
            <a:off x="733425" y="1456055"/>
            <a:ext cx="4625975" cy="5074920"/>
          </a:xfrm>
          <a:prstGeom prst="rect">
            <a:avLst/>
          </a:prstGeom>
        </p:spPr>
      </p:pic>
      <p:pic>
        <p:nvPicPr>
          <p:cNvPr id="2" name="图片 1"/>
          <p:cNvPicPr>
            <a:picLocks noChangeAspect="1"/>
          </p:cNvPicPr>
          <p:nvPr>
            <p:custDataLst>
              <p:tags r:id="rId5"/>
            </p:custDataLst>
          </p:nvPr>
        </p:nvPicPr>
        <p:blipFill>
          <a:blip r:embed="rId6"/>
          <a:stretch>
            <a:fillRect/>
          </a:stretch>
        </p:blipFill>
        <p:spPr>
          <a:xfrm>
            <a:off x="6069965" y="1384300"/>
            <a:ext cx="6374765" cy="5480050"/>
          </a:xfrm>
          <a:prstGeom prst="rect">
            <a:avLst/>
          </a:prstGeom>
        </p:spPr>
      </p:pic>
      <p:sp>
        <p:nvSpPr>
          <p:cNvPr id="3" name="文本框 2"/>
          <p:cNvSpPr txBox="1"/>
          <p:nvPr/>
        </p:nvSpPr>
        <p:spPr>
          <a:xfrm>
            <a:off x="733425" y="952500"/>
            <a:ext cx="1325880" cy="368300"/>
          </a:xfrm>
          <a:prstGeom prst="rect">
            <a:avLst/>
          </a:prstGeom>
          <a:noFill/>
        </p:spPr>
        <p:txBody>
          <a:bodyPr wrap="none" rtlCol="0">
            <a:spAutoFit/>
          </a:bodyPr>
          <a:p>
            <a:r>
              <a:rPr lang="zh-CN" altLang="en-US"/>
              <a:t>普通</a:t>
            </a:r>
            <a:r>
              <a:rPr lang="zh-CN" altLang="en-US"/>
              <a:t>代码：</a:t>
            </a:r>
            <a:endParaRPr lang="zh-CN" altLang="en-US"/>
          </a:p>
        </p:txBody>
      </p:sp>
      <p:sp>
        <p:nvSpPr>
          <p:cNvPr id="5" name="文本框 4"/>
          <p:cNvSpPr txBox="1"/>
          <p:nvPr/>
        </p:nvSpPr>
        <p:spPr>
          <a:xfrm>
            <a:off x="6069965" y="952500"/>
            <a:ext cx="2468880" cy="368300"/>
          </a:xfrm>
          <a:prstGeom prst="rect">
            <a:avLst/>
          </a:prstGeom>
          <a:noFill/>
        </p:spPr>
        <p:txBody>
          <a:bodyPr wrap="none" rtlCol="0">
            <a:spAutoFit/>
          </a:bodyPr>
          <a:p>
            <a:r>
              <a:rPr lang="zh-CN" altLang="en-US"/>
              <a:t>设计模式优化</a:t>
            </a:r>
            <a:r>
              <a:rPr lang="zh-CN" altLang="en-US"/>
              <a:t>后代码：</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tags/tag1.xml><?xml version="1.0" encoding="utf-8"?>
<p:tagLst xmlns:p="http://schemas.openxmlformats.org/presentationml/2006/main">
  <p:tag name="MH" val="20160830110547"/>
  <p:tag name="MH_LIBRARY" val="CONTENTS"/>
  <p:tag name="MH_TYPE" val="OTHERS"/>
  <p:tag name="ID" val="545840"/>
</p:tagLst>
</file>

<file path=ppt/tags/tag10.xml><?xml version="1.0" encoding="utf-8"?>
<p:tagLst xmlns:p="http://schemas.openxmlformats.org/presentationml/2006/main">
  <p:tag name="MH" val="20160830110547"/>
  <p:tag name="MH_LIBRARY" val="CONTENTS"/>
  <p:tag name="MH_TYPE" val="OTHERS"/>
  <p:tag name="ID" val="545840"/>
</p:tagLst>
</file>

<file path=ppt/tags/tag100.xml><?xml version="1.0" encoding="utf-8"?>
<p:tagLst xmlns:p="http://schemas.openxmlformats.org/presentationml/2006/main">
  <p:tag name="KSO_WM_UNIT_TABLE_BEAUTIFY" val="smartTable{41ecf3a9-cb41-4f7e-9f6a-d93588033a09}"/>
  <p:tag name="TABLE_ENDDRAG_ORIGIN_RECT" val="797*344"/>
  <p:tag name="TABLE_ENDDRAG_RECT" val="145*125*797*344"/>
</p:tagLst>
</file>

<file path=ppt/tags/tag101.xml><?xml version="1.0" encoding="utf-8"?>
<p:tagLst xmlns:p="http://schemas.openxmlformats.org/presentationml/2006/main">
  <p:tag name="MH" val="20160830110547"/>
  <p:tag name="MH_LIBRARY" val="CONTENTS"/>
  <p:tag name="MH_TYPE" val="OTHERS"/>
  <p:tag name="ID" val="545840"/>
</p:tagLst>
</file>

<file path=ppt/tags/tag102.xml><?xml version="1.0" encoding="utf-8"?>
<p:tagLst xmlns:p="http://schemas.openxmlformats.org/presentationml/2006/main">
  <p:tag name="MH" val="20160830110547"/>
  <p:tag name="MH_LIBRARY" val="CONTENTS"/>
  <p:tag name="MH_TYPE" val="OTHERS"/>
  <p:tag name="ID" val="545840"/>
</p:tagLst>
</file>

<file path=ppt/tags/tag103.xml><?xml version="1.0" encoding="utf-8"?>
<p:tagLst xmlns:p="http://schemas.openxmlformats.org/presentationml/2006/main">
  <p:tag name="KSO_WM_UNIT_TABLE_BEAUTIFY" val="smartTable{fd86d857-40bd-45e4-a521-c12da27e9d8a}"/>
</p:tagLst>
</file>

<file path=ppt/tags/tag104.xml><?xml version="1.0" encoding="utf-8"?>
<p:tagLst xmlns:p="http://schemas.openxmlformats.org/presentationml/2006/main">
  <p:tag name="MH" val="20160830110547"/>
  <p:tag name="MH_LIBRARY" val="CONTENTS"/>
  <p:tag name="MH_TYPE" val="OTHERS"/>
  <p:tag name="ID" val="545840"/>
</p:tagLst>
</file>

<file path=ppt/tags/tag105.xml><?xml version="1.0" encoding="utf-8"?>
<p:tagLst xmlns:p="http://schemas.openxmlformats.org/presentationml/2006/main">
  <p:tag name="MH" val="20160830110547"/>
  <p:tag name="MH_LIBRARY" val="CONTENTS"/>
  <p:tag name="MH_TYPE" val="OTHERS"/>
  <p:tag name="ID" val="545840"/>
</p:tagLst>
</file>

<file path=ppt/tags/tag11.xml><?xml version="1.0" encoding="utf-8"?>
<p:tagLst xmlns:p="http://schemas.openxmlformats.org/presentationml/2006/main">
  <p:tag name="KSO_WM_UNIT_PLACING_PICTURE_USER_VIEWPORT" val="{&quot;height&quot;:7035,&quot;width&quot;:15075}"/>
</p:tagLst>
</file>

<file path=ppt/tags/tag12.xml><?xml version="1.0" encoding="utf-8"?>
<p:tagLst xmlns:p="http://schemas.openxmlformats.org/presentationml/2006/main">
  <p:tag name="MH" val="20160830110547"/>
  <p:tag name="MH_LIBRARY" val="CONTENTS"/>
  <p:tag name="MH_TYPE" val="OTHERS"/>
  <p:tag name="ID" val="545840"/>
</p:tagLst>
</file>

<file path=ppt/tags/tag13.xml><?xml version="1.0" encoding="utf-8"?>
<p:tagLst xmlns:p="http://schemas.openxmlformats.org/presentationml/2006/main">
  <p:tag name="MH" val="20160830110547"/>
  <p:tag name="MH_LIBRARY" val="CONTENTS"/>
  <p:tag name="MH_TYPE" val="OTHERS"/>
  <p:tag name="ID" val="545840"/>
</p:tagLst>
</file>

<file path=ppt/tags/tag14.xml><?xml version="1.0" encoding="utf-8"?>
<p:tagLst xmlns:p="http://schemas.openxmlformats.org/presentationml/2006/main">
  <p:tag name="KSO_WM_UNIT_PLACING_PICTURE_USER_VIEWPORT" val="{&quot;height&quot;:8084,&quot;width&quot;:7369}"/>
</p:tagLst>
</file>

<file path=ppt/tags/tag15.xml><?xml version="1.0" encoding="utf-8"?>
<p:tagLst xmlns:p="http://schemas.openxmlformats.org/presentationml/2006/main">
  <p:tag name="KSO_WM_UNIT_PLACING_PICTURE_USER_VIEWPORT" val="{&quot;height&quot;:8730,&quot;width&quot;:10155}"/>
</p:tagLst>
</file>

<file path=ppt/tags/tag16.xml><?xml version="1.0" encoding="utf-8"?>
<p:tagLst xmlns:p="http://schemas.openxmlformats.org/presentationml/2006/main">
  <p:tag name="MH" val="20160830110547"/>
  <p:tag name="MH_LIBRARY" val="CONTENTS"/>
  <p:tag name="MH_TYPE" val="OTHERS"/>
  <p:tag name="ID" val="545840"/>
</p:tagLst>
</file>

<file path=ppt/tags/tag17.xml><?xml version="1.0" encoding="utf-8"?>
<p:tagLst xmlns:p="http://schemas.openxmlformats.org/presentationml/2006/main">
  <p:tag name="MH" val="20160830110547"/>
  <p:tag name="MH_LIBRARY" val="CONTENTS"/>
  <p:tag name="MH_TYPE" val="OTHERS"/>
  <p:tag name="ID" val="545840"/>
</p:tagLst>
</file>

<file path=ppt/tags/tag18.xml><?xml version="1.0" encoding="utf-8"?>
<p:tagLst xmlns:p="http://schemas.openxmlformats.org/presentationml/2006/main">
  <p:tag name="MH" val="20160830110547"/>
  <p:tag name="MH_LIBRARY" val="CONTENTS"/>
  <p:tag name="MH_TYPE" val="OTHERS"/>
  <p:tag name="ID" val="545840"/>
</p:tagLst>
</file>

<file path=ppt/tags/tag19.xml><?xml version="1.0" encoding="utf-8"?>
<p:tagLst xmlns:p="http://schemas.openxmlformats.org/presentationml/2006/main">
  <p:tag name="MH" val="20160830110547"/>
  <p:tag name="MH_LIBRARY" val="CONTENTS"/>
  <p:tag name="MH_TYPE" val="OTHERS"/>
  <p:tag name="ID" val="545840"/>
</p:tagLst>
</file>

<file path=ppt/tags/tag2.xml><?xml version="1.0" encoding="utf-8"?>
<p:tagLst xmlns:p="http://schemas.openxmlformats.org/presentationml/2006/main">
  <p:tag name="MH" val="20160830110547"/>
  <p:tag name="MH_LIBRARY" val="CONTENTS"/>
  <p:tag name="MH_TYPE" val="OTHERS"/>
  <p:tag name="ID" val="545840"/>
</p:tagLst>
</file>

<file path=ppt/tags/tag20.xml><?xml version="1.0" encoding="utf-8"?>
<p:tagLst xmlns:p="http://schemas.openxmlformats.org/presentationml/2006/main">
  <p:tag name="MH" val="20160830110547"/>
  <p:tag name="MH_LIBRARY" val="CONTENTS"/>
  <p:tag name="MH_TYPE" val="OTHERS"/>
  <p:tag name="ID" val="545840"/>
</p:tagLst>
</file>

<file path=ppt/tags/tag21.xml><?xml version="1.0" encoding="utf-8"?>
<p:tagLst xmlns:p="http://schemas.openxmlformats.org/presentationml/2006/main">
  <p:tag name="MH" val="20160830110547"/>
  <p:tag name="MH_LIBRARY" val="CONTENTS"/>
  <p:tag name="MH_TYPE" val="OTHERS"/>
  <p:tag name="ID" val="545840"/>
</p:tagLst>
</file>

<file path=ppt/tags/tag22.xml><?xml version="1.0" encoding="utf-8"?>
<p:tagLst xmlns:p="http://schemas.openxmlformats.org/presentationml/2006/main">
  <p:tag name="MH" val="20160830110547"/>
  <p:tag name="MH_LIBRARY" val="CONTENTS"/>
  <p:tag name="MH_TYPE" val="OTHERS"/>
  <p:tag name="ID" val="545840"/>
</p:tagLst>
</file>

<file path=ppt/tags/tag23.xml><?xml version="1.0" encoding="utf-8"?>
<p:tagLst xmlns:p="http://schemas.openxmlformats.org/presentationml/2006/main">
  <p:tag name="MH" val="20160830110547"/>
  <p:tag name="MH_LIBRARY" val="CONTENTS"/>
  <p:tag name="MH_TYPE" val="OTHERS"/>
  <p:tag name="ID" val="545840"/>
</p:tagLst>
</file>

<file path=ppt/tags/tag24.xml><?xml version="1.0" encoding="utf-8"?>
<p:tagLst xmlns:p="http://schemas.openxmlformats.org/presentationml/2006/main">
  <p:tag name="MH" val="20160830110547"/>
  <p:tag name="MH_LIBRARY" val="CONTENTS"/>
  <p:tag name="MH_TYPE" val="OTHERS"/>
  <p:tag name="ID" val="545840"/>
</p:tagLst>
</file>

<file path=ppt/tags/tag25.xml><?xml version="1.0" encoding="utf-8"?>
<p:tagLst xmlns:p="http://schemas.openxmlformats.org/presentationml/2006/main">
  <p:tag name="MH" val="20160830110547"/>
  <p:tag name="MH_LIBRARY" val="CONTENTS"/>
  <p:tag name="MH_TYPE" val="OTHERS"/>
  <p:tag name="ID" val="545840"/>
</p:tagLst>
</file>

<file path=ppt/tags/tag26.xml><?xml version="1.0" encoding="utf-8"?>
<p:tagLst xmlns:p="http://schemas.openxmlformats.org/presentationml/2006/main">
  <p:tag name="MH" val="20160830110547"/>
  <p:tag name="MH_LIBRARY" val="CONTENTS"/>
  <p:tag name="MH_TYPE" val="OTHERS"/>
  <p:tag name="ID" val="545840"/>
</p:tagLst>
</file>

<file path=ppt/tags/tag27.xml><?xml version="1.0" encoding="utf-8"?>
<p:tagLst xmlns:p="http://schemas.openxmlformats.org/presentationml/2006/main">
  <p:tag name="MH" val="20160830110547"/>
  <p:tag name="MH_LIBRARY" val="CONTENTS"/>
  <p:tag name="MH_TYPE" val="OTHERS"/>
  <p:tag name="ID" val="545840"/>
</p:tagLst>
</file>

<file path=ppt/tags/tag28.xml><?xml version="1.0" encoding="utf-8"?>
<p:tagLst xmlns:p="http://schemas.openxmlformats.org/presentationml/2006/main">
  <p:tag name="MH" val="20160830110547"/>
  <p:tag name="MH_LIBRARY" val="CONTENTS"/>
  <p:tag name="MH_TYPE" val="OTHERS"/>
  <p:tag name="ID" val="545840"/>
</p:tagLst>
</file>

<file path=ppt/tags/tag29.xml><?xml version="1.0" encoding="utf-8"?>
<p:tagLst xmlns:p="http://schemas.openxmlformats.org/presentationml/2006/main">
  <p:tag name="MH" val="20160830110547"/>
  <p:tag name="MH_LIBRARY" val="CONTENTS"/>
  <p:tag name="MH_TYPE" val="OTHERS"/>
  <p:tag name="ID" val="545840"/>
</p:tagLst>
</file>

<file path=ppt/tags/tag3.xml><?xml version="1.0" encoding="utf-8"?>
<p:tagLst xmlns:p="http://schemas.openxmlformats.org/presentationml/2006/main">
  <p:tag name="MH" val="20160830110547"/>
  <p:tag name="MH_LIBRARY" val="CONTENTS"/>
  <p:tag name="MH_TYPE" val="OTHERS"/>
  <p:tag name="ID" val="545840"/>
</p:tagLst>
</file>

<file path=ppt/tags/tag30.xml><?xml version="1.0" encoding="utf-8"?>
<p:tagLst xmlns:p="http://schemas.openxmlformats.org/presentationml/2006/main">
  <p:tag name="MH" val="20160830110547"/>
  <p:tag name="MH_LIBRARY" val="CONTENTS"/>
  <p:tag name="MH_TYPE" val="OTHERS"/>
  <p:tag name="ID" val="545840"/>
</p:tagLst>
</file>

<file path=ppt/tags/tag31.xml><?xml version="1.0" encoding="utf-8"?>
<p:tagLst xmlns:p="http://schemas.openxmlformats.org/presentationml/2006/main">
  <p:tag name="MH" val="20160830110547"/>
  <p:tag name="MH_LIBRARY" val="CONTENTS"/>
  <p:tag name="MH_TYPE" val="OTHERS"/>
  <p:tag name="ID" val="545840"/>
</p:tagLst>
</file>

<file path=ppt/tags/tag32.xml><?xml version="1.0" encoding="utf-8"?>
<p:tagLst xmlns:p="http://schemas.openxmlformats.org/presentationml/2006/main">
  <p:tag name="MH" val="20160830110547"/>
  <p:tag name="MH_LIBRARY" val="CONTENTS"/>
  <p:tag name="MH_TYPE" val="OTHERS"/>
  <p:tag name="ID" val="545840"/>
</p:tagLst>
</file>

<file path=ppt/tags/tag33.xml><?xml version="1.0" encoding="utf-8"?>
<p:tagLst xmlns:p="http://schemas.openxmlformats.org/presentationml/2006/main">
  <p:tag name="MH" val="20160830110547"/>
  <p:tag name="MH_LIBRARY" val="CONTENTS"/>
  <p:tag name="MH_TYPE" val="OTHERS"/>
  <p:tag name="ID" val="545840"/>
</p:tagLst>
</file>

<file path=ppt/tags/tag34.xml><?xml version="1.0" encoding="utf-8"?>
<p:tagLst xmlns:p="http://schemas.openxmlformats.org/presentationml/2006/main">
  <p:tag name="MH" val="20160830110547"/>
  <p:tag name="MH_LIBRARY" val="CONTENTS"/>
  <p:tag name="MH_TYPE" val="OTHERS"/>
  <p:tag name="ID" val="545840"/>
</p:tagLst>
</file>

<file path=ppt/tags/tag35.xml><?xml version="1.0" encoding="utf-8"?>
<p:tagLst xmlns:p="http://schemas.openxmlformats.org/presentationml/2006/main">
  <p:tag name="MH" val="20160830110547"/>
  <p:tag name="MH_LIBRARY" val="CONTENTS"/>
  <p:tag name="MH_TYPE" val="OTHERS"/>
  <p:tag name="ID" val="545840"/>
</p:tagLst>
</file>

<file path=ppt/tags/tag36.xml><?xml version="1.0" encoding="utf-8"?>
<p:tagLst xmlns:p="http://schemas.openxmlformats.org/presentationml/2006/main">
  <p:tag name="MH" val="20160830110547"/>
  <p:tag name="MH_LIBRARY" val="CONTENTS"/>
  <p:tag name="MH_TYPE" val="OTHERS"/>
  <p:tag name="ID" val="545840"/>
</p:tagLst>
</file>

<file path=ppt/tags/tag37.xml><?xml version="1.0" encoding="utf-8"?>
<p:tagLst xmlns:p="http://schemas.openxmlformats.org/presentationml/2006/main">
  <p:tag name="MH" val="20160830110547"/>
  <p:tag name="MH_LIBRARY" val="CONTENTS"/>
  <p:tag name="MH_TYPE" val="OTHERS"/>
  <p:tag name="ID" val="545840"/>
</p:tagLst>
</file>

<file path=ppt/tags/tag38.xml><?xml version="1.0" encoding="utf-8"?>
<p:tagLst xmlns:p="http://schemas.openxmlformats.org/presentationml/2006/main">
  <p:tag name="MH" val="20160830110547"/>
  <p:tag name="MH_LIBRARY" val="CONTENTS"/>
  <p:tag name="MH_TYPE" val="OTHERS"/>
  <p:tag name="ID" val="545840"/>
</p:tagLst>
</file>

<file path=ppt/tags/tag39.xml><?xml version="1.0" encoding="utf-8"?>
<p:tagLst xmlns:p="http://schemas.openxmlformats.org/presentationml/2006/main">
  <p:tag name="MH" val="20160830110547"/>
  <p:tag name="MH_LIBRARY" val="CONTENTS"/>
  <p:tag name="MH_TYPE" val="OTHERS"/>
  <p:tag name="ID" val="545840"/>
</p:tagLst>
</file>

<file path=ppt/tags/tag4.xml><?xml version="1.0" encoding="utf-8"?>
<p:tagLst xmlns:p="http://schemas.openxmlformats.org/presentationml/2006/main">
  <p:tag name="MH" val="20160830110547"/>
  <p:tag name="MH_LIBRARY" val="CONTENTS"/>
  <p:tag name="MH_TYPE" val="OTHERS"/>
  <p:tag name="ID" val="545840"/>
</p:tagLst>
</file>

<file path=ppt/tags/tag40.xml><?xml version="1.0" encoding="utf-8"?>
<p:tagLst xmlns:p="http://schemas.openxmlformats.org/presentationml/2006/main">
  <p:tag name="MH" val="20160830110547"/>
  <p:tag name="MH_LIBRARY" val="CONTENTS"/>
  <p:tag name="MH_TYPE" val="OTHERS"/>
  <p:tag name="ID" val="545840"/>
</p:tagLst>
</file>

<file path=ppt/tags/tag41.xml><?xml version="1.0" encoding="utf-8"?>
<p:tagLst xmlns:p="http://schemas.openxmlformats.org/presentationml/2006/main">
  <p:tag name="MH" val="20160830110547"/>
  <p:tag name="MH_LIBRARY" val="CONTENTS"/>
  <p:tag name="MH_TYPE" val="OTHERS"/>
  <p:tag name="ID" val="545840"/>
</p:tagLst>
</file>

<file path=ppt/tags/tag42.xml><?xml version="1.0" encoding="utf-8"?>
<p:tagLst xmlns:p="http://schemas.openxmlformats.org/presentationml/2006/main">
  <p:tag name="MH" val="20160830110547"/>
  <p:tag name="MH_LIBRARY" val="CONTENTS"/>
  <p:tag name="MH_TYPE" val="OTHERS"/>
  <p:tag name="ID" val="545840"/>
</p:tagLst>
</file>

<file path=ppt/tags/tag43.xml><?xml version="1.0" encoding="utf-8"?>
<p:tagLst xmlns:p="http://schemas.openxmlformats.org/presentationml/2006/main">
  <p:tag name="MH" val="20160830110547"/>
  <p:tag name="MH_LIBRARY" val="CONTENTS"/>
  <p:tag name="MH_TYPE" val="OTHERS"/>
  <p:tag name="ID" val="545840"/>
</p:tagLst>
</file>

<file path=ppt/tags/tag44.xml><?xml version="1.0" encoding="utf-8"?>
<p:tagLst xmlns:p="http://schemas.openxmlformats.org/presentationml/2006/main">
  <p:tag name="MH" val="20160830110547"/>
  <p:tag name="MH_LIBRARY" val="CONTENTS"/>
  <p:tag name="MH_TYPE" val="OTHERS"/>
  <p:tag name="ID" val="545840"/>
</p:tagLst>
</file>

<file path=ppt/tags/tag45.xml><?xml version="1.0" encoding="utf-8"?>
<p:tagLst xmlns:p="http://schemas.openxmlformats.org/presentationml/2006/main">
  <p:tag name="MH" val="20160830110547"/>
  <p:tag name="MH_LIBRARY" val="CONTENTS"/>
  <p:tag name="MH_TYPE" val="OTHERS"/>
  <p:tag name="ID" val="545840"/>
</p:tagLst>
</file>

<file path=ppt/tags/tag46.xml><?xml version="1.0" encoding="utf-8"?>
<p:tagLst xmlns:p="http://schemas.openxmlformats.org/presentationml/2006/main">
  <p:tag name="MH" val="20160830110547"/>
  <p:tag name="MH_LIBRARY" val="CONTENTS"/>
  <p:tag name="MH_TYPE" val="OTHERS"/>
  <p:tag name="ID" val="545840"/>
</p:tagLst>
</file>

<file path=ppt/tags/tag47.xml><?xml version="1.0" encoding="utf-8"?>
<p:tagLst xmlns:p="http://schemas.openxmlformats.org/presentationml/2006/main">
  <p:tag name="MH" val="20160830110547"/>
  <p:tag name="MH_LIBRARY" val="CONTENTS"/>
  <p:tag name="MH_TYPE" val="OTHERS"/>
  <p:tag name="ID" val="545840"/>
</p:tagLst>
</file>

<file path=ppt/tags/tag48.xml><?xml version="1.0" encoding="utf-8"?>
<p:tagLst xmlns:p="http://schemas.openxmlformats.org/presentationml/2006/main">
  <p:tag name="MH" val="20160830110547"/>
  <p:tag name="MH_LIBRARY" val="CONTENTS"/>
  <p:tag name="MH_TYPE" val="OTHERS"/>
  <p:tag name="ID" val="545840"/>
</p:tagLst>
</file>

<file path=ppt/tags/tag49.xml><?xml version="1.0" encoding="utf-8"?>
<p:tagLst xmlns:p="http://schemas.openxmlformats.org/presentationml/2006/main">
  <p:tag name="MH" val="20160830110547"/>
  <p:tag name="MH_LIBRARY" val="CONTENTS"/>
  <p:tag name="MH_TYPE" val="OTHERS"/>
  <p:tag name="ID" val="545840"/>
</p:tagLst>
</file>

<file path=ppt/tags/tag5.xml><?xml version="1.0" encoding="utf-8"?>
<p:tagLst xmlns:p="http://schemas.openxmlformats.org/presentationml/2006/main">
  <p:tag name="MH" val="20160830110547"/>
  <p:tag name="MH_LIBRARY" val="CONTENTS"/>
  <p:tag name="MH_TYPE" val="OTHERS"/>
  <p:tag name="ID" val="545840"/>
</p:tagLst>
</file>

<file path=ppt/tags/tag50.xml><?xml version="1.0" encoding="utf-8"?>
<p:tagLst xmlns:p="http://schemas.openxmlformats.org/presentationml/2006/main">
  <p:tag name="MH" val="20160830110547"/>
  <p:tag name="MH_LIBRARY" val="CONTENTS"/>
  <p:tag name="MH_TYPE" val="OTHERS"/>
  <p:tag name="ID" val="545840"/>
</p:tagLst>
</file>

<file path=ppt/tags/tag51.xml><?xml version="1.0" encoding="utf-8"?>
<p:tagLst xmlns:p="http://schemas.openxmlformats.org/presentationml/2006/main">
  <p:tag name="MH" val="20160830110547"/>
  <p:tag name="MH_LIBRARY" val="CONTENTS"/>
  <p:tag name="MH_TYPE" val="OTHERS"/>
  <p:tag name="ID" val="545840"/>
</p:tagLst>
</file>

<file path=ppt/tags/tag52.xml><?xml version="1.0" encoding="utf-8"?>
<p:tagLst xmlns:p="http://schemas.openxmlformats.org/presentationml/2006/main">
  <p:tag name="MH" val="20160830110547"/>
  <p:tag name="MH_LIBRARY" val="CONTENTS"/>
  <p:tag name="MH_TYPE" val="OTHERS"/>
  <p:tag name="ID" val="545840"/>
</p:tagLst>
</file>

<file path=ppt/tags/tag53.xml><?xml version="1.0" encoding="utf-8"?>
<p:tagLst xmlns:p="http://schemas.openxmlformats.org/presentationml/2006/main">
  <p:tag name="MH" val="20160830110547"/>
  <p:tag name="MH_LIBRARY" val="CONTENTS"/>
  <p:tag name="MH_TYPE" val="OTHERS"/>
  <p:tag name="ID" val="545840"/>
</p:tagLst>
</file>

<file path=ppt/tags/tag54.xml><?xml version="1.0" encoding="utf-8"?>
<p:tagLst xmlns:p="http://schemas.openxmlformats.org/presentationml/2006/main">
  <p:tag name="MH" val="20160830110547"/>
  <p:tag name="MH_LIBRARY" val="CONTENTS"/>
  <p:tag name="MH_TYPE" val="OTHERS"/>
  <p:tag name="ID" val="545840"/>
</p:tagLst>
</file>

<file path=ppt/tags/tag55.xml><?xml version="1.0" encoding="utf-8"?>
<p:tagLst xmlns:p="http://schemas.openxmlformats.org/presentationml/2006/main">
  <p:tag name="MH" val="20160830110547"/>
  <p:tag name="MH_LIBRARY" val="CONTENTS"/>
  <p:tag name="MH_TYPE" val="OTHERS"/>
  <p:tag name="ID" val="545840"/>
</p:tagLst>
</file>

<file path=ppt/tags/tag56.xml><?xml version="1.0" encoding="utf-8"?>
<p:tagLst xmlns:p="http://schemas.openxmlformats.org/presentationml/2006/main">
  <p:tag name="MH" val="20160830110547"/>
  <p:tag name="MH_LIBRARY" val="CONTENTS"/>
  <p:tag name="MH_TYPE" val="OTHERS"/>
  <p:tag name="ID" val="545840"/>
</p:tagLst>
</file>

<file path=ppt/tags/tag57.xml><?xml version="1.0" encoding="utf-8"?>
<p:tagLst xmlns:p="http://schemas.openxmlformats.org/presentationml/2006/main">
  <p:tag name="MH" val="20160830110547"/>
  <p:tag name="MH_LIBRARY" val="CONTENTS"/>
  <p:tag name="MH_TYPE" val="OTHERS"/>
  <p:tag name="ID" val="545840"/>
</p:tagLst>
</file>

<file path=ppt/tags/tag58.xml><?xml version="1.0" encoding="utf-8"?>
<p:tagLst xmlns:p="http://schemas.openxmlformats.org/presentationml/2006/main">
  <p:tag name="MH" val="20160830110547"/>
  <p:tag name="MH_LIBRARY" val="CONTENTS"/>
  <p:tag name="MH_TYPE" val="OTHERS"/>
  <p:tag name="ID" val="545840"/>
</p:tagLst>
</file>

<file path=ppt/tags/tag59.xml><?xml version="1.0" encoding="utf-8"?>
<p:tagLst xmlns:p="http://schemas.openxmlformats.org/presentationml/2006/main">
  <p:tag name="MH" val="20160830110547"/>
  <p:tag name="MH_LIBRARY" val="CONTENTS"/>
  <p:tag name="MH_TYPE" val="OTHERS"/>
  <p:tag name="ID" val="545840"/>
</p:tagLst>
</file>

<file path=ppt/tags/tag6.xml><?xml version="1.0" encoding="utf-8"?>
<p:tagLst xmlns:p="http://schemas.openxmlformats.org/presentationml/2006/main">
  <p:tag name="MH" val="20160830110547"/>
  <p:tag name="MH_LIBRARY" val="CONTENTS"/>
  <p:tag name="MH_TYPE" val="OTHERS"/>
  <p:tag name="ID" val="545840"/>
</p:tagLst>
</file>

<file path=ppt/tags/tag60.xml><?xml version="1.0" encoding="utf-8"?>
<p:tagLst xmlns:p="http://schemas.openxmlformats.org/presentationml/2006/main">
  <p:tag name="MH" val="20160830110547"/>
  <p:tag name="MH_LIBRARY" val="CONTENTS"/>
  <p:tag name="MH_TYPE" val="OTHERS"/>
  <p:tag name="ID" val="545840"/>
</p:tagLst>
</file>

<file path=ppt/tags/tag61.xml><?xml version="1.0" encoding="utf-8"?>
<p:tagLst xmlns:p="http://schemas.openxmlformats.org/presentationml/2006/main">
  <p:tag name="MH" val="20160830110547"/>
  <p:tag name="MH_LIBRARY" val="CONTENTS"/>
  <p:tag name="MH_TYPE" val="OTHERS"/>
  <p:tag name="ID" val="545840"/>
</p:tagLst>
</file>

<file path=ppt/tags/tag62.xml><?xml version="1.0" encoding="utf-8"?>
<p:tagLst xmlns:p="http://schemas.openxmlformats.org/presentationml/2006/main">
  <p:tag name="MH" val="20160830110547"/>
  <p:tag name="MH_LIBRARY" val="CONTENTS"/>
  <p:tag name="MH_TYPE" val="OTHERS"/>
  <p:tag name="ID" val="545840"/>
</p:tagLst>
</file>

<file path=ppt/tags/tag63.xml><?xml version="1.0" encoding="utf-8"?>
<p:tagLst xmlns:p="http://schemas.openxmlformats.org/presentationml/2006/main">
  <p:tag name="MH" val="20160830110547"/>
  <p:tag name="MH_LIBRARY" val="CONTENTS"/>
  <p:tag name="MH_TYPE" val="OTHERS"/>
  <p:tag name="ID" val="545840"/>
</p:tagLst>
</file>

<file path=ppt/tags/tag64.xml><?xml version="1.0" encoding="utf-8"?>
<p:tagLst xmlns:p="http://schemas.openxmlformats.org/presentationml/2006/main">
  <p:tag name="MH" val="20160830110547"/>
  <p:tag name="MH_LIBRARY" val="CONTENTS"/>
  <p:tag name="MH_TYPE" val="OTHERS"/>
  <p:tag name="ID" val="545840"/>
</p:tagLst>
</file>

<file path=ppt/tags/tag65.xml><?xml version="1.0" encoding="utf-8"?>
<p:tagLst xmlns:p="http://schemas.openxmlformats.org/presentationml/2006/main">
  <p:tag name="MH" val="20160830110547"/>
  <p:tag name="MH_LIBRARY" val="CONTENTS"/>
  <p:tag name="MH_TYPE" val="OTHERS"/>
  <p:tag name="ID" val="545840"/>
</p:tagLst>
</file>

<file path=ppt/tags/tag66.xml><?xml version="1.0" encoding="utf-8"?>
<p:tagLst xmlns:p="http://schemas.openxmlformats.org/presentationml/2006/main">
  <p:tag name="MH" val="20160830110547"/>
  <p:tag name="MH_LIBRARY" val="CONTENTS"/>
  <p:tag name="MH_TYPE" val="OTHERS"/>
  <p:tag name="ID" val="545840"/>
</p:tagLst>
</file>

<file path=ppt/tags/tag67.xml><?xml version="1.0" encoding="utf-8"?>
<p:tagLst xmlns:p="http://schemas.openxmlformats.org/presentationml/2006/main">
  <p:tag name="MH" val="20160830110547"/>
  <p:tag name="MH_LIBRARY" val="CONTENTS"/>
  <p:tag name="MH_TYPE" val="OTHERS"/>
  <p:tag name="ID" val="545840"/>
</p:tagLst>
</file>

<file path=ppt/tags/tag68.xml><?xml version="1.0" encoding="utf-8"?>
<p:tagLst xmlns:p="http://schemas.openxmlformats.org/presentationml/2006/main">
  <p:tag name="MH" val="20160830110547"/>
  <p:tag name="MH_LIBRARY" val="CONTENTS"/>
  <p:tag name="MH_TYPE" val="OTHERS"/>
  <p:tag name="ID" val="545840"/>
</p:tagLst>
</file>

<file path=ppt/tags/tag69.xml><?xml version="1.0" encoding="utf-8"?>
<p:tagLst xmlns:p="http://schemas.openxmlformats.org/presentationml/2006/main">
  <p:tag name="MH" val="20160830110547"/>
  <p:tag name="MH_LIBRARY" val="CONTENTS"/>
  <p:tag name="MH_TYPE" val="OTHERS"/>
  <p:tag name="ID" val="545840"/>
</p:tagLst>
</file>

<file path=ppt/tags/tag7.xml><?xml version="1.0" encoding="utf-8"?>
<p:tagLst xmlns:p="http://schemas.openxmlformats.org/presentationml/2006/main">
  <p:tag name="MH" val="20160830110547"/>
  <p:tag name="MH_LIBRARY" val="CONTENTS"/>
  <p:tag name="MH_TYPE" val="OTHERS"/>
  <p:tag name="ID" val="545840"/>
</p:tagLst>
</file>

<file path=ppt/tags/tag70.xml><?xml version="1.0" encoding="utf-8"?>
<p:tagLst xmlns:p="http://schemas.openxmlformats.org/presentationml/2006/main">
  <p:tag name="MH" val="20160830110547"/>
  <p:tag name="MH_LIBRARY" val="CONTENTS"/>
  <p:tag name="MH_TYPE" val="OTHERS"/>
  <p:tag name="ID" val="545840"/>
</p:tagLst>
</file>

<file path=ppt/tags/tag71.xml><?xml version="1.0" encoding="utf-8"?>
<p:tagLst xmlns:p="http://schemas.openxmlformats.org/presentationml/2006/main">
  <p:tag name="MH" val="20160830110547"/>
  <p:tag name="MH_LIBRARY" val="CONTENTS"/>
  <p:tag name="MH_TYPE" val="OTHERS"/>
  <p:tag name="ID" val="545840"/>
</p:tagLst>
</file>

<file path=ppt/tags/tag72.xml><?xml version="1.0" encoding="utf-8"?>
<p:tagLst xmlns:p="http://schemas.openxmlformats.org/presentationml/2006/main">
  <p:tag name="MH" val="20160830110547"/>
  <p:tag name="MH_LIBRARY" val="CONTENTS"/>
  <p:tag name="MH_TYPE" val="OTHERS"/>
  <p:tag name="ID" val="545840"/>
</p:tagLst>
</file>

<file path=ppt/tags/tag73.xml><?xml version="1.0" encoding="utf-8"?>
<p:tagLst xmlns:p="http://schemas.openxmlformats.org/presentationml/2006/main">
  <p:tag name="MH" val="20160830110547"/>
  <p:tag name="MH_LIBRARY" val="CONTENTS"/>
  <p:tag name="MH_TYPE" val="OTHERS"/>
  <p:tag name="ID" val="545840"/>
</p:tagLst>
</file>

<file path=ppt/tags/tag74.xml><?xml version="1.0" encoding="utf-8"?>
<p:tagLst xmlns:p="http://schemas.openxmlformats.org/presentationml/2006/main">
  <p:tag name="MH" val="20160830110547"/>
  <p:tag name="MH_LIBRARY" val="CONTENTS"/>
  <p:tag name="MH_TYPE" val="OTHERS"/>
  <p:tag name="ID" val="545840"/>
</p:tagLst>
</file>

<file path=ppt/tags/tag75.xml><?xml version="1.0" encoding="utf-8"?>
<p:tagLst xmlns:p="http://schemas.openxmlformats.org/presentationml/2006/main">
  <p:tag name="MH" val="20160830110547"/>
  <p:tag name="MH_LIBRARY" val="CONTENTS"/>
  <p:tag name="MH_TYPE" val="OTHERS"/>
  <p:tag name="ID" val="545840"/>
</p:tagLst>
</file>

<file path=ppt/tags/tag76.xml><?xml version="1.0" encoding="utf-8"?>
<p:tagLst xmlns:p="http://schemas.openxmlformats.org/presentationml/2006/main">
  <p:tag name="MH" val="20160830110547"/>
  <p:tag name="MH_LIBRARY" val="CONTENTS"/>
  <p:tag name="MH_TYPE" val="OTHERS"/>
  <p:tag name="ID" val="545840"/>
</p:tagLst>
</file>

<file path=ppt/tags/tag77.xml><?xml version="1.0" encoding="utf-8"?>
<p:tagLst xmlns:p="http://schemas.openxmlformats.org/presentationml/2006/main">
  <p:tag name="MH" val="20160830110547"/>
  <p:tag name="MH_LIBRARY" val="CONTENTS"/>
  <p:tag name="MH_TYPE" val="OTHERS"/>
  <p:tag name="ID" val="545840"/>
</p:tagLst>
</file>

<file path=ppt/tags/tag78.xml><?xml version="1.0" encoding="utf-8"?>
<p:tagLst xmlns:p="http://schemas.openxmlformats.org/presentationml/2006/main">
  <p:tag name="MH" val="20160830110547"/>
  <p:tag name="MH_LIBRARY" val="CONTENTS"/>
  <p:tag name="MH_TYPE" val="OTHERS"/>
  <p:tag name="ID" val="545840"/>
</p:tagLst>
</file>

<file path=ppt/tags/tag79.xml><?xml version="1.0" encoding="utf-8"?>
<p:tagLst xmlns:p="http://schemas.openxmlformats.org/presentationml/2006/main">
  <p:tag name="MH" val="20160830110547"/>
  <p:tag name="MH_LIBRARY" val="CONTENTS"/>
  <p:tag name="MH_TYPE" val="OTHERS"/>
  <p:tag name="ID" val="545840"/>
</p:tagLst>
</file>

<file path=ppt/tags/tag8.xml><?xml version="1.0" encoding="utf-8"?>
<p:tagLst xmlns:p="http://schemas.openxmlformats.org/presentationml/2006/main">
  <p:tag name="MH" val="20160830110547"/>
  <p:tag name="MH_LIBRARY" val="CONTENTS"/>
  <p:tag name="MH_TYPE" val="OTHERS"/>
  <p:tag name="ID" val="545840"/>
</p:tagLst>
</file>

<file path=ppt/tags/tag80.xml><?xml version="1.0" encoding="utf-8"?>
<p:tagLst xmlns:p="http://schemas.openxmlformats.org/presentationml/2006/main">
  <p:tag name="MH" val="20160830110547"/>
  <p:tag name="MH_LIBRARY" val="CONTENTS"/>
  <p:tag name="MH_TYPE" val="OTHERS"/>
  <p:tag name="ID" val="545840"/>
</p:tagLst>
</file>

<file path=ppt/tags/tag81.xml><?xml version="1.0" encoding="utf-8"?>
<p:tagLst xmlns:p="http://schemas.openxmlformats.org/presentationml/2006/main">
  <p:tag name="MH" val="20160830110547"/>
  <p:tag name="MH_LIBRARY" val="CONTENTS"/>
  <p:tag name="MH_TYPE" val="OTHERS"/>
  <p:tag name="ID" val="545840"/>
</p:tagLst>
</file>

<file path=ppt/tags/tag82.xml><?xml version="1.0" encoding="utf-8"?>
<p:tagLst xmlns:p="http://schemas.openxmlformats.org/presentationml/2006/main">
  <p:tag name="MH" val="20160830110547"/>
  <p:tag name="MH_LIBRARY" val="CONTENTS"/>
  <p:tag name="MH_TYPE" val="OTHERS"/>
  <p:tag name="ID" val="545840"/>
</p:tagLst>
</file>

<file path=ppt/tags/tag83.xml><?xml version="1.0" encoding="utf-8"?>
<p:tagLst xmlns:p="http://schemas.openxmlformats.org/presentationml/2006/main">
  <p:tag name="MH" val="20160830110547"/>
  <p:tag name="MH_LIBRARY" val="CONTENTS"/>
  <p:tag name="MH_TYPE" val="OTHERS"/>
  <p:tag name="ID" val="545840"/>
</p:tagLst>
</file>

<file path=ppt/tags/tag84.xml><?xml version="1.0" encoding="utf-8"?>
<p:tagLst xmlns:p="http://schemas.openxmlformats.org/presentationml/2006/main">
  <p:tag name="MH" val="20160830110547"/>
  <p:tag name="MH_LIBRARY" val="CONTENTS"/>
  <p:tag name="MH_TYPE" val="OTHERS"/>
  <p:tag name="ID" val="545840"/>
</p:tagLst>
</file>

<file path=ppt/tags/tag85.xml><?xml version="1.0" encoding="utf-8"?>
<p:tagLst xmlns:p="http://schemas.openxmlformats.org/presentationml/2006/main">
  <p:tag name="MH" val="20160830110547"/>
  <p:tag name="MH_LIBRARY" val="CONTENTS"/>
  <p:tag name="MH_TYPE" val="OTHERS"/>
  <p:tag name="ID" val="545840"/>
</p:tagLst>
</file>

<file path=ppt/tags/tag86.xml><?xml version="1.0" encoding="utf-8"?>
<p:tagLst xmlns:p="http://schemas.openxmlformats.org/presentationml/2006/main">
  <p:tag name="MH" val="20160830110547"/>
  <p:tag name="MH_LIBRARY" val="CONTENTS"/>
  <p:tag name="MH_TYPE" val="OTHERS"/>
  <p:tag name="ID" val="545840"/>
</p:tagLst>
</file>

<file path=ppt/tags/tag87.xml><?xml version="1.0" encoding="utf-8"?>
<p:tagLst xmlns:p="http://schemas.openxmlformats.org/presentationml/2006/main">
  <p:tag name="MH" val="20160830110547"/>
  <p:tag name="MH_LIBRARY" val="CONTENTS"/>
  <p:tag name="MH_TYPE" val="OTHERS"/>
  <p:tag name="ID" val="545840"/>
</p:tagLst>
</file>

<file path=ppt/tags/tag88.xml><?xml version="1.0" encoding="utf-8"?>
<p:tagLst xmlns:p="http://schemas.openxmlformats.org/presentationml/2006/main">
  <p:tag name="MH" val="20160830110547"/>
  <p:tag name="MH_LIBRARY" val="CONTENTS"/>
  <p:tag name="MH_TYPE" val="OTHERS"/>
  <p:tag name="ID" val="545840"/>
</p:tagLst>
</file>

<file path=ppt/tags/tag89.xml><?xml version="1.0" encoding="utf-8"?>
<p:tagLst xmlns:p="http://schemas.openxmlformats.org/presentationml/2006/main">
  <p:tag name="MH" val="20160830110547"/>
  <p:tag name="MH_LIBRARY" val="CONTENTS"/>
  <p:tag name="MH_TYPE" val="OTHERS"/>
  <p:tag name="ID" val="545840"/>
</p:tagLst>
</file>

<file path=ppt/tags/tag9.xml><?xml version="1.0" encoding="utf-8"?>
<p:tagLst xmlns:p="http://schemas.openxmlformats.org/presentationml/2006/main">
  <p:tag name="MH" val="20160830110547"/>
  <p:tag name="MH_LIBRARY" val="CONTENTS"/>
  <p:tag name="MH_TYPE" val="OTHERS"/>
  <p:tag name="ID" val="545840"/>
</p:tagLst>
</file>

<file path=ppt/tags/tag90.xml><?xml version="1.0" encoding="utf-8"?>
<p:tagLst xmlns:p="http://schemas.openxmlformats.org/presentationml/2006/main">
  <p:tag name="MH" val="20160830110547"/>
  <p:tag name="MH_LIBRARY" val="CONTENTS"/>
  <p:tag name="MH_TYPE" val="OTHERS"/>
  <p:tag name="ID" val="545840"/>
</p:tagLst>
</file>

<file path=ppt/tags/tag91.xml><?xml version="1.0" encoding="utf-8"?>
<p:tagLst xmlns:p="http://schemas.openxmlformats.org/presentationml/2006/main">
  <p:tag name="MH" val="20160830110547"/>
  <p:tag name="MH_LIBRARY" val="CONTENTS"/>
  <p:tag name="MH_TYPE" val="OTHERS"/>
  <p:tag name="ID" val="545840"/>
</p:tagLst>
</file>

<file path=ppt/tags/tag92.xml><?xml version="1.0" encoding="utf-8"?>
<p:tagLst xmlns:p="http://schemas.openxmlformats.org/presentationml/2006/main">
  <p:tag name="MH" val="20160830110547"/>
  <p:tag name="MH_LIBRARY" val="CONTENTS"/>
  <p:tag name="MH_TYPE" val="OTHERS"/>
  <p:tag name="ID" val="545840"/>
</p:tagLst>
</file>

<file path=ppt/tags/tag93.xml><?xml version="1.0" encoding="utf-8"?>
<p:tagLst xmlns:p="http://schemas.openxmlformats.org/presentationml/2006/main">
  <p:tag name="MH" val="20160830110547"/>
  <p:tag name="MH_LIBRARY" val="CONTENTS"/>
  <p:tag name="MH_TYPE" val="OTHERS"/>
  <p:tag name="ID" val="545840"/>
</p:tagLst>
</file>

<file path=ppt/tags/tag94.xml><?xml version="1.0" encoding="utf-8"?>
<p:tagLst xmlns:p="http://schemas.openxmlformats.org/presentationml/2006/main">
  <p:tag name="MH" val="20160830110547"/>
  <p:tag name="MH_LIBRARY" val="CONTENTS"/>
  <p:tag name="MH_TYPE" val="OTHERS"/>
  <p:tag name="ID" val="545840"/>
</p:tagLst>
</file>

<file path=ppt/tags/tag95.xml><?xml version="1.0" encoding="utf-8"?>
<p:tagLst xmlns:p="http://schemas.openxmlformats.org/presentationml/2006/main">
  <p:tag name="MH" val="20160830110547"/>
  <p:tag name="MH_LIBRARY" val="CONTENTS"/>
  <p:tag name="MH_TYPE" val="OTHERS"/>
  <p:tag name="ID" val="545840"/>
</p:tagLst>
</file>

<file path=ppt/tags/tag96.xml><?xml version="1.0" encoding="utf-8"?>
<p:tagLst xmlns:p="http://schemas.openxmlformats.org/presentationml/2006/main">
  <p:tag name="MH" val="20160830110547"/>
  <p:tag name="MH_LIBRARY" val="CONTENTS"/>
  <p:tag name="MH_TYPE" val="OTHERS"/>
  <p:tag name="ID" val="545840"/>
</p:tagLst>
</file>

<file path=ppt/tags/tag97.xml><?xml version="1.0" encoding="utf-8"?>
<p:tagLst xmlns:p="http://schemas.openxmlformats.org/presentationml/2006/main">
  <p:tag name="MH" val="20160830110547"/>
  <p:tag name="MH_LIBRARY" val="CONTENTS"/>
  <p:tag name="MH_TYPE" val="OTHERS"/>
  <p:tag name="ID" val="545840"/>
</p:tagLst>
</file>

<file path=ppt/tags/tag98.xml><?xml version="1.0" encoding="utf-8"?>
<p:tagLst xmlns:p="http://schemas.openxmlformats.org/presentationml/2006/main">
  <p:tag name="MH" val="20160830110547"/>
  <p:tag name="MH_LIBRARY" val="CONTENTS"/>
  <p:tag name="MH_TYPE" val="OTHERS"/>
  <p:tag name="ID" val="545840"/>
</p:tagLst>
</file>

<file path=ppt/tags/tag99.xml><?xml version="1.0" encoding="utf-8"?>
<p:tagLst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自定义设计方案">
  <a:themeElements>
    <a:clrScheme name="">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8934</Words>
  <Application>WPS 演示</Application>
  <PresentationFormat>自定义</PresentationFormat>
  <Paragraphs>833</Paragraphs>
  <Slides>57</Slides>
  <Notes>31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57</vt:i4>
      </vt:variant>
    </vt:vector>
  </HeadingPairs>
  <TitlesOfParts>
    <vt:vector size="73" baseType="lpstr">
      <vt:lpstr>Arial</vt:lpstr>
      <vt:lpstr>宋体</vt:lpstr>
      <vt:lpstr>Wingdings</vt:lpstr>
      <vt:lpstr>Calibri</vt:lpstr>
      <vt:lpstr>微软雅黑</vt:lpstr>
      <vt:lpstr>Impact</vt:lpstr>
      <vt:lpstr>Arial</vt:lpstr>
      <vt:lpstr>Lato</vt:lpstr>
      <vt:lpstr>Segoe Print</vt:lpstr>
      <vt:lpstr>MS PGothic</vt:lpstr>
      <vt:lpstr>Marlett</vt:lpstr>
      <vt:lpstr>Wingdings</vt:lpstr>
      <vt:lpstr>Arial Unicode MS</vt:lpstr>
      <vt:lpstr>Neris Thin</vt:lpstr>
      <vt:lpstr>Malgun Gothic Semilight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风轻云淡1415636190</cp:lastModifiedBy>
  <cp:revision>55</cp:revision>
  <dcterms:created xsi:type="dcterms:W3CDTF">2016-09-20T02:06:00Z</dcterms:created>
  <dcterms:modified xsi:type="dcterms:W3CDTF">2021-05-16T09:03:09Z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2052-11.1.0.10495</vt:lpwstr>
  </property>
  <property fmtid="{D5CDD505-2E9C-101B-9397-08002B2CF9AE}" pid="4" name="ICV">
    <vt:lpwstr>CC77BD6ECAFF479FAD2D9BF1584AC3C3</vt:lpwstr>
  </property>
</Properties>
</file>