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58"/>
  </p:handoutMasterIdLst>
  <p:sldIdLst>
    <p:sldId id="2745" r:id="rId3"/>
    <p:sldId id="2746" r:id="rId5"/>
    <p:sldId id="2747" r:id="rId6"/>
    <p:sldId id="2807" r:id="rId7"/>
    <p:sldId id="2843" r:id="rId8"/>
    <p:sldId id="2810" r:id="rId9"/>
    <p:sldId id="2808" r:id="rId10"/>
    <p:sldId id="2803" r:id="rId11"/>
    <p:sldId id="2811" r:id="rId12"/>
    <p:sldId id="2753" r:id="rId13"/>
    <p:sldId id="2812" r:id="rId14"/>
    <p:sldId id="2900" r:id="rId15"/>
    <p:sldId id="2859" r:id="rId16"/>
    <p:sldId id="2769" r:id="rId17"/>
    <p:sldId id="2777" r:id="rId18"/>
    <p:sldId id="2907" r:id="rId19"/>
    <p:sldId id="2908" r:id="rId20"/>
    <p:sldId id="2909" r:id="rId21"/>
    <p:sldId id="2910" r:id="rId22"/>
    <p:sldId id="2911" r:id="rId23"/>
    <p:sldId id="2912" r:id="rId24"/>
    <p:sldId id="2913" r:id="rId25"/>
    <p:sldId id="2914" r:id="rId26"/>
    <p:sldId id="2915" r:id="rId27"/>
    <p:sldId id="2906" r:id="rId28"/>
    <p:sldId id="2858" r:id="rId29"/>
    <p:sldId id="2847" r:id="rId30"/>
    <p:sldId id="2953" r:id="rId31"/>
    <p:sldId id="2848" r:id="rId32"/>
    <p:sldId id="2954" r:id="rId33"/>
    <p:sldId id="2849" r:id="rId34"/>
    <p:sldId id="2955" r:id="rId35"/>
    <p:sldId id="2972" r:id="rId36"/>
    <p:sldId id="2850" r:id="rId37"/>
    <p:sldId id="2974" r:id="rId38"/>
    <p:sldId id="2988" r:id="rId39"/>
    <p:sldId id="2989" r:id="rId40"/>
    <p:sldId id="2990" r:id="rId41"/>
    <p:sldId id="3026" r:id="rId42"/>
    <p:sldId id="2991" r:id="rId43"/>
    <p:sldId id="2992" r:id="rId44"/>
    <p:sldId id="2993" r:id="rId45"/>
    <p:sldId id="3010" r:id="rId46"/>
    <p:sldId id="3027" r:id="rId47"/>
    <p:sldId id="3042" r:id="rId48"/>
    <p:sldId id="3041" r:id="rId49"/>
    <p:sldId id="3017" r:id="rId50"/>
    <p:sldId id="3009" r:id="rId51"/>
    <p:sldId id="2778" r:id="rId52"/>
    <p:sldId id="2904" r:id="rId53"/>
    <p:sldId id="2759" r:id="rId54"/>
    <p:sldId id="2903" r:id="rId55"/>
    <p:sldId id="2845" r:id="rId56"/>
    <p:sldId id="2780" r:id="rId57"/>
  </p:sldIdLst>
  <p:sldSz cx="12858750" cy="723265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inaDaas" initials="C"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212E3C"/>
    <a:srgbClr val="FBBF09"/>
    <a:srgbClr val="EF4232"/>
    <a:srgbClr val="03A9F0"/>
    <a:srgbClr val="FFFFFF"/>
    <a:srgbClr val="FABCA8"/>
    <a:srgbClr val="57562F"/>
    <a:srgbClr val="FBCDBE"/>
    <a:srgbClr val="6B6A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9" autoAdjust="0"/>
    <p:restoredTop sz="92986" autoAdjust="0"/>
  </p:normalViewPr>
  <p:slideViewPr>
    <p:cSldViewPr>
      <p:cViewPr varScale="1">
        <p:scale>
          <a:sx n="59" d="100"/>
          <a:sy n="59" d="100"/>
        </p:scale>
        <p:origin x="-72" y="-1176"/>
      </p:cViewPr>
      <p:guideLst>
        <p:guide orient="horz" pos="354"/>
        <p:guide orient="horz" pos="4212"/>
        <p:guide pos="3956"/>
        <p:guide pos="512"/>
        <p:guide pos="7581"/>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commentAuthors" Target="commentAuthors.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handoutMaster" Target="handoutMasters/handoutMaster1.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5-12T10:50:42.035" idx="4">
    <p:pos x="3992" y="2316"/>
    <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1-04-30T14:11:30.618" idx="6">
    <p:pos x="10" y="10"/>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id-ID"/>
          </a:p>
        </p:txBody>
      </p:sp>
      <p:sp>
        <p:nvSpPr>
          <p:cNvPr id="4" name="Slide Number Placeholder 3"/>
          <p:cNvSpPr>
            <a:spLocks noGrp="1"/>
          </p:cNvSpPr>
          <p:nvPr>
            <p:ph type="sldNum" sz="quarter" idx="10"/>
          </p:nvPr>
        </p:nvSpPr>
        <p:spPr/>
        <p:txBody>
          <a:bodyPr/>
          <a:lstStyle/>
          <a:p>
            <a:fld id="{74D1495A-DD81-44F4-9F54-1F39867BF2D9}"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06BE02D-20C0-F840-AFAC-BEA99C74FDC2}" type="slidenum">
              <a:rPr lang="en-US" smtClean="0"/>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84039" y="6703596"/>
            <a:ext cx="2893219" cy="386187"/>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4259461" y="6703596"/>
            <a:ext cx="4339828" cy="386187"/>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9081492" y="6703596"/>
            <a:ext cx="2893219" cy="386187"/>
          </a:xfrm>
          <a:prstGeom prst="rect">
            <a:avLst/>
          </a:prstGeom>
        </p:spPr>
        <p:txBody>
          <a:bodyPr/>
          <a:lstStyle/>
          <a:p>
            <a:fld id="{37AAA611-6692-4583-86AB-5AB9B972BD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83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6.png"/><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6" Type="http://schemas.openxmlformats.org/officeDocument/2006/relationships/comments" Target="../comments/comment2.xml"/><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29.xml"/><Relationship Id="rId1" Type="http://schemas.openxmlformats.org/officeDocument/2006/relationships/tags" Target="../tags/tag28.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tags" Target="../tags/tag31.xml"/><Relationship Id="rId1" Type="http://schemas.openxmlformats.org/officeDocument/2006/relationships/tags" Target="../tags/tag30.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33.xml"/><Relationship Id="rId1" Type="http://schemas.openxmlformats.org/officeDocument/2006/relationships/tags" Target="../tags/tag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35.xml"/><Relationship Id="rId1" Type="http://schemas.openxmlformats.org/officeDocument/2006/relationships/tags" Target="../tags/tag34.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tags" Target="../tags/tag37.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tags" Target="../tags/tag39.xml"/><Relationship Id="rId1" Type="http://schemas.openxmlformats.org/officeDocument/2006/relationships/tags" Target="../tags/tag38.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tags" Target="../tags/tag41.xml"/><Relationship Id="rId1" Type="http://schemas.openxmlformats.org/officeDocument/2006/relationships/tags" Target="../tags/tag40.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tags" Target="../tags/tag43.xml"/><Relationship Id="rId1" Type="http://schemas.openxmlformats.org/officeDocument/2006/relationships/tags" Target="../tags/tag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tags" Target="../tags/tag45.xml"/><Relationship Id="rId1" Type="http://schemas.openxmlformats.org/officeDocument/2006/relationships/tags" Target="../tags/tag44.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tags" Target="../tags/tag47.xml"/><Relationship Id="rId1" Type="http://schemas.openxmlformats.org/officeDocument/2006/relationships/tags" Target="../tags/tag4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tags" Target="../tags/tag49.xml"/><Relationship Id="rId1" Type="http://schemas.openxmlformats.org/officeDocument/2006/relationships/tags" Target="../tags/tag4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tags" Target="../tags/tag51.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tags" Target="../tags/tag53.xml"/><Relationship Id="rId1" Type="http://schemas.openxmlformats.org/officeDocument/2006/relationships/tags" Target="../tags/tag52.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55.xml"/><Relationship Id="rId1" Type="http://schemas.openxmlformats.org/officeDocument/2006/relationships/tags" Target="../tags/tag54.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1.xml"/><Relationship Id="rId2" Type="http://schemas.openxmlformats.org/officeDocument/2006/relationships/tags" Target="../tags/tag57.xml"/><Relationship Id="rId1" Type="http://schemas.openxmlformats.org/officeDocument/2006/relationships/tags" Target="../tags/tag56.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1.xml"/><Relationship Id="rId2" Type="http://schemas.openxmlformats.org/officeDocument/2006/relationships/tags" Target="../tags/tag59.xml"/><Relationship Id="rId1" Type="http://schemas.openxmlformats.org/officeDocument/2006/relationships/tags" Target="../tags/tag58.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1.xml"/><Relationship Id="rId2" Type="http://schemas.openxmlformats.org/officeDocument/2006/relationships/tags" Target="../tags/tag61.xml"/><Relationship Id="rId1" Type="http://schemas.openxmlformats.org/officeDocument/2006/relationships/tags" Target="../tags/tag60.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1.xml"/><Relationship Id="rId2" Type="http://schemas.openxmlformats.org/officeDocument/2006/relationships/tags" Target="../tags/tag63.xml"/><Relationship Id="rId1" Type="http://schemas.openxmlformats.org/officeDocument/2006/relationships/tags" Target="../tags/tag62.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1.xml"/><Relationship Id="rId2" Type="http://schemas.openxmlformats.org/officeDocument/2006/relationships/tags" Target="../tags/tag65.xml"/><Relationship Id="rId1" Type="http://schemas.openxmlformats.org/officeDocument/2006/relationships/tags" Target="../tags/tag64.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tags" Target="../tags/tag66.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slideLayout" Target="../slideLayouts/slideLayout1.xml"/><Relationship Id="rId3" Type="http://schemas.openxmlformats.org/officeDocument/2006/relationships/hyperlink" Target="https://varaneckas.com/jad/" TargetMode="External"/><Relationship Id="rId2" Type="http://schemas.openxmlformats.org/officeDocument/2006/relationships/tags" Target="../tags/tag71.xml"/><Relationship Id="rId1" Type="http://schemas.openxmlformats.org/officeDocument/2006/relationships/tags" Target="../tags/tag70.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xml"/><Relationship Id="rId2" Type="http://schemas.openxmlformats.org/officeDocument/2006/relationships/tags" Target="../tags/tag75.xml"/><Relationship Id="rId1" Type="http://schemas.openxmlformats.org/officeDocument/2006/relationships/tags" Target="../tags/tag74.xml"/></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s>
</file>

<file path=ppt/slides/_rels/slide43.xml.rels><?xml version="1.0" encoding="UTF-8" standalone="yes"?>
<Relationships xmlns="http://schemas.openxmlformats.org/package/2006/relationships"><Relationship Id="rId4" Type="http://schemas.openxmlformats.org/officeDocument/2006/relationships/notesSlide" Target="../notesSlides/notesSlide43.xml"/><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tags" Target="../tags/tag80.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xml"/><Relationship Id="rId2" Type="http://schemas.openxmlformats.org/officeDocument/2006/relationships/tags" Target="../tags/tag83.xml"/><Relationship Id="rId1" Type="http://schemas.openxmlformats.org/officeDocument/2006/relationships/tags" Target="../tags/tag8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1.xml"/><Relationship Id="rId2" Type="http://schemas.openxmlformats.org/officeDocument/2006/relationships/tags" Target="../tags/tag85.xml"/><Relationship Id="rId1" Type="http://schemas.openxmlformats.org/officeDocument/2006/relationships/tags" Target="../tags/tag84.xml"/></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7.xml"/><Relationship Id="rId3" Type="http://schemas.openxmlformats.org/officeDocument/2006/relationships/slideLayout" Target="../slideLayouts/slideLayout1.xml"/><Relationship Id="rId2" Type="http://schemas.openxmlformats.org/officeDocument/2006/relationships/tags" Target="../tags/tag87.xml"/><Relationship Id="rId1" Type="http://schemas.openxmlformats.org/officeDocument/2006/relationships/tags" Target="../tags/tag86.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tags" Target="../tags/tag89.xml"/><Relationship Id="rId1" Type="http://schemas.openxmlformats.org/officeDocument/2006/relationships/tags" Target="../tags/tag8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comments" Target="../comments/comment1.xml"/><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50.xml"/><Relationship Id="rId4" Type="http://schemas.openxmlformats.org/officeDocument/2006/relationships/slideLayout" Target="../slideLayouts/slideLayout1.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51.xml.rels><?xml version="1.0" encoding="UTF-8" standalone="yes"?>
<Relationships xmlns="http://schemas.openxmlformats.org/package/2006/relationships"><Relationship Id="rId5" Type="http://schemas.openxmlformats.org/officeDocument/2006/relationships/notesSlide" Target="../notesSlides/notesSlide51.xml"/><Relationship Id="rId4" Type="http://schemas.openxmlformats.org/officeDocument/2006/relationships/slideLayout" Target="../slideLayouts/slideLayout1.xml"/><Relationship Id="rId3" Type="http://schemas.openxmlformats.org/officeDocument/2006/relationships/tags" Target="../tags/tag94.xml"/><Relationship Id="rId2" Type="http://schemas.openxmlformats.org/officeDocument/2006/relationships/tags" Target="../tags/tag93.xml"/><Relationship Id="rId1" Type="http://schemas.openxmlformats.org/officeDocument/2006/relationships/tags" Target="../tags/tag92.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52.xml"/><Relationship Id="rId4" Type="http://schemas.openxmlformats.org/officeDocument/2006/relationships/slideLayout" Target="../slideLayouts/slideLayout1.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tags" Target="../tags/tag95.xml"/></Relationships>
</file>

<file path=ppt/slides/_rels/slide53.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hyperlink" Target="http://en.wikipedia.org/wiki/Design_Patterns#Patterns_by_Type" TargetMode="External"/><Relationship Id="rId7" Type="http://schemas.openxmlformats.org/officeDocument/2006/relationships/hyperlink" Target="https://juejin.cn/post/6844903779624550413" TargetMode="External"/><Relationship Id="rId6" Type="http://schemas.openxmlformats.org/officeDocument/2006/relationships/hyperlink" Target="https://book.douban.com/subject/30412517/" TargetMode="External"/><Relationship Id="rId5" Type="http://schemas.openxmlformats.org/officeDocument/2006/relationships/hyperlink" Target="https://book.douban.com/subject/1052241/" TargetMode="External"/><Relationship Id="rId4" Type="http://schemas.openxmlformats.org/officeDocument/2006/relationships/hyperlink" Target="https://book.douban.com/subject/2243615/" TargetMode="External"/><Relationship Id="rId3" Type="http://schemas.openxmlformats.org/officeDocument/2006/relationships/hyperlink" Target="https://book.douban.com/subject/2334288/" TargetMode="External"/><Relationship Id="rId2" Type="http://schemas.openxmlformats.org/officeDocument/2006/relationships/tags" Target="../tags/tag99.xml"/><Relationship Id="rId10" Type="http://schemas.openxmlformats.org/officeDocument/2006/relationships/notesSlide" Target="../notesSlides/notesSlide53.xml"/><Relationship Id="rId1" Type="http://schemas.openxmlformats.org/officeDocument/2006/relationships/tags" Target="../tags/tag9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1.png"/><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tags" Target="../tags/tag15.xml"/><Relationship Id="rId4" Type="http://schemas.openxmlformats.org/officeDocument/2006/relationships/image" Target="../media/image2.png"/><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958919" y="1943467"/>
            <a:ext cx="6793592"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1"/>
                </a:solidFill>
                <a:cs typeface="Arial" panose="020B0604020202020204" pitchFamily="34" charset="0"/>
              </a:rPr>
              <a:t>架构师的内功心法</a:t>
            </a:r>
            <a:endParaRPr lang="zh-CN" altLang="en-US" sz="4400" b="1" cap="all" dirty="0">
              <a:solidFill>
                <a:schemeClr val="accent1"/>
              </a:solidFill>
              <a:cs typeface="Arial" panose="020B0604020202020204" pitchFamily="34" charset="0"/>
            </a:endParaRPr>
          </a:p>
          <a:p>
            <a:pPr algn="ctr">
              <a:buNone/>
            </a:pPr>
            <a:r>
              <a:rPr lang="zh-CN" altLang="en-US" sz="4400" b="1" cap="all" dirty="0">
                <a:solidFill>
                  <a:schemeClr val="accent1"/>
                </a:solidFill>
                <a:cs typeface="Arial" panose="020B0604020202020204" pitchFamily="34" charset="0"/>
              </a:rPr>
              <a:t>之设计模式</a:t>
            </a:r>
            <a:endParaRPr lang="en-US" altLang="zh-CN" sz="4400" b="1" cap="all" dirty="0">
              <a:solidFill>
                <a:schemeClr val="accent1"/>
              </a:solidFill>
              <a:cs typeface="Arial" panose="020B0604020202020204" pitchFamily="34" charset="0"/>
            </a:endParaRPr>
          </a:p>
          <a:p>
            <a:pPr algn="ctr">
              <a:buNone/>
            </a:pPr>
            <a:r>
              <a:rPr lang="en-US" altLang="zh-CN" sz="1600" cap="all" dirty="0">
                <a:solidFill>
                  <a:schemeClr val="accent1"/>
                </a:solidFill>
                <a:cs typeface="Arial" panose="020B0604020202020204" pitchFamily="34" charset="0"/>
              </a:rPr>
              <a:t>The architect's internal approach to design patterns</a:t>
            </a:r>
            <a:endParaRPr lang="en-US" altLang="zh-CN" sz="16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6455864" y="3993463"/>
            <a:ext cx="5371192" cy="461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zh-CN" altLang="en-US" sz="2000" dirty="0">
                <a:solidFill>
                  <a:schemeClr val="accent1"/>
                </a:solidFill>
                <a:latin typeface="Arial" panose="020B0604020202020204" pitchFamily="34" charset="0"/>
                <a:cs typeface="Arial" panose="020B0604020202020204" pitchFamily="34" charset="0"/>
              </a:rPr>
              <a:t>主讲人：张继源   </a:t>
            </a:r>
            <a:endParaRPr lang="zh-CN" altLang="en-US" sz="2000" dirty="0">
              <a:solidFill>
                <a:schemeClr val="accent1"/>
              </a:solidFill>
              <a:latin typeface="Arial" panose="020B0604020202020204" pitchFamily="34" charset="0"/>
              <a:cs typeface="Arial" panose="020B0604020202020204" pitchFamily="34" charset="0"/>
            </a:endParaRPr>
          </a:p>
        </p:txBody>
      </p:sp>
      <p:sp>
        <p:nvSpPr>
          <p:cNvPr id="9"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0"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dissolve/>
      </p:transition>
    </mc:Choice>
    <mc:Fallback>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arn(outVertical)">
                                      <p:cBhvr>
                                        <p:cTn id="11" dur="500"/>
                                        <p:tgtEl>
                                          <p:spTgt spid="9"/>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
                                        </p:tgtEl>
                                        <p:attrNameLst>
                                          <p:attrName>ppt_y</p:attrName>
                                        </p:attrNameLst>
                                      </p:cBhvr>
                                      <p:tavLst>
                                        <p:tav tm="0">
                                          <p:val>
                                            <p:strVal val="#ppt_y"/>
                                          </p:val>
                                        </p:tav>
                                        <p:tav tm="100000">
                                          <p:val>
                                            <p:strVal val="#ppt_y"/>
                                          </p:val>
                                        </p:tav>
                                      </p:tavLst>
                                    </p:anim>
                                    <p:anim calcmode="lin" valueType="num">
                                      <p:cBhvr>
                                        <p:cTn id="17"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
                                        </p:tgtEl>
                                      </p:cBhvr>
                                    </p:animEffect>
                                  </p:childTnLst>
                                </p:cTn>
                              </p:par>
                            </p:childTnLst>
                          </p:cTn>
                        </p:par>
                        <p:par>
                          <p:cTn id="20" fill="hold">
                            <p:stCondLst>
                              <p:cond delay="4699"/>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childTnLst>
                          </p:cTn>
                        </p:par>
                        <p:par>
                          <p:cTn id="24" fill="hold">
                            <p:stCondLst>
                              <p:cond delay="5199"/>
                            </p:stCondLst>
                            <p:childTnLst>
                              <p:par>
                                <p:cTn id="25" presetID="41" presetClass="entr" presetSubtype="0" fill="hold" grpId="0" nodeType="afterEffect">
                                  <p:stCondLst>
                                    <p:cond delay="0"/>
                                  </p:stCondLst>
                                  <p:iterate type="lt">
                                    <p:tmPct val="10000"/>
                                  </p:iterate>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13"/>
                                        </p:tgtEl>
                                        <p:attrNameLst>
                                          <p:attrName>ppt_y</p:attrName>
                                        </p:attrNameLst>
                                      </p:cBhvr>
                                      <p:tavLst>
                                        <p:tav tm="0">
                                          <p:val>
                                            <p:strVal val="#ppt_y"/>
                                          </p:val>
                                        </p:tav>
                                        <p:tav tm="100000">
                                          <p:val>
                                            <p:strVal val="#ppt_y"/>
                                          </p:val>
                                        </p:tav>
                                      </p:tavLst>
                                    </p:anim>
                                    <p:anim calcmode="lin" valueType="num">
                                      <p:cBhvr>
                                        <p:cTn id="2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13"/>
                                        </p:tgtEl>
                                      </p:cBhvr>
                                    </p:animEffect>
                                  </p:childTnLst>
                                </p:cTn>
                              </p:par>
                            </p:childTnLst>
                          </p:cTn>
                        </p:par>
                        <p:par>
                          <p:cTn id="32" fill="hold">
                            <p:stCondLst>
                              <p:cond delay="6150"/>
                            </p:stCondLst>
                            <p:childTnLst>
                              <p:par>
                                <p:cTn id="33" presetID="26" presetClass="emph" presetSubtype="0" fill="hold" grpId="1" nodeType="afterEffect">
                                  <p:stCondLst>
                                    <p:cond delay="0"/>
                                  </p:stCondLst>
                                  <p:iterate type="lt">
                                    <p:tmPct val="0"/>
                                  </p:iterate>
                                  <p:childTnLst>
                                    <p:animEffect transition="out" filter="fade">
                                      <p:cBhvr>
                                        <p:cTn id="34" dur="500" tmFilter="0, 0; .2, .5; .8, .5; 1, 0"/>
                                        <p:tgtEl>
                                          <p:spTgt spid="13"/>
                                        </p:tgtEl>
                                      </p:cBhvr>
                                    </p:animEffect>
                                    <p:animScale>
                                      <p:cBhvr>
                                        <p:cTn id="35"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3" grpId="0"/>
      <p:bldP spid="13" grpId="1"/>
      <p:bldP spid="9"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99929" y="4244812"/>
            <a:ext cx="9658894"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1450815" y="4134545"/>
            <a:ext cx="220534" cy="2205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Oval 5"/>
          <p:cNvSpPr/>
          <p:nvPr/>
        </p:nvSpPr>
        <p:spPr>
          <a:xfrm>
            <a:off x="11238310" y="4134545"/>
            <a:ext cx="220534" cy="22053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 name="Oval 6"/>
          <p:cNvSpPr/>
          <p:nvPr/>
        </p:nvSpPr>
        <p:spPr>
          <a:xfrm>
            <a:off x="6349092" y="4147235"/>
            <a:ext cx="220534" cy="22053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 name="Oval 7"/>
          <p:cNvSpPr/>
          <p:nvPr/>
        </p:nvSpPr>
        <p:spPr>
          <a:xfrm>
            <a:off x="3083574" y="4134545"/>
            <a:ext cx="220534" cy="2205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 name="Oval 8"/>
          <p:cNvSpPr/>
          <p:nvPr/>
        </p:nvSpPr>
        <p:spPr>
          <a:xfrm>
            <a:off x="7978831" y="4147236"/>
            <a:ext cx="220534" cy="22053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 name="Oval 9"/>
          <p:cNvSpPr/>
          <p:nvPr/>
        </p:nvSpPr>
        <p:spPr>
          <a:xfrm>
            <a:off x="4716333" y="4147235"/>
            <a:ext cx="220534" cy="22053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 name="Oval 10"/>
          <p:cNvSpPr/>
          <p:nvPr/>
        </p:nvSpPr>
        <p:spPr>
          <a:xfrm>
            <a:off x="9608571" y="4147235"/>
            <a:ext cx="220534" cy="22053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 name="Rectangle 11"/>
          <p:cNvSpPr/>
          <p:nvPr/>
        </p:nvSpPr>
        <p:spPr>
          <a:xfrm>
            <a:off x="1450816" y="3623049"/>
            <a:ext cx="3486051" cy="228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3" name="Rectangle 12"/>
          <p:cNvSpPr/>
          <p:nvPr/>
        </p:nvSpPr>
        <p:spPr>
          <a:xfrm>
            <a:off x="3255437" y="3039288"/>
            <a:ext cx="3375786" cy="2275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4" name="Rectangle 13"/>
          <p:cNvSpPr/>
          <p:nvPr/>
        </p:nvSpPr>
        <p:spPr>
          <a:xfrm>
            <a:off x="6349092" y="2615779"/>
            <a:ext cx="3480012" cy="2275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Rectangle 14"/>
          <p:cNvSpPr/>
          <p:nvPr/>
        </p:nvSpPr>
        <p:spPr>
          <a:xfrm>
            <a:off x="8083058" y="2130879"/>
            <a:ext cx="3375786" cy="2275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Oval 15"/>
          <p:cNvSpPr/>
          <p:nvPr/>
        </p:nvSpPr>
        <p:spPr>
          <a:xfrm>
            <a:off x="1609862" y="4833160"/>
            <a:ext cx="629209" cy="62920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7" name="Oval 16"/>
          <p:cNvSpPr/>
          <p:nvPr/>
        </p:nvSpPr>
        <p:spPr>
          <a:xfrm>
            <a:off x="4220145" y="4833160"/>
            <a:ext cx="629209" cy="62920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8" name="Oval 17"/>
          <p:cNvSpPr/>
          <p:nvPr/>
        </p:nvSpPr>
        <p:spPr>
          <a:xfrm>
            <a:off x="6830430" y="4833160"/>
            <a:ext cx="629209" cy="62920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 name="Oval 18"/>
          <p:cNvSpPr/>
          <p:nvPr/>
        </p:nvSpPr>
        <p:spPr>
          <a:xfrm>
            <a:off x="9358262" y="4833160"/>
            <a:ext cx="629209" cy="62920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en-GB"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 name="TextBox 19"/>
          <p:cNvSpPr txBox="1"/>
          <p:nvPr/>
        </p:nvSpPr>
        <p:spPr>
          <a:xfrm>
            <a:off x="2400256" y="5014122"/>
            <a:ext cx="711200" cy="257810"/>
          </a:xfrm>
          <a:prstGeom prst="rect">
            <a:avLst/>
          </a:prstGeom>
          <a:noFill/>
        </p:spPr>
        <p:txBody>
          <a:bodyPr wrap="none" lIns="0" tIns="0" rIns="0" bIns="0" rtlCol="0">
            <a:spAutoFit/>
          </a:bodyPr>
          <a:lstStyle/>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加载驱动</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0"/>
          <p:cNvSpPr/>
          <p:nvPr/>
        </p:nvSpPr>
        <p:spPr>
          <a:xfrm>
            <a:off x="9358263" y="5522606"/>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关闭数据库连接释放资源</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TextBox 21"/>
          <p:cNvSpPr txBox="1"/>
          <p:nvPr/>
        </p:nvSpPr>
        <p:spPr>
          <a:xfrm>
            <a:off x="5038383" y="5014122"/>
            <a:ext cx="711200" cy="257810"/>
          </a:xfrm>
          <a:prstGeom prst="rect">
            <a:avLst/>
          </a:prstGeom>
          <a:noFill/>
        </p:spPr>
        <p:txBody>
          <a:bodyPr wrap="none" lIns="0" tIns="0" rIns="0" bIns="0" rtlCol="0">
            <a:spAutoFit/>
          </a:bodyPr>
          <a:lstStyle/>
          <a:p>
            <a:pPr algn="ctr">
              <a:lnSpc>
                <a:spcPct val="120000"/>
              </a:lnSpc>
            </a:pPr>
            <a:r>
              <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建立连接</a:t>
            </a:r>
            <a:endPar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3" name="TextBox 22"/>
          <p:cNvSpPr txBox="1"/>
          <p:nvPr/>
        </p:nvSpPr>
        <p:spPr>
          <a:xfrm>
            <a:off x="7483435" y="5014122"/>
            <a:ext cx="1076960" cy="257810"/>
          </a:xfrm>
          <a:prstGeom prst="rect">
            <a:avLst/>
          </a:prstGeom>
          <a:noFill/>
        </p:spPr>
        <p:txBody>
          <a:bodyPr wrap="none" lIns="0" tIns="0" rIns="0" bIns="0" rtlCol="0">
            <a:spAutoFit/>
          </a:bodyPr>
          <a:lstStyle/>
          <a:p>
            <a:pPr algn="ctr">
              <a:lnSpc>
                <a:spcPct val="120000"/>
              </a:lnSpc>
            </a:pPr>
            <a:r>
              <a:rPr lang="zh-CN" altLang="en-GB"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处理</a:t>
            </a:r>
            <a:r>
              <a:rPr lang="en-US" altLang="zh-CN"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SQL</a:t>
            </a: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语句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5" name="Rectangle 24"/>
          <p:cNvSpPr/>
          <p:nvPr/>
        </p:nvSpPr>
        <p:spPr>
          <a:xfrm>
            <a:off x="4220146" y="5522607"/>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后台与数据库建立连接。访问数据库</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6" name="Rectangle 25"/>
          <p:cNvSpPr/>
          <p:nvPr/>
        </p:nvSpPr>
        <p:spPr>
          <a:xfrm>
            <a:off x="6830431" y="5522607"/>
            <a:ext cx="2033040" cy="29464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创建prepareStatement对象。并向数据库发送</a:t>
            </a: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SQL</a:t>
            </a: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语句。并处理数据库返回的结果。</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7" name="Rectangle 26"/>
          <p:cNvSpPr/>
          <p:nvPr/>
        </p:nvSpPr>
        <p:spPr>
          <a:xfrm>
            <a:off x="1599929" y="5522606"/>
            <a:ext cx="2033040" cy="147320"/>
          </a:xfrm>
          <a:prstGeom prst="rect">
            <a:avLst/>
          </a:prstGeom>
        </p:spPr>
        <p:txBody>
          <a:bodyPr wrap="square" lIns="0" tIns="0" rIns="0" bIns="0">
            <a:spAutoFit/>
          </a:bodyPr>
          <a:lstStyle/>
          <a:p>
            <a:pPr algn="just">
              <a:lnSpc>
                <a:spcPct val="120000"/>
              </a:lnSpc>
            </a:pPr>
            <a:r>
              <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添加数据库驱动程序</a:t>
            </a:r>
            <a:endParaRPr lang="zh-CN" altLang="en-US"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37" name="Group 36"/>
          <p:cNvGrpSpPr/>
          <p:nvPr/>
        </p:nvGrpSpPr>
        <p:grpSpPr>
          <a:xfrm>
            <a:off x="9497130" y="5004772"/>
            <a:ext cx="351472" cy="285984"/>
            <a:chOff x="10074275" y="4479132"/>
            <a:chExt cx="464344" cy="377825"/>
          </a:xfrm>
          <a:solidFill>
            <a:schemeClr val="bg2"/>
          </a:solidFill>
        </p:grpSpPr>
        <p:sp>
          <p:nvSpPr>
            <p:cNvPr id="38" name="AutoShape 5"/>
            <p:cNvSpPr/>
            <p:nvPr/>
          </p:nvSpPr>
          <p:spPr bwMode="auto">
            <a:xfrm>
              <a:off x="10393363" y="4595019"/>
              <a:ext cx="87313" cy="1166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999" y="18900"/>
                  </a:moveTo>
                  <a:lnTo>
                    <a:pt x="3600" y="18900"/>
                  </a:lnTo>
                  <a:lnTo>
                    <a:pt x="3600" y="2700"/>
                  </a:lnTo>
                  <a:lnTo>
                    <a:pt x="7200" y="2700"/>
                  </a:lnTo>
                  <a:lnTo>
                    <a:pt x="17999" y="14850"/>
                  </a:lnTo>
                  <a:cubicBezTo>
                    <a:pt x="17999" y="14850"/>
                    <a:pt x="17999" y="18900"/>
                    <a:pt x="17999" y="18900"/>
                  </a:cubicBezTo>
                  <a:close/>
                  <a:moveTo>
                    <a:pt x="10195" y="1202"/>
                  </a:moveTo>
                  <a:cubicBezTo>
                    <a:pt x="9527" y="450"/>
                    <a:pt x="8402" y="0"/>
                    <a:pt x="7200" y="0"/>
                  </a:cubicBezTo>
                  <a:lnTo>
                    <a:pt x="3600" y="0"/>
                  </a:lnTo>
                  <a:cubicBezTo>
                    <a:pt x="1610" y="0"/>
                    <a:pt x="0" y="1207"/>
                    <a:pt x="0" y="2700"/>
                  </a:cubicBezTo>
                  <a:lnTo>
                    <a:pt x="0" y="18900"/>
                  </a:lnTo>
                  <a:cubicBezTo>
                    <a:pt x="0" y="20392"/>
                    <a:pt x="1610" y="21599"/>
                    <a:pt x="3600" y="21599"/>
                  </a:cubicBezTo>
                  <a:lnTo>
                    <a:pt x="17999" y="21599"/>
                  </a:lnTo>
                  <a:cubicBezTo>
                    <a:pt x="19989" y="21599"/>
                    <a:pt x="21600" y="20392"/>
                    <a:pt x="21600" y="18900"/>
                  </a:cubicBezTo>
                  <a:lnTo>
                    <a:pt x="21600" y="14850"/>
                  </a:lnTo>
                  <a:cubicBezTo>
                    <a:pt x="21600" y="14317"/>
                    <a:pt x="21389" y="13795"/>
                    <a:pt x="20995" y="13352"/>
                  </a:cubicBezTo>
                  <a:cubicBezTo>
                    <a:pt x="20995" y="13352"/>
                    <a:pt x="10195" y="1202"/>
                    <a:pt x="10195" y="1202"/>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9" name="AutoShape 6"/>
            <p:cNvSpPr/>
            <p:nvPr/>
          </p:nvSpPr>
          <p:spPr bwMode="auto">
            <a:xfrm>
              <a:off x="10074275" y="4479132"/>
              <a:ext cx="464344" cy="3778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50" y="16615"/>
                  </a:moveTo>
                  <a:cubicBezTo>
                    <a:pt x="20250" y="17074"/>
                    <a:pt x="19948" y="17446"/>
                    <a:pt x="19575" y="17446"/>
                  </a:cubicBezTo>
                  <a:lnTo>
                    <a:pt x="18803" y="17446"/>
                  </a:lnTo>
                  <a:cubicBezTo>
                    <a:pt x="18501" y="16016"/>
                    <a:pt x="17453" y="14953"/>
                    <a:pt x="16200" y="14953"/>
                  </a:cubicBezTo>
                  <a:cubicBezTo>
                    <a:pt x="14945" y="14953"/>
                    <a:pt x="13897" y="16016"/>
                    <a:pt x="13595" y="17446"/>
                  </a:cubicBezTo>
                  <a:lnTo>
                    <a:pt x="10029" y="17446"/>
                  </a:lnTo>
                  <a:cubicBezTo>
                    <a:pt x="9727" y="16016"/>
                    <a:pt x="8679" y="14953"/>
                    <a:pt x="7425" y="14953"/>
                  </a:cubicBezTo>
                  <a:cubicBezTo>
                    <a:pt x="6170" y="14953"/>
                    <a:pt x="5122" y="16016"/>
                    <a:pt x="4820" y="17446"/>
                  </a:cubicBezTo>
                  <a:lnTo>
                    <a:pt x="4050" y="17446"/>
                  </a:lnTo>
                  <a:cubicBezTo>
                    <a:pt x="3677" y="17446"/>
                    <a:pt x="3375" y="17074"/>
                    <a:pt x="3375" y="16615"/>
                  </a:cubicBezTo>
                  <a:lnTo>
                    <a:pt x="3375" y="14123"/>
                  </a:lnTo>
                  <a:lnTo>
                    <a:pt x="12150" y="14123"/>
                  </a:lnTo>
                  <a:cubicBezTo>
                    <a:pt x="13266" y="14123"/>
                    <a:pt x="14175" y="13005"/>
                    <a:pt x="14175" y="11630"/>
                  </a:cubicBezTo>
                  <a:lnTo>
                    <a:pt x="14175" y="5815"/>
                  </a:lnTo>
                  <a:lnTo>
                    <a:pt x="16875" y="5815"/>
                  </a:lnTo>
                  <a:cubicBezTo>
                    <a:pt x="17100" y="5815"/>
                    <a:pt x="17311" y="5954"/>
                    <a:pt x="17436" y="6185"/>
                  </a:cubicBezTo>
                  <a:lnTo>
                    <a:pt x="20136" y="11169"/>
                  </a:lnTo>
                  <a:cubicBezTo>
                    <a:pt x="20210" y="11306"/>
                    <a:pt x="20250" y="11466"/>
                    <a:pt x="20250" y="11630"/>
                  </a:cubicBezTo>
                  <a:cubicBezTo>
                    <a:pt x="20250" y="11630"/>
                    <a:pt x="20250" y="16615"/>
                    <a:pt x="20250" y="16615"/>
                  </a:cubicBezTo>
                  <a:close/>
                  <a:moveTo>
                    <a:pt x="16200" y="19938"/>
                  </a:moveTo>
                  <a:cubicBezTo>
                    <a:pt x="15454" y="19938"/>
                    <a:pt x="14850" y="19193"/>
                    <a:pt x="14850" y="18276"/>
                  </a:cubicBezTo>
                  <a:cubicBezTo>
                    <a:pt x="14850" y="17360"/>
                    <a:pt x="15454" y="16615"/>
                    <a:pt x="16200" y="16615"/>
                  </a:cubicBezTo>
                  <a:cubicBezTo>
                    <a:pt x="16945" y="16615"/>
                    <a:pt x="17550" y="17360"/>
                    <a:pt x="17550" y="18276"/>
                  </a:cubicBezTo>
                  <a:cubicBezTo>
                    <a:pt x="17550" y="19193"/>
                    <a:pt x="16945" y="19938"/>
                    <a:pt x="16200" y="19938"/>
                  </a:cubicBezTo>
                  <a:moveTo>
                    <a:pt x="7425" y="19938"/>
                  </a:moveTo>
                  <a:cubicBezTo>
                    <a:pt x="6679" y="19938"/>
                    <a:pt x="6075" y="19193"/>
                    <a:pt x="6075" y="18276"/>
                  </a:cubicBezTo>
                  <a:cubicBezTo>
                    <a:pt x="6075" y="17360"/>
                    <a:pt x="6679" y="16615"/>
                    <a:pt x="7425" y="16615"/>
                  </a:cubicBezTo>
                  <a:cubicBezTo>
                    <a:pt x="8170" y="16615"/>
                    <a:pt x="8775" y="17360"/>
                    <a:pt x="8775" y="18276"/>
                  </a:cubicBezTo>
                  <a:cubicBezTo>
                    <a:pt x="8775" y="19193"/>
                    <a:pt x="8170" y="19938"/>
                    <a:pt x="7425" y="19938"/>
                  </a:cubicBezTo>
                  <a:moveTo>
                    <a:pt x="2024" y="12461"/>
                  </a:moveTo>
                  <a:cubicBezTo>
                    <a:pt x="1652" y="12461"/>
                    <a:pt x="1349" y="12089"/>
                    <a:pt x="1349" y="11630"/>
                  </a:cubicBezTo>
                  <a:lnTo>
                    <a:pt x="1349" y="2492"/>
                  </a:lnTo>
                  <a:cubicBezTo>
                    <a:pt x="1349" y="2033"/>
                    <a:pt x="1652" y="1661"/>
                    <a:pt x="2024" y="1661"/>
                  </a:cubicBezTo>
                  <a:lnTo>
                    <a:pt x="12150" y="1661"/>
                  </a:lnTo>
                  <a:cubicBezTo>
                    <a:pt x="12523" y="1661"/>
                    <a:pt x="12825" y="2033"/>
                    <a:pt x="12825" y="2492"/>
                  </a:cubicBezTo>
                  <a:lnTo>
                    <a:pt x="12825" y="4153"/>
                  </a:lnTo>
                  <a:lnTo>
                    <a:pt x="12825" y="5815"/>
                  </a:lnTo>
                  <a:lnTo>
                    <a:pt x="12825" y="11630"/>
                  </a:lnTo>
                  <a:cubicBezTo>
                    <a:pt x="12825" y="12089"/>
                    <a:pt x="12523" y="12461"/>
                    <a:pt x="12150" y="12461"/>
                  </a:cubicBezTo>
                  <a:cubicBezTo>
                    <a:pt x="12150" y="12461"/>
                    <a:pt x="2024" y="12461"/>
                    <a:pt x="2024" y="12461"/>
                  </a:cubicBezTo>
                  <a:close/>
                  <a:moveTo>
                    <a:pt x="21259" y="10248"/>
                  </a:moveTo>
                  <a:lnTo>
                    <a:pt x="18559" y="5263"/>
                  </a:lnTo>
                  <a:cubicBezTo>
                    <a:pt x="18182" y="4568"/>
                    <a:pt x="17552" y="4153"/>
                    <a:pt x="16875" y="4153"/>
                  </a:cubicBezTo>
                  <a:lnTo>
                    <a:pt x="14175" y="4153"/>
                  </a:lnTo>
                  <a:lnTo>
                    <a:pt x="14175" y="2492"/>
                  </a:lnTo>
                  <a:cubicBezTo>
                    <a:pt x="14175" y="1117"/>
                    <a:pt x="13266" y="0"/>
                    <a:pt x="12150" y="0"/>
                  </a:cubicBezTo>
                  <a:lnTo>
                    <a:pt x="2024" y="0"/>
                  </a:lnTo>
                  <a:cubicBezTo>
                    <a:pt x="908" y="0"/>
                    <a:pt x="0" y="1117"/>
                    <a:pt x="0" y="2492"/>
                  </a:cubicBezTo>
                  <a:lnTo>
                    <a:pt x="0" y="11630"/>
                  </a:lnTo>
                  <a:cubicBezTo>
                    <a:pt x="0" y="13005"/>
                    <a:pt x="908" y="14123"/>
                    <a:pt x="2024" y="14123"/>
                  </a:cubicBezTo>
                  <a:lnTo>
                    <a:pt x="2025" y="14123"/>
                  </a:lnTo>
                  <a:lnTo>
                    <a:pt x="2025" y="16615"/>
                  </a:lnTo>
                  <a:cubicBezTo>
                    <a:pt x="2025" y="17989"/>
                    <a:pt x="2933" y="19107"/>
                    <a:pt x="4050" y="19107"/>
                  </a:cubicBezTo>
                  <a:lnTo>
                    <a:pt x="4820" y="19107"/>
                  </a:lnTo>
                  <a:cubicBezTo>
                    <a:pt x="5122" y="20537"/>
                    <a:pt x="6170" y="21600"/>
                    <a:pt x="7425" y="21600"/>
                  </a:cubicBezTo>
                  <a:cubicBezTo>
                    <a:pt x="8679" y="21600"/>
                    <a:pt x="9727" y="20537"/>
                    <a:pt x="10029" y="19107"/>
                  </a:cubicBezTo>
                  <a:lnTo>
                    <a:pt x="13595" y="19107"/>
                  </a:lnTo>
                  <a:cubicBezTo>
                    <a:pt x="13897" y="20537"/>
                    <a:pt x="14945" y="21600"/>
                    <a:pt x="16200" y="21600"/>
                  </a:cubicBezTo>
                  <a:cubicBezTo>
                    <a:pt x="17453" y="21600"/>
                    <a:pt x="18501" y="20537"/>
                    <a:pt x="18803" y="19107"/>
                  </a:cubicBezTo>
                  <a:lnTo>
                    <a:pt x="19575" y="19107"/>
                  </a:lnTo>
                  <a:cubicBezTo>
                    <a:pt x="20691" y="19107"/>
                    <a:pt x="21599" y="17989"/>
                    <a:pt x="21599" y="16615"/>
                  </a:cubicBezTo>
                  <a:lnTo>
                    <a:pt x="21599" y="11630"/>
                  </a:lnTo>
                  <a:cubicBezTo>
                    <a:pt x="21599" y="11137"/>
                    <a:pt x="21482" y="10658"/>
                    <a:pt x="21259" y="10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0" name="Group 39"/>
          <p:cNvGrpSpPr/>
          <p:nvPr/>
        </p:nvGrpSpPr>
        <p:grpSpPr>
          <a:xfrm>
            <a:off x="6969298" y="4971728"/>
            <a:ext cx="351472" cy="352073"/>
            <a:chOff x="9145588" y="4435475"/>
            <a:chExt cx="464344" cy="465138"/>
          </a:xfrm>
          <a:solidFill>
            <a:schemeClr val="bg2"/>
          </a:solidFill>
        </p:grpSpPr>
        <p:sp>
          <p:nvSpPr>
            <p:cNvPr id="41"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2"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3"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4"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6"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7"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8"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9"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0" name="Group 49"/>
          <p:cNvGrpSpPr/>
          <p:nvPr/>
        </p:nvGrpSpPr>
        <p:grpSpPr>
          <a:xfrm>
            <a:off x="4359014" y="4972029"/>
            <a:ext cx="351472" cy="351472"/>
            <a:chOff x="4439444" y="1652588"/>
            <a:chExt cx="464344" cy="464344"/>
          </a:xfrm>
          <a:solidFill>
            <a:schemeClr val="bg2"/>
          </a:solidFill>
        </p:grpSpPr>
        <p:sp>
          <p:nvSpPr>
            <p:cNvPr id="5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4" name="Group 53"/>
          <p:cNvGrpSpPr/>
          <p:nvPr/>
        </p:nvGrpSpPr>
        <p:grpSpPr>
          <a:xfrm>
            <a:off x="1745700" y="5010480"/>
            <a:ext cx="351472" cy="274568"/>
            <a:chOff x="2581275" y="1710532"/>
            <a:chExt cx="464344" cy="362744"/>
          </a:xfrm>
          <a:solidFill>
            <a:schemeClr val="bg2"/>
          </a:solidFill>
        </p:grpSpPr>
        <p:sp>
          <p:nvSpPr>
            <p:cNvPr id="55"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9"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7447" tIns="17447" rIns="17447" bIns="17447" anchor="ctr"/>
            <a:lstStyle/>
            <a:p>
              <a:pPr algn="ctr" defTabSz="208915" hangingPunct="0">
                <a:lnSpc>
                  <a:spcPct val="120000"/>
                </a:lnSpc>
              </a:pPr>
              <a:endParaRPr lang="en-US" sz="14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62" name="任意多边形 61"/>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3" name="任意多边形 6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Content Placeholder 2"/>
          <p:cNvSpPr txBox="1"/>
          <p:nvPr/>
        </p:nvSpPr>
        <p:spPr>
          <a:xfrm>
            <a:off x="812800" y="255270"/>
            <a:ext cx="331406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JDBC</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5" name="TextBox 22"/>
          <p:cNvSpPr txBox="1"/>
          <p:nvPr/>
        </p:nvSpPr>
        <p:spPr>
          <a:xfrm>
            <a:off x="9987280" y="5048885"/>
            <a:ext cx="925195" cy="257810"/>
          </a:xfrm>
          <a:prstGeom prst="rect">
            <a:avLst/>
          </a:prstGeom>
          <a:noFill/>
        </p:spPr>
        <p:txBody>
          <a:bodyPr wrap="squar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关闭连接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TextBox 19"/>
          <p:cNvSpPr txBox="1"/>
          <p:nvPr/>
        </p:nvSpPr>
        <p:spPr>
          <a:xfrm>
            <a:off x="1937976" y="311547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增</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 name="TextBox 19"/>
          <p:cNvSpPr txBox="1"/>
          <p:nvPr/>
        </p:nvSpPr>
        <p:spPr>
          <a:xfrm>
            <a:off x="4593546" y="2615727"/>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删</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4" name="TextBox 19"/>
          <p:cNvSpPr txBox="1"/>
          <p:nvPr/>
        </p:nvSpPr>
        <p:spPr>
          <a:xfrm>
            <a:off x="6678251" y="213122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改</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36" name="TextBox 19"/>
          <p:cNvSpPr txBox="1"/>
          <p:nvPr/>
        </p:nvSpPr>
        <p:spPr>
          <a:xfrm>
            <a:off x="9033466" y="1549562"/>
            <a:ext cx="177800" cy="257810"/>
          </a:xfrm>
          <a:prstGeom prst="rect">
            <a:avLst/>
          </a:prstGeom>
          <a:noFill/>
        </p:spPr>
        <p:txBody>
          <a:bodyPr wrap="none" lIns="0" tIns="0" rIns="0" bIns="0" rtlCol="0">
            <a:spAutoFit/>
          </a:bodyPr>
          <a:p>
            <a:pPr algn="ctr">
              <a:lnSpc>
                <a:spcPct val="120000"/>
              </a:lnSpc>
            </a:pPr>
            <a:r>
              <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查</a:t>
            </a:r>
            <a:endParaRPr lang="zh-CN" altLang="en-US" sz="1400" b="1"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0-#ppt_w/2"/>
                                          </p:val>
                                        </p:tav>
                                        <p:tav tm="100000">
                                          <p:val>
                                            <p:strVal val="#ppt_x"/>
                                          </p:val>
                                        </p:tav>
                                      </p:tavLst>
                                    </p:anim>
                                    <p:anim calcmode="lin" valueType="num">
                                      <p:cBhvr additive="base">
                                        <p:cTn id="17" dur="500" fill="hold"/>
                                        <p:tgtEl>
                                          <p:spTgt spid="11"/>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0-#ppt_w/2"/>
                                          </p:val>
                                        </p:tav>
                                        <p:tav tm="100000">
                                          <p:val>
                                            <p:strVal val="#ppt_x"/>
                                          </p:val>
                                        </p:tav>
                                      </p:tavLst>
                                    </p:anim>
                                    <p:anim calcmode="lin" valueType="num">
                                      <p:cBhvr additive="base">
                                        <p:cTn id="27" dur="500" fill="hold"/>
                                        <p:tgtEl>
                                          <p:spTgt spid="7"/>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0-#ppt_w/2"/>
                                          </p:val>
                                        </p:tav>
                                        <p:tav tm="100000">
                                          <p:val>
                                            <p:strVal val="#ppt_x"/>
                                          </p:val>
                                        </p:tav>
                                      </p:tavLst>
                                    </p:anim>
                                    <p:anim calcmode="lin" valueType="num">
                                      <p:cBhvr additive="base">
                                        <p:cTn id="37" dur="500" fill="hold"/>
                                        <p:tgtEl>
                                          <p:spTgt spid="8"/>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grpId="0" nodeType="afterEffect">
                                  <p:stCondLst>
                                    <p:cond delay="0"/>
                                  </p:stCondLst>
                                  <p:childTnLst>
                                    <p:set>
                                      <p:cBhvr>
                                        <p:cTn id="40" dur="1" fill="hold">
                                          <p:stCondLst>
                                            <p:cond delay="0"/>
                                          </p:stCondLst>
                                        </p:cTn>
                                        <p:tgtEl>
                                          <p:spTgt spid="5"/>
                                        </p:tgtEl>
                                        <p:attrNameLst>
                                          <p:attrName>style.visibility</p:attrName>
                                        </p:attrNameLst>
                                      </p:cBhvr>
                                      <p:to>
                                        <p:strVal val="visible"/>
                                      </p:to>
                                    </p:set>
                                    <p:anim calcmode="lin" valueType="num">
                                      <p:cBhvr additive="base">
                                        <p:cTn id="41" dur="500" fill="hold"/>
                                        <p:tgtEl>
                                          <p:spTgt spid="5"/>
                                        </p:tgtEl>
                                        <p:attrNameLst>
                                          <p:attrName>ppt_x</p:attrName>
                                        </p:attrNameLst>
                                      </p:cBhvr>
                                      <p:tavLst>
                                        <p:tav tm="0">
                                          <p:val>
                                            <p:strVal val="0-#ppt_w/2"/>
                                          </p:val>
                                        </p:tav>
                                        <p:tav tm="100000">
                                          <p:val>
                                            <p:strVal val="#ppt_x"/>
                                          </p:val>
                                        </p:tav>
                                      </p:tavLst>
                                    </p:anim>
                                    <p:anim calcmode="lin" valueType="num">
                                      <p:cBhvr additive="base">
                                        <p:cTn id="42" dur="500" fill="hold"/>
                                        <p:tgtEl>
                                          <p:spTgt spid="5"/>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2" presetClass="entr" presetSubtype="8"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left)">
                                      <p:cBhvr>
                                        <p:cTn id="46" dur="500"/>
                                        <p:tgtEl>
                                          <p:spTgt spid="12"/>
                                        </p:tgtEl>
                                      </p:cBhvr>
                                    </p:animEffect>
                                  </p:childTnLst>
                                </p:cTn>
                              </p:par>
                            </p:childTnLst>
                          </p:cTn>
                        </p:par>
                        <p:par>
                          <p:cTn id="47" fill="hold">
                            <p:stCondLst>
                              <p:cond delay="4500"/>
                            </p:stCondLst>
                            <p:childTnLst>
                              <p:par>
                                <p:cTn id="48" presetID="22" presetClass="entr" presetSubtype="8"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left)">
                                      <p:cBhvr>
                                        <p:cTn id="50" dur="500"/>
                                        <p:tgtEl>
                                          <p:spTgt spid="13"/>
                                        </p:tgtEl>
                                      </p:cBhvr>
                                    </p:animEffect>
                                  </p:childTnLst>
                                </p:cTn>
                              </p:par>
                            </p:childTnLst>
                          </p:cTn>
                        </p:par>
                        <p:par>
                          <p:cTn id="51" fill="hold">
                            <p:stCondLst>
                              <p:cond delay="5000"/>
                            </p:stCondLst>
                            <p:childTnLst>
                              <p:par>
                                <p:cTn id="52" presetID="22" presetClass="entr" presetSubtype="8"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left)">
                                      <p:cBhvr>
                                        <p:cTn id="54" dur="500"/>
                                        <p:tgtEl>
                                          <p:spTgt spid="14"/>
                                        </p:tgtEl>
                                      </p:cBhvr>
                                    </p:animEffect>
                                  </p:childTnLst>
                                </p:cTn>
                              </p:par>
                            </p:childTnLst>
                          </p:cTn>
                        </p:par>
                        <p:par>
                          <p:cTn id="55" fill="hold">
                            <p:stCondLst>
                              <p:cond delay="5500"/>
                            </p:stCondLst>
                            <p:childTnLst>
                              <p:par>
                                <p:cTn id="56" presetID="22" presetClass="entr" presetSubtype="8"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childTnLst>
                          </p:cTn>
                        </p:par>
                        <p:par>
                          <p:cTn id="59" fill="hold">
                            <p:stCondLst>
                              <p:cond delay="6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6500"/>
                            </p:stCondLst>
                            <p:childTnLst>
                              <p:par>
                                <p:cTn id="64" presetID="10" presetClass="entr" presetSubtype="0" fill="hold" grpId="0"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500"/>
                                        <p:tgtEl>
                                          <p:spTgt spid="20"/>
                                        </p:tgtEl>
                                      </p:cBhvr>
                                    </p:animEffect>
                                  </p:childTnLst>
                                </p:cTn>
                              </p:par>
                            </p:childTnLst>
                          </p:cTn>
                        </p:par>
                        <p:par>
                          <p:cTn id="67" fill="hold">
                            <p:stCondLst>
                              <p:cond delay="7000"/>
                            </p:stCondLst>
                            <p:childTnLst>
                              <p:par>
                                <p:cTn id="68" presetID="10"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par>
                          <p:cTn id="71" fill="hold">
                            <p:stCondLst>
                              <p:cond delay="7500"/>
                            </p:stCondLst>
                            <p:childTnLst>
                              <p:par>
                                <p:cTn id="72" presetID="10" presetClass="entr" presetSubtype="0" fill="hold" grpId="0" nodeType="after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par>
                          <p:cTn id="75" fill="hold">
                            <p:stCondLst>
                              <p:cond delay="8000"/>
                            </p:stCondLst>
                            <p:childTnLst>
                              <p:par>
                                <p:cTn id="76" presetID="10" presetClass="entr" presetSubtype="0" fill="hold" grpId="0"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par>
                          <p:cTn id="79" fill="hold">
                            <p:stCondLst>
                              <p:cond delay="8500"/>
                            </p:stCondLst>
                            <p:childTnLst>
                              <p:par>
                                <p:cTn id="80" presetID="10" presetClass="entr" presetSubtype="0" fill="hold" grpId="0"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fade">
                                      <p:cBhvr>
                                        <p:cTn id="82" dur="500"/>
                                        <p:tgtEl>
                                          <p:spTgt spid="25"/>
                                        </p:tgtEl>
                                      </p:cBhvr>
                                    </p:animEffect>
                                  </p:childTnLst>
                                </p:cTn>
                              </p:par>
                            </p:childTnLst>
                          </p:cTn>
                        </p:par>
                        <p:par>
                          <p:cTn id="83" fill="hold">
                            <p:stCondLst>
                              <p:cond delay="9000"/>
                            </p:stCondLst>
                            <p:childTnLst>
                              <p:par>
                                <p:cTn id="84" presetID="10" presetClass="entr" presetSubtype="0" fill="hold" grpId="0" nodeType="afterEffect">
                                  <p:stCondLst>
                                    <p:cond delay="0"/>
                                  </p:stCondLst>
                                  <p:childTnLst>
                                    <p:set>
                                      <p:cBhvr>
                                        <p:cTn id="85" dur="1" fill="hold">
                                          <p:stCondLst>
                                            <p:cond delay="0"/>
                                          </p:stCondLst>
                                        </p:cTn>
                                        <p:tgtEl>
                                          <p:spTgt spid="18"/>
                                        </p:tgtEl>
                                        <p:attrNameLst>
                                          <p:attrName>style.visibility</p:attrName>
                                        </p:attrNameLst>
                                      </p:cBhvr>
                                      <p:to>
                                        <p:strVal val="visible"/>
                                      </p:to>
                                    </p:set>
                                    <p:animEffect transition="in" filter="fade">
                                      <p:cBhvr>
                                        <p:cTn id="86" dur="500"/>
                                        <p:tgtEl>
                                          <p:spTgt spid="18"/>
                                        </p:tgtEl>
                                      </p:cBhvr>
                                    </p:animEffect>
                                  </p:childTnLst>
                                </p:cTn>
                              </p:par>
                            </p:childTnLst>
                          </p:cTn>
                        </p:par>
                        <p:par>
                          <p:cTn id="87" fill="hold">
                            <p:stCondLst>
                              <p:cond delay="9500"/>
                            </p:stCondLst>
                            <p:childTnLst>
                              <p:par>
                                <p:cTn id="88" presetID="10" presetClass="entr" presetSubtype="0"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fade">
                                      <p:cBhvr>
                                        <p:cTn id="90" dur="500"/>
                                        <p:tgtEl>
                                          <p:spTgt spid="23"/>
                                        </p:tgtEl>
                                      </p:cBhvr>
                                    </p:animEffect>
                                  </p:childTnLst>
                                </p:cTn>
                              </p:par>
                            </p:childTnLst>
                          </p:cTn>
                        </p:par>
                        <p:par>
                          <p:cTn id="91" fill="hold">
                            <p:stCondLst>
                              <p:cond delay="10000"/>
                            </p:stCondLst>
                            <p:childTnLst>
                              <p:par>
                                <p:cTn id="92" presetID="10" presetClass="entr" presetSubtype="0"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fade">
                                      <p:cBhvr>
                                        <p:cTn id="94" dur="500"/>
                                        <p:tgtEl>
                                          <p:spTgt spid="26"/>
                                        </p:tgtEl>
                                      </p:cBhvr>
                                    </p:animEffect>
                                  </p:childTnLst>
                                </p:cTn>
                              </p:par>
                            </p:childTnLst>
                          </p:cTn>
                        </p:par>
                        <p:par>
                          <p:cTn id="95" fill="hold">
                            <p:stCondLst>
                              <p:cond delay="10500"/>
                            </p:stCondLst>
                            <p:childTnLst>
                              <p:par>
                                <p:cTn id="96" presetID="10" presetClass="entr" presetSubtype="0" fill="hold" grpId="0" nodeType="afterEffect">
                                  <p:stCondLst>
                                    <p:cond delay="0"/>
                                  </p:stCondLst>
                                  <p:childTnLst>
                                    <p:set>
                                      <p:cBhvr>
                                        <p:cTn id="97" dur="1" fill="hold">
                                          <p:stCondLst>
                                            <p:cond delay="0"/>
                                          </p:stCondLst>
                                        </p:cTn>
                                        <p:tgtEl>
                                          <p:spTgt spid="19"/>
                                        </p:tgtEl>
                                        <p:attrNameLst>
                                          <p:attrName>style.visibility</p:attrName>
                                        </p:attrNameLst>
                                      </p:cBhvr>
                                      <p:to>
                                        <p:strVal val="visible"/>
                                      </p:to>
                                    </p:set>
                                    <p:animEffect transition="in" filter="fade">
                                      <p:cBhvr>
                                        <p:cTn id="98" dur="500"/>
                                        <p:tgtEl>
                                          <p:spTgt spid="19"/>
                                        </p:tgtEl>
                                      </p:cBhvr>
                                    </p:animEffect>
                                  </p:childTnLst>
                                </p:cTn>
                              </p:par>
                            </p:childTnLst>
                          </p:cTn>
                        </p:par>
                        <p:par>
                          <p:cTn id="99" fill="hold">
                            <p:stCondLst>
                              <p:cond delay="11000"/>
                            </p:stCondLst>
                            <p:childTnLst>
                              <p:par>
                                <p:cTn id="100" presetID="10" presetClass="entr" presetSubtype="0" fill="hold" grpId="0" nodeType="afterEffect">
                                  <p:stCondLst>
                                    <p:cond delay="0"/>
                                  </p:stCondLst>
                                  <p:childTnLst>
                                    <p:set>
                                      <p:cBhvr>
                                        <p:cTn id="101" dur="1" fill="hold">
                                          <p:stCondLst>
                                            <p:cond delay="0"/>
                                          </p:stCondLst>
                                        </p:cTn>
                                        <p:tgtEl>
                                          <p:spTgt spid="21"/>
                                        </p:tgtEl>
                                        <p:attrNameLst>
                                          <p:attrName>style.visibility</p:attrName>
                                        </p:attrNameLst>
                                      </p:cBhvr>
                                      <p:to>
                                        <p:strVal val="visible"/>
                                      </p:to>
                                    </p:set>
                                    <p:animEffect transition="in" filter="fade">
                                      <p:cBhvr>
                                        <p:cTn id="102" dur="500"/>
                                        <p:tgtEl>
                                          <p:spTgt spid="2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500"/>
                                        <p:tgtEl>
                                          <p:spTgt spid="54"/>
                                        </p:tgtEl>
                                      </p:cBhvr>
                                    </p:animEffect>
                                  </p:childTnLst>
                                </p:cTn>
                              </p:par>
                              <p:par>
                                <p:cTn id="108" presetID="10" presetClass="entr" presetSubtype="0" fill="hold" nodeType="with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fade">
                                      <p:cBhvr>
                                        <p:cTn id="110" dur="500"/>
                                        <p:tgtEl>
                                          <p:spTgt spid="50"/>
                                        </p:tgtEl>
                                      </p:cBhvr>
                                    </p:animEffect>
                                  </p:childTnLst>
                                </p:cTn>
                              </p:par>
                              <p:par>
                                <p:cTn id="111" presetID="10" presetClass="entr" presetSubtype="0" fill="hold" nodeType="withEffect">
                                  <p:stCondLst>
                                    <p:cond delay="0"/>
                                  </p:stCondLst>
                                  <p:childTnLst>
                                    <p:set>
                                      <p:cBhvr>
                                        <p:cTn id="112" dur="1" fill="hold">
                                          <p:stCondLst>
                                            <p:cond delay="0"/>
                                          </p:stCondLst>
                                        </p:cTn>
                                        <p:tgtEl>
                                          <p:spTgt spid="40"/>
                                        </p:tgtEl>
                                        <p:attrNameLst>
                                          <p:attrName>style.visibility</p:attrName>
                                        </p:attrNameLst>
                                      </p:cBhvr>
                                      <p:to>
                                        <p:strVal val="visible"/>
                                      </p:to>
                                    </p:set>
                                    <p:animEffect transition="in" filter="fade">
                                      <p:cBhvr>
                                        <p:cTn id="113" dur="500"/>
                                        <p:tgtEl>
                                          <p:spTgt spid="40"/>
                                        </p:tgtEl>
                                      </p:cBhvr>
                                    </p:animEffect>
                                  </p:childTnLst>
                                </p:cTn>
                              </p:par>
                              <p:par>
                                <p:cTn id="114" presetID="10" presetClass="entr" presetSubtype="0" fill="hold" nodeType="withEffect">
                                  <p:stCondLst>
                                    <p:cond delay="0"/>
                                  </p:stCondLst>
                                  <p:childTnLst>
                                    <p:set>
                                      <p:cBhvr>
                                        <p:cTn id="115" dur="1" fill="hold">
                                          <p:stCondLst>
                                            <p:cond delay="0"/>
                                          </p:stCondLst>
                                        </p:cTn>
                                        <p:tgtEl>
                                          <p:spTgt spid="37"/>
                                        </p:tgtEl>
                                        <p:attrNameLst>
                                          <p:attrName>style.visibility</p:attrName>
                                        </p:attrNameLst>
                                      </p:cBhvr>
                                      <p:to>
                                        <p:strVal val="visible"/>
                                      </p:to>
                                    </p:set>
                                    <p:animEffect transition="in" filter="fade">
                                      <p:cBhvr>
                                        <p:cTn id="116" dur="500"/>
                                        <p:tgtEl>
                                          <p:spTgt spid="37"/>
                                        </p:tgtEl>
                                      </p:cBhvr>
                                    </p:animEffect>
                                  </p:childTnLst>
                                </p:cTn>
                              </p:par>
                            </p:childTnLst>
                          </p:cTn>
                        </p:par>
                        <p:par>
                          <p:cTn id="117" fill="hold">
                            <p:stCondLst>
                              <p:cond delay="500"/>
                            </p:stCondLst>
                            <p:childTnLst>
                              <p:par>
                                <p:cTn id="118" presetID="10" presetClass="entr" presetSubtype="0" fill="hold" grpId="0" nodeType="afterEffect">
                                  <p:stCondLst>
                                    <p:cond delay="0"/>
                                  </p:stCondLst>
                                  <p:childTnLst>
                                    <p:set>
                                      <p:cBhvr>
                                        <p:cTn id="119" dur="1" fill="hold">
                                          <p:stCondLst>
                                            <p:cond delay="0"/>
                                          </p:stCondLst>
                                        </p:cTn>
                                        <p:tgtEl>
                                          <p:spTgt spid="35"/>
                                        </p:tgtEl>
                                        <p:attrNameLst>
                                          <p:attrName>style.visibility</p:attrName>
                                        </p:attrNameLst>
                                      </p:cBhvr>
                                      <p:to>
                                        <p:strVal val="visible"/>
                                      </p:to>
                                    </p:set>
                                    <p:animEffect transition="in" filter="fade">
                                      <p:cBhvr>
                                        <p:cTn id="120" dur="500"/>
                                        <p:tgtEl>
                                          <p:spTgt spid="35"/>
                                        </p:tgtEl>
                                      </p:cBhvr>
                                    </p:animEffect>
                                  </p:childTnLst>
                                </p:cTn>
                              </p:par>
                            </p:childTnLst>
                          </p:cTn>
                        </p:par>
                        <p:par>
                          <p:cTn id="121" fill="hold">
                            <p:stCondLst>
                              <p:cond delay="1000"/>
                            </p:stCondLst>
                            <p:childTnLst>
                              <p:par>
                                <p:cTn id="122" presetID="10" presetClass="entr" presetSubtype="0" fill="hold" grpId="0" nodeType="afterEffect">
                                  <p:stCondLst>
                                    <p:cond delay="0"/>
                                  </p:stCondLst>
                                  <p:childTnLst>
                                    <p:set>
                                      <p:cBhvr>
                                        <p:cTn id="123" dur="1" fill="hold">
                                          <p:stCondLst>
                                            <p:cond delay="0"/>
                                          </p:stCondLst>
                                        </p:cTn>
                                        <p:tgtEl>
                                          <p:spTgt spid="2"/>
                                        </p:tgtEl>
                                        <p:attrNameLst>
                                          <p:attrName>style.visibility</p:attrName>
                                        </p:attrNameLst>
                                      </p:cBhvr>
                                      <p:to>
                                        <p:strVal val="visible"/>
                                      </p:to>
                                    </p:set>
                                    <p:animEffect transition="in" filter="fade">
                                      <p:cBhvr>
                                        <p:cTn id="124" dur="500"/>
                                        <p:tgtEl>
                                          <p:spTgt spid="2"/>
                                        </p:tgtEl>
                                      </p:cBhvr>
                                    </p:animEffect>
                                  </p:childTnLst>
                                </p:cTn>
                              </p:par>
                            </p:childTnLst>
                          </p:cTn>
                        </p:par>
                        <p:par>
                          <p:cTn id="125" fill="hold">
                            <p:stCondLst>
                              <p:cond delay="1500"/>
                            </p:stCondLst>
                            <p:childTnLst>
                              <p:par>
                                <p:cTn id="126" presetID="10" presetClass="entr" presetSubtype="0" fill="hold" grpId="0" nodeType="afterEffect">
                                  <p:stCondLst>
                                    <p:cond delay="0"/>
                                  </p:stCondLst>
                                  <p:childTnLst>
                                    <p:set>
                                      <p:cBhvr>
                                        <p:cTn id="127" dur="1" fill="hold">
                                          <p:stCondLst>
                                            <p:cond delay="0"/>
                                          </p:stCondLst>
                                        </p:cTn>
                                        <p:tgtEl>
                                          <p:spTgt spid="3"/>
                                        </p:tgtEl>
                                        <p:attrNameLst>
                                          <p:attrName>style.visibility</p:attrName>
                                        </p:attrNameLst>
                                      </p:cBhvr>
                                      <p:to>
                                        <p:strVal val="visible"/>
                                      </p:to>
                                    </p:set>
                                    <p:animEffect transition="in" filter="fade">
                                      <p:cBhvr>
                                        <p:cTn id="128" dur="500"/>
                                        <p:tgtEl>
                                          <p:spTgt spid="3"/>
                                        </p:tgtEl>
                                      </p:cBhvr>
                                    </p:animEffect>
                                  </p:childTnLst>
                                </p:cTn>
                              </p:par>
                            </p:childTnLst>
                          </p:cTn>
                        </p:par>
                        <p:par>
                          <p:cTn id="129" fill="hold">
                            <p:stCondLst>
                              <p:cond delay="2000"/>
                            </p:stCondLst>
                            <p:childTnLst>
                              <p:par>
                                <p:cTn id="130" presetID="10" presetClass="entr" presetSubtype="0" fill="hold" grpId="0" nodeType="afterEffect">
                                  <p:stCondLst>
                                    <p:cond delay="0"/>
                                  </p:stCondLst>
                                  <p:childTnLst>
                                    <p:set>
                                      <p:cBhvr>
                                        <p:cTn id="131" dur="1" fill="hold">
                                          <p:stCondLst>
                                            <p:cond delay="0"/>
                                          </p:stCondLst>
                                        </p:cTn>
                                        <p:tgtEl>
                                          <p:spTgt spid="24"/>
                                        </p:tgtEl>
                                        <p:attrNameLst>
                                          <p:attrName>style.visibility</p:attrName>
                                        </p:attrNameLst>
                                      </p:cBhvr>
                                      <p:to>
                                        <p:strVal val="visible"/>
                                      </p:to>
                                    </p:set>
                                    <p:animEffect transition="in" filter="fade">
                                      <p:cBhvr>
                                        <p:cTn id="132" dur="500"/>
                                        <p:tgtEl>
                                          <p:spTgt spid="24"/>
                                        </p:tgtEl>
                                      </p:cBhvr>
                                    </p:animEffect>
                                  </p:childTnLst>
                                </p:cTn>
                              </p:par>
                            </p:childTnLst>
                          </p:cTn>
                        </p:par>
                        <p:par>
                          <p:cTn id="133" fill="hold">
                            <p:stCondLst>
                              <p:cond delay="2500"/>
                            </p:stCondLst>
                            <p:childTnLst>
                              <p:par>
                                <p:cTn id="134" presetID="10" presetClass="entr" presetSubtype="0" fill="hold" grpId="0" nodeType="after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fade">
                                      <p:cBhvr>
                                        <p:cTn id="13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bldLvl="0" animBg="1"/>
      <p:bldP spid="14" grpId="0" animBg="1"/>
      <p:bldP spid="15" grpId="0" animBg="1"/>
      <p:bldP spid="16" grpId="0" animBg="1"/>
      <p:bldP spid="17" grpId="0" animBg="1"/>
      <p:bldP spid="18" grpId="0" animBg="1"/>
      <p:bldP spid="19" grpId="0" animBg="1"/>
      <p:bldP spid="20" grpId="0"/>
      <p:bldP spid="21" grpId="0"/>
      <p:bldP spid="22" grpId="0"/>
      <p:bldP spid="23" grpId="0"/>
      <p:bldP spid="25" grpId="0"/>
      <p:bldP spid="26" grpId="0"/>
      <p:bldP spid="27" grpId="0"/>
      <p:bldP spid="35" grpId="0"/>
      <p:bldP spid="2" grpId="0"/>
      <p:bldP spid="3" grpId="0"/>
      <p:bldP spid="24"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885190" y="224790"/>
            <a:ext cx="332232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JDBC</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677035" y="1744345"/>
            <a:ext cx="5143500" cy="4371975"/>
          </a:xfrm>
          <a:prstGeom prst="rect">
            <a:avLst/>
          </a:prstGeom>
        </p:spPr>
      </p:pic>
      <p:pic>
        <p:nvPicPr>
          <p:cNvPr id="3" name="图片 2"/>
          <p:cNvPicPr>
            <a:picLocks noChangeAspect="1"/>
          </p:cNvPicPr>
          <p:nvPr/>
        </p:nvPicPr>
        <p:blipFill>
          <a:blip r:embed="rId4"/>
          <a:stretch>
            <a:fillRect/>
          </a:stretch>
        </p:blipFill>
        <p:spPr>
          <a:xfrm>
            <a:off x="8013700" y="2525395"/>
            <a:ext cx="3981450" cy="2809875"/>
          </a:xfrm>
          <a:prstGeom prst="rect">
            <a:avLst/>
          </a:prstGeom>
        </p:spPr>
      </p:pic>
      <p:sp>
        <p:nvSpPr>
          <p:cNvPr id="4" name="文本框 3"/>
          <p:cNvSpPr txBox="1"/>
          <p:nvPr/>
        </p:nvSpPr>
        <p:spPr>
          <a:xfrm>
            <a:off x="1821180" y="1240155"/>
            <a:ext cx="2406650" cy="368300"/>
          </a:xfrm>
          <a:prstGeom prst="rect">
            <a:avLst/>
          </a:prstGeom>
          <a:noFill/>
        </p:spPr>
        <p:txBody>
          <a:bodyPr wrap="square" rtlCol="0">
            <a:spAutoFit/>
          </a:bodyPr>
          <a:p>
            <a:r>
              <a:rPr lang="zh-CN" altLang="en-US"/>
              <a:t>普通</a:t>
            </a:r>
            <a:r>
              <a:rPr lang="en-US" altLang="zh-CN"/>
              <a:t>JDBC</a:t>
            </a:r>
            <a:r>
              <a:rPr lang="zh-CN" altLang="en-US"/>
              <a:t>代码：</a:t>
            </a:r>
            <a:endParaRPr lang="zh-CN" altLang="en-US"/>
          </a:p>
        </p:txBody>
      </p:sp>
      <p:sp>
        <p:nvSpPr>
          <p:cNvPr id="5" name="文本框 4"/>
          <p:cNvSpPr txBox="1"/>
          <p:nvPr/>
        </p:nvSpPr>
        <p:spPr>
          <a:xfrm>
            <a:off x="8229600" y="2032635"/>
            <a:ext cx="3022600" cy="368300"/>
          </a:xfrm>
          <a:prstGeom prst="rect">
            <a:avLst/>
          </a:prstGeom>
          <a:noFill/>
        </p:spPr>
        <p:txBody>
          <a:bodyPr wrap="square" rtlCol="0">
            <a:spAutoFit/>
          </a:bodyPr>
          <a:p>
            <a:r>
              <a:rPr lang="zh-CN" altLang="en-US"/>
              <a:t>设计模式优化后</a:t>
            </a:r>
            <a:r>
              <a:rPr lang="en-US" altLang="zh-CN"/>
              <a:t>JDBC</a:t>
            </a:r>
            <a:r>
              <a:rPr lang="zh-CN" altLang="en-US"/>
              <a:t>代码：</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179" y="25547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pic>
        <p:nvPicPr>
          <p:cNvPr id="3" name="图片 2"/>
          <p:cNvPicPr>
            <a:picLocks noChangeAspect="1"/>
          </p:cNvPicPr>
          <p:nvPr/>
        </p:nvPicPr>
        <p:blipFill>
          <a:blip r:embed="rId3"/>
          <a:stretch>
            <a:fillRect/>
          </a:stretch>
        </p:blipFill>
        <p:spPr>
          <a:xfrm>
            <a:off x="5637530" y="952500"/>
            <a:ext cx="4697730" cy="6116955"/>
          </a:xfrm>
          <a:prstGeom prst="rect">
            <a:avLst/>
          </a:prstGeom>
        </p:spPr>
      </p:pic>
      <p:sp>
        <p:nvSpPr>
          <p:cNvPr id="4" name="文本框 3"/>
          <p:cNvSpPr txBox="1"/>
          <p:nvPr/>
        </p:nvSpPr>
        <p:spPr>
          <a:xfrm>
            <a:off x="648970" y="2752725"/>
            <a:ext cx="4893945" cy="1198880"/>
          </a:xfrm>
          <a:prstGeom prst="rect">
            <a:avLst/>
          </a:prstGeom>
          <a:noFill/>
        </p:spPr>
        <p:txBody>
          <a:bodyPr wrap="square" rtlCol="0" anchor="t">
            <a:spAutoFit/>
          </a:bodyPr>
          <a:p>
            <a:r>
              <a:rPr lang="zh-CN" altLang="en-US"/>
              <a:t>代码非常工整，命名非常规范，注释也写的</a:t>
            </a:r>
            <a:endParaRPr lang="zh-CN" altLang="en-US"/>
          </a:p>
          <a:p>
            <a:r>
              <a:rPr lang="zh-CN" altLang="en-US"/>
              <a:t>很全面，大家觉得这样的代码优雅吗？</a:t>
            </a:r>
            <a:endParaRPr lang="zh-CN" altLang="en-US"/>
          </a:p>
          <a:p>
            <a:endParaRPr lang="zh-CN" altLang="en-US"/>
          </a:p>
          <a:p>
            <a:r>
              <a:rPr lang="zh-CN" altLang="en-US"/>
              <a:t>实际上，这样的代码属于纯体力劳动。</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179" y="25547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5349875" y="1167765"/>
            <a:ext cx="4596765" cy="5672455"/>
          </a:xfrm>
          <a:prstGeom prst="rect">
            <a:avLst/>
          </a:prstGeom>
        </p:spPr>
      </p:pic>
      <p:sp>
        <p:nvSpPr>
          <p:cNvPr id="2" name="文本框 1"/>
          <p:cNvSpPr txBox="1"/>
          <p:nvPr/>
        </p:nvSpPr>
        <p:spPr>
          <a:xfrm>
            <a:off x="452755" y="2824480"/>
            <a:ext cx="4983480" cy="1753235"/>
          </a:xfrm>
          <a:prstGeom prst="rect">
            <a:avLst/>
          </a:prstGeom>
          <a:noFill/>
        </p:spPr>
        <p:txBody>
          <a:bodyPr wrap="none" rtlCol="0">
            <a:spAutoFit/>
          </a:bodyPr>
          <a:p>
            <a:r>
              <a:rPr lang="zh-CN" altLang="en-US"/>
              <a:t>像这种多层</a:t>
            </a:r>
            <a:r>
              <a:rPr lang="en-US" altLang="zh-CN"/>
              <a:t>if else </a:t>
            </a:r>
            <a:r>
              <a:rPr lang="zh-CN" altLang="en-US"/>
              <a:t>嵌套的代码，</a:t>
            </a:r>
            <a:r>
              <a:rPr lang="zh-CN" altLang="en-US"/>
              <a:t>是不可取的！</a:t>
            </a:r>
            <a:endParaRPr lang="zh-CN" altLang="en-US"/>
          </a:p>
          <a:p>
            <a:endParaRPr lang="zh-CN" altLang="en-US"/>
          </a:p>
          <a:p>
            <a:r>
              <a:rPr lang="zh-CN" altLang="en-US"/>
              <a:t>下次别人或者自己再去维护的时候</a:t>
            </a:r>
            <a:r>
              <a:rPr lang="zh-CN" altLang="en-US"/>
              <a:t>会不会头大？</a:t>
            </a:r>
            <a:endParaRPr lang="zh-CN" altLang="en-US"/>
          </a:p>
          <a:p>
            <a:endParaRPr lang="zh-CN" altLang="en-US"/>
          </a:p>
          <a:p>
            <a:r>
              <a:rPr lang="zh-CN" altLang="en-US"/>
              <a:t>我们应该怎样合理的运用设计模式进行</a:t>
            </a:r>
            <a:r>
              <a:rPr lang="zh-CN" altLang="en-US"/>
              <a:t>优化呢？</a:t>
            </a:r>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15128" y="2248173"/>
            <a:ext cx="2228493" cy="2735839"/>
            <a:chOff x="4815811" y="1544854"/>
            <a:chExt cx="2306611" cy="2831742"/>
          </a:xfrm>
        </p:grpSpPr>
        <p:cxnSp>
          <p:nvCxnSpPr>
            <p:cNvPr id="120" name="Straight Connector 119"/>
            <p:cNvCxnSpPr/>
            <p:nvPr/>
          </p:nvCxnSpPr>
          <p:spPr>
            <a:xfrm flipV="1">
              <a:off x="6567142" y="2875576"/>
              <a:ext cx="555280" cy="2660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4973177" y="3240628"/>
              <a:ext cx="349354" cy="7367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a:off x="5490256" y="2946817"/>
              <a:ext cx="61411"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6845536" y="2890351"/>
              <a:ext cx="261556" cy="53585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flipH="1">
              <a:off x="6636373" y="3394234"/>
              <a:ext cx="225677"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flipH="1">
              <a:off x="6346222" y="3146516"/>
              <a:ext cx="225675" cy="5086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6578790" y="3844363"/>
              <a:ext cx="57583" cy="45800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a:off x="5322532" y="3969216"/>
              <a:ext cx="113793" cy="40738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7056315" y="2229057"/>
              <a:ext cx="41725" cy="66129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a:off x="6687343" y="1812146"/>
              <a:ext cx="389834" cy="41691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a:off x="6074263" y="1545097"/>
              <a:ext cx="613080" cy="26704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V="1">
              <a:off x="5424178" y="1545097"/>
              <a:ext cx="650086" cy="14718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V="1">
              <a:off x="5027800" y="1678621"/>
              <a:ext cx="396378" cy="319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4824863" y="2038040"/>
              <a:ext cx="182074" cy="471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4815811" y="2509078"/>
              <a:ext cx="157366" cy="7315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V="1">
              <a:off x="4864987" y="2460205"/>
              <a:ext cx="501063" cy="4887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5140569" y="2460205"/>
              <a:ext cx="231736" cy="3332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4840215" y="2538060"/>
              <a:ext cx="625436" cy="15383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4997581" y="2791703"/>
              <a:ext cx="150273" cy="43266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4826929" y="2521803"/>
              <a:ext cx="324406" cy="26990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460687" y="2691892"/>
              <a:ext cx="45250" cy="2957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flipH="1" flipV="1">
              <a:off x="5046450" y="1998261"/>
              <a:ext cx="331494" cy="46194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5358269" y="1728362"/>
              <a:ext cx="38326" cy="7318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V="1">
              <a:off x="5369214" y="2176842"/>
              <a:ext cx="436907" cy="28336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a:off x="5442741" y="1721262"/>
              <a:ext cx="361776" cy="46799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H="1">
              <a:off x="5791453" y="1545097"/>
              <a:ext cx="272787" cy="63150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a:off x="6078550" y="1544854"/>
              <a:ext cx="165859" cy="58311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H="1">
              <a:off x="6268895" y="1812146"/>
              <a:ext cx="432758" cy="3158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flipH="1" flipV="1">
              <a:off x="6222965" y="2127970"/>
              <a:ext cx="838390" cy="1010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a:off x="5951453" y="2626814"/>
              <a:ext cx="315891" cy="5838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V="1">
              <a:off x="5955481" y="2142494"/>
              <a:ext cx="297384" cy="4843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flipV="1">
              <a:off x="5823080" y="2142494"/>
              <a:ext cx="413894" cy="341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a:off x="6258929" y="2137145"/>
              <a:ext cx="518246" cy="31431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flipH="1">
              <a:off x="6796760" y="2229057"/>
              <a:ext cx="279115" cy="21314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a:off x="6763857" y="2464323"/>
              <a:ext cx="297497" cy="4260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6468879" y="2453261"/>
              <a:ext cx="308910" cy="25657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a:off x="6267344" y="2150093"/>
              <a:ext cx="191716" cy="55974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flipH="1" flipV="1">
              <a:off x="5800527" y="2172490"/>
              <a:ext cx="163662" cy="44248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8" name="Straight Connector 157"/>
            <p:cNvCxnSpPr/>
            <p:nvPr/>
          </p:nvCxnSpPr>
          <p:spPr>
            <a:xfrm flipV="1">
              <a:off x="5443793" y="2638651"/>
              <a:ext cx="493125" cy="5883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59" name="Straight Connector 158"/>
            <p:cNvCxnSpPr/>
            <p:nvPr/>
          </p:nvCxnSpPr>
          <p:spPr>
            <a:xfrm>
              <a:off x="5354198" y="2464323"/>
              <a:ext cx="562090" cy="16016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5981770" y="2458732"/>
              <a:ext cx="767441" cy="17981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a:off x="5971041" y="2650381"/>
              <a:ext cx="492339" cy="6672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flipH="1" flipV="1">
              <a:off x="5170294" y="2791703"/>
              <a:ext cx="350013" cy="1936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a:xfrm flipV="1">
              <a:off x="4984068" y="2982116"/>
              <a:ext cx="502232" cy="27325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a:xfrm>
              <a:off x="5009678" y="3255367"/>
              <a:ext cx="579969" cy="25190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a:xfrm flipV="1">
              <a:off x="5312063" y="3507272"/>
              <a:ext cx="253114" cy="418062"/>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a:xfrm flipH="1" flipV="1">
              <a:off x="5568935" y="3508706"/>
              <a:ext cx="143924" cy="51931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flipV="1">
              <a:off x="5436326" y="4028019"/>
              <a:ext cx="285930" cy="33677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a:off x="5731751" y="4040560"/>
              <a:ext cx="271109" cy="33603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a:xfrm flipV="1">
              <a:off x="5980145" y="3646755"/>
              <a:ext cx="0" cy="7180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a:xfrm>
              <a:off x="5964189" y="2638543"/>
              <a:ext cx="0" cy="5858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5505937" y="2982116"/>
              <a:ext cx="496924" cy="66463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flipH="1" flipV="1">
              <a:off x="5971041" y="3212073"/>
              <a:ext cx="20698" cy="43228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6485274" y="2728943"/>
              <a:ext cx="96764" cy="42933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V="1">
              <a:off x="6578656" y="2451459"/>
              <a:ext cx="193124" cy="70682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flipV="1">
              <a:off x="6276482" y="2728943"/>
              <a:ext cx="190780" cy="4954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flipV="1">
              <a:off x="5523949" y="2708886"/>
              <a:ext cx="930829" cy="25995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flipH="1" flipV="1">
              <a:off x="5961667" y="3619808"/>
              <a:ext cx="384555" cy="44451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flipV="1">
              <a:off x="6007431" y="4049017"/>
              <a:ext cx="341269" cy="30866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6338757" y="3659296"/>
              <a:ext cx="299586" cy="18162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flipH="1">
              <a:off x="6338757" y="3668444"/>
              <a:ext cx="9943" cy="39450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6263895" y="3228456"/>
              <a:ext cx="90999" cy="43998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flipV="1">
              <a:off x="5580713" y="3232828"/>
              <a:ext cx="390290" cy="266587"/>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5496539" y="2984830"/>
              <a:ext cx="492359" cy="25173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5979171" y="3220748"/>
              <a:ext cx="286190" cy="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flipV="1">
              <a:off x="6002860" y="3210639"/>
              <a:ext cx="273622" cy="422323"/>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flipV="1">
              <a:off x="5724992" y="3636725"/>
              <a:ext cx="235599" cy="409089"/>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flipV="1">
              <a:off x="5304451" y="3615724"/>
              <a:ext cx="672942" cy="34693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5320956" y="3971950"/>
              <a:ext cx="1022510" cy="923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flipH="1">
              <a:off x="6346222" y="3414241"/>
              <a:ext cx="499314" cy="27052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flipV="1">
              <a:off x="5579511" y="3432465"/>
              <a:ext cx="1273491" cy="70641"/>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1" name="Straight Connector 190"/>
            <p:cNvCxnSpPr/>
            <p:nvPr/>
          </p:nvCxnSpPr>
          <p:spPr>
            <a:xfrm>
              <a:off x="5447581" y="4356121"/>
              <a:ext cx="544159" cy="1002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a:xfrm>
              <a:off x="5998499" y="4360458"/>
              <a:ext cx="326678" cy="10550"/>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a:xfrm flipV="1">
              <a:off x="6327763" y="4312160"/>
              <a:ext cx="264162" cy="63185"/>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6325177" y="4049017"/>
              <a:ext cx="12393" cy="317124"/>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a:off x="6339518" y="4050282"/>
              <a:ext cx="233863" cy="261878"/>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96" name="Straight Connector 195"/>
            <p:cNvCxnSpPr/>
            <p:nvPr/>
          </p:nvCxnSpPr>
          <p:spPr>
            <a:xfrm flipV="1">
              <a:off x="6359970" y="3854229"/>
              <a:ext cx="290379" cy="203076"/>
            </a:xfrm>
            <a:prstGeom prst="line">
              <a:avLst/>
            </a:prstGeom>
            <a:ln w="12700">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grpSp>
      <p:grpSp>
        <p:nvGrpSpPr>
          <p:cNvPr id="36" name="Group 35"/>
          <p:cNvGrpSpPr/>
          <p:nvPr/>
        </p:nvGrpSpPr>
        <p:grpSpPr>
          <a:xfrm>
            <a:off x="5481501" y="2188096"/>
            <a:ext cx="2069778" cy="2859731"/>
            <a:chOff x="5330055" y="2173721"/>
            <a:chExt cx="1400918" cy="1935594"/>
          </a:xfrm>
          <a:solidFill>
            <a:schemeClr val="bg1">
              <a:lumMod val="75000"/>
            </a:schemeClr>
          </a:solidFill>
        </p:grpSpPr>
        <p:sp>
          <p:nvSpPr>
            <p:cNvPr id="89" name="Oval 88"/>
            <p:cNvSpPr>
              <a:spLocks noChangeAspect="1"/>
            </p:cNvSpPr>
            <p:nvPr/>
          </p:nvSpPr>
          <p:spPr>
            <a:xfrm>
              <a:off x="6636808" y="2620714"/>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Oval 89"/>
            <p:cNvSpPr>
              <a:spLocks noChangeAspect="1"/>
            </p:cNvSpPr>
            <p:nvPr/>
          </p:nvSpPr>
          <p:spPr>
            <a:xfrm>
              <a:off x="5549460" y="2274670"/>
              <a:ext cx="117706" cy="11770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6516818" y="3385440"/>
              <a:ext cx="94165" cy="9416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3" name="Oval 92"/>
            <p:cNvSpPr>
              <a:spLocks noChangeAspect="1"/>
            </p:cNvSpPr>
            <p:nvPr/>
          </p:nvSpPr>
          <p:spPr>
            <a:xfrm>
              <a:off x="6014356" y="217372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4" name="Oval 93"/>
            <p:cNvSpPr>
              <a:spLocks noChangeAspect="1"/>
            </p:cNvSpPr>
            <p:nvPr/>
          </p:nvSpPr>
          <p:spPr>
            <a:xfrm>
              <a:off x="6274957" y="401878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5" name="Oval 94"/>
            <p:cNvSpPr>
              <a:spLocks noChangeAspect="1"/>
            </p:cNvSpPr>
            <p:nvPr/>
          </p:nvSpPr>
          <p:spPr>
            <a:xfrm>
              <a:off x="5330055" y="247005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6" name="Oval 95"/>
            <p:cNvSpPr>
              <a:spLocks noChangeAspect="1"/>
            </p:cNvSpPr>
            <p:nvPr/>
          </p:nvSpPr>
          <p:spPr>
            <a:xfrm>
              <a:off x="6401522" y="233826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8" name="Oval 97"/>
            <p:cNvSpPr>
              <a:spLocks noChangeAspect="1"/>
            </p:cNvSpPr>
            <p:nvPr/>
          </p:nvSpPr>
          <p:spPr>
            <a:xfrm>
              <a:off x="5591599" y="4017582"/>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r>
                <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0</a:t>
              </a: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Oval 98"/>
            <p:cNvSpPr>
              <a:spLocks noChangeAspect="1"/>
            </p:cNvSpPr>
            <p:nvPr/>
          </p:nvSpPr>
          <p:spPr>
            <a:xfrm>
              <a:off x="5503887" y="3754166"/>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0" name="Oval 99"/>
            <p:cNvSpPr>
              <a:spLocks noChangeAspect="1"/>
            </p:cNvSpPr>
            <p:nvPr/>
          </p:nvSpPr>
          <p:spPr>
            <a:xfrm>
              <a:off x="5897899" y="2844911"/>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1" name="Oval 100"/>
            <p:cNvSpPr>
              <a:spLocks noChangeAspect="1"/>
            </p:cNvSpPr>
            <p:nvPr/>
          </p:nvSpPr>
          <p:spPr>
            <a:xfrm>
              <a:off x="5644638" y="3115561"/>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2" name="Oval 101"/>
            <p:cNvSpPr>
              <a:spLocks noChangeAspect="1"/>
            </p:cNvSpPr>
            <p:nvPr/>
          </p:nvSpPr>
          <p:spPr>
            <a:xfrm>
              <a:off x="5606319" y="2923635"/>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3" name="Oval 102"/>
            <p:cNvSpPr>
              <a:spLocks noChangeAspect="1"/>
            </p:cNvSpPr>
            <p:nvPr/>
          </p:nvSpPr>
          <p:spPr>
            <a:xfrm>
              <a:off x="6134075" y="3275461"/>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4" name="Oval 103"/>
            <p:cNvSpPr>
              <a:spLocks noChangeAspect="1"/>
            </p:cNvSpPr>
            <p:nvPr/>
          </p:nvSpPr>
          <p:spPr>
            <a:xfrm>
              <a:off x="6265177" y="2949207"/>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5" name="Oval 104"/>
            <p:cNvSpPr>
              <a:spLocks noChangeAspect="1"/>
            </p:cNvSpPr>
            <p:nvPr/>
          </p:nvSpPr>
          <p:spPr>
            <a:xfrm>
              <a:off x="5857077" y="2586833"/>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Oval 105"/>
            <p:cNvSpPr>
              <a:spLocks noChangeAspect="1"/>
            </p:cNvSpPr>
            <p:nvPr/>
          </p:nvSpPr>
          <p:spPr>
            <a:xfrm>
              <a:off x="6108690" y="4033019"/>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7" name="Oval 106"/>
            <p:cNvSpPr>
              <a:spLocks noChangeAspect="1"/>
            </p:cNvSpPr>
            <p:nvPr/>
          </p:nvSpPr>
          <p:spPr>
            <a:xfrm>
              <a:off x="5935251" y="4007493"/>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8" name="Oval 107"/>
            <p:cNvSpPr>
              <a:spLocks noChangeAspect="1"/>
            </p:cNvSpPr>
            <p:nvPr/>
          </p:nvSpPr>
          <p:spPr>
            <a:xfrm>
              <a:off x="6179055" y="3805077"/>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Oval 108"/>
            <p:cNvSpPr>
              <a:spLocks noChangeAspect="1"/>
            </p:cNvSpPr>
            <p:nvPr/>
          </p:nvSpPr>
          <p:spPr>
            <a:xfrm>
              <a:off x="5911609" y="3481568"/>
              <a:ext cx="154645" cy="15464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0" name="Oval 109"/>
            <p:cNvSpPr>
              <a:spLocks noChangeAspect="1"/>
            </p:cNvSpPr>
            <p:nvPr/>
          </p:nvSpPr>
          <p:spPr>
            <a:xfrm>
              <a:off x="5935503" y="3250249"/>
              <a:ext cx="106856" cy="10685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Oval 111"/>
            <p:cNvSpPr>
              <a:spLocks noChangeAspect="1"/>
            </p:cNvSpPr>
            <p:nvPr/>
          </p:nvSpPr>
          <p:spPr>
            <a:xfrm>
              <a:off x="5407378" y="2990029"/>
              <a:ext cx="81644" cy="8164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3" name="Oval 112"/>
            <p:cNvSpPr>
              <a:spLocks noChangeAspect="1"/>
            </p:cNvSpPr>
            <p:nvPr/>
          </p:nvSpPr>
          <p:spPr>
            <a:xfrm>
              <a:off x="5554798"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4" name="Oval 113"/>
            <p:cNvSpPr>
              <a:spLocks noChangeAspect="1"/>
            </p:cNvSpPr>
            <p:nvPr/>
          </p:nvSpPr>
          <p:spPr>
            <a:xfrm>
              <a:off x="6103821" y="254481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Oval 114"/>
            <p:cNvSpPr>
              <a:spLocks noChangeAspect="1"/>
            </p:cNvSpPr>
            <p:nvPr/>
          </p:nvSpPr>
          <p:spPr>
            <a:xfrm>
              <a:off x="6462121" y="2762041"/>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6" name="Oval 115"/>
            <p:cNvSpPr>
              <a:spLocks noChangeAspect="1"/>
            </p:cNvSpPr>
            <p:nvPr/>
          </p:nvSpPr>
          <p:spPr>
            <a:xfrm>
              <a:off x="6327312" y="3210835"/>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7" name="Oval 116"/>
            <p:cNvSpPr>
              <a:spLocks noChangeAspect="1"/>
            </p:cNvSpPr>
            <p:nvPr/>
          </p:nvSpPr>
          <p:spPr>
            <a:xfrm>
              <a:off x="5686778" y="3434014"/>
              <a:ext cx="101822" cy="1018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Oval 117"/>
            <p:cNvSpPr>
              <a:spLocks noChangeAspect="1"/>
            </p:cNvSpPr>
            <p:nvPr/>
          </p:nvSpPr>
          <p:spPr>
            <a:xfrm>
              <a:off x="6196862" y="3546740"/>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9" name="Oval 118"/>
            <p:cNvSpPr>
              <a:spLocks noChangeAspect="1"/>
            </p:cNvSpPr>
            <p:nvPr/>
          </p:nvSpPr>
          <p:spPr>
            <a:xfrm>
              <a:off x="5792191" y="3805077"/>
              <a:ext cx="66207" cy="662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7" name="Group 36"/>
          <p:cNvGrpSpPr/>
          <p:nvPr/>
        </p:nvGrpSpPr>
        <p:grpSpPr>
          <a:xfrm>
            <a:off x="5887726" y="5114703"/>
            <a:ext cx="1095992" cy="1002650"/>
            <a:chOff x="5408480" y="4511869"/>
            <a:chExt cx="1134411" cy="1037797"/>
          </a:xfrm>
          <a:solidFill>
            <a:schemeClr val="bg1">
              <a:lumMod val="75000"/>
            </a:schemeClr>
          </a:solidFill>
        </p:grpSpPr>
        <p:sp>
          <p:nvSpPr>
            <p:cNvPr id="82" name="Freeform 81"/>
            <p:cNvSpPr/>
            <p:nvPr/>
          </p:nvSpPr>
          <p:spPr>
            <a:xfrm>
              <a:off x="5464289" y="4511869"/>
              <a:ext cx="1028142" cy="964410"/>
            </a:xfrm>
            <a:custGeom>
              <a:avLst/>
              <a:gdLst>
                <a:gd name="connsiteX0" fmla="*/ 0 w 672200"/>
                <a:gd name="connsiteY0" fmla="*/ 0 h 630649"/>
                <a:gd name="connsiteX1" fmla="*/ 671846 w 672200"/>
                <a:gd name="connsiteY1" fmla="*/ 0 h 630649"/>
                <a:gd name="connsiteX2" fmla="*/ 672200 w 672200"/>
                <a:gd name="connsiteY2" fmla="*/ 32054 h 630649"/>
                <a:gd name="connsiteX3" fmla="*/ 657576 w 672200"/>
                <a:gd name="connsiteY3" fmla="*/ 470997 h 630649"/>
                <a:gd name="connsiteX4" fmla="*/ 493887 w 672200"/>
                <a:gd name="connsiteY4" fmla="*/ 626220 h 630649"/>
                <a:gd name="connsiteX5" fmla="*/ 200376 w 672200"/>
                <a:gd name="connsiteY5" fmla="*/ 629042 h 630649"/>
                <a:gd name="connsiteX6" fmla="*/ 31043 w 672200"/>
                <a:gd name="connsiteY6" fmla="*/ 487931 h 630649"/>
                <a:gd name="connsiteX7" fmla="*/ 213 w 672200"/>
                <a:gd name="connsiteY7" fmla="*/ 53019 h 630649"/>
                <a:gd name="connsiteX0-1" fmla="*/ 0 w 672200"/>
                <a:gd name="connsiteY0-2" fmla="*/ 0 h 630649"/>
                <a:gd name="connsiteX1-3" fmla="*/ 671846 w 672200"/>
                <a:gd name="connsiteY1-4" fmla="*/ 0 h 630649"/>
                <a:gd name="connsiteX2-5" fmla="*/ 672200 w 672200"/>
                <a:gd name="connsiteY2-6" fmla="*/ 32054 h 630649"/>
                <a:gd name="connsiteX3-7" fmla="*/ 657576 w 672200"/>
                <a:gd name="connsiteY3-8" fmla="*/ 470997 h 630649"/>
                <a:gd name="connsiteX4-9" fmla="*/ 493887 w 672200"/>
                <a:gd name="connsiteY4-10" fmla="*/ 626220 h 630649"/>
                <a:gd name="connsiteX5-11" fmla="*/ 200376 w 672200"/>
                <a:gd name="connsiteY5-12" fmla="*/ 629042 h 630649"/>
                <a:gd name="connsiteX6-13" fmla="*/ 31043 w 672200"/>
                <a:gd name="connsiteY6-14" fmla="*/ 487931 h 630649"/>
                <a:gd name="connsiteX7-15" fmla="*/ 231194 w 672200"/>
                <a:gd name="connsiteY7-16" fmla="*/ 129219 h 630649"/>
                <a:gd name="connsiteX8" fmla="*/ 0 w 672200"/>
                <a:gd name="connsiteY8" fmla="*/ 0 h 630649"/>
                <a:gd name="connsiteX0-17" fmla="*/ 46884 w 719084"/>
                <a:gd name="connsiteY0-18" fmla="*/ 0 h 630649"/>
                <a:gd name="connsiteX1-19" fmla="*/ 718730 w 719084"/>
                <a:gd name="connsiteY1-20" fmla="*/ 0 h 630649"/>
                <a:gd name="connsiteX2-21" fmla="*/ 719084 w 719084"/>
                <a:gd name="connsiteY2-22" fmla="*/ 32054 h 630649"/>
                <a:gd name="connsiteX3-23" fmla="*/ 704460 w 719084"/>
                <a:gd name="connsiteY3-24" fmla="*/ 470997 h 630649"/>
                <a:gd name="connsiteX4-25" fmla="*/ 540771 w 719084"/>
                <a:gd name="connsiteY4-26" fmla="*/ 626220 h 630649"/>
                <a:gd name="connsiteX5-27" fmla="*/ 247260 w 719084"/>
                <a:gd name="connsiteY5-28" fmla="*/ 629042 h 630649"/>
                <a:gd name="connsiteX6-29" fmla="*/ 77927 w 719084"/>
                <a:gd name="connsiteY6-30" fmla="*/ 487931 h 630649"/>
                <a:gd name="connsiteX7-31" fmla="*/ 46884 w 719084"/>
                <a:gd name="connsiteY7-32" fmla="*/ 0 h 630649"/>
                <a:gd name="connsiteX0-33" fmla="*/ 756 w 672956"/>
                <a:gd name="connsiteY0-34" fmla="*/ 0 h 630649"/>
                <a:gd name="connsiteX1-35" fmla="*/ 672602 w 672956"/>
                <a:gd name="connsiteY1-36" fmla="*/ 0 h 630649"/>
                <a:gd name="connsiteX2-37" fmla="*/ 672956 w 672956"/>
                <a:gd name="connsiteY2-38" fmla="*/ 32054 h 630649"/>
                <a:gd name="connsiteX3-39" fmla="*/ 658332 w 672956"/>
                <a:gd name="connsiteY3-40" fmla="*/ 470997 h 630649"/>
                <a:gd name="connsiteX4-41" fmla="*/ 494643 w 672956"/>
                <a:gd name="connsiteY4-42" fmla="*/ 626220 h 630649"/>
                <a:gd name="connsiteX5-43" fmla="*/ 201132 w 672956"/>
                <a:gd name="connsiteY5-44" fmla="*/ 629042 h 630649"/>
                <a:gd name="connsiteX6-45" fmla="*/ 31799 w 672956"/>
                <a:gd name="connsiteY6-46" fmla="*/ 487931 h 630649"/>
                <a:gd name="connsiteX7-47" fmla="*/ 756 w 672956"/>
                <a:gd name="connsiteY7-48" fmla="*/ 0 h 630649"/>
                <a:gd name="connsiteX0-49" fmla="*/ 124 w 672324"/>
                <a:gd name="connsiteY0-50" fmla="*/ 0 h 630649"/>
                <a:gd name="connsiteX1-51" fmla="*/ 671970 w 672324"/>
                <a:gd name="connsiteY1-52" fmla="*/ 0 h 630649"/>
                <a:gd name="connsiteX2-53" fmla="*/ 672324 w 672324"/>
                <a:gd name="connsiteY2-54" fmla="*/ 32054 h 630649"/>
                <a:gd name="connsiteX3-55" fmla="*/ 657700 w 672324"/>
                <a:gd name="connsiteY3-56" fmla="*/ 470997 h 630649"/>
                <a:gd name="connsiteX4-57" fmla="*/ 494011 w 672324"/>
                <a:gd name="connsiteY4-58" fmla="*/ 626220 h 630649"/>
                <a:gd name="connsiteX5-59" fmla="*/ 200500 w 672324"/>
                <a:gd name="connsiteY5-60" fmla="*/ 629042 h 630649"/>
                <a:gd name="connsiteX6-61" fmla="*/ 31167 w 672324"/>
                <a:gd name="connsiteY6-62" fmla="*/ 487931 h 630649"/>
                <a:gd name="connsiteX7-63" fmla="*/ 124 w 672324"/>
                <a:gd name="connsiteY7-64" fmla="*/ 0 h 6306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672324" h="630649">
                  <a:moveTo>
                    <a:pt x="124" y="0"/>
                  </a:moveTo>
                  <a:lnTo>
                    <a:pt x="671970" y="0"/>
                  </a:lnTo>
                  <a:lnTo>
                    <a:pt x="672324" y="32054"/>
                  </a:lnTo>
                  <a:cubicBezTo>
                    <a:pt x="671950" y="155680"/>
                    <a:pt x="661404" y="375100"/>
                    <a:pt x="657700" y="470997"/>
                  </a:cubicBezTo>
                  <a:cubicBezTo>
                    <a:pt x="594200" y="541082"/>
                    <a:pt x="561744" y="571657"/>
                    <a:pt x="494011" y="626220"/>
                  </a:cubicBezTo>
                  <a:cubicBezTo>
                    <a:pt x="406522" y="621517"/>
                    <a:pt x="294575" y="635157"/>
                    <a:pt x="200500" y="629042"/>
                  </a:cubicBezTo>
                  <a:cubicBezTo>
                    <a:pt x="134647" y="580594"/>
                    <a:pt x="89963" y="547669"/>
                    <a:pt x="31167" y="487931"/>
                  </a:cubicBezTo>
                  <a:cubicBezTo>
                    <a:pt x="21583" y="380710"/>
                    <a:pt x="-1901" y="109897"/>
                    <a:pt x="1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Rounded Rectangle 82"/>
            <p:cNvSpPr/>
            <p:nvPr/>
          </p:nvSpPr>
          <p:spPr>
            <a:xfrm>
              <a:off x="5408480" y="4647679"/>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Rounded Rectangle 83"/>
            <p:cNvSpPr/>
            <p:nvPr/>
          </p:nvSpPr>
          <p:spPr>
            <a:xfrm>
              <a:off x="5408480" y="4781032"/>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Rounded Rectangle 84"/>
            <p:cNvSpPr/>
            <p:nvPr/>
          </p:nvSpPr>
          <p:spPr>
            <a:xfrm>
              <a:off x="5408480" y="4925056"/>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Rounded Rectangle 85"/>
            <p:cNvSpPr/>
            <p:nvPr/>
          </p:nvSpPr>
          <p:spPr>
            <a:xfrm>
              <a:off x="5408480" y="5065557"/>
              <a:ext cx="1134411" cy="107262"/>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Oval 86"/>
            <p:cNvSpPr/>
            <p:nvPr/>
          </p:nvSpPr>
          <p:spPr>
            <a:xfrm>
              <a:off x="5806853" y="5368691"/>
              <a:ext cx="371880" cy="180975"/>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r>
                <a:rPr lang="en-US" sz="800" dirty="0">
                  <a:latin typeface="Arial" panose="020B0604020202020204" pitchFamily="34" charset="0"/>
                  <a:ea typeface="微软雅黑" panose="020B0503020204020204" pitchFamily="34" charset="-122"/>
                  <a:cs typeface="+mn-ea"/>
                  <a:sym typeface="Arial" panose="020B0604020202020204" pitchFamily="34" charset="0"/>
                </a:rPr>
                <a:t>   </a:t>
              </a:r>
              <a:endParaRPr lang="id-ID" sz="800" dirty="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39" name="Text Placeholder 33"/>
          <p:cNvSpPr txBox="1"/>
          <p:nvPr/>
        </p:nvSpPr>
        <p:spPr>
          <a:xfrm>
            <a:off x="2239188" y="3133674"/>
            <a:ext cx="1594446" cy="25781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Insert</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0" name="Oval 39"/>
          <p:cNvSpPr>
            <a:spLocks noChangeAspect="1"/>
          </p:cNvSpPr>
          <p:nvPr/>
        </p:nvSpPr>
        <p:spPr>
          <a:xfrm>
            <a:off x="2691081" y="2299518"/>
            <a:ext cx="683400" cy="683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增</a:t>
            </a:r>
            <a:endPar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1" name="Elbow Connector 40"/>
          <p:cNvCxnSpPr/>
          <p:nvPr/>
        </p:nvCxnSpPr>
        <p:spPr>
          <a:xfrm rot="10800000" flipV="1">
            <a:off x="3195076" y="3207740"/>
            <a:ext cx="1920192" cy="1832150"/>
          </a:xfrm>
          <a:prstGeom prst="bentConnector3">
            <a:avLst>
              <a:gd name="adj1" fmla="val 50000"/>
            </a:avLst>
          </a:prstGeom>
          <a:ln w="635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a:off x="3535478" y="2648999"/>
            <a:ext cx="1723376" cy="1233594"/>
          </a:xfrm>
          <a:prstGeom prst="bentConnector3">
            <a:avLst>
              <a:gd name="adj1" fmla="val 50000"/>
            </a:avLst>
          </a:prstGeom>
          <a:ln w="635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Text Placeholder 33"/>
          <p:cNvSpPr txBox="1"/>
          <p:nvPr/>
        </p:nvSpPr>
        <p:spPr>
          <a:xfrm flipH="1">
            <a:off x="8806180" y="2974340"/>
            <a:ext cx="161226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Update</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45" name="Oval 44"/>
          <p:cNvSpPr>
            <a:spLocks noChangeAspect="1"/>
          </p:cNvSpPr>
          <p:nvPr/>
        </p:nvSpPr>
        <p:spPr>
          <a:xfrm flipH="1">
            <a:off x="9538783" y="2355311"/>
            <a:ext cx="683400" cy="6834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改</a:t>
            </a:r>
            <a:endParaRPr lang="zh-CN" altLang="en-AU"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46" name="Elbow Connector 45"/>
          <p:cNvCxnSpPr/>
          <p:nvPr/>
        </p:nvCxnSpPr>
        <p:spPr>
          <a:xfrm>
            <a:off x="7738794" y="3579611"/>
            <a:ext cx="2153338" cy="1384619"/>
          </a:xfrm>
          <a:prstGeom prst="bentConnector3">
            <a:avLst>
              <a:gd name="adj1" fmla="val 50000"/>
            </a:avLst>
          </a:prstGeom>
          <a:ln w="635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flipV="1">
            <a:off x="7304501" y="2707809"/>
            <a:ext cx="2068338" cy="1769603"/>
          </a:xfrm>
          <a:prstGeom prst="bentConnector3">
            <a:avLst>
              <a:gd name="adj1" fmla="val 50000"/>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7" name="Text Placeholder 33"/>
          <p:cNvSpPr txBox="1"/>
          <p:nvPr/>
        </p:nvSpPr>
        <p:spPr>
          <a:xfrm>
            <a:off x="2252820" y="5495109"/>
            <a:ext cx="1594446" cy="25781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Delete</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a:spLocks noChangeAspect="1"/>
          </p:cNvSpPr>
          <p:nvPr/>
        </p:nvSpPr>
        <p:spPr>
          <a:xfrm>
            <a:off x="2367216" y="4701993"/>
            <a:ext cx="683400" cy="6834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lvl="0" algn="ctr">
              <a:lnSpc>
                <a:spcPct val="120000"/>
              </a:lnSpc>
              <a:spcBef>
                <a:spcPts val="0"/>
              </a:spcBef>
              <a:spcAft>
                <a:spcPts val="0"/>
              </a:spcAft>
            </a:pPr>
            <a:r>
              <a:rPr lang="zh-CN" altLang="en-US" sz="1400" dirty="0">
                <a:latin typeface="Arial" panose="020B0604020202020204" pitchFamily="34" charset="0"/>
                <a:ea typeface="微软雅黑" panose="020B0503020204020204" pitchFamily="34" charset="-122"/>
                <a:cs typeface="+mn-ea"/>
                <a:sym typeface="Arial" panose="020B0604020202020204" pitchFamily="34" charset="0"/>
              </a:rPr>
              <a:t>删</a:t>
            </a:r>
            <a:endParaRPr lang="zh-CN" altLang="en-US" sz="1400" dirty="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0" name="Text Placeholder 33"/>
          <p:cNvSpPr txBox="1"/>
          <p:nvPr/>
        </p:nvSpPr>
        <p:spPr>
          <a:xfrm>
            <a:off x="8912860" y="5488940"/>
            <a:ext cx="699770"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Select</a:t>
            </a:r>
            <a:endParaRPr lang="en-US"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Oval 80"/>
          <p:cNvSpPr>
            <a:spLocks noChangeAspect="1"/>
          </p:cNvSpPr>
          <p:nvPr/>
        </p:nvSpPr>
        <p:spPr>
          <a:xfrm>
            <a:off x="10056885" y="4619299"/>
            <a:ext cx="683400" cy="6834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zh-CN" altLang="en-US"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查</a:t>
            </a:r>
            <a:endParaRPr lang="zh-CN" altLang="en-US"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5" name="Oval 204"/>
          <p:cNvSpPr>
            <a:spLocks noChangeAspect="1"/>
          </p:cNvSpPr>
          <p:nvPr/>
        </p:nvSpPr>
        <p:spPr>
          <a:xfrm>
            <a:off x="7388183" y="3458594"/>
            <a:ext cx="243465" cy="24346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6" name="Oval 205"/>
          <p:cNvSpPr>
            <a:spLocks noChangeAspect="1"/>
          </p:cNvSpPr>
          <p:nvPr/>
        </p:nvSpPr>
        <p:spPr>
          <a:xfrm>
            <a:off x="6973887" y="4366501"/>
            <a:ext cx="243465" cy="24346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7" name="Oval 206"/>
          <p:cNvSpPr>
            <a:spLocks noChangeAspect="1"/>
          </p:cNvSpPr>
          <p:nvPr/>
        </p:nvSpPr>
        <p:spPr>
          <a:xfrm>
            <a:off x="5367261" y="3772277"/>
            <a:ext cx="228479" cy="2284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08" name="Oval 207"/>
          <p:cNvSpPr>
            <a:spLocks noChangeAspect="1"/>
          </p:cNvSpPr>
          <p:nvPr/>
        </p:nvSpPr>
        <p:spPr>
          <a:xfrm>
            <a:off x="5223159" y="3104522"/>
            <a:ext cx="229553" cy="229553"/>
          </a:xfrm>
          <a:prstGeom prst="ellipse">
            <a:avLst/>
          </a:prstGeom>
          <a:solidFill>
            <a:schemeClr val="accent1"/>
          </a:solid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just">
              <a:lnSpc>
                <a:spcPct val="120000"/>
              </a:lnSpc>
              <a:spcBef>
                <a:spcPts val="0"/>
              </a:spcBef>
              <a:spcAft>
                <a:spcPts val="0"/>
              </a:spcAft>
            </a:pPr>
            <a:endParaRPr lang="en-US" sz="800"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97" name="任意多边形 196"/>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98" name="任意多边形 197"/>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199" name="Content Placeholder 2"/>
          <p:cNvSpPr txBox="1"/>
          <p:nvPr/>
        </p:nvSpPr>
        <p:spPr>
          <a:xfrm>
            <a:off x="608965" y="260350"/>
            <a:ext cx="392112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CRUD</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的</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升华</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anim calcmode="lin" valueType="num">
                                      <p:cBhvr>
                                        <p:cTn id="8" dur="1000" fill="hold"/>
                                        <p:tgtEl>
                                          <p:spTgt spid="37"/>
                                        </p:tgtEl>
                                        <p:attrNameLst>
                                          <p:attrName>ppt_x</p:attrName>
                                        </p:attrNameLst>
                                      </p:cBhvr>
                                      <p:tavLst>
                                        <p:tav tm="0">
                                          <p:val>
                                            <p:strVal val="#ppt_x"/>
                                          </p:val>
                                        </p:tav>
                                        <p:tav tm="100000">
                                          <p:val>
                                            <p:strVal val="#ppt_x"/>
                                          </p:val>
                                        </p:tav>
                                      </p:tavLst>
                                    </p:anim>
                                    <p:anim calcmode="lin" valueType="num">
                                      <p:cBhvr>
                                        <p:cTn id="9" dur="1000" fill="hold"/>
                                        <p:tgtEl>
                                          <p:spTgt spid="3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1000"/>
                                        <p:tgtEl>
                                          <p:spTgt spid="36"/>
                                        </p:tgtEl>
                                      </p:cBhvr>
                                    </p:animEffect>
                                    <p:anim calcmode="lin" valueType="num">
                                      <p:cBhvr>
                                        <p:cTn id="13" dur="1000" fill="hold"/>
                                        <p:tgtEl>
                                          <p:spTgt spid="36"/>
                                        </p:tgtEl>
                                        <p:attrNameLst>
                                          <p:attrName>ppt_x</p:attrName>
                                        </p:attrNameLst>
                                      </p:cBhvr>
                                      <p:tavLst>
                                        <p:tav tm="0">
                                          <p:val>
                                            <p:strVal val="#ppt_x"/>
                                          </p:val>
                                        </p:tav>
                                        <p:tav tm="100000">
                                          <p:val>
                                            <p:strVal val="#ppt_x"/>
                                          </p:val>
                                        </p:tav>
                                      </p:tavLst>
                                    </p:anim>
                                    <p:anim calcmode="lin" valueType="num">
                                      <p:cBhvr>
                                        <p:cTn id="14" dur="1000" fill="hold"/>
                                        <p:tgtEl>
                                          <p:spTgt spid="36"/>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208"/>
                                        </p:tgtEl>
                                        <p:attrNameLst>
                                          <p:attrName>style.visibility</p:attrName>
                                        </p:attrNameLst>
                                      </p:cBhvr>
                                      <p:to>
                                        <p:strVal val="visible"/>
                                      </p:to>
                                    </p:set>
                                    <p:animEffect transition="in" filter="randombar(horizontal)">
                                      <p:cBhvr>
                                        <p:cTn id="24" dur="500"/>
                                        <p:tgtEl>
                                          <p:spTgt spid="208"/>
                                        </p:tgtEl>
                                      </p:cBhvr>
                                    </p:animEffect>
                                  </p:childTnLst>
                                </p:cTn>
                              </p:par>
                              <p:par>
                                <p:cTn id="25" presetID="14" presetClass="entr" presetSubtype="1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randombar(horizontal)">
                                      <p:cBhvr>
                                        <p:cTn id="27" dur="500"/>
                                        <p:tgtEl>
                                          <p:spTgt spid="41"/>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randombar(horizontal)">
                                      <p:cBhvr>
                                        <p:cTn id="30" dur="500"/>
                                        <p:tgtEl>
                                          <p:spTgt spid="78"/>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randombar(horizontal)">
                                      <p:cBhvr>
                                        <p:cTn id="33" dur="500"/>
                                        <p:tgtEl>
                                          <p:spTgt spid="7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207"/>
                                        </p:tgtEl>
                                        <p:attrNameLst>
                                          <p:attrName>style.visibility</p:attrName>
                                        </p:attrNameLst>
                                      </p:cBhvr>
                                      <p:to>
                                        <p:strVal val="visible"/>
                                      </p:to>
                                    </p:set>
                                    <p:animEffect transition="in" filter="randombar(horizontal)">
                                      <p:cBhvr>
                                        <p:cTn id="38" dur="500"/>
                                        <p:tgtEl>
                                          <p:spTgt spid="207"/>
                                        </p:tgtEl>
                                      </p:cBhvr>
                                    </p:animEffect>
                                  </p:childTnLst>
                                </p:cTn>
                              </p:par>
                              <p:par>
                                <p:cTn id="39" presetID="14" presetClass="entr" presetSubtype="1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randombar(horizontal)">
                                      <p:cBhvr>
                                        <p:cTn id="41" dur="500"/>
                                        <p:tgtEl>
                                          <p:spTgt spid="42"/>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randombar(horizontal)">
                                      <p:cBhvr>
                                        <p:cTn id="44" dur="500"/>
                                        <p:tgtEl>
                                          <p:spTgt spid="40"/>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randombar(horizontal)">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05"/>
                                        </p:tgtEl>
                                        <p:attrNameLst>
                                          <p:attrName>style.visibility</p:attrName>
                                        </p:attrNameLst>
                                      </p:cBhvr>
                                      <p:to>
                                        <p:strVal val="visible"/>
                                      </p:to>
                                    </p:set>
                                    <p:animEffect transition="in" filter="randombar(horizontal)">
                                      <p:cBhvr>
                                        <p:cTn id="52" dur="500"/>
                                        <p:tgtEl>
                                          <p:spTgt spid="205"/>
                                        </p:tgtEl>
                                      </p:cBhvr>
                                    </p:animEffect>
                                  </p:childTnLst>
                                </p:cTn>
                              </p:par>
                              <p:par>
                                <p:cTn id="53" presetID="14" presetClass="entr" presetSubtype="1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randombar(horizontal)">
                                      <p:cBhvr>
                                        <p:cTn id="55" dur="500"/>
                                        <p:tgtEl>
                                          <p:spTgt spid="46"/>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randombar(horizontal)">
                                      <p:cBhvr>
                                        <p:cTn id="58" dur="500"/>
                                        <p:tgtEl>
                                          <p:spTgt spid="81"/>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80"/>
                                        </p:tgtEl>
                                        <p:attrNameLst>
                                          <p:attrName>style.visibility</p:attrName>
                                        </p:attrNameLst>
                                      </p:cBhvr>
                                      <p:to>
                                        <p:strVal val="visible"/>
                                      </p:to>
                                    </p:set>
                                    <p:animEffect transition="in" filter="randombar(horizontal)">
                                      <p:cBhvr>
                                        <p:cTn id="61" dur="500"/>
                                        <p:tgtEl>
                                          <p:spTgt spid="80"/>
                                        </p:tgtEl>
                                      </p:cBhvr>
                                    </p:animEffec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206"/>
                                        </p:tgtEl>
                                        <p:attrNameLst>
                                          <p:attrName>style.visibility</p:attrName>
                                        </p:attrNameLst>
                                      </p:cBhvr>
                                      <p:to>
                                        <p:strVal val="visible"/>
                                      </p:to>
                                    </p:set>
                                    <p:animEffect transition="in" filter="randombar(horizontal)">
                                      <p:cBhvr>
                                        <p:cTn id="66" dur="500"/>
                                        <p:tgtEl>
                                          <p:spTgt spid="206"/>
                                        </p:tgtEl>
                                      </p:cBhvr>
                                    </p:animEffect>
                                  </p:childTnLst>
                                </p:cTn>
                              </p:par>
                              <p:par>
                                <p:cTn id="67" presetID="14" presetClass="entr" presetSubtype="1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randombar(horizontal)">
                                      <p:cBhvr>
                                        <p:cTn id="69" dur="500"/>
                                        <p:tgtEl>
                                          <p:spTgt spid="47"/>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randombar(horizontal)">
                                      <p:cBhvr>
                                        <p:cTn id="72" dur="500"/>
                                        <p:tgtEl>
                                          <p:spTgt spid="45"/>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randombar(horizontal)">
                                      <p:cBhvr>
                                        <p:cTn id="7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animBg="1"/>
      <p:bldP spid="44" grpId="0"/>
      <p:bldP spid="45" grpId="0" animBg="1"/>
      <p:bldP spid="77" grpId="0"/>
      <p:bldP spid="78" grpId="0" animBg="1"/>
      <p:bldP spid="80" grpId="0"/>
      <p:bldP spid="81" grpId="0" animBg="1"/>
      <p:bldP spid="205" grpId="0" animBg="1"/>
      <p:bldP spid="206" grpId="0" animBg="1"/>
      <p:bldP spid="207" grpId="0" animBg="1"/>
      <p:bldP spid="20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3960439" cy="676910"/>
          </a:xfrm>
          <a:prstGeom prst="rect">
            <a:avLst/>
          </a:prstGeom>
          <a:noFill/>
        </p:spPr>
        <p:txBody>
          <a:bodyPr wrap="square" lIns="0" tIns="0" rIns="0" bIns="0" rtlCol="0">
            <a:spAutoFit/>
          </a:bodyPr>
          <a:lstStyle/>
          <a:p>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设计原则详解</a:t>
            </a:r>
            <a:endParaRPr lang="zh-CN" altLang="en-GB"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553720"/>
          </a:xfrm>
          <a:prstGeom prst="rect">
            <a:avLst/>
          </a:prstGeom>
          <a:noFill/>
        </p:spPr>
        <p:txBody>
          <a:bodyPr wrap="square" lIns="0" tIns="0" rIns="0" bIns="0" rtlCol="0">
            <a:spAutoFit/>
          </a:bodyPr>
          <a:lstStyle/>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ea"/>
              </a:rPr>
              <a:t>设计模式的根本是设计原则，而设计原则又是为了达到实现一个“优秀”软件的行为准则。</a:t>
            </a:r>
            <a:endParaRPr lang="zh-CN" altLang="en-US" sz="1200" dirty="0">
              <a:solidFill>
                <a:schemeClr val="accent1"/>
              </a:solidFill>
              <a:latin typeface="微软雅黑" panose="020B0503020204020204" pitchFamily="34" charset="-122"/>
              <a:ea typeface="微软雅黑" panose="020B0503020204020204" pitchFamily="34" charset="-122"/>
              <a:cs typeface="+mn-ea"/>
            </a:endParaRPr>
          </a:p>
          <a:p>
            <a:pPr eaLnBrk="0" hangingPunct="0"/>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02</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04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lor 1"/>
          <p:cNvSpPr/>
          <p:nvPr/>
        </p:nvSpPr>
        <p:spPr bwMode="auto">
          <a:xfrm>
            <a:off x="9453829" y="1755097"/>
            <a:ext cx="3549389" cy="2108857"/>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6"/>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7" name="Color 3"/>
          <p:cNvSpPr/>
          <p:nvPr/>
        </p:nvSpPr>
        <p:spPr bwMode="auto">
          <a:xfrm>
            <a:off x="5584827" y="1744302"/>
            <a:ext cx="3547428" cy="2108857"/>
          </a:xfrm>
          <a:custGeom>
            <a:avLst/>
            <a:gdLst>
              <a:gd name="T0" fmla="*/ 766 w 766"/>
              <a:gd name="T1" fmla="*/ 0 h 453"/>
              <a:gd name="T2" fmla="*/ 669 w 766"/>
              <a:gd name="T3" fmla="*/ 85 h 453"/>
              <a:gd name="T4" fmla="*/ 470 w 766"/>
              <a:gd name="T5" fmla="*/ 390 h 453"/>
              <a:gd name="T6" fmla="*/ 337 w 766"/>
              <a:gd name="T7" fmla="*/ 453 h 453"/>
              <a:gd name="T8" fmla="*/ 0 w 766"/>
              <a:gd name="T9" fmla="*/ 453 h 453"/>
              <a:gd name="T10" fmla="*/ 133 w 766"/>
              <a:gd name="T11" fmla="*/ 390 h 453"/>
              <a:gd name="T12" fmla="*/ 332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69" y="85"/>
                </a:cubicBezTo>
                <a:cubicBezTo>
                  <a:pt x="622" y="161"/>
                  <a:pt x="494" y="357"/>
                  <a:pt x="470" y="390"/>
                </a:cubicBezTo>
                <a:cubicBezTo>
                  <a:pt x="441" y="428"/>
                  <a:pt x="406" y="453"/>
                  <a:pt x="337" y="453"/>
                </a:cubicBezTo>
                <a:cubicBezTo>
                  <a:pt x="0" y="453"/>
                  <a:pt x="0" y="453"/>
                  <a:pt x="0" y="453"/>
                </a:cubicBezTo>
                <a:cubicBezTo>
                  <a:pt x="69" y="453"/>
                  <a:pt x="104" y="428"/>
                  <a:pt x="133" y="390"/>
                </a:cubicBezTo>
                <a:cubicBezTo>
                  <a:pt x="157" y="357"/>
                  <a:pt x="285" y="161"/>
                  <a:pt x="332" y="85"/>
                </a:cubicBezTo>
                <a:cubicBezTo>
                  <a:pt x="383" y="3"/>
                  <a:pt x="429" y="0"/>
                  <a:pt x="429" y="0"/>
                </a:cubicBezTo>
                <a:lnTo>
                  <a:pt x="766" y="0"/>
                </a:lnTo>
                <a:close/>
              </a:path>
            </a:pathLst>
          </a:custGeom>
          <a:solidFill>
            <a:schemeClr val="accent4"/>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8" name="Color 2"/>
          <p:cNvSpPr/>
          <p:nvPr/>
        </p:nvSpPr>
        <p:spPr bwMode="auto">
          <a:xfrm>
            <a:off x="7653921" y="1755097"/>
            <a:ext cx="3545469"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5"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5"/>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19" name="Color 5"/>
          <p:cNvSpPr/>
          <p:nvPr/>
        </p:nvSpPr>
        <p:spPr bwMode="auto">
          <a:xfrm>
            <a:off x="1821013" y="1755097"/>
            <a:ext cx="3549389" cy="2108857"/>
          </a:xfrm>
          <a:custGeom>
            <a:avLst/>
            <a:gdLst>
              <a:gd name="T0" fmla="*/ 766 w 766"/>
              <a:gd name="T1" fmla="*/ 0 h 453"/>
              <a:gd name="T2" fmla="*/ 670 w 766"/>
              <a:gd name="T3" fmla="*/ 85 h 453"/>
              <a:gd name="T4" fmla="*/ 470 w 766"/>
              <a:gd name="T5" fmla="*/ 390 h 453"/>
              <a:gd name="T6" fmla="*/ 337 w 766"/>
              <a:gd name="T7" fmla="*/ 453 h 453"/>
              <a:gd name="T8" fmla="*/ 0 w 766"/>
              <a:gd name="T9" fmla="*/ 453 h 453"/>
              <a:gd name="T10" fmla="*/ 133 w 766"/>
              <a:gd name="T11" fmla="*/ 390 h 453"/>
              <a:gd name="T12" fmla="*/ 333 w 766"/>
              <a:gd name="T13" fmla="*/ 85 h 453"/>
              <a:gd name="T14" fmla="*/ 429 w 766"/>
              <a:gd name="T15" fmla="*/ 0 h 453"/>
              <a:gd name="T16" fmla="*/ 766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766" y="0"/>
                </a:moveTo>
                <a:cubicBezTo>
                  <a:pt x="766" y="0"/>
                  <a:pt x="720" y="3"/>
                  <a:pt x="670" y="85"/>
                </a:cubicBezTo>
                <a:cubicBezTo>
                  <a:pt x="623" y="161"/>
                  <a:pt x="495" y="357"/>
                  <a:pt x="470" y="390"/>
                </a:cubicBezTo>
                <a:cubicBezTo>
                  <a:pt x="442" y="428"/>
                  <a:pt x="406" y="453"/>
                  <a:pt x="337" y="453"/>
                </a:cubicBezTo>
                <a:cubicBezTo>
                  <a:pt x="0" y="453"/>
                  <a:pt x="0" y="453"/>
                  <a:pt x="0" y="453"/>
                </a:cubicBezTo>
                <a:cubicBezTo>
                  <a:pt x="69" y="453"/>
                  <a:pt x="105" y="428"/>
                  <a:pt x="133" y="390"/>
                </a:cubicBezTo>
                <a:cubicBezTo>
                  <a:pt x="158" y="357"/>
                  <a:pt x="286" y="161"/>
                  <a:pt x="333" y="85"/>
                </a:cubicBezTo>
                <a:cubicBezTo>
                  <a:pt x="383" y="3"/>
                  <a:pt x="429" y="0"/>
                  <a:pt x="429" y="0"/>
                </a:cubicBezTo>
                <a:lnTo>
                  <a:pt x="766" y="0"/>
                </a:lnTo>
                <a:close/>
              </a:path>
            </a:pathLst>
          </a:custGeom>
          <a:solidFill>
            <a:schemeClr val="accent2"/>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0" name="Color 4"/>
          <p:cNvSpPr/>
          <p:nvPr/>
        </p:nvSpPr>
        <p:spPr bwMode="auto">
          <a:xfrm>
            <a:off x="3839364" y="1744302"/>
            <a:ext cx="3549389" cy="2108857"/>
          </a:xfrm>
          <a:custGeom>
            <a:avLst/>
            <a:gdLst>
              <a:gd name="T0" fmla="*/ 0 w 766"/>
              <a:gd name="T1" fmla="*/ 0 h 453"/>
              <a:gd name="T2" fmla="*/ 96 w 766"/>
              <a:gd name="T3" fmla="*/ 85 h 453"/>
              <a:gd name="T4" fmla="*/ 296 w 766"/>
              <a:gd name="T5" fmla="*/ 390 h 453"/>
              <a:gd name="T6" fmla="*/ 429 w 766"/>
              <a:gd name="T7" fmla="*/ 453 h 453"/>
              <a:gd name="T8" fmla="*/ 766 w 766"/>
              <a:gd name="T9" fmla="*/ 453 h 453"/>
              <a:gd name="T10" fmla="*/ 633 w 766"/>
              <a:gd name="T11" fmla="*/ 390 h 453"/>
              <a:gd name="T12" fmla="*/ 433 w 766"/>
              <a:gd name="T13" fmla="*/ 85 h 453"/>
              <a:gd name="T14" fmla="*/ 337 w 766"/>
              <a:gd name="T15" fmla="*/ 0 h 453"/>
              <a:gd name="T16" fmla="*/ 0 w 766"/>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53">
                <a:moveTo>
                  <a:pt x="0" y="0"/>
                </a:moveTo>
                <a:cubicBezTo>
                  <a:pt x="0" y="0"/>
                  <a:pt x="46" y="3"/>
                  <a:pt x="96" y="85"/>
                </a:cubicBezTo>
                <a:cubicBezTo>
                  <a:pt x="143" y="161"/>
                  <a:pt x="271" y="357"/>
                  <a:pt x="296" y="390"/>
                </a:cubicBezTo>
                <a:cubicBezTo>
                  <a:pt x="324" y="428"/>
                  <a:pt x="360" y="453"/>
                  <a:pt x="429" y="453"/>
                </a:cubicBezTo>
                <a:cubicBezTo>
                  <a:pt x="766" y="453"/>
                  <a:pt x="766" y="453"/>
                  <a:pt x="766" y="453"/>
                </a:cubicBezTo>
                <a:cubicBezTo>
                  <a:pt x="697" y="453"/>
                  <a:pt x="661" y="428"/>
                  <a:pt x="633" y="390"/>
                </a:cubicBezTo>
                <a:cubicBezTo>
                  <a:pt x="608" y="357"/>
                  <a:pt x="480" y="161"/>
                  <a:pt x="433" y="85"/>
                </a:cubicBezTo>
                <a:cubicBezTo>
                  <a:pt x="383" y="3"/>
                  <a:pt x="337" y="0"/>
                  <a:pt x="337" y="0"/>
                </a:cubicBezTo>
                <a:lnTo>
                  <a:pt x="0" y="0"/>
                </a:lnTo>
                <a:close/>
              </a:path>
            </a:pathLst>
          </a:custGeom>
          <a:solidFill>
            <a:schemeClr val="accent3"/>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1" name="Side Color"/>
          <p:cNvSpPr/>
          <p:nvPr/>
        </p:nvSpPr>
        <p:spPr bwMode="auto">
          <a:xfrm>
            <a:off x="-1854961" y="1755082"/>
            <a:ext cx="3549388" cy="1252380"/>
          </a:xfrm>
          <a:custGeom>
            <a:avLst/>
            <a:gdLst>
              <a:gd name="T0" fmla="*/ 766 w 766"/>
              <a:gd name="T1" fmla="*/ 0 h 269"/>
              <a:gd name="T2" fmla="*/ 670 w 766"/>
              <a:gd name="T3" fmla="*/ 50 h 269"/>
              <a:gd name="T4" fmla="*/ 470 w 766"/>
              <a:gd name="T5" fmla="*/ 232 h 269"/>
              <a:gd name="T6" fmla="*/ 337 w 766"/>
              <a:gd name="T7" fmla="*/ 269 h 269"/>
              <a:gd name="T8" fmla="*/ 0 w 766"/>
              <a:gd name="T9" fmla="*/ 269 h 269"/>
              <a:gd name="T10" fmla="*/ 133 w 766"/>
              <a:gd name="T11" fmla="*/ 232 h 269"/>
              <a:gd name="T12" fmla="*/ 332 w 766"/>
              <a:gd name="T13" fmla="*/ 50 h 269"/>
              <a:gd name="T14" fmla="*/ 429 w 766"/>
              <a:gd name="T15" fmla="*/ 0 h 269"/>
              <a:gd name="T16" fmla="*/ 766 w 766"/>
              <a:gd name="T17" fmla="*/ 0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269">
                <a:moveTo>
                  <a:pt x="766" y="0"/>
                </a:moveTo>
                <a:cubicBezTo>
                  <a:pt x="766" y="0"/>
                  <a:pt x="720" y="1"/>
                  <a:pt x="670" y="50"/>
                </a:cubicBezTo>
                <a:cubicBezTo>
                  <a:pt x="623" y="96"/>
                  <a:pt x="495" y="212"/>
                  <a:pt x="470" y="232"/>
                </a:cubicBezTo>
                <a:cubicBezTo>
                  <a:pt x="442" y="255"/>
                  <a:pt x="406" y="269"/>
                  <a:pt x="337" y="269"/>
                </a:cubicBezTo>
                <a:cubicBezTo>
                  <a:pt x="0" y="269"/>
                  <a:pt x="0" y="269"/>
                  <a:pt x="0" y="269"/>
                </a:cubicBezTo>
                <a:cubicBezTo>
                  <a:pt x="69" y="269"/>
                  <a:pt x="104" y="255"/>
                  <a:pt x="133" y="232"/>
                </a:cubicBezTo>
                <a:cubicBezTo>
                  <a:pt x="158" y="212"/>
                  <a:pt x="285" y="96"/>
                  <a:pt x="332" y="50"/>
                </a:cubicBezTo>
                <a:cubicBezTo>
                  <a:pt x="383" y="1"/>
                  <a:pt x="429" y="0"/>
                  <a:pt x="429" y="0"/>
                </a:cubicBezTo>
                <a:lnTo>
                  <a:pt x="766" y="0"/>
                </a:lnTo>
                <a:close/>
              </a:path>
            </a:pathLst>
          </a:custGeom>
          <a:solidFill>
            <a:schemeClr val="accent1">
              <a:lumMod val="75000"/>
            </a:schemeClr>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2" name="Color 6"/>
          <p:cNvSpPr/>
          <p:nvPr/>
        </p:nvSpPr>
        <p:spPr bwMode="auto">
          <a:xfrm>
            <a:off x="128470" y="1755094"/>
            <a:ext cx="3543508"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lstStyle/>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4" name="TextBox 23"/>
          <p:cNvSpPr txBox="1"/>
          <p:nvPr/>
        </p:nvSpPr>
        <p:spPr>
          <a:xfrm>
            <a:off x="700265" y="1406545"/>
            <a:ext cx="812800" cy="294640"/>
          </a:xfrm>
          <a:prstGeom prst="rect">
            <a:avLst/>
          </a:prstGeom>
          <a:noFill/>
        </p:spPr>
        <p:txBody>
          <a:bodyPr wrap="none" lIns="0" tIns="0" rIns="0" bIns="0" rtlCol="0">
            <a:spAutoFit/>
          </a:bodyPr>
          <a:lstStyle/>
          <a:p>
            <a:pPr algn="ctr">
              <a:lnSpc>
                <a:spcPct val="120000"/>
              </a:lnSpc>
            </a:pPr>
            <a:r>
              <a:rPr lang="en-US" sz="1600" dirty="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开闭原则</a:t>
            </a:r>
            <a:endParaRPr lang="en-US" sz="1600" dirty="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27" name="TextBox 26"/>
          <p:cNvSpPr txBox="1"/>
          <p:nvPr/>
        </p:nvSpPr>
        <p:spPr>
          <a:xfrm>
            <a:off x="2108593" y="3935642"/>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单一职责原则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0" name="TextBox 29"/>
          <p:cNvSpPr txBox="1"/>
          <p:nvPr/>
        </p:nvSpPr>
        <p:spPr>
          <a:xfrm>
            <a:off x="4053240" y="1406545"/>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依赖倒置原则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3" name="TextBox 32"/>
          <p:cNvSpPr txBox="1"/>
          <p:nvPr/>
        </p:nvSpPr>
        <p:spPr>
          <a:xfrm>
            <a:off x="5925129" y="3935640"/>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接口分离原则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6" name="TextBox 35"/>
          <p:cNvSpPr txBox="1"/>
          <p:nvPr/>
        </p:nvSpPr>
        <p:spPr>
          <a:xfrm>
            <a:off x="7962900" y="1406525"/>
            <a:ext cx="1066800" cy="294640"/>
          </a:xfrm>
          <a:prstGeom prst="rect">
            <a:avLst/>
          </a:prstGeom>
          <a:noFill/>
        </p:spPr>
        <p:txBody>
          <a:bodyPr wrap="squar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迪米特法则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9" name="TextBox 38"/>
          <p:cNvSpPr txBox="1"/>
          <p:nvPr/>
        </p:nvSpPr>
        <p:spPr>
          <a:xfrm>
            <a:off x="9764641" y="3935640"/>
            <a:ext cx="1219200" cy="294640"/>
          </a:xfrm>
          <a:prstGeom prst="rect">
            <a:avLst/>
          </a:prstGeom>
          <a:noFill/>
        </p:spPr>
        <p:txBody>
          <a:bodyPr wrap="none" lIns="0" tIns="0" rIns="0" bIns="0" rtlCol="0">
            <a:spAutoFit/>
          </a:bodyPr>
          <a:lstStyle/>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里氏替换原则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0955" y="224790"/>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七大</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设计原则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Color 6"/>
          <p:cNvSpPr/>
          <p:nvPr/>
        </p:nvSpPr>
        <p:spPr bwMode="auto">
          <a:xfrm>
            <a:off x="21155" y="1755094"/>
            <a:ext cx="3543508" cy="2108857"/>
          </a:xfrm>
          <a:custGeom>
            <a:avLst/>
            <a:gdLst>
              <a:gd name="T0" fmla="*/ 0 w 765"/>
              <a:gd name="T1" fmla="*/ 0 h 453"/>
              <a:gd name="T2" fmla="*/ 96 w 765"/>
              <a:gd name="T3" fmla="*/ 85 h 453"/>
              <a:gd name="T4" fmla="*/ 295 w 765"/>
              <a:gd name="T5" fmla="*/ 390 h 453"/>
              <a:gd name="T6" fmla="*/ 428 w 765"/>
              <a:gd name="T7" fmla="*/ 453 h 453"/>
              <a:gd name="T8" fmla="*/ 765 w 765"/>
              <a:gd name="T9" fmla="*/ 453 h 453"/>
              <a:gd name="T10" fmla="*/ 632 w 765"/>
              <a:gd name="T11" fmla="*/ 390 h 453"/>
              <a:gd name="T12" fmla="*/ 433 w 765"/>
              <a:gd name="T13" fmla="*/ 85 h 453"/>
              <a:gd name="T14" fmla="*/ 337 w 765"/>
              <a:gd name="T15" fmla="*/ 0 h 453"/>
              <a:gd name="T16" fmla="*/ 0 w 765"/>
              <a:gd name="T17" fmla="*/ 0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5" h="453">
                <a:moveTo>
                  <a:pt x="0" y="0"/>
                </a:moveTo>
                <a:cubicBezTo>
                  <a:pt x="0" y="0"/>
                  <a:pt x="46" y="3"/>
                  <a:pt x="96" y="85"/>
                </a:cubicBezTo>
                <a:cubicBezTo>
                  <a:pt x="143" y="161"/>
                  <a:pt x="271" y="357"/>
                  <a:pt x="295" y="390"/>
                </a:cubicBezTo>
                <a:cubicBezTo>
                  <a:pt x="324" y="428"/>
                  <a:pt x="359" y="453"/>
                  <a:pt x="428" y="453"/>
                </a:cubicBezTo>
                <a:cubicBezTo>
                  <a:pt x="765" y="453"/>
                  <a:pt x="765" y="453"/>
                  <a:pt x="765" y="453"/>
                </a:cubicBezTo>
                <a:cubicBezTo>
                  <a:pt x="696" y="453"/>
                  <a:pt x="661" y="428"/>
                  <a:pt x="632" y="390"/>
                </a:cubicBezTo>
                <a:cubicBezTo>
                  <a:pt x="608" y="357"/>
                  <a:pt x="480" y="161"/>
                  <a:pt x="433" y="85"/>
                </a:cubicBezTo>
                <a:cubicBezTo>
                  <a:pt x="383" y="3"/>
                  <a:pt x="337" y="0"/>
                  <a:pt x="337" y="0"/>
                </a:cubicBezTo>
                <a:lnTo>
                  <a:pt x="0" y="0"/>
                </a:lnTo>
                <a:close/>
              </a:path>
            </a:pathLst>
          </a:custGeom>
          <a:solidFill>
            <a:schemeClr val="accent1"/>
          </a:solidFill>
          <a:ln>
            <a:noFill/>
          </a:ln>
        </p:spPr>
        <p:txBody>
          <a:bodyPr vert="horz" wrap="square" lIns="0" tIns="0" rIns="0" bIns="0" numCol="1" anchor="t" anchorCtr="0" compatLnSpc="1"/>
          <a:p>
            <a:pPr>
              <a:lnSpc>
                <a:spcPct val="120000"/>
              </a:lnSpc>
            </a:pPr>
            <a:endParaRPr 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3" name="TextBox 38"/>
          <p:cNvSpPr txBox="1"/>
          <p:nvPr/>
        </p:nvSpPr>
        <p:spPr>
          <a:xfrm flipH="1">
            <a:off x="11254105" y="1406525"/>
            <a:ext cx="1564005" cy="294640"/>
          </a:xfrm>
          <a:prstGeom prst="rect">
            <a:avLst/>
          </a:prstGeom>
          <a:noFill/>
        </p:spPr>
        <p:txBody>
          <a:bodyPr wrap="square" lIns="0" tIns="0" rIns="0" bIns="0" rtlCol="0">
            <a:spAutoFit/>
          </a:bodyPr>
          <a:p>
            <a:pPr algn="ctr">
              <a:lnSpc>
                <a:spcPct val="120000"/>
              </a:lnSpc>
            </a:pP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合成</a:t>
            </a:r>
            <a:r>
              <a:rPr lang="en-US" altLang="zh-CN"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a:t>
            </a:r>
            <a:r>
              <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rPr>
              <a:t>聚合原则</a:t>
            </a:r>
            <a:endParaRPr lang="zh-CN" altLang="en-US" sz="1600">
              <a:solidFill>
                <a:schemeClr val="bg1">
                  <a:lumMod val="65000"/>
                </a:schemeClr>
              </a:solidFill>
              <a:latin typeface="Arial" panose="020B0604020202020204" pitchFamily="34" charset="0"/>
              <a:ea typeface="微软雅黑" panose="020B0503020204020204" pitchFamily="34" charset="-122"/>
              <a:cs typeface="Malgun Gothic Semilight" panose="020B0502040204020203" charset="-122"/>
              <a:sym typeface="Arial" panose="020B0604020202020204" pitchFamily="34" charset="0"/>
            </a:endParaRPr>
          </a:p>
        </p:txBody>
      </p:sp>
      <p:sp>
        <p:nvSpPr>
          <p:cNvPr id="4" name="文本框 3"/>
          <p:cNvSpPr txBox="1"/>
          <p:nvPr/>
        </p:nvSpPr>
        <p:spPr>
          <a:xfrm>
            <a:off x="1540510" y="4659630"/>
            <a:ext cx="10701020" cy="2030095"/>
          </a:xfrm>
          <a:prstGeom prst="rect">
            <a:avLst/>
          </a:prstGeom>
          <a:noFill/>
        </p:spPr>
        <p:txBody>
          <a:bodyPr wrap="none" rtlCol="0">
            <a:spAutoFit/>
          </a:bodyPr>
          <a:p>
            <a:pPr algn="l"/>
            <a:r>
              <a:rPr lang="zh-CN" altLang="en-US"/>
              <a:t>设计模式是设计原则在解决具体问题时实践中的运用，所以根本是要理解设计原则的含义</a:t>
            </a:r>
            <a:endParaRPr lang="zh-CN" altLang="en-US"/>
          </a:p>
          <a:p>
            <a:pPr algn="l"/>
            <a:endParaRPr lang="zh-CN" altLang="en-US"/>
          </a:p>
          <a:p>
            <a:pPr algn="l"/>
            <a:r>
              <a:rPr lang="zh-CN" altLang="en-US"/>
              <a:t>随着技术发展，会出现更多的不同的问题场景，基于设计原则，可能拓展出来更多的设计模式</a:t>
            </a:r>
            <a:endParaRPr lang="zh-CN" altLang="en-US"/>
          </a:p>
          <a:p>
            <a:pPr algn="l"/>
            <a:endParaRPr lang="zh-CN" altLang="en-US"/>
          </a:p>
          <a:p>
            <a:pPr algn="l"/>
            <a:r>
              <a:rPr lang="zh-CN" altLang="en-US"/>
              <a:t>事实上到目前为止，也不仅仅是23种，所以说</a:t>
            </a:r>
            <a:r>
              <a:rPr lang="zh-CN" altLang="en-US">
                <a:solidFill>
                  <a:srgbClr val="FF0000"/>
                </a:solidFill>
              </a:rPr>
              <a:t>设计模式的根本是设计原则</a:t>
            </a:r>
            <a:r>
              <a:rPr lang="zh-CN" altLang="en-US"/>
              <a:t>，而</a:t>
            </a:r>
            <a:r>
              <a:rPr lang="zh-CN" altLang="en-US">
                <a:solidFill>
                  <a:srgbClr val="FF0000"/>
                </a:solidFill>
              </a:rPr>
              <a:t>设计原则又是为了达到实现</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一个“优秀”软件的行为准则</a:t>
            </a:r>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left)">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1000"/>
                                        <p:tgtEl>
                                          <p:spTgt spid="24"/>
                                        </p:tgtEl>
                                      </p:cBhvr>
                                    </p:animEffect>
                                    <p:anim calcmode="lin" valueType="num">
                                      <p:cBhvr>
                                        <p:cTn id="43" dur="1000" fill="hold"/>
                                        <p:tgtEl>
                                          <p:spTgt spid="24"/>
                                        </p:tgtEl>
                                        <p:attrNameLst>
                                          <p:attrName>ppt_x</p:attrName>
                                        </p:attrNameLst>
                                      </p:cBhvr>
                                      <p:tavLst>
                                        <p:tav tm="0">
                                          <p:val>
                                            <p:strVal val="#ppt_x"/>
                                          </p:val>
                                        </p:tav>
                                        <p:tav tm="100000">
                                          <p:val>
                                            <p:strVal val="#ppt_x"/>
                                          </p:val>
                                        </p:tav>
                                      </p:tavLst>
                                    </p:anim>
                                    <p:anim calcmode="lin" valueType="num">
                                      <p:cBhvr>
                                        <p:cTn id="44" dur="1000" fill="hold"/>
                                        <p:tgtEl>
                                          <p:spTgt spid="24"/>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anim calcmode="lin" valueType="num">
                                      <p:cBhvr>
                                        <p:cTn id="48" dur="1000" fill="hold"/>
                                        <p:tgtEl>
                                          <p:spTgt spid="30"/>
                                        </p:tgtEl>
                                        <p:attrNameLst>
                                          <p:attrName>ppt_x</p:attrName>
                                        </p:attrNameLst>
                                      </p:cBhvr>
                                      <p:tavLst>
                                        <p:tav tm="0">
                                          <p:val>
                                            <p:strVal val="#ppt_x"/>
                                          </p:val>
                                        </p:tav>
                                        <p:tav tm="100000">
                                          <p:val>
                                            <p:strVal val="#ppt_x"/>
                                          </p:val>
                                        </p:tav>
                                      </p:tavLst>
                                    </p:anim>
                                    <p:anim calcmode="lin" valueType="num">
                                      <p:cBhvr>
                                        <p:cTn id="49" dur="1000" fill="hold"/>
                                        <p:tgtEl>
                                          <p:spTgt spid="30"/>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1000"/>
                                        <p:tgtEl>
                                          <p:spTgt spid="36"/>
                                        </p:tgtEl>
                                      </p:cBhvr>
                                    </p:animEffect>
                                    <p:anim calcmode="lin" valueType="num">
                                      <p:cBhvr>
                                        <p:cTn id="53" dur="1000" fill="hold"/>
                                        <p:tgtEl>
                                          <p:spTgt spid="36"/>
                                        </p:tgtEl>
                                        <p:attrNameLst>
                                          <p:attrName>ppt_x</p:attrName>
                                        </p:attrNameLst>
                                      </p:cBhvr>
                                      <p:tavLst>
                                        <p:tav tm="0">
                                          <p:val>
                                            <p:strVal val="#ppt_x"/>
                                          </p:val>
                                        </p:tav>
                                        <p:tav tm="100000">
                                          <p:val>
                                            <p:strVal val="#ppt_x"/>
                                          </p:val>
                                        </p:tav>
                                      </p:tavLst>
                                    </p:anim>
                                    <p:anim calcmode="lin" valueType="num">
                                      <p:cBhvr>
                                        <p:cTn id="54" dur="1000" fill="hold"/>
                                        <p:tgtEl>
                                          <p:spTgt spid="36"/>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1000"/>
                                        <p:tgtEl>
                                          <p:spTgt spid="27"/>
                                        </p:tgtEl>
                                      </p:cBhvr>
                                    </p:animEffect>
                                    <p:anim calcmode="lin" valueType="num">
                                      <p:cBhvr>
                                        <p:cTn id="58" dur="1000" fill="hold"/>
                                        <p:tgtEl>
                                          <p:spTgt spid="27"/>
                                        </p:tgtEl>
                                        <p:attrNameLst>
                                          <p:attrName>ppt_x</p:attrName>
                                        </p:attrNameLst>
                                      </p:cBhvr>
                                      <p:tavLst>
                                        <p:tav tm="0">
                                          <p:val>
                                            <p:strVal val="#ppt_x"/>
                                          </p:val>
                                        </p:tav>
                                        <p:tav tm="100000">
                                          <p:val>
                                            <p:strVal val="#ppt_x"/>
                                          </p:val>
                                        </p:tav>
                                      </p:tavLst>
                                    </p:anim>
                                    <p:anim calcmode="lin" valueType="num">
                                      <p:cBhvr>
                                        <p:cTn id="59" dur="1000" fill="hold"/>
                                        <p:tgtEl>
                                          <p:spTgt spid="27"/>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1000"/>
                                        <p:tgtEl>
                                          <p:spTgt spid="33"/>
                                        </p:tgtEl>
                                      </p:cBhvr>
                                    </p:animEffect>
                                    <p:anim calcmode="lin" valueType="num">
                                      <p:cBhvr>
                                        <p:cTn id="63" dur="1000" fill="hold"/>
                                        <p:tgtEl>
                                          <p:spTgt spid="33"/>
                                        </p:tgtEl>
                                        <p:attrNameLst>
                                          <p:attrName>ppt_x</p:attrName>
                                        </p:attrNameLst>
                                      </p:cBhvr>
                                      <p:tavLst>
                                        <p:tav tm="0">
                                          <p:val>
                                            <p:strVal val="#ppt_x"/>
                                          </p:val>
                                        </p:tav>
                                        <p:tav tm="100000">
                                          <p:val>
                                            <p:strVal val="#ppt_x"/>
                                          </p:val>
                                        </p:tav>
                                      </p:tavLst>
                                    </p:anim>
                                    <p:anim calcmode="lin" valueType="num">
                                      <p:cBhvr>
                                        <p:cTn id="64" dur="1000" fill="hold"/>
                                        <p:tgtEl>
                                          <p:spTgt spid="3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Effect transition="in" filter="fade">
                                      <p:cBhvr>
                                        <p:cTn id="67" dur="1000"/>
                                        <p:tgtEl>
                                          <p:spTgt spid="39"/>
                                        </p:tgtEl>
                                      </p:cBhvr>
                                    </p:animEffect>
                                    <p:anim calcmode="lin" valueType="num">
                                      <p:cBhvr>
                                        <p:cTn id="68" dur="1000" fill="hold"/>
                                        <p:tgtEl>
                                          <p:spTgt spid="39"/>
                                        </p:tgtEl>
                                        <p:attrNameLst>
                                          <p:attrName>ppt_x</p:attrName>
                                        </p:attrNameLst>
                                      </p:cBhvr>
                                      <p:tavLst>
                                        <p:tav tm="0">
                                          <p:val>
                                            <p:strVal val="#ppt_x"/>
                                          </p:val>
                                        </p:tav>
                                        <p:tav tm="100000">
                                          <p:val>
                                            <p:strVal val="#ppt_x"/>
                                          </p:val>
                                        </p:tav>
                                      </p:tavLst>
                                    </p:anim>
                                    <p:anim calcmode="lin" valueType="num">
                                      <p:cBhvr>
                                        <p:cTn id="69"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wipe(left)">
                                      <p:cBhvr>
                                        <p:cTn id="74" dur="500"/>
                                        <p:tgtEl>
                                          <p:spTgt spid="2"/>
                                        </p:tgtEl>
                                      </p:cBhvr>
                                    </p:animEffect>
                                  </p:childTnLst>
                                </p:cTn>
                              </p:par>
                              <p:par>
                                <p:cTn id="75" presetID="42" presetClass="entr" presetSubtype="0" fill="hold" grpId="0" nodeType="withEffect">
                                  <p:stCondLst>
                                    <p:cond delay="0"/>
                                  </p:stCondLst>
                                  <p:childTnLst>
                                    <p:set>
                                      <p:cBhvr>
                                        <p:cTn id="76" dur="1" fill="hold">
                                          <p:stCondLst>
                                            <p:cond delay="0"/>
                                          </p:stCondLst>
                                        </p:cTn>
                                        <p:tgtEl>
                                          <p:spTgt spid="3"/>
                                        </p:tgtEl>
                                        <p:attrNameLst>
                                          <p:attrName>style.visibility</p:attrName>
                                        </p:attrNameLst>
                                      </p:cBhvr>
                                      <p:to>
                                        <p:strVal val="visible"/>
                                      </p:to>
                                    </p:set>
                                    <p:animEffect transition="in" filter="fade">
                                      <p:cBhvr>
                                        <p:cTn id="77" dur="1000"/>
                                        <p:tgtEl>
                                          <p:spTgt spid="3"/>
                                        </p:tgtEl>
                                      </p:cBhvr>
                                    </p:animEffect>
                                    <p:anim calcmode="lin" valueType="num">
                                      <p:cBhvr>
                                        <p:cTn id="78" dur="1000" fill="hold"/>
                                        <p:tgtEl>
                                          <p:spTgt spid="3"/>
                                        </p:tgtEl>
                                        <p:attrNameLst>
                                          <p:attrName>ppt_x</p:attrName>
                                        </p:attrNameLst>
                                      </p:cBhvr>
                                      <p:tavLst>
                                        <p:tav tm="0">
                                          <p:val>
                                            <p:strVal val="#ppt_x"/>
                                          </p:val>
                                        </p:tav>
                                        <p:tav tm="100000">
                                          <p:val>
                                            <p:strVal val="#ppt_x"/>
                                          </p:val>
                                        </p:tav>
                                      </p:tavLst>
                                    </p:anim>
                                    <p:anim calcmode="lin" valueType="num">
                                      <p:cBhvr>
                                        <p:cTn id="7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ldLvl="0" animBg="1"/>
      <p:bldP spid="17" grpId="0" bldLvl="0" animBg="1"/>
      <p:bldP spid="18" grpId="0" bldLvl="0" animBg="1"/>
      <p:bldP spid="19" grpId="0" bldLvl="0" animBg="1"/>
      <p:bldP spid="20" grpId="0" bldLvl="0" animBg="1"/>
      <p:bldP spid="21" grpId="0" bldLvl="0" animBg="1"/>
      <p:bldP spid="22" grpId="0" bldLvl="0" animBg="1"/>
      <p:bldP spid="24" grpId="0"/>
      <p:bldP spid="27" grpId="0"/>
      <p:bldP spid="30" grpId="0"/>
      <p:bldP spid="33" grpId="0"/>
      <p:bldP spid="36" grpId="0"/>
      <p:bldP spid="39" grpId="0"/>
      <p:bldP spid="2" grpId="0" bldLvl="0" animBg="1"/>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开闭原则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037715" y="2877820"/>
            <a:ext cx="9444990" cy="1476375"/>
          </a:xfrm>
          <a:prstGeom prst="rect">
            <a:avLst/>
          </a:prstGeom>
          <a:noFill/>
        </p:spPr>
        <p:txBody>
          <a:bodyPr wrap="square" rtlCol="0" anchor="t">
            <a:spAutoFit/>
          </a:bodyPr>
          <a:p>
            <a:r>
              <a:rPr lang="zh-CN" altLang="en-US"/>
              <a:t>开闭原则（</a:t>
            </a:r>
            <a:r>
              <a:rPr lang="zh-CN" altLang="en-US">
                <a:solidFill>
                  <a:srgbClr val="FF0000"/>
                </a:solidFill>
              </a:rPr>
              <a:t>Open-Closed Principle, OCP</a:t>
            </a:r>
            <a:r>
              <a:rPr lang="zh-CN" altLang="en-US"/>
              <a:t>）是指一个软件实体如类、模块和函数应该对扩展开放，对修改关闭。</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27418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依赖倒置原则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162810" y="2877820"/>
            <a:ext cx="8681720" cy="1476375"/>
          </a:xfrm>
          <a:prstGeom prst="rect">
            <a:avLst/>
          </a:prstGeom>
          <a:noFill/>
        </p:spPr>
        <p:txBody>
          <a:bodyPr wrap="square" rtlCol="0" anchor="t">
            <a:spAutoFit/>
          </a:bodyPr>
          <a:p>
            <a:r>
              <a:rPr lang="zh-CN" altLang="en-US"/>
              <a:t>依赖倒置原则（</a:t>
            </a:r>
            <a:r>
              <a:rPr lang="zh-CN" altLang="en-US">
                <a:solidFill>
                  <a:srgbClr val="FF0000"/>
                </a:solidFill>
              </a:rPr>
              <a:t>Dependence Inversion Principle,DIP</a:t>
            </a:r>
            <a:r>
              <a:rPr lang="zh-CN" altLang="en-US"/>
              <a:t>）是指设计代码结构时，高层模块不应该依赖底层模块，二者都应该依赖其抽象。</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4909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单一职责原则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324735" y="2824480"/>
            <a:ext cx="8409940" cy="1476375"/>
          </a:xfrm>
          <a:prstGeom prst="rect">
            <a:avLst/>
          </a:prstGeom>
          <a:noFill/>
        </p:spPr>
        <p:txBody>
          <a:bodyPr wrap="square" rtlCol="0" anchor="t">
            <a:spAutoFit/>
          </a:bodyPr>
          <a:p>
            <a:r>
              <a:rPr lang="zh-CN" altLang="en-US"/>
              <a:t>单一职责（</a:t>
            </a:r>
            <a:r>
              <a:rPr lang="zh-CN" altLang="en-US">
                <a:solidFill>
                  <a:srgbClr val="FF0000"/>
                </a:solidFill>
              </a:rPr>
              <a:t>Simple Responsibility Pinciple，SRP</a:t>
            </a:r>
            <a:r>
              <a:rPr lang="zh-CN" altLang="en-US"/>
              <a:t>）是指不要存在多于一个导致类变更的原因。</a:t>
            </a:r>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7253664" y="1131818"/>
            <a:ext cx="2810510" cy="607695"/>
          </a:xfrm>
          <a:prstGeom prst="rect">
            <a:avLst/>
          </a:prstGeom>
          <a:effectLst/>
        </p:spPr>
        <p:txBody>
          <a:bodyPr wrap="non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01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浅谈设计模式</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7221461" y="11709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7221220" y="2083435"/>
            <a:ext cx="2842895" cy="607695"/>
          </a:xfrm>
          <a:prstGeom prst="rect">
            <a:avLst/>
          </a:prstGeom>
          <a:effectLst/>
        </p:spPr>
        <p:txBody>
          <a:bodyPr wrap="squar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02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原则详解</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矩形 32"/>
          <p:cNvSpPr/>
          <p:nvPr/>
        </p:nvSpPr>
        <p:spPr>
          <a:xfrm>
            <a:off x="7221461" y="21234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4" name="矩形 33"/>
          <p:cNvSpPr/>
          <p:nvPr/>
        </p:nvSpPr>
        <p:spPr>
          <a:xfrm>
            <a:off x="7253664" y="2996813"/>
            <a:ext cx="2909570" cy="607695"/>
          </a:xfrm>
          <a:prstGeom prst="rect">
            <a:avLst/>
          </a:prstGeom>
          <a:effectLst/>
        </p:spPr>
        <p:txBody>
          <a:bodyPr wrap="non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03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设计模式详解</a:t>
            </a: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5" name="矩形 34"/>
          <p:cNvSpPr/>
          <p:nvPr/>
        </p:nvSpPr>
        <p:spPr>
          <a:xfrm>
            <a:off x="7221461" y="30759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6" name="矩形 35"/>
          <p:cNvSpPr/>
          <p:nvPr/>
        </p:nvSpPr>
        <p:spPr>
          <a:xfrm>
            <a:off x="7221220" y="3989070"/>
            <a:ext cx="2842260" cy="607695"/>
          </a:xfrm>
          <a:prstGeom prst="rect">
            <a:avLst/>
          </a:prstGeom>
          <a:effectLst/>
        </p:spPr>
        <p:txBody>
          <a:bodyPr wrap="square">
            <a:spAutoFit/>
          </a:bodyPr>
          <a:lstStyle/>
          <a:p>
            <a:pPr algn="r">
              <a:lnSpc>
                <a:spcPct val="120000"/>
              </a:lnSpc>
            </a:pPr>
            <a:r>
              <a:rPr lang="en-US" altLang="zh-CN"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04 </a:t>
            </a:r>
            <a:r>
              <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设计模式总结</a:t>
            </a:r>
            <a:endParaRPr lang="zh-CN" altLang="en-US" sz="28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7" name="矩形 36"/>
          <p:cNvSpPr/>
          <p:nvPr/>
        </p:nvSpPr>
        <p:spPr>
          <a:xfrm>
            <a:off x="7221461" y="4066504"/>
            <a:ext cx="555041" cy="52863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38" name="TextBox 148"/>
          <p:cNvSpPr txBox="1"/>
          <p:nvPr/>
        </p:nvSpPr>
        <p:spPr>
          <a:xfrm>
            <a:off x="2324919" y="1867451"/>
            <a:ext cx="2476020" cy="1206099"/>
          </a:xfrm>
          <a:prstGeom prst="rect">
            <a:avLst/>
          </a:prstGeom>
          <a:noFill/>
        </p:spPr>
        <p:txBody>
          <a:bodyPr vert="horz" wrap="square" rtlCol="0">
            <a:spAutoFit/>
          </a:bodyPr>
          <a:lstStyle/>
          <a:p>
            <a:pPr>
              <a:lnSpc>
                <a:spcPct val="120000"/>
              </a:lnSpc>
            </a:pPr>
            <a:r>
              <a:rPr lang="zh-CN" altLang="en-US"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目录</a:t>
            </a:r>
            <a:endParaRPr lang="en-US" altLang="zh-CN" sz="6600" b="1" cap="all" spc="300"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5" name="TextBox 148"/>
          <p:cNvSpPr txBox="1"/>
          <p:nvPr/>
        </p:nvSpPr>
        <p:spPr>
          <a:xfrm>
            <a:off x="2324919" y="2935612"/>
            <a:ext cx="3346876" cy="830164"/>
          </a:xfrm>
          <a:prstGeom prst="rect">
            <a:avLst/>
          </a:prstGeom>
          <a:noFill/>
        </p:spPr>
        <p:txBody>
          <a:bodyPr vert="horz" wrap="square" rtlCol="0">
            <a:spAutoFit/>
          </a:bodyPr>
          <a:lstStyle/>
          <a:p>
            <a:pPr>
              <a:lnSpc>
                <a:spcPct val="120000"/>
              </a:lnSpc>
            </a:pPr>
            <a:r>
              <a:rPr lang="en-US" altLang="zh-CN" sz="44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CONTENTS</a:t>
            </a:r>
            <a:endParaRPr lang="en-US" altLang="zh-CN" sz="4400" b="1"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8"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p:tgtEl>
                                          <p:spTgt spid="38"/>
                                        </p:tgtEl>
                                        <p:attrNameLst>
                                          <p:attrName>ppt_y</p:attrName>
                                        </p:attrNameLst>
                                      </p:cBhvr>
                                      <p:tavLst>
                                        <p:tav tm="0">
                                          <p:val>
                                            <p:strVal val="#ppt_y+#ppt_h*1.125000"/>
                                          </p:val>
                                        </p:tav>
                                        <p:tav tm="100000">
                                          <p:val>
                                            <p:strVal val="#ppt_y"/>
                                          </p:val>
                                        </p:tav>
                                      </p:tavLst>
                                    </p:anim>
                                    <p:animEffect transition="in" filter="wipe(up)">
                                      <p:cBhvr>
                                        <p:cTn id="8" dur="500"/>
                                        <p:tgtEl>
                                          <p:spTgt spid="38"/>
                                        </p:tgtEl>
                                      </p:cBhvr>
                                    </p:animEffect>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arn(inVertical)">
                                      <p:cBhvr>
                                        <p:cTn id="12" dur="500"/>
                                        <p:tgtEl>
                                          <p:spTgt spid="20"/>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left)">
                                      <p:cBhvr>
                                        <p:cTn id="16" dur="500"/>
                                        <p:tgtEl>
                                          <p:spTgt spid="19"/>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inVertical)">
                                      <p:cBhvr>
                                        <p:cTn id="20" dur="500"/>
                                        <p:tgtEl>
                                          <p:spTgt spid="33"/>
                                        </p:tgtEl>
                                      </p:cBhvr>
                                    </p:animEffect>
                                  </p:childTnLst>
                                </p:cTn>
                              </p:par>
                            </p:childTnLst>
                          </p:cTn>
                        </p:par>
                        <p:par>
                          <p:cTn id="21" fill="hold">
                            <p:stCondLst>
                              <p:cond delay="20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2500"/>
                            </p:stCondLst>
                            <p:childTnLst>
                              <p:par>
                                <p:cTn id="26" presetID="16" presetClass="entr" presetSubtype="21" fill="hold" grpId="0"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barn(inVertical)">
                                      <p:cBhvr>
                                        <p:cTn id="28" dur="500"/>
                                        <p:tgtEl>
                                          <p:spTgt spid="35"/>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wipe(left)">
                                      <p:cBhvr>
                                        <p:cTn id="32" dur="500"/>
                                        <p:tgtEl>
                                          <p:spTgt spid="34"/>
                                        </p:tgtEl>
                                      </p:cBhvr>
                                    </p:animEffect>
                                  </p:childTnLst>
                                </p:cTn>
                              </p:par>
                            </p:childTnLst>
                          </p:cTn>
                        </p:par>
                        <p:par>
                          <p:cTn id="33" fill="hold">
                            <p:stCondLst>
                              <p:cond delay="3500"/>
                            </p:stCondLst>
                            <p:childTnLst>
                              <p:par>
                                <p:cTn id="34" presetID="16" presetClass="entr" presetSubtype="21" fill="hold" grpId="0" nodeType="after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barn(inVertical)">
                                      <p:cBhvr>
                                        <p:cTn id="36" dur="500"/>
                                        <p:tgtEl>
                                          <p:spTgt spid="37"/>
                                        </p:tgtEl>
                                      </p:cBhvr>
                                    </p:animEffect>
                                  </p:childTnLst>
                                </p:cTn>
                              </p:par>
                            </p:childTnLst>
                          </p:cTn>
                        </p:par>
                        <p:par>
                          <p:cTn id="37" fill="hold">
                            <p:stCondLst>
                              <p:cond delay="4000"/>
                            </p:stCondLst>
                            <p:childTnLst>
                              <p:par>
                                <p:cTn id="38" presetID="22" presetClass="entr" presetSubtype="8"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left)">
                                      <p:cBhvr>
                                        <p:cTn id="40" dur="500"/>
                                        <p:tgtEl>
                                          <p:spTgt spid="36"/>
                                        </p:tgtEl>
                                      </p:cBhvr>
                                    </p:animEffect>
                                  </p:childTnLst>
                                </p:cTn>
                              </p:par>
                            </p:childTnLst>
                          </p:cTn>
                        </p:par>
                        <p:par>
                          <p:cTn id="41" fill="hold">
                            <p:stCondLst>
                              <p:cond delay="4500"/>
                            </p:stCondLst>
                            <p:childTnLst>
                              <p:par>
                                <p:cTn id="42" presetID="12" presetClass="entr" presetSubtype="4" fill="hold" grpId="0" nodeType="after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p:tgtEl>
                                          <p:spTgt spid="15"/>
                                        </p:tgtEl>
                                        <p:attrNameLst>
                                          <p:attrName>ppt_y</p:attrName>
                                        </p:attrNameLst>
                                      </p:cBhvr>
                                      <p:tavLst>
                                        <p:tav tm="0">
                                          <p:val>
                                            <p:strVal val="#ppt_y+#ppt_h*1.125000"/>
                                          </p:val>
                                        </p:tav>
                                        <p:tav tm="100000">
                                          <p:val>
                                            <p:strVal val="#ppt_y"/>
                                          </p:val>
                                        </p:tav>
                                      </p:tavLst>
                                    </p:anim>
                                    <p:animEffect transition="in" filter="wipe(up)">
                                      <p:cBhvr>
                                        <p:cTn id="45" dur="500"/>
                                        <p:tgtEl>
                                          <p:spTgt spid="15"/>
                                        </p:tgtEl>
                                      </p:cBhvr>
                                    </p:animEffect>
                                  </p:childTnLst>
                                </p:cTn>
                              </p:par>
                            </p:childTnLst>
                          </p:cTn>
                        </p:par>
                        <p:par>
                          <p:cTn id="46" fill="hold">
                            <p:stCondLst>
                              <p:cond delay="5000"/>
                            </p:stCondLst>
                            <p:childTnLst>
                              <p:par>
                                <p:cTn id="47" presetID="16" presetClass="entr" presetSubtype="37" fill="hold" grpId="0" nodeType="after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barn(outVertical)">
                                      <p:cBhvr>
                                        <p:cTn id="49" dur="500"/>
                                        <p:tgtEl>
                                          <p:spTgt spid="18"/>
                                        </p:tgtEl>
                                      </p:cBhvr>
                                    </p:animEffect>
                                  </p:childTnLst>
                                </p:cTn>
                              </p:par>
                            </p:childTnLst>
                          </p:cTn>
                        </p:par>
                        <p:par>
                          <p:cTn id="50" fill="hold">
                            <p:stCondLst>
                              <p:cond delay="5500"/>
                            </p:stCondLst>
                            <p:childTnLst>
                              <p:par>
                                <p:cTn id="51" presetID="16" presetClass="entr" presetSubtype="37" fill="hold" grpId="0" nodeType="after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barn(outVertical)">
                                      <p:cBhvr>
                                        <p:cTn id="5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20" grpId="0" animBg="1"/>
      <p:bldP spid="21" grpId="0" bldLvl="0" animBg="1"/>
      <p:bldP spid="33" grpId="0" animBg="1"/>
      <p:bldP spid="34" grpId="0" bldLvl="0" animBg="1"/>
      <p:bldP spid="35" grpId="0" animBg="1"/>
      <p:bldP spid="36" grpId="0" bldLvl="0" animBg="1"/>
      <p:bldP spid="37" grpId="0" animBg="1"/>
      <p:bldP spid="38" grpId="0"/>
      <p:bldP spid="15" grpId="0"/>
      <p:bldP spid="16" grpId="0" animBg="1"/>
      <p:bldP spid="1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29196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接口隔离</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204085" y="2877820"/>
            <a:ext cx="8311515" cy="1198880"/>
          </a:xfrm>
          <a:prstGeom prst="rect">
            <a:avLst/>
          </a:prstGeom>
          <a:noFill/>
        </p:spPr>
        <p:txBody>
          <a:bodyPr wrap="square" rtlCol="0" anchor="t">
            <a:spAutoFit/>
          </a:bodyPr>
          <a:p>
            <a:r>
              <a:rPr lang="zh-CN" altLang="en-US"/>
              <a:t>接口隔离原则（</a:t>
            </a:r>
            <a:r>
              <a:rPr lang="zh-CN" altLang="en-US">
                <a:solidFill>
                  <a:srgbClr val="FF0000"/>
                </a:solidFill>
              </a:rPr>
              <a:t>Interface Segregation Principle, ISP</a:t>
            </a:r>
            <a:r>
              <a:rPr lang="zh-CN" altLang="en-US"/>
              <a:t>）是指用多个专门的接口，而不使用单一的总接口，客户端不应该依赖它不需要的接口。</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8782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迪米特</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1677035" y="2752725"/>
            <a:ext cx="9721850" cy="1753235"/>
          </a:xfrm>
          <a:prstGeom prst="rect">
            <a:avLst/>
          </a:prstGeom>
          <a:noFill/>
        </p:spPr>
        <p:txBody>
          <a:bodyPr wrap="square" rtlCol="0" anchor="t">
            <a:spAutoFit/>
          </a:bodyPr>
          <a:p>
            <a:r>
              <a:rPr lang="zh-CN" altLang="en-US"/>
              <a:t>迪米特原则（</a:t>
            </a:r>
            <a:r>
              <a:rPr lang="zh-CN" altLang="en-US">
                <a:solidFill>
                  <a:srgbClr val="FF0000"/>
                </a:solidFill>
              </a:rPr>
              <a:t>Law of Demeter LoD</a:t>
            </a:r>
            <a:r>
              <a:rPr lang="zh-CN" altLang="en-US"/>
              <a:t>）是指一个对象应该对其他对象保持最少的了解，又叫最少知道原则（</a:t>
            </a:r>
            <a:r>
              <a:rPr lang="zh-CN" altLang="en-US">
                <a:solidFill>
                  <a:srgbClr val="FF0000"/>
                </a:solidFill>
              </a:rPr>
              <a:t>Least Knowledge Principle,LKP</a:t>
            </a:r>
            <a:r>
              <a:rPr lang="zh-CN" altLang="en-US"/>
              <a:t>），尽量降低类与类之间的耦合。</a:t>
            </a:r>
            <a:endParaRPr lang="zh-CN" altLang="en-US"/>
          </a:p>
          <a:p>
            <a:endParaRPr lang="zh-CN" altLang="en-US"/>
          </a:p>
          <a:p>
            <a:r>
              <a:rPr lang="zh-CN" altLang="en-US"/>
              <a:t>迪米特原则主要强调只和朋友交流，不和陌生人说话。</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267335" y="224790"/>
            <a:ext cx="416496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里氏替换原则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169160" y="2464435"/>
            <a:ext cx="8519795" cy="2861310"/>
          </a:xfrm>
          <a:prstGeom prst="rect">
            <a:avLst/>
          </a:prstGeom>
          <a:noFill/>
        </p:spPr>
        <p:txBody>
          <a:bodyPr wrap="square" rtlCol="0" anchor="t">
            <a:spAutoFit/>
          </a:bodyPr>
          <a:p>
            <a:r>
              <a:rPr lang="zh-CN" altLang="en-US"/>
              <a:t>里氏替换原则（</a:t>
            </a:r>
            <a:r>
              <a:rPr lang="zh-CN" altLang="en-US">
                <a:solidFill>
                  <a:srgbClr val="FF0000"/>
                </a:solidFill>
              </a:rPr>
              <a:t>Liskov Substitution Principle,LSP</a:t>
            </a:r>
            <a:r>
              <a:rPr lang="zh-CN" altLang="en-US"/>
              <a:t>）是指如果对每一个类型为 T1 的对 象 o1,都有类型为 T2 的对象 o2,使得以 T1 定义的所有程序 P 在所有的对象 o1 都替换成 o2 时，程序 P 的行为没有发生变化，那么类型 T2 是类型 T1 的子类型。</a:t>
            </a:r>
            <a:endParaRPr lang="zh-CN" altLang="en-US"/>
          </a:p>
          <a:p>
            <a:endParaRPr lang="zh-CN" altLang="en-US"/>
          </a:p>
          <a:p>
            <a:r>
              <a:rPr lang="zh-CN" altLang="en-US">
                <a:solidFill>
                  <a:srgbClr val="FF0000"/>
                </a:solidFill>
              </a:rPr>
              <a:t>子类可以扩展父类的功能，但不能改变父类原有的功能。</a:t>
            </a:r>
            <a:endParaRPr lang="zh-CN" altLang="en-US">
              <a:solidFill>
                <a:srgbClr val="FF0000"/>
              </a:solidFill>
            </a:endParaRPr>
          </a:p>
          <a:p>
            <a:endParaRPr lang="zh-CN" altLang="en-US">
              <a:solidFill>
                <a:srgbClr val="FF0000"/>
              </a:solidFill>
            </a:endParaRPr>
          </a:p>
          <a:p>
            <a:r>
              <a:rPr lang="zh-CN" altLang="en-US">
                <a:solidFill>
                  <a:schemeClr val="tx1"/>
                </a:solidFill>
              </a:rPr>
              <a:t>里氏替换原则主要阐述了有关继承的一些原则，也就是什么时候应该使用继承，什么时候不应该使用继承，以及其中蕴含的原理。</a:t>
            </a:r>
            <a:endParaRPr lang="zh-CN" altLang="en-US">
              <a:solidFill>
                <a:schemeClr val="tx1"/>
              </a:solidFill>
            </a:endParaRPr>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165100" y="277495"/>
            <a:ext cx="38182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二、软件设计</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ea"/>
              </a:rPr>
              <a:t>合成复用原则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2226310" y="2877820"/>
            <a:ext cx="8448040" cy="2030095"/>
          </a:xfrm>
          <a:prstGeom prst="rect">
            <a:avLst/>
          </a:prstGeom>
          <a:noFill/>
        </p:spPr>
        <p:txBody>
          <a:bodyPr wrap="square" rtlCol="0" anchor="t">
            <a:spAutoFit/>
          </a:bodyPr>
          <a:p>
            <a:r>
              <a:rPr lang="zh-CN" altLang="en-US"/>
              <a:t>合成复用原则（</a:t>
            </a:r>
            <a:r>
              <a:rPr lang="zh-CN" altLang="en-US">
                <a:solidFill>
                  <a:srgbClr val="FF0000"/>
                </a:solidFill>
              </a:rPr>
              <a:t>Composite/Aggregate Reuse Principle,CARP</a:t>
            </a:r>
            <a:r>
              <a:rPr lang="zh-CN" altLang="en-US"/>
              <a:t>）是指尽量使用对象组合(has-a)/聚合(contanis-a)，而不是继承关系达到软件复用的目的。</a:t>
            </a:r>
            <a:endParaRPr lang="zh-CN" altLang="en-US"/>
          </a:p>
          <a:p>
            <a:endParaRPr lang="zh-CN" altLang="en-US"/>
          </a:p>
          <a:p>
            <a:r>
              <a:rPr lang="zh-CN" altLang="en-US"/>
              <a:t>可以使系统更加灵 活，降低类与类之间的耦合度，一个类的变化对其他类造成的影响相对较少。</a:t>
            </a:r>
            <a:endParaRPr lang="zh-CN" altLang="en-US"/>
          </a:p>
          <a:p>
            <a:endParaRPr lang="zh-CN" altLang="en-US"/>
          </a:p>
          <a:p>
            <a:r>
              <a:rPr lang="zh-CN" altLang="en-US" b="1">
                <a:sym typeface="+mn-ea"/>
              </a:rPr>
              <a:t>详细操作，请看演示。</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任意多边形 4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任意多边形 5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Content Placeholder 2"/>
          <p:cNvSpPr txBox="1"/>
          <p:nvPr/>
        </p:nvSpPr>
        <p:spPr>
          <a:xfrm>
            <a:off x="-195580" y="224790"/>
            <a:ext cx="317563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二、设计原则</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总结</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 name="文本框 4"/>
          <p:cNvSpPr txBox="1"/>
          <p:nvPr/>
        </p:nvSpPr>
        <p:spPr>
          <a:xfrm>
            <a:off x="1153160" y="2877820"/>
            <a:ext cx="10999470" cy="2030095"/>
          </a:xfrm>
          <a:prstGeom prst="rect">
            <a:avLst/>
          </a:prstGeom>
          <a:noFill/>
        </p:spPr>
        <p:txBody>
          <a:bodyPr wrap="square" rtlCol="0" anchor="t">
            <a:spAutoFit/>
          </a:bodyPr>
          <a:p>
            <a:r>
              <a:rPr lang="zh-CN" altLang="en-US">
                <a:solidFill>
                  <a:srgbClr val="FF0000"/>
                </a:solidFill>
              </a:rPr>
              <a:t>学习设计原则，学习设计模式的基础</a:t>
            </a:r>
            <a:r>
              <a:rPr lang="zh-CN" altLang="en-US"/>
              <a:t>。</a:t>
            </a:r>
            <a:endParaRPr lang="zh-CN" altLang="en-US"/>
          </a:p>
          <a:p>
            <a:endParaRPr lang="zh-CN" altLang="en-US"/>
          </a:p>
          <a:p>
            <a:r>
              <a:rPr lang="zh-CN" altLang="en-US"/>
              <a:t>在实际开发过程中，并不是一定要求所有代码都遵循设计原则，我们要考虑人力、时间、成本、质量，不是刻意追求完美，要在适当的 场景遵循设计原则，体现的是一种平衡取舍，帮助我们设计出更加优雅的代码结构。</a:t>
            </a:r>
            <a:endParaRPr lang="zh-CN" altLang="en-US"/>
          </a:p>
          <a:p>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84" y="2588271"/>
            <a:ext cx="3960439" cy="676910"/>
          </a:xfrm>
          <a:prstGeom prst="rect">
            <a:avLst/>
          </a:prstGeom>
          <a:noFill/>
        </p:spPr>
        <p:txBody>
          <a:bodyPr wrap="square" lIns="0" tIns="0" rIns="0" bIns="0" rtlCol="0">
            <a:spAutoFit/>
          </a:bodyPr>
          <a:lstStyle/>
          <a:p>
            <a:r>
              <a:rPr lang="zh-CN" altLang="en-GB" sz="4400" dirty="0">
                <a:solidFill>
                  <a:schemeClr val="accent1"/>
                </a:solidFill>
                <a:latin typeface="微软雅黑" panose="020B0503020204020204" pitchFamily="34" charset="-122"/>
                <a:ea typeface="微软雅黑" panose="020B0503020204020204" pitchFamily="34" charset="-122"/>
                <a:cs typeface="+mn-ea"/>
                <a:sym typeface="+mn-lt"/>
              </a:rPr>
              <a:t>设计模式详解</a:t>
            </a:r>
            <a:endParaRPr lang="zh-CN" altLang="en-GB"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553720"/>
          </a:xfrm>
          <a:prstGeom prst="rect">
            <a:avLst/>
          </a:prstGeom>
          <a:noFill/>
        </p:spPr>
        <p:txBody>
          <a:bodyPr wrap="square" lIns="0" tIns="0" rIns="0" bIns="0" rtlCol="0">
            <a:spAutoFit/>
          </a:bodyPr>
          <a:lstStyle/>
          <a:p>
            <a:pPr eaLnBrk="0" hangingPunct="0"/>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lt"/>
              </a:rPr>
              <a:t>设计模式（Design pattern）代表了最佳的实践，通常被有经验的面向对象的软件开发人员所采用。设计模式是软件开发人员在软件开发过程中面临的一般问题的解决方案。</a:t>
            </a:r>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03</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04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bldLvl="0" animBg="1"/>
      <p:bldP spid="7"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p:nvPr/>
        </p:nvCxnSpPr>
        <p:spPr>
          <a:xfrm>
            <a:off x="353" y="3844568"/>
            <a:ext cx="11793238" cy="0"/>
          </a:xfrm>
          <a:prstGeom prst="straightConnector1">
            <a:avLst/>
          </a:prstGeom>
          <a:ln w="1143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p:cNvGrpSpPr/>
          <p:nvPr/>
        </p:nvGrpSpPr>
        <p:grpSpPr>
          <a:xfrm>
            <a:off x="7555209" y="3403666"/>
            <a:ext cx="2385939" cy="268545"/>
            <a:chOff x="7163516" y="3227357"/>
            <a:chExt cx="2262348" cy="254634"/>
          </a:xfrm>
          <a:solidFill>
            <a:schemeClr val="accent4"/>
          </a:solidFill>
        </p:grpSpPr>
        <p:sp>
          <p:nvSpPr>
            <p:cNvPr id="52" name="Rectangle 51"/>
            <p:cNvSpPr/>
            <p:nvPr/>
          </p:nvSpPr>
          <p:spPr>
            <a:xfrm>
              <a:off x="7163516"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8" name="Oval 57"/>
            <p:cNvSpPr/>
            <p:nvPr/>
          </p:nvSpPr>
          <p:spPr>
            <a:xfrm>
              <a:off x="9171230"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59" name="Text Placeholder 32"/>
          <p:cNvSpPr txBox="1"/>
          <p:nvPr/>
        </p:nvSpPr>
        <p:spPr>
          <a:xfrm>
            <a:off x="2174789"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提供一个创建一系列相关或相互依赖对象的接口，而无需指定它们具体的类。</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0" name="Text Placeholder 33"/>
          <p:cNvSpPr txBox="1"/>
          <p:nvPr/>
        </p:nvSpPr>
        <p:spPr>
          <a:xfrm>
            <a:off x="2174790"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工厂模式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1" name="Oval 60"/>
          <p:cNvSpPr>
            <a:spLocks noChangeAspect="1"/>
          </p:cNvSpPr>
          <p:nvPr/>
        </p:nvSpPr>
        <p:spPr>
          <a:xfrm>
            <a:off x="2753964" y="1768141"/>
            <a:ext cx="582147" cy="5821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1</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2" name="Text Placeholder 32"/>
          <p:cNvSpPr txBox="1"/>
          <p:nvPr/>
        </p:nvSpPr>
        <p:spPr>
          <a:xfrm>
            <a:off x="4433294"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保证一个类仅有一个实例，并提供一个访问它的全局访问点。</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3" name="Text Placeholder 33"/>
          <p:cNvSpPr txBox="1"/>
          <p:nvPr/>
        </p:nvSpPr>
        <p:spPr>
          <a:xfrm>
            <a:off x="4433295"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单例模式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Oval 63"/>
          <p:cNvSpPr>
            <a:spLocks noChangeAspect="1"/>
          </p:cNvSpPr>
          <p:nvPr/>
        </p:nvSpPr>
        <p:spPr>
          <a:xfrm>
            <a:off x="5012469" y="1768141"/>
            <a:ext cx="582147" cy="5821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2</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5" name="Text Placeholder 32"/>
          <p:cNvSpPr txBox="1"/>
          <p:nvPr/>
        </p:nvSpPr>
        <p:spPr>
          <a:xfrm>
            <a:off x="6675989" y="2769351"/>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为其他对象提供一种代理以控制对这个对象的访问。</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0" indent="0" algn="just">
              <a:lnSpc>
                <a:spcPct val="120000"/>
              </a:lnSpc>
              <a:spcBef>
                <a:spcPts val="0"/>
              </a:spcBef>
              <a:spcAft>
                <a:spcPts val="0"/>
              </a:spcAft>
              <a:buNone/>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6" name="Text Placeholder 33"/>
          <p:cNvSpPr txBox="1"/>
          <p:nvPr/>
        </p:nvSpPr>
        <p:spPr>
          <a:xfrm>
            <a:off x="6675990"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代理模式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7" name="Oval 66"/>
          <p:cNvSpPr>
            <a:spLocks noChangeAspect="1"/>
          </p:cNvSpPr>
          <p:nvPr/>
        </p:nvSpPr>
        <p:spPr>
          <a:xfrm>
            <a:off x="7255164" y="1768141"/>
            <a:ext cx="582147" cy="5821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3</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8" name="Text Placeholder 32"/>
          <p:cNvSpPr txBox="1"/>
          <p:nvPr/>
        </p:nvSpPr>
        <p:spPr>
          <a:xfrm>
            <a:off x="8934493" y="2769351"/>
            <a:ext cx="1740497" cy="29464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用原型实例指定创建对象的种类，并且通过拷贝这些原型创建新的对象</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9" name="Text Placeholder 33"/>
          <p:cNvSpPr txBox="1"/>
          <p:nvPr/>
        </p:nvSpPr>
        <p:spPr>
          <a:xfrm>
            <a:off x="8934494" y="2485946"/>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原型模式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0" name="Oval 69"/>
          <p:cNvSpPr>
            <a:spLocks noChangeAspect="1"/>
          </p:cNvSpPr>
          <p:nvPr/>
        </p:nvSpPr>
        <p:spPr>
          <a:xfrm>
            <a:off x="9513668" y="1768141"/>
            <a:ext cx="582147" cy="5821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4</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11" name="Group 10"/>
          <p:cNvGrpSpPr/>
          <p:nvPr/>
        </p:nvGrpSpPr>
        <p:grpSpPr>
          <a:xfrm>
            <a:off x="7555209" y="4044443"/>
            <a:ext cx="2385939" cy="268545"/>
            <a:chOff x="7163516" y="3834942"/>
            <a:chExt cx="2262348" cy="254634"/>
          </a:xfrm>
          <a:solidFill>
            <a:schemeClr val="accent4"/>
          </a:solidFill>
        </p:grpSpPr>
        <p:sp>
          <p:nvSpPr>
            <p:cNvPr id="73" name="Rectangle 72"/>
            <p:cNvSpPr/>
            <p:nvPr/>
          </p:nvSpPr>
          <p:spPr>
            <a:xfrm>
              <a:off x="7163516"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Oval 78"/>
            <p:cNvSpPr/>
            <p:nvPr/>
          </p:nvSpPr>
          <p:spPr>
            <a:xfrm>
              <a:off x="9171230"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80" name="Text Placeholder 32"/>
          <p:cNvSpPr txBox="1"/>
          <p:nvPr/>
        </p:nvSpPr>
        <p:spPr>
          <a:xfrm>
            <a:off x="2174789" y="5663246"/>
            <a:ext cx="1740497" cy="14732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负责任务的调用和分配任务</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1" name="Text Placeholder 33"/>
          <p:cNvSpPr txBox="1"/>
          <p:nvPr/>
        </p:nvSpPr>
        <p:spPr>
          <a:xfrm>
            <a:off x="2174790" y="5393909"/>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委派模式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2" name="Oval 81"/>
          <p:cNvSpPr>
            <a:spLocks noChangeAspect="1"/>
          </p:cNvSpPr>
          <p:nvPr/>
        </p:nvSpPr>
        <p:spPr>
          <a:xfrm>
            <a:off x="2753964" y="4676104"/>
            <a:ext cx="582147" cy="58214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5</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3" name="Text Placeholder 32"/>
          <p:cNvSpPr txBox="1"/>
          <p:nvPr/>
        </p:nvSpPr>
        <p:spPr>
          <a:xfrm>
            <a:off x="4433294"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定义一系列的算法,把它们一个个封装起来, 并且使它们可相互替换。本模式使得算法可独立于使用它的客户而变化。</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4" name="Text Placeholder 33"/>
          <p:cNvSpPr txBox="1"/>
          <p:nvPr/>
        </p:nvSpPr>
        <p:spPr>
          <a:xfrm>
            <a:off x="4433295" y="5393910"/>
            <a:ext cx="13113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策略模式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Oval 84"/>
          <p:cNvSpPr>
            <a:spLocks noChangeAspect="1"/>
          </p:cNvSpPr>
          <p:nvPr/>
        </p:nvSpPr>
        <p:spPr>
          <a:xfrm>
            <a:off x="5012469" y="4676104"/>
            <a:ext cx="582147" cy="58214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6</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6" name="Text Placeholder 32"/>
          <p:cNvSpPr txBox="1"/>
          <p:nvPr/>
        </p:nvSpPr>
        <p:spPr>
          <a:xfrm>
            <a:off x="6675989"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定义一个操作中的算法的骨架，而将一些步骤延迟到子类中。</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a:p>
            <a:pPr marL="0" indent="0" algn="just">
              <a:lnSpc>
                <a:spcPct val="120000"/>
              </a:lnSpc>
              <a:spcBef>
                <a:spcPts val="0"/>
              </a:spcBef>
              <a:spcAft>
                <a:spcPts val="0"/>
              </a:spcAft>
              <a:buNone/>
            </a:pP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7" name="Text Placeholder 33"/>
          <p:cNvSpPr txBox="1"/>
          <p:nvPr/>
        </p:nvSpPr>
        <p:spPr>
          <a:xfrm>
            <a:off x="6675755" y="5393690"/>
            <a:ext cx="1930400"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模板模式</a:t>
            </a: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适配器模式</a:t>
            </a:r>
            <a:endPar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8" name="Oval 87"/>
          <p:cNvSpPr>
            <a:spLocks noChangeAspect="1"/>
          </p:cNvSpPr>
          <p:nvPr/>
        </p:nvSpPr>
        <p:spPr>
          <a:xfrm>
            <a:off x="7255164" y="4676104"/>
            <a:ext cx="582147" cy="58214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lvl="0"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7</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9" name="Text Placeholder 32"/>
          <p:cNvSpPr txBox="1"/>
          <p:nvPr/>
        </p:nvSpPr>
        <p:spPr>
          <a:xfrm>
            <a:off x="8934493" y="5663246"/>
            <a:ext cx="1740497" cy="441960"/>
          </a:xfrm>
          <a:prstGeom prst="rect">
            <a:avLst/>
          </a:prstGeom>
        </p:spPr>
        <p:txBody>
          <a:bodyPr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定义对象间的一种一对多的依赖关系,当一个对象的状态发生改变时, 所有依赖于它的对象都得到通知并被自动更新。</a:t>
            </a:r>
            <a:endParaRPr lang="en-US" altLang="zh-CN" sz="8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0" name="Text Placeholder 33"/>
          <p:cNvSpPr txBox="1"/>
          <p:nvPr/>
        </p:nvSpPr>
        <p:spPr>
          <a:xfrm>
            <a:off x="8934450" y="5393690"/>
            <a:ext cx="2072005" cy="2578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20000"/>
              </a:lnSpc>
              <a:spcBef>
                <a:spcPts val="0"/>
              </a:spcBef>
              <a:spcAft>
                <a:spcPts val="0"/>
              </a:spcAft>
              <a:buNone/>
            </a:pPr>
            <a:r>
              <a:rPr lang="zh-CN" altLang="en-AU"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装饰器模式</a:t>
            </a:r>
            <a:r>
              <a:rPr lang="en-US" altLang="zh-CN"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观察者</a:t>
            </a:r>
            <a:r>
              <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模式</a:t>
            </a:r>
            <a:endParaRPr lang="zh-CN" altLang="en-US" sz="14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1" name="Oval 90"/>
          <p:cNvSpPr>
            <a:spLocks noChangeAspect="1"/>
          </p:cNvSpPr>
          <p:nvPr/>
        </p:nvSpPr>
        <p:spPr>
          <a:xfrm>
            <a:off x="9513668" y="4676104"/>
            <a:ext cx="582147" cy="58214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1" forceAA="0" compatLnSpc="1">
            <a:noAutofit/>
          </a:bodyPr>
          <a:lstStyle/>
          <a:p>
            <a:pPr algn="ctr">
              <a:lnSpc>
                <a:spcPct val="120000"/>
              </a:lnSpc>
              <a:spcBef>
                <a:spcPts val="0"/>
              </a:spcBef>
              <a:spcAft>
                <a:spcPts val="0"/>
              </a:spcAft>
            </a:pPr>
            <a:r>
              <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rPr>
              <a:t>8</a:t>
            </a:r>
            <a:endParaRPr lang="en-US" altLang="zh-CN" sz="1400" dirty="0">
              <a:solidFill>
                <a:srgbClr val="FFFFFF"/>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nvGrpSpPr>
          <p:cNvPr id="7" name="Group 6"/>
          <p:cNvGrpSpPr/>
          <p:nvPr/>
        </p:nvGrpSpPr>
        <p:grpSpPr>
          <a:xfrm>
            <a:off x="5303542" y="3403666"/>
            <a:ext cx="2385939" cy="268545"/>
            <a:chOff x="5028485" y="3227357"/>
            <a:chExt cx="2262348" cy="254634"/>
          </a:xfrm>
          <a:solidFill>
            <a:schemeClr val="accent3"/>
          </a:solidFill>
        </p:grpSpPr>
        <p:sp>
          <p:nvSpPr>
            <p:cNvPr id="51" name="Rectangle 50"/>
            <p:cNvSpPr/>
            <p:nvPr/>
          </p:nvSpPr>
          <p:spPr>
            <a:xfrm>
              <a:off x="5028485"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7" name="Oval 56"/>
            <p:cNvSpPr/>
            <p:nvPr/>
          </p:nvSpPr>
          <p:spPr>
            <a:xfrm>
              <a:off x="7036199"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9"/>
          <p:cNvGrpSpPr/>
          <p:nvPr/>
        </p:nvGrpSpPr>
        <p:grpSpPr>
          <a:xfrm>
            <a:off x="5303542" y="4044443"/>
            <a:ext cx="2385939" cy="268545"/>
            <a:chOff x="5028485" y="3834942"/>
            <a:chExt cx="2262348" cy="254634"/>
          </a:xfrm>
          <a:solidFill>
            <a:schemeClr val="accent3"/>
          </a:solidFill>
        </p:grpSpPr>
        <p:sp>
          <p:nvSpPr>
            <p:cNvPr id="72" name="Rectangle 71"/>
            <p:cNvSpPr/>
            <p:nvPr/>
          </p:nvSpPr>
          <p:spPr>
            <a:xfrm>
              <a:off x="5028485"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8" name="Oval 77"/>
            <p:cNvSpPr/>
            <p:nvPr/>
          </p:nvSpPr>
          <p:spPr>
            <a:xfrm>
              <a:off x="7036199"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4"/>
          <p:cNvGrpSpPr/>
          <p:nvPr/>
        </p:nvGrpSpPr>
        <p:grpSpPr>
          <a:xfrm>
            <a:off x="3135448" y="3403666"/>
            <a:ext cx="2302366" cy="268545"/>
            <a:chOff x="2972698" y="3227357"/>
            <a:chExt cx="2183104" cy="254634"/>
          </a:xfrm>
          <a:solidFill>
            <a:schemeClr val="accent2"/>
          </a:solidFill>
        </p:grpSpPr>
        <p:sp>
          <p:nvSpPr>
            <p:cNvPr id="54" name="Rectangle 53"/>
            <p:cNvSpPr/>
            <p:nvPr/>
          </p:nvSpPr>
          <p:spPr>
            <a:xfrm>
              <a:off x="2972698" y="3300674"/>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5" name="Oval 54"/>
            <p:cNvSpPr/>
            <p:nvPr/>
          </p:nvSpPr>
          <p:spPr>
            <a:xfrm>
              <a:off x="4901168" y="3227357"/>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2" name="Group 1"/>
          <p:cNvGrpSpPr/>
          <p:nvPr/>
        </p:nvGrpSpPr>
        <p:grpSpPr>
          <a:xfrm>
            <a:off x="353" y="3403666"/>
            <a:ext cx="3185795" cy="268545"/>
            <a:chOff x="0" y="3227357"/>
            <a:chExt cx="3020771" cy="254634"/>
          </a:xfrm>
        </p:grpSpPr>
        <p:sp>
          <p:nvSpPr>
            <p:cNvPr id="53" name="Rectangle 52"/>
            <p:cNvSpPr/>
            <p:nvPr/>
          </p:nvSpPr>
          <p:spPr>
            <a:xfrm>
              <a:off x="0" y="3300674"/>
              <a:ext cx="2882900"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56" name="Oval 55"/>
            <p:cNvSpPr/>
            <p:nvPr/>
          </p:nvSpPr>
          <p:spPr>
            <a:xfrm>
              <a:off x="2766137" y="3227357"/>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5"/>
          <p:cNvGrpSpPr/>
          <p:nvPr/>
        </p:nvGrpSpPr>
        <p:grpSpPr>
          <a:xfrm>
            <a:off x="3135448" y="4044443"/>
            <a:ext cx="2302366" cy="268545"/>
            <a:chOff x="2972698" y="3834942"/>
            <a:chExt cx="2183104" cy="254634"/>
          </a:xfrm>
          <a:solidFill>
            <a:schemeClr val="accent2"/>
          </a:solidFill>
        </p:grpSpPr>
        <p:sp>
          <p:nvSpPr>
            <p:cNvPr id="75" name="Rectangle 74"/>
            <p:cNvSpPr/>
            <p:nvPr/>
          </p:nvSpPr>
          <p:spPr>
            <a:xfrm>
              <a:off x="2972698" y="3908259"/>
              <a:ext cx="2097777" cy="10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6" name="Oval 75"/>
            <p:cNvSpPr/>
            <p:nvPr/>
          </p:nvSpPr>
          <p:spPr>
            <a:xfrm>
              <a:off x="4901168" y="3834942"/>
              <a:ext cx="254634" cy="25463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2"/>
          <p:cNvGrpSpPr/>
          <p:nvPr/>
        </p:nvGrpSpPr>
        <p:grpSpPr>
          <a:xfrm>
            <a:off x="353" y="4044443"/>
            <a:ext cx="3185795" cy="268545"/>
            <a:chOff x="0" y="3834942"/>
            <a:chExt cx="3020771" cy="254634"/>
          </a:xfrm>
        </p:grpSpPr>
        <p:sp>
          <p:nvSpPr>
            <p:cNvPr id="74" name="Rectangle 73"/>
            <p:cNvSpPr/>
            <p:nvPr/>
          </p:nvSpPr>
          <p:spPr>
            <a:xfrm>
              <a:off x="0" y="3908259"/>
              <a:ext cx="2924175" cy="1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7" name="Oval 76"/>
            <p:cNvSpPr/>
            <p:nvPr/>
          </p:nvSpPr>
          <p:spPr>
            <a:xfrm>
              <a:off x="2766137" y="3834942"/>
              <a:ext cx="254634" cy="2546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spcBef>
                  <a:spcPts val="0"/>
                </a:spcBef>
                <a:spcAft>
                  <a:spcPts val="0"/>
                </a:spcAft>
              </a:pPr>
              <a:endParaRPr lang="id-ID" sz="800">
                <a:latin typeface="Arial" panose="020B0604020202020204" pitchFamily="34" charset="0"/>
                <a:ea typeface="微软雅黑" panose="020B0503020204020204" pitchFamily="34" charset="-122"/>
                <a:cs typeface="+mn-ea"/>
                <a:sym typeface="Arial" panose="020B0604020202020204" pitchFamily="34" charset="0"/>
              </a:endParaRPr>
            </a:p>
          </p:txBody>
        </p:sp>
      </p:grpSp>
      <p:sp>
        <p:nvSpPr>
          <p:cNvPr id="71" name="任意多边形 7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2" name="任意多边形 9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93" name="Content Placeholder 2"/>
          <p:cNvSpPr txBox="1"/>
          <p:nvPr/>
        </p:nvSpPr>
        <p:spPr>
          <a:xfrm>
            <a:off x="608929" y="260554"/>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详解</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9"/>
                                        </p:tgtEl>
                                        <p:attrNameLst>
                                          <p:attrName>style.visibility</p:attrName>
                                        </p:attrNameLst>
                                      </p:cBhvr>
                                      <p:to>
                                        <p:strVal val="visible"/>
                                      </p:to>
                                    </p:set>
                                    <p:animEffect transition="in" filter="fade">
                                      <p:cBhvr>
                                        <p:cTn id="15" dur="500"/>
                                        <p:tgtEl>
                                          <p:spTgt spid="5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fade">
                                      <p:cBhvr>
                                        <p:cTn id="18" dur="500"/>
                                        <p:tgtEl>
                                          <p:spTgt spid="6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animEffect transition="in" filter="fade">
                                      <p:cBhvr>
                                        <p:cTn id="21" dur="500"/>
                                        <p:tgtEl>
                                          <p:spTgt spid="6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0"/>
                                        </p:tgtEl>
                                        <p:attrNameLst>
                                          <p:attrName>style.visibility</p:attrName>
                                        </p:attrNameLst>
                                      </p:cBhvr>
                                      <p:to>
                                        <p:strVal val="visible"/>
                                      </p:to>
                                    </p:set>
                                    <p:animEffect transition="in" filter="fade">
                                      <p:cBhvr>
                                        <p:cTn id="24" dur="500"/>
                                        <p:tgtEl>
                                          <p:spTgt spid="8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500"/>
                                        <p:tgtEl>
                                          <p:spTgt spid="8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par>
                                <p:cTn id="36" presetID="22" presetClass="entr" presetSubtype="8" fill="hold" nodeType="with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wipe(left)">
                                      <p:cBhvr>
                                        <p:cTn id="38" dur="5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2"/>
                                        </p:tgtEl>
                                        <p:attrNameLst>
                                          <p:attrName>style.visibility</p:attrName>
                                        </p:attrNameLst>
                                      </p:cBhvr>
                                      <p:to>
                                        <p:strVal val="visible"/>
                                      </p:to>
                                    </p:set>
                                    <p:animEffect transition="in" filter="fade">
                                      <p:cBhvr>
                                        <p:cTn id="43" dur="500"/>
                                        <p:tgtEl>
                                          <p:spTgt spid="6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Effect transition="in" filter="fade">
                                      <p:cBhvr>
                                        <p:cTn id="46" dur="500"/>
                                        <p:tgtEl>
                                          <p:spTgt spid="6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4"/>
                                        </p:tgtEl>
                                        <p:attrNameLst>
                                          <p:attrName>style.visibility</p:attrName>
                                        </p:attrNameLst>
                                      </p:cBhvr>
                                      <p:to>
                                        <p:strVal val="visible"/>
                                      </p:to>
                                    </p:set>
                                    <p:animEffect transition="in" filter="fade">
                                      <p:cBhvr>
                                        <p:cTn id="49" dur="500"/>
                                        <p:tgtEl>
                                          <p:spTgt spid="6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fade">
                                      <p:cBhvr>
                                        <p:cTn id="52" dur="500"/>
                                        <p:tgtEl>
                                          <p:spTgt spid="8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fade">
                                      <p:cBhvr>
                                        <p:cTn id="55" dur="500"/>
                                        <p:tgtEl>
                                          <p:spTgt spid="8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85"/>
                                        </p:tgtEl>
                                        <p:attrNameLst>
                                          <p:attrName>style.visibility</p:attrName>
                                        </p:attrNameLst>
                                      </p:cBhvr>
                                      <p:to>
                                        <p:strVal val="visible"/>
                                      </p:to>
                                    </p:set>
                                    <p:animEffect transition="in" filter="fade">
                                      <p:cBhvr>
                                        <p:cTn id="58" dur="500"/>
                                        <p:tgtEl>
                                          <p:spTgt spid="8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wipe(left)">
                                      <p:cBhvr>
                                        <p:cTn id="63" dur="500"/>
                                        <p:tgtEl>
                                          <p:spTgt spid="7"/>
                                        </p:tgtEl>
                                      </p:cBhvr>
                                    </p:animEffect>
                                  </p:childTnLst>
                                </p:cTn>
                              </p:par>
                              <p:par>
                                <p:cTn id="64" presetID="22" presetClass="entr" presetSubtype="8"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animEffect transition="in" filter="fade">
                                      <p:cBhvr>
                                        <p:cTn id="71" dur="500"/>
                                        <p:tgtEl>
                                          <p:spTgt spid="65"/>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66"/>
                                        </p:tgtEl>
                                        <p:attrNameLst>
                                          <p:attrName>style.visibility</p:attrName>
                                        </p:attrNameLst>
                                      </p:cBhvr>
                                      <p:to>
                                        <p:strVal val="visible"/>
                                      </p:to>
                                    </p:set>
                                    <p:animEffect transition="in" filter="fade">
                                      <p:cBhvr>
                                        <p:cTn id="74" dur="500"/>
                                        <p:tgtEl>
                                          <p:spTgt spid="6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67"/>
                                        </p:tgtEl>
                                        <p:attrNameLst>
                                          <p:attrName>style.visibility</p:attrName>
                                        </p:attrNameLst>
                                      </p:cBhvr>
                                      <p:to>
                                        <p:strVal val="visible"/>
                                      </p:to>
                                    </p:set>
                                    <p:animEffect transition="in" filter="fade">
                                      <p:cBhvr>
                                        <p:cTn id="77" dur="500"/>
                                        <p:tgtEl>
                                          <p:spTgt spid="67"/>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86"/>
                                        </p:tgtEl>
                                        <p:attrNameLst>
                                          <p:attrName>style.visibility</p:attrName>
                                        </p:attrNameLst>
                                      </p:cBhvr>
                                      <p:to>
                                        <p:strVal val="visible"/>
                                      </p:to>
                                    </p:set>
                                    <p:animEffect transition="in" filter="fade">
                                      <p:cBhvr>
                                        <p:cTn id="80" dur="500"/>
                                        <p:tgtEl>
                                          <p:spTgt spid="8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87"/>
                                        </p:tgtEl>
                                        <p:attrNameLst>
                                          <p:attrName>style.visibility</p:attrName>
                                        </p:attrNameLst>
                                      </p:cBhvr>
                                      <p:to>
                                        <p:strVal val="visible"/>
                                      </p:to>
                                    </p:set>
                                    <p:animEffect transition="in" filter="fade">
                                      <p:cBhvr>
                                        <p:cTn id="83" dur="500"/>
                                        <p:tgtEl>
                                          <p:spTgt spid="8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88"/>
                                        </p:tgtEl>
                                        <p:attrNameLst>
                                          <p:attrName>style.visibility</p:attrName>
                                        </p:attrNameLst>
                                      </p:cBhvr>
                                      <p:to>
                                        <p:strVal val="visible"/>
                                      </p:to>
                                    </p:set>
                                    <p:animEffect transition="in" filter="fade">
                                      <p:cBhvr>
                                        <p:cTn id="86" dur="500"/>
                                        <p:tgtEl>
                                          <p:spTgt spid="88"/>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2"/>
                                        </p:tgtEl>
                                        <p:attrNameLst>
                                          <p:attrName>style.visibility</p:attrName>
                                        </p:attrNameLst>
                                      </p:cBhvr>
                                      <p:to>
                                        <p:strVal val="visible"/>
                                      </p:to>
                                    </p:set>
                                    <p:animEffect transition="in" filter="wipe(left)">
                                      <p:cBhvr>
                                        <p:cTn id="91" dur="500"/>
                                        <p:tgtEl>
                                          <p:spTgt spid="12"/>
                                        </p:tgtEl>
                                      </p:cBhvr>
                                    </p:animEffect>
                                  </p:childTnLst>
                                </p:cTn>
                              </p:par>
                              <p:par>
                                <p:cTn id="92" presetID="22" presetClass="entr" presetSubtype="8" fill="hold" nodeType="withEffect">
                                  <p:stCondLst>
                                    <p:cond delay="0"/>
                                  </p:stCondLst>
                                  <p:childTnLst>
                                    <p:set>
                                      <p:cBhvr>
                                        <p:cTn id="93" dur="1" fill="hold">
                                          <p:stCondLst>
                                            <p:cond delay="0"/>
                                          </p:stCondLst>
                                        </p:cTn>
                                        <p:tgtEl>
                                          <p:spTgt spid="11"/>
                                        </p:tgtEl>
                                        <p:attrNameLst>
                                          <p:attrName>style.visibility</p:attrName>
                                        </p:attrNameLst>
                                      </p:cBhvr>
                                      <p:to>
                                        <p:strVal val="visible"/>
                                      </p:to>
                                    </p:set>
                                    <p:animEffect transition="in" filter="wipe(left)">
                                      <p:cBhvr>
                                        <p:cTn id="94" dur="500"/>
                                        <p:tgtEl>
                                          <p:spTgt spid="11"/>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grpId="0" nodeType="clickEffect">
                                  <p:stCondLst>
                                    <p:cond delay="0"/>
                                  </p:stCondLst>
                                  <p:childTnLst>
                                    <p:set>
                                      <p:cBhvr>
                                        <p:cTn id="98" dur="1" fill="hold">
                                          <p:stCondLst>
                                            <p:cond delay="0"/>
                                          </p:stCondLst>
                                        </p:cTn>
                                        <p:tgtEl>
                                          <p:spTgt spid="68"/>
                                        </p:tgtEl>
                                        <p:attrNameLst>
                                          <p:attrName>style.visibility</p:attrName>
                                        </p:attrNameLst>
                                      </p:cBhvr>
                                      <p:to>
                                        <p:strVal val="visible"/>
                                      </p:to>
                                    </p:set>
                                    <p:animEffect transition="in" filter="fade">
                                      <p:cBhvr>
                                        <p:cTn id="99" dur="500"/>
                                        <p:tgtEl>
                                          <p:spTgt spid="68"/>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fade">
                                      <p:cBhvr>
                                        <p:cTn id="102" dur="500"/>
                                        <p:tgtEl>
                                          <p:spTgt spid="6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70"/>
                                        </p:tgtEl>
                                        <p:attrNameLst>
                                          <p:attrName>style.visibility</p:attrName>
                                        </p:attrNameLst>
                                      </p:cBhvr>
                                      <p:to>
                                        <p:strVal val="visible"/>
                                      </p:to>
                                    </p:set>
                                    <p:animEffect transition="in" filter="fade">
                                      <p:cBhvr>
                                        <p:cTn id="105" dur="500"/>
                                        <p:tgtEl>
                                          <p:spTgt spid="7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89"/>
                                        </p:tgtEl>
                                        <p:attrNameLst>
                                          <p:attrName>style.visibility</p:attrName>
                                        </p:attrNameLst>
                                      </p:cBhvr>
                                      <p:to>
                                        <p:strVal val="visible"/>
                                      </p:to>
                                    </p:set>
                                    <p:animEffect transition="in" filter="fade">
                                      <p:cBhvr>
                                        <p:cTn id="108" dur="500"/>
                                        <p:tgtEl>
                                          <p:spTgt spid="8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90"/>
                                        </p:tgtEl>
                                        <p:attrNameLst>
                                          <p:attrName>style.visibility</p:attrName>
                                        </p:attrNameLst>
                                      </p:cBhvr>
                                      <p:to>
                                        <p:strVal val="visible"/>
                                      </p:to>
                                    </p:set>
                                    <p:animEffect transition="in" filter="fade">
                                      <p:cBhvr>
                                        <p:cTn id="111" dur="500"/>
                                        <p:tgtEl>
                                          <p:spTgt spid="90"/>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91"/>
                                        </p:tgtEl>
                                        <p:attrNameLst>
                                          <p:attrName>style.visibility</p:attrName>
                                        </p:attrNameLst>
                                      </p:cBhvr>
                                      <p:to>
                                        <p:strVal val="visible"/>
                                      </p:to>
                                    </p:set>
                                    <p:animEffect transition="in" filter="fade">
                                      <p:cBhvr>
                                        <p:cTn id="114" dur="500"/>
                                        <p:tgtEl>
                                          <p:spTgt spid="91"/>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animEffect transition="in" filter="wipe(left)">
                                      <p:cBhvr>
                                        <p:cTn id="11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bldLvl="0" animBg="1"/>
      <p:bldP spid="62" grpId="0"/>
      <p:bldP spid="63" grpId="0"/>
      <p:bldP spid="64" grpId="0" bldLvl="0" animBg="1"/>
      <p:bldP spid="65" grpId="0"/>
      <p:bldP spid="66" grpId="0"/>
      <p:bldP spid="67" grpId="0" bldLvl="0" animBg="1"/>
      <p:bldP spid="68" grpId="0"/>
      <p:bldP spid="69" grpId="0"/>
      <p:bldP spid="70" grpId="0" bldLvl="0" animBg="1"/>
      <p:bldP spid="80" grpId="0"/>
      <p:bldP spid="81" grpId="0"/>
      <p:bldP spid="82" grpId="0" bldLvl="0" animBg="1"/>
      <p:bldP spid="83" grpId="0"/>
      <p:bldP spid="84" grpId="0"/>
      <p:bldP spid="85" grpId="0" bldLvl="0" animBg="1"/>
      <p:bldP spid="86" grpId="0"/>
      <p:bldP spid="87" grpId="0"/>
      <p:bldP spid="88" grpId="0" bldLvl="0" animBg="1"/>
      <p:bldP spid="89" grpId="0"/>
      <p:bldP spid="90" grpId="0"/>
      <p:bldP spid="9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9283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简单工厂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216025" y="2739390"/>
            <a:ext cx="10008870" cy="2306955"/>
          </a:xfrm>
          <a:prstGeom prst="rect">
            <a:avLst/>
          </a:prstGeom>
          <a:noFill/>
        </p:spPr>
        <p:txBody>
          <a:bodyPr wrap="square" rtlCol="0" anchor="t">
            <a:spAutoFit/>
          </a:bodyPr>
          <a:p>
            <a:r>
              <a:rPr lang="zh-CN" altLang="en-US">
                <a:sym typeface="+mn-ea"/>
              </a:rPr>
              <a:t>简单工厂模式不属于 GOF23 种设计模式中。</a:t>
            </a:r>
            <a:endParaRPr lang="zh-CN" altLang="en-US"/>
          </a:p>
          <a:p>
            <a:endParaRPr lang="zh-CN" altLang="en-US"/>
          </a:p>
          <a:p>
            <a:r>
              <a:rPr lang="zh-CN" altLang="en-US"/>
              <a:t>简单工厂模式（</a:t>
            </a:r>
            <a:r>
              <a:rPr lang="zh-CN" altLang="en-US">
                <a:solidFill>
                  <a:srgbClr val="FF0000"/>
                </a:solidFill>
              </a:rPr>
              <a:t>Simple Factory Pattern</a:t>
            </a:r>
            <a:r>
              <a:rPr lang="zh-CN" altLang="en-US"/>
              <a:t>）是指由一个工厂对象决定创建出哪一种产品类的实例</a:t>
            </a:r>
            <a:endParaRPr lang="zh-CN" altLang="en-US"/>
          </a:p>
          <a:p>
            <a:endParaRPr lang="zh-CN" altLang="en-US"/>
          </a:p>
          <a:p>
            <a:r>
              <a:rPr lang="zh-CN" altLang="en-US"/>
              <a:t>简单工厂适用于工厂类负责创建的对象较少的场景，且客户端只需要传入工厂类的参数，对于如何创建对象的逻辑不需要关心。</a:t>
            </a:r>
            <a:endParaRPr lang="zh-CN" altLang="en-US"/>
          </a:p>
          <a:p>
            <a:endParaRPr lang="zh-CN" altLang="en-US"/>
          </a:p>
          <a:p>
            <a:r>
              <a:rPr lang="zh-CN" altLang="en-US" b="1"/>
              <a:t>详细操作，请看演示。</a:t>
            </a:r>
            <a:endParaRPr lang="zh-CN" altLang="en-US"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451675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简单工厂</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821180" y="2103755"/>
            <a:ext cx="10008870" cy="3969385"/>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工厂类负责创建的对象较少。</a:t>
            </a:r>
            <a:endParaRPr lang="zh-CN" altLang="en-US">
              <a:sym typeface="+mn-ea"/>
            </a:endParaRPr>
          </a:p>
          <a:p>
            <a:endParaRPr lang="zh-CN" altLang="en-US">
              <a:sym typeface="+mn-ea"/>
            </a:endParaRPr>
          </a:p>
          <a:p>
            <a:r>
              <a:rPr lang="zh-CN" altLang="en-US">
                <a:sym typeface="+mn-ea"/>
              </a:rPr>
              <a:t>客户端只需要传入工厂类的参数，对于如何创建对象的逻辑不需 要关心。</a:t>
            </a:r>
            <a:endParaRPr lang="zh-CN" altLang="en-US">
              <a:sym typeface="+mn-ea"/>
            </a:endParaRPr>
          </a:p>
          <a:p>
            <a:endParaRPr lang="zh-CN" altLang="en-US">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只需传入一个正确的参数，就可以获取你所需要的对象无须知道其创建的细节。</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工厂类的职责相对过重，增加新的产品时需要修改工厂类的判断逻辑，违背开闭原则。 不易于扩展过于复杂的产品结构。</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64490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工厂方法</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532890" y="2752725"/>
            <a:ext cx="9566910" cy="2306955"/>
          </a:xfrm>
          <a:prstGeom prst="rect">
            <a:avLst/>
          </a:prstGeom>
          <a:noFill/>
        </p:spPr>
        <p:txBody>
          <a:bodyPr wrap="square" rtlCol="0" anchor="t">
            <a:spAutoFit/>
          </a:bodyPr>
          <a:p>
            <a:r>
              <a:rPr lang="zh-CN" altLang="en-US"/>
              <a:t>工厂方法模式（</a:t>
            </a:r>
            <a:r>
              <a:rPr lang="zh-CN" altLang="en-US">
                <a:solidFill>
                  <a:srgbClr val="FF0000"/>
                </a:solidFill>
              </a:rPr>
              <a:t>Fatory Method Pattern</a:t>
            </a:r>
            <a:r>
              <a:rPr lang="zh-CN" altLang="en-US"/>
              <a:t>）是指定义一个创建对象的接口，但让实现这个接口的类来决定实例化哪个类，工厂方法让类的实例化推迟到子类中进行。</a:t>
            </a:r>
            <a:endParaRPr lang="zh-CN" altLang="en-US"/>
          </a:p>
          <a:p>
            <a:endParaRPr lang="zh-CN" altLang="en-US"/>
          </a:p>
          <a:p>
            <a:r>
              <a:rPr lang="zh-CN" altLang="en-US"/>
              <a:t>在工厂方法 模式中用户只需要关心所需产品对应的工厂，无须关心创建细节，而且加入新的产品符 合开闭原则。</a:t>
            </a:r>
            <a:endParaRPr lang="zh-CN" altLang="en-US"/>
          </a:p>
          <a:p>
            <a:endParaRPr lang="zh-CN" altLang="en-US"/>
          </a:p>
          <a:p>
            <a:r>
              <a:rPr lang="zh-CN" altLang="en-US" b="1">
                <a:sym typeface="+mn-ea"/>
              </a:rPr>
              <a:t>详细操作，请看演示。</a:t>
            </a:r>
            <a:endParaRPr lang="zh-CN" altLang="en-US" b="1"/>
          </a:p>
          <a:p>
            <a:endParaRPr lang="zh-CN" altLang="en-US"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4125595" y="2464435"/>
            <a:ext cx="4719955" cy="812165"/>
          </a:xfrm>
          <a:prstGeom prst="rect">
            <a:avLst/>
          </a:prstGeom>
          <a:noFill/>
        </p:spPr>
        <p:txBody>
          <a:bodyPr wrap="square" lIns="0" tIns="0" rIns="0" bIns="0" rtlCol="0">
            <a:spAutoFit/>
          </a:bodyPr>
          <a:lstStyle/>
          <a:p>
            <a:pPr algn="r">
              <a:lnSpc>
                <a:spcPct val="120000"/>
              </a:lnSpc>
            </a:pPr>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浅谈设计模式</a:t>
            </a:r>
            <a:endPar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49"/>
          <p:cNvSpPr txBox="1"/>
          <p:nvPr/>
        </p:nvSpPr>
        <p:spPr>
          <a:xfrm>
            <a:off x="5565799" y="3400114"/>
            <a:ext cx="5183515" cy="368935"/>
          </a:xfrm>
          <a:prstGeom prst="rect">
            <a:avLst/>
          </a:prstGeom>
          <a:noFill/>
        </p:spPr>
        <p:txBody>
          <a:bodyPr wrap="square" lIns="0" tIns="0" rIns="0" bIns="0" rtlCol="0">
            <a:spAutoFit/>
          </a:bodyPr>
          <a:lstStyle/>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ea"/>
              </a:rPr>
              <a:t>设计模式天天都在用，但自己却无感知。</a:t>
            </a:r>
            <a:endParaRPr lang="en-US" altLang="zh-CN" sz="1200" dirty="0">
              <a:solidFill>
                <a:schemeClr val="accent1"/>
              </a:solidFill>
              <a:latin typeface="微软雅黑" panose="020B0503020204020204" pitchFamily="34" charset="-122"/>
              <a:ea typeface="微软雅黑" panose="020B0503020204020204" pitchFamily="34" charset="-122"/>
              <a:cs typeface="+mn-ea"/>
            </a:endParaRPr>
          </a:p>
          <a:p>
            <a:pPr algn="l"/>
            <a:r>
              <a:rPr lang="en-US" altLang="zh-CN" sz="1200" dirty="0">
                <a:solidFill>
                  <a:schemeClr val="accent1"/>
                </a:solidFill>
                <a:latin typeface="微软雅黑" panose="020B0503020204020204" pitchFamily="34" charset="-122"/>
                <a:ea typeface="微软雅黑" panose="020B0503020204020204" pitchFamily="34" charset="-122"/>
                <a:cs typeface="+mn-ea"/>
                <a:sym typeface="+mn-ea"/>
              </a:rPr>
              <a:t>学设计模式也是锻炼将业务需求转换技术实现的一种非常有效的方式。</a:t>
            </a:r>
            <a:endParaRPr lang="en-US" altLang="zh-CN"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01</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outVertical)">
                                      <p:cBhvr>
                                        <p:cTn id="11" dur="500"/>
                                        <p:tgtEl>
                                          <p:spTgt spid="6"/>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15"/>
                                        </p:tgtEl>
                                        <p:attrNameLst>
                                          <p:attrName>ppt_y</p:attrName>
                                        </p:attrNameLst>
                                      </p:cBhvr>
                                      <p:tavLst>
                                        <p:tav tm="0">
                                          <p:val>
                                            <p:strVal val="#ppt_y"/>
                                          </p:val>
                                        </p:tav>
                                        <p:tav tm="100000">
                                          <p:val>
                                            <p:strVal val="#ppt_y"/>
                                          </p:val>
                                        </p:tav>
                                      </p:tavLst>
                                    </p:anim>
                                    <p:anim calcmode="lin" valueType="num">
                                      <p:cBhvr>
                                        <p:cTn id="17"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15"/>
                                        </p:tgtEl>
                                      </p:cBhvr>
                                    </p:animEffect>
                                  </p:childTnLst>
                                </p:cTn>
                              </p:par>
                            </p:childTnLst>
                          </p:cTn>
                        </p:par>
                        <p:par>
                          <p:cTn id="20" fill="hold">
                            <p:stCondLst>
                              <p:cond delay="1549"/>
                            </p:stCondLst>
                            <p:childTnLst>
                              <p:par>
                                <p:cTn id="21" presetID="26" presetClass="emph" presetSubtype="0" fill="hold" grpId="1" nodeType="afterEffect">
                                  <p:stCondLst>
                                    <p:cond delay="0"/>
                                  </p:stCondLst>
                                  <p:iterate type="lt">
                                    <p:tmPct val="0"/>
                                  </p:iterate>
                                  <p:childTnLst>
                                    <p:animEffect transition="out" filter="fade">
                                      <p:cBhvr>
                                        <p:cTn id="22" dur="500" tmFilter="0, 0; .2, .5; .8, .5; 1, 0"/>
                                        <p:tgtEl>
                                          <p:spTgt spid="15"/>
                                        </p:tgtEl>
                                      </p:cBhvr>
                                    </p:animEffect>
                                    <p:animScale>
                                      <p:cBhvr>
                                        <p:cTn id="23" dur="250" autoRev="1" fill="hold"/>
                                        <p:tgtEl>
                                          <p:spTgt spid="15"/>
                                        </p:tgtEl>
                                      </p:cBhvr>
                                      <p:by x="105000" y="105000"/>
                                    </p:animScale>
                                  </p:childTnLst>
                                </p:cTn>
                              </p:par>
                            </p:childTnLst>
                          </p:cTn>
                        </p:par>
                        <p:par>
                          <p:cTn id="24" fill="hold">
                            <p:stCondLst>
                              <p:cond delay="2049"/>
                            </p:stCondLst>
                            <p:childTnLst>
                              <p:par>
                                <p:cTn id="25" presetID="22" presetClass="entr" presetSubtype="8" fill="hold" grpId="0" nodeType="afterEffect">
                                  <p:stCondLst>
                                    <p:cond delay="0"/>
                                  </p:stCondLst>
                                  <p:iterate type="lt">
                                    <p:tmPct val="30000"/>
                                  </p:iterate>
                                  <p:childTnLst>
                                    <p:set>
                                      <p:cBhvr>
                                        <p:cTn id="26" dur="1" fill="hold">
                                          <p:stCondLst>
                                            <p:cond delay="0"/>
                                          </p:stCondLst>
                                        </p:cTn>
                                        <p:tgtEl>
                                          <p:spTgt spid="13"/>
                                        </p:tgtEl>
                                        <p:attrNameLst>
                                          <p:attrName>style.visibility</p:attrName>
                                        </p:attrNameLst>
                                      </p:cBhvr>
                                      <p:to>
                                        <p:strVal val="visible"/>
                                      </p:to>
                                    </p:set>
                                    <p:animEffect transition="in" filter="wipe(left)">
                                      <p:cBhvr>
                                        <p:cTn id="27" dur="200"/>
                                        <p:tgtEl>
                                          <p:spTgt spid="13"/>
                                        </p:tgtEl>
                                      </p:cBhvr>
                                    </p:animEffect>
                                  </p:childTnLst>
                                </p:cTn>
                              </p:par>
                            </p:childTnLst>
                          </p:cTn>
                        </p:par>
                        <p:par>
                          <p:cTn id="28" fill="hold">
                            <p:stCondLst>
                              <p:cond delay="2549"/>
                            </p:stCondLst>
                            <p:childTnLst>
                              <p:par>
                                <p:cTn id="29" presetID="36" presetClass="emph" presetSubtype="0" fill="hold" grpId="1" nodeType="afterEffect">
                                  <p:stCondLst>
                                    <p:cond delay="0"/>
                                  </p:stCondLst>
                                  <p:iterate type="lt">
                                    <p:tmPct val="30000"/>
                                  </p:iterate>
                                  <p:childTnLst>
                                    <p:animScale>
                                      <p:cBhvr>
                                        <p:cTn id="30" dur="50" autoRev="1" fill="hold">
                                          <p:stCondLst>
                                            <p:cond delay="0"/>
                                          </p:stCondLst>
                                        </p:cTn>
                                        <p:tgtEl>
                                          <p:spTgt spid="13"/>
                                        </p:tgtEl>
                                      </p:cBhvr>
                                      <p:to x="80000" y="100000"/>
                                    </p:animScale>
                                    <p:anim by="(#ppt_w*0.10)" calcmode="lin" valueType="num">
                                      <p:cBhvr>
                                        <p:cTn id="31" dur="50" autoRev="1" fill="hold">
                                          <p:stCondLst>
                                            <p:cond delay="0"/>
                                          </p:stCondLst>
                                        </p:cTn>
                                        <p:tgtEl>
                                          <p:spTgt spid="13"/>
                                        </p:tgtEl>
                                        <p:attrNameLst>
                                          <p:attrName>ppt_x</p:attrName>
                                        </p:attrNameLst>
                                      </p:cBhvr>
                                    </p:anim>
                                    <p:anim by="(-#ppt_w*0.10)" calcmode="lin" valueType="num">
                                      <p:cBhvr>
                                        <p:cTn id="32" dur="50" autoRev="1" fill="hold">
                                          <p:stCondLst>
                                            <p:cond delay="0"/>
                                          </p:stCondLst>
                                        </p:cTn>
                                        <p:tgtEl>
                                          <p:spTgt spid="13"/>
                                        </p:tgtEl>
                                        <p:attrNameLst>
                                          <p:attrName>ppt_y</p:attrName>
                                        </p:attrNameLst>
                                      </p:cBhvr>
                                    </p:anim>
                                    <p:animRot by="-480000">
                                      <p:cBhvr>
                                        <p:cTn id="33" dur="50" autoRev="1" fill="hold">
                                          <p:stCondLst>
                                            <p:cond delay="0"/>
                                          </p:stCondLst>
                                        </p:cTn>
                                        <p:tgtEl>
                                          <p:spTgt spid="13"/>
                                        </p:tgtEl>
                                        <p:attrNameLst>
                                          <p:attrName>r</p:attrName>
                                        </p:attrNameLst>
                                      </p:cBhvr>
                                    </p:animRot>
                                  </p:childTnLst>
                                </p:cTn>
                              </p:par>
                            </p:childTnLst>
                          </p:cTn>
                        </p:par>
                        <p:par>
                          <p:cTn id="34" fill="hold">
                            <p:stCondLst>
                              <p:cond delay="2799"/>
                            </p:stCondLst>
                            <p:childTnLst>
                              <p:par>
                                <p:cTn id="35" presetID="22" presetClass="entr" presetSubtype="8" fill="hold" grpId="0" nodeType="afterEffect">
                                  <p:stCondLst>
                                    <p:cond delay="0"/>
                                  </p:stCondLst>
                                  <p:iterate type="lt">
                                    <p:tmPct val="30000"/>
                                  </p:iterate>
                                  <p:childTnLst>
                                    <p:set>
                                      <p:cBhvr>
                                        <p:cTn id="36" dur="1" fill="hold">
                                          <p:stCondLst>
                                            <p:cond delay="0"/>
                                          </p:stCondLst>
                                        </p:cTn>
                                        <p:tgtEl>
                                          <p:spTgt spid="14"/>
                                        </p:tgtEl>
                                        <p:attrNameLst>
                                          <p:attrName>style.visibility</p:attrName>
                                        </p:attrNameLst>
                                      </p:cBhvr>
                                      <p:to>
                                        <p:strVal val="visible"/>
                                      </p:to>
                                    </p:set>
                                    <p:animEffect transition="in" filter="wipe(left)">
                                      <p:cBhvr>
                                        <p:cTn id="37" dur="200"/>
                                        <p:tgtEl>
                                          <p:spTgt spid="14"/>
                                        </p:tgtEl>
                                      </p:cBhvr>
                                    </p:animEffect>
                                  </p:childTnLst>
                                </p:cTn>
                              </p:par>
                            </p:childTnLst>
                          </p:cTn>
                        </p:par>
                        <p:par>
                          <p:cTn id="38" fill="hold">
                            <p:stCondLst>
                              <p:cond delay="5880"/>
                            </p:stCondLst>
                            <p:childTnLst>
                              <p:par>
                                <p:cTn id="39" presetID="36" presetClass="emph" presetSubtype="0" fill="hold" grpId="1" nodeType="afterEffect">
                                  <p:stCondLst>
                                    <p:cond delay="0"/>
                                  </p:stCondLst>
                                  <p:iterate type="lt">
                                    <p:tmPct val="30000"/>
                                  </p:iterate>
                                  <p:childTnLst>
                                    <p:animScale>
                                      <p:cBhvr>
                                        <p:cTn id="40" dur="50" autoRev="1" fill="hold">
                                          <p:stCondLst>
                                            <p:cond delay="0"/>
                                          </p:stCondLst>
                                        </p:cTn>
                                        <p:tgtEl>
                                          <p:spTgt spid="14"/>
                                        </p:tgtEl>
                                      </p:cBhvr>
                                      <p:to x="80000" y="100000"/>
                                    </p:animScale>
                                    <p:anim by="(#ppt_w*0.10)" calcmode="lin" valueType="num">
                                      <p:cBhvr>
                                        <p:cTn id="41" dur="50" autoRev="1" fill="hold">
                                          <p:stCondLst>
                                            <p:cond delay="0"/>
                                          </p:stCondLst>
                                        </p:cTn>
                                        <p:tgtEl>
                                          <p:spTgt spid="14"/>
                                        </p:tgtEl>
                                        <p:attrNameLst>
                                          <p:attrName>ppt_x</p:attrName>
                                        </p:attrNameLst>
                                      </p:cBhvr>
                                    </p:anim>
                                    <p:anim by="(-#ppt_w*0.10)" calcmode="lin" valueType="num">
                                      <p:cBhvr>
                                        <p:cTn id="42" dur="50" autoRev="1" fill="hold">
                                          <p:stCondLst>
                                            <p:cond delay="0"/>
                                          </p:stCondLst>
                                        </p:cTn>
                                        <p:tgtEl>
                                          <p:spTgt spid="14"/>
                                        </p:tgtEl>
                                        <p:attrNameLst>
                                          <p:attrName>ppt_y</p:attrName>
                                        </p:attrNameLst>
                                      </p:cBhvr>
                                    </p:anim>
                                    <p:animRot by="-480000">
                                      <p:cBhvr>
                                        <p:cTn id="43"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64490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工厂方法</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892935" y="1887855"/>
            <a:ext cx="9566910" cy="4799965"/>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创建对象需要大量重复的代码。</a:t>
            </a:r>
            <a:endParaRPr lang="zh-CN" altLang="en-US">
              <a:sym typeface="+mn-ea"/>
            </a:endParaRPr>
          </a:p>
          <a:p>
            <a:endParaRPr lang="zh-CN" altLang="en-US">
              <a:sym typeface="+mn-ea"/>
            </a:endParaRPr>
          </a:p>
          <a:p>
            <a:r>
              <a:rPr lang="zh-CN" altLang="en-US">
                <a:sym typeface="+mn-ea"/>
              </a:rPr>
              <a:t>客户端（应用层）不依赖于产品类实例如何被创建、实现等细节。 一个类通过其子类来指定创建哪个对象。</a:t>
            </a:r>
            <a:endParaRPr lang="zh-CN" altLang="en-US">
              <a:sym typeface="+mn-ea"/>
            </a:endParaRPr>
          </a:p>
          <a:p>
            <a:endParaRPr lang="zh-CN" altLang="en-US">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用户只需关心所需产品对应的工厂，无须关心创建细节。 加入新产品符合开闭原则，提高了系统的可扩展性。</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类的个数容易过多，增加了代码结构的复杂度。 </a:t>
            </a:r>
            <a:endParaRPr lang="zh-CN" altLang="en-US">
              <a:sym typeface="+mn-ea"/>
            </a:endParaRPr>
          </a:p>
          <a:p>
            <a:endParaRPr lang="zh-CN" altLang="en-US">
              <a:sym typeface="+mn-ea"/>
            </a:endParaRPr>
          </a:p>
          <a:p>
            <a:r>
              <a:rPr lang="zh-CN" altLang="en-US">
                <a:sym typeface="+mn-ea"/>
              </a:rPr>
              <a:t>增加了系统的抽象性和理解难度。</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抽象工厂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677035" y="1168400"/>
            <a:ext cx="9360535" cy="1476375"/>
          </a:xfrm>
          <a:prstGeom prst="rect">
            <a:avLst/>
          </a:prstGeom>
          <a:noFill/>
        </p:spPr>
        <p:txBody>
          <a:bodyPr wrap="square" rtlCol="0" anchor="t">
            <a:spAutoFit/>
          </a:bodyPr>
          <a:p>
            <a:r>
              <a:rPr lang="zh-CN" altLang="en-US"/>
              <a:t>抽象工厂模式（</a:t>
            </a:r>
            <a:r>
              <a:rPr lang="zh-CN" altLang="en-US">
                <a:solidFill>
                  <a:srgbClr val="FF0000"/>
                </a:solidFill>
              </a:rPr>
              <a:t>Abastract Factory Pattern</a:t>
            </a:r>
            <a:r>
              <a:rPr lang="zh-CN" altLang="en-US"/>
              <a:t>）是指提供一个创建一系列相关或相互依赖对象的接口，无须指定他们具体的类。</a:t>
            </a:r>
            <a:endParaRPr lang="zh-CN" altLang="en-US"/>
          </a:p>
          <a:p>
            <a:endParaRPr lang="zh-CN" altLang="en-US"/>
          </a:p>
          <a:p>
            <a:r>
              <a:rPr lang="zh-CN" altLang="en-US" b="1">
                <a:sym typeface="+mn-ea"/>
              </a:rPr>
              <a:t>详细操作，请看演示。</a:t>
            </a:r>
            <a:endParaRPr lang="zh-CN" altLang="en-US" b="1"/>
          </a:p>
          <a:p>
            <a:endParaRPr lang="zh-CN" altLang="en-US" b="1"/>
          </a:p>
        </p:txBody>
      </p:sp>
      <p:pic>
        <p:nvPicPr>
          <p:cNvPr id="3" name="图片 2"/>
          <p:cNvPicPr>
            <a:picLocks noChangeAspect="1"/>
          </p:cNvPicPr>
          <p:nvPr/>
        </p:nvPicPr>
        <p:blipFill>
          <a:blip r:embed="rId3"/>
          <a:stretch>
            <a:fillRect/>
          </a:stretch>
        </p:blipFill>
        <p:spPr>
          <a:xfrm>
            <a:off x="1029335" y="2680335"/>
            <a:ext cx="5128260" cy="3110865"/>
          </a:xfrm>
          <a:prstGeom prst="rect">
            <a:avLst/>
          </a:prstGeom>
        </p:spPr>
      </p:pic>
      <p:pic>
        <p:nvPicPr>
          <p:cNvPr id="4" name="图片 3"/>
          <p:cNvPicPr>
            <a:picLocks noChangeAspect="1"/>
          </p:cNvPicPr>
          <p:nvPr/>
        </p:nvPicPr>
        <p:blipFill>
          <a:blip r:embed="rId4"/>
          <a:stretch>
            <a:fillRect/>
          </a:stretch>
        </p:blipFill>
        <p:spPr>
          <a:xfrm>
            <a:off x="6157595" y="2492375"/>
            <a:ext cx="6276975" cy="3486150"/>
          </a:xfrm>
          <a:prstGeom prst="rect">
            <a:avLst/>
          </a:prstGeom>
        </p:spPr>
      </p:pic>
      <p:sp>
        <p:nvSpPr>
          <p:cNvPr id="5" name="文本框 4"/>
          <p:cNvSpPr txBox="1"/>
          <p:nvPr/>
        </p:nvSpPr>
        <p:spPr>
          <a:xfrm>
            <a:off x="9813925" y="6208395"/>
            <a:ext cx="1560195" cy="275590"/>
          </a:xfrm>
          <a:prstGeom prst="rect">
            <a:avLst/>
          </a:prstGeom>
          <a:noFill/>
        </p:spPr>
        <p:txBody>
          <a:bodyPr wrap="none" rtlCol="0">
            <a:spAutoFit/>
          </a:bodyPr>
          <a:p>
            <a:r>
              <a:rPr lang="zh-CN" altLang="en-US" sz="1200" b="1"/>
              <a:t>水平拆分与垂直拆分</a:t>
            </a:r>
            <a:endParaRPr lang="zh-CN" altLang="en-US" sz="1200" b="1"/>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48043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抽象工厂</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749425" y="1240155"/>
            <a:ext cx="9207500" cy="5908040"/>
          </a:xfrm>
          <a:prstGeom prst="rect">
            <a:avLst/>
          </a:prstGeom>
          <a:noFill/>
        </p:spPr>
        <p:txBody>
          <a:bodyPr wrap="square" rtlCol="0" anchor="t">
            <a:spAutoFit/>
          </a:bodyPr>
          <a:p>
            <a:r>
              <a:rPr lang="zh-CN" altLang="en-US">
                <a:solidFill>
                  <a:srgbClr val="FF0000"/>
                </a:solidFill>
                <a:sym typeface="+mn-ea"/>
              </a:rPr>
              <a:t>适用场景：</a:t>
            </a:r>
            <a:endParaRPr lang="zh-CN" altLang="en-US">
              <a:solidFill>
                <a:srgbClr val="FF0000"/>
              </a:solidFill>
              <a:sym typeface="+mn-ea"/>
            </a:endParaRPr>
          </a:p>
          <a:p>
            <a:endParaRPr lang="zh-CN" altLang="en-US">
              <a:sym typeface="+mn-ea"/>
            </a:endParaRPr>
          </a:p>
          <a:p>
            <a:r>
              <a:rPr lang="zh-CN" altLang="en-US">
                <a:sym typeface="+mn-ea"/>
              </a:rPr>
              <a:t>客户端（应用层）不依赖于产品类实例如何被创建、实现等细节。</a:t>
            </a:r>
            <a:endParaRPr lang="zh-CN" altLang="en-US">
              <a:sym typeface="+mn-ea"/>
            </a:endParaRPr>
          </a:p>
          <a:p>
            <a:endParaRPr lang="zh-CN" altLang="en-US">
              <a:sym typeface="+mn-ea"/>
            </a:endParaRPr>
          </a:p>
          <a:p>
            <a:r>
              <a:rPr lang="zh-CN" altLang="en-US">
                <a:sym typeface="+mn-ea"/>
              </a:rPr>
              <a:t>强调一系列相关的产品对象（属于同一产品族）一起使用创建对 象需要大量重复的代码。 </a:t>
            </a:r>
            <a:endParaRPr lang="zh-CN" altLang="en-US">
              <a:sym typeface="+mn-ea"/>
            </a:endParaRPr>
          </a:p>
          <a:p>
            <a:endParaRPr lang="zh-CN" altLang="en-US">
              <a:sym typeface="+mn-ea"/>
            </a:endParaRPr>
          </a:p>
          <a:p>
            <a:r>
              <a:rPr lang="zh-CN" altLang="en-US">
                <a:sym typeface="+mn-ea"/>
              </a:rPr>
              <a:t>提供一个产品类的库，所有的产品以同样的接口出现，从而使客 户端不依赖于具体实现。</a:t>
            </a:r>
            <a:endParaRPr lang="zh-CN" altLang="en-US">
              <a:sym typeface="+mn-ea"/>
            </a:endParaRPr>
          </a:p>
          <a:p>
            <a:endParaRPr lang="zh-CN" altLang="en-US" b="1">
              <a:solidFill>
                <a:srgbClr val="FF0000"/>
              </a:solidFill>
              <a:sym typeface="+mn-ea"/>
            </a:endParaRPr>
          </a:p>
          <a:p>
            <a:r>
              <a:rPr lang="zh-CN" altLang="en-US" b="1">
                <a:solidFill>
                  <a:srgbClr val="FF0000"/>
                </a:solidFill>
                <a:sym typeface="+mn-ea"/>
              </a:rPr>
              <a:t>优点：</a:t>
            </a:r>
            <a:endParaRPr lang="zh-CN" altLang="en-US" b="1">
              <a:solidFill>
                <a:srgbClr val="FF0000"/>
              </a:solidFill>
              <a:sym typeface="+mn-ea"/>
            </a:endParaRPr>
          </a:p>
          <a:p>
            <a:endParaRPr lang="zh-CN" altLang="en-US">
              <a:sym typeface="+mn-ea"/>
            </a:endParaRPr>
          </a:p>
          <a:p>
            <a:r>
              <a:rPr lang="zh-CN" altLang="en-US">
                <a:sym typeface="+mn-ea"/>
              </a:rPr>
              <a:t>具体产品在应用层代码隔离，无须关心创建细节 将一个系列的产品族统一到一起创建。</a:t>
            </a:r>
            <a:endParaRPr lang="zh-CN" altLang="en-US">
              <a:sym typeface="+mn-ea"/>
            </a:endParaRPr>
          </a:p>
          <a:p>
            <a:endParaRPr lang="zh-CN" altLang="en-US">
              <a:sym typeface="+mn-ea"/>
            </a:endParaRPr>
          </a:p>
          <a:p>
            <a:r>
              <a:rPr lang="zh-CN" altLang="en-US" b="1">
                <a:solidFill>
                  <a:srgbClr val="FF0000"/>
                </a:solidFill>
                <a:sym typeface="+mn-ea"/>
              </a:rPr>
              <a:t>缺点：</a:t>
            </a:r>
            <a:endParaRPr lang="zh-CN" altLang="en-US" b="1">
              <a:solidFill>
                <a:srgbClr val="FF0000"/>
              </a:solidFill>
              <a:sym typeface="+mn-ea"/>
            </a:endParaRPr>
          </a:p>
          <a:p>
            <a:endParaRPr lang="zh-CN" altLang="en-US">
              <a:sym typeface="+mn-ea"/>
            </a:endParaRPr>
          </a:p>
          <a:p>
            <a:r>
              <a:rPr lang="zh-CN" altLang="en-US">
                <a:sym typeface="+mn-ea"/>
              </a:rPr>
              <a:t>规定了所有可能被创建的产品集合，产品族中扩展新的产品困难， 需要修改抽象工厂的接口。 </a:t>
            </a:r>
            <a:endParaRPr lang="zh-CN" altLang="en-US">
              <a:sym typeface="+mn-ea"/>
            </a:endParaRPr>
          </a:p>
          <a:p>
            <a:endParaRPr lang="zh-CN" altLang="en-US">
              <a:sym typeface="+mn-ea"/>
            </a:endParaRPr>
          </a:p>
          <a:p>
            <a:r>
              <a:rPr lang="zh-CN" altLang="en-US">
                <a:sym typeface="+mn-ea"/>
              </a:rPr>
              <a:t>增加了系统的抽象性和理解难度。</a:t>
            </a:r>
            <a:endParaRPr lang="zh-CN" altLang="en-US">
              <a:sym typeface="+mn-ea"/>
            </a:endParaRPr>
          </a:p>
          <a:p>
            <a:endParaRPr lang="zh-CN" altLang="en-US">
              <a:sym typeface="+mn-ea"/>
            </a:endParaRPr>
          </a:p>
          <a:p>
            <a:r>
              <a:rPr lang="en-US" altLang="zh-CN">
                <a:sym typeface="+mn-ea"/>
              </a:rPr>
              <a:t>Tips</a:t>
            </a:r>
            <a:r>
              <a:rPr lang="zh-CN" altLang="en-US">
                <a:sym typeface="+mn-ea"/>
              </a:rPr>
              <a:t>：使用抽象工厂重构 JDBC的 操作案例（</a:t>
            </a:r>
            <a:r>
              <a:rPr lang="zh-CN" altLang="en-US" sz="1200">
                <a:sym typeface="+mn-ea"/>
              </a:rPr>
              <a:t>利用工厂模式，将数据库连接 预先创建好放到容器中缓存着，在业务调用时就只需现取现用。</a:t>
            </a:r>
            <a:r>
              <a:rPr lang="zh-CN" altLang="en-US">
                <a:sym typeface="+mn-ea"/>
              </a:rPr>
              <a:t>）</a:t>
            </a:r>
            <a:endParaRPr lang="zh-CN" altLang="en-US">
              <a:sym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677035" y="1672590"/>
            <a:ext cx="9420860" cy="3692525"/>
          </a:xfrm>
          <a:prstGeom prst="rect">
            <a:avLst/>
          </a:prstGeom>
          <a:noFill/>
        </p:spPr>
        <p:txBody>
          <a:bodyPr wrap="square" rtlCol="0" anchor="t">
            <a:spAutoFit/>
          </a:bodyPr>
          <a:p>
            <a:r>
              <a:rPr lang="zh-CN" altLang="en-US"/>
              <a:t>单例模式（</a:t>
            </a:r>
            <a:r>
              <a:rPr lang="zh-CN" altLang="en-US">
                <a:solidFill>
                  <a:srgbClr val="FF0000"/>
                </a:solidFill>
              </a:rPr>
              <a:t>Singleton Pattern</a:t>
            </a:r>
            <a:r>
              <a:rPr lang="zh-CN" altLang="en-US"/>
              <a:t>）是指确保一个类在任何情况下都绝对只有一个实例，并提供一个全局访问点。</a:t>
            </a:r>
            <a:endParaRPr lang="zh-CN" altLang="en-US"/>
          </a:p>
          <a:p>
            <a:endParaRPr lang="zh-CN" altLang="en-US"/>
          </a:p>
          <a:p>
            <a:r>
              <a:rPr lang="zh-CN" altLang="en-US"/>
              <a:t>单例模式是创建型模式。单例模式在现实生活中应用也非常广泛。</a:t>
            </a:r>
            <a:endParaRPr lang="zh-CN" altLang="en-US"/>
          </a:p>
          <a:p>
            <a:endParaRPr lang="zh-CN" altLang="en-US"/>
          </a:p>
          <a:p>
            <a:r>
              <a:rPr lang="zh-CN" altLang="en-US">
                <a:solidFill>
                  <a:srgbClr val="FF0000"/>
                </a:solidFill>
                <a:sym typeface="+mn-ea"/>
              </a:rPr>
              <a:t>应用场景：</a:t>
            </a:r>
            <a:endParaRPr lang="zh-CN" altLang="en-US">
              <a:solidFill>
                <a:srgbClr val="FF0000"/>
              </a:solidFill>
            </a:endParaRPr>
          </a:p>
          <a:p>
            <a:endParaRPr lang="zh-CN" altLang="en-US">
              <a:solidFill>
                <a:srgbClr val="FF0000"/>
              </a:solidFill>
            </a:endParaRPr>
          </a:p>
          <a:p>
            <a:r>
              <a:rPr lang="zh-CN" altLang="en-US">
                <a:sym typeface="+mn-ea"/>
              </a:rPr>
              <a:t>国家主席、公司CEO、部门经理等。在J2EE标准中，ServletContext、ServletContextConfig等；在Spring框架应用中ApplicationContext；数据库的连接池也都是单例形式。</a:t>
            </a:r>
            <a:endParaRPr lang="zh-CN" altLang="en-US"/>
          </a:p>
          <a:p>
            <a:endParaRPr lang="zh-CN" altLang="en-US"/>
          </a:p>
          <a:p>
            <a:endParaRPr lang="zh-CN" altLang="en-US"/>
          </a:p>
          <a:p>
            <a:r>
              <a:rPr lang="zh-CN" altLang="en-US" b="1">
                <a:sym typeface="+mn-ea"/>
              </a:rPr>
              <a:t>详细操作，请看演示。</a:t>
            </a:r>
            <a:endParaRPr lang="zh-CN" altLang="en-US" b="1"/>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饿汉式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9326880" cy="2861310"/>
          </a:xfrm>
          <a:prstGeom prst="rect">
            <a:avLst/>
          </a:prstGeom>
          <a:noFill/>
        </p:spPr>
        <p:txBody>
          <a:bodyPr wrap="none" rtlCol="0">
            <a:spAutoFit/>
          </a:bodyPr>
          <a:p>
            <a:pPr algn="l"/>
            <a:r>
              <a:rPr lang="zh-CN" altLang="en-US">
                <a:solidFill>
                  <a:srgbClr val="FF0000"/>
                </a:solidFill>
              </a:rPr>
              <a:t>饿汉式单例是在类加载的时候就立即初始化，并且创建单例对象。</a:t>
            </a:r>
            <a:endParaRPr lang="zh-CN" altLang="en-US">
              <a:solidFill>
                <a:srgbClr val="FF0000"/>
              </a:solidFill>
            </a:endParaRPr>
          </a:p>
          <a:p>
            <a:pPr algn="l"/>
            <a:r>
              <a:rPr lang="zh-CN" altLang="en-US">
                <a:solidFill>
                  <a:srgbClr val="FF0000"/>
                </a:solidFill>
              </a:rPr>
              <a:t>绝对线程安全，在线程还没出现以前就是实例化了，不可能存在访问安全问题。</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优点：</a:t>
            </a:r>
            <a:endParaRPr lang="zh-CN" altLang="en-US">
              <a:solidFill>
                <a:srgbClr val="FF0000"/>
              </a:solidFill>
            </a:endParaRPr>
          </a:p>
          <a:p>
            <a:pPr algn="l"/>
            <a:endParaRPr lang="zh-CN" altLang="en-US"/>
          </a:p>
          <a:p>
            <a:pPr algn="l"/>
            <a:r>
              <a:rPr lang="zh-CN" altLang="en-US"/>
              <a:t>没有加任何的锁、执行效率比较高，在用户体验上来说，比懒汉式更好。</a:t>
            </a:r>
            <a:endParaRPr lang="zh-CN" altLang="en-US"/>
          </a:p>
          <a:p>
            <a:pPr algn="l"/>
            <a:endParaRPr lang="zh-CN" altLang="en-US"/>
          </a:p>
          <a:p>
            <a:pPr algn="l"/>
            <a:r>
              <a:rPr lang="zh-CN" altLang="en-US">
                <a:solidFill>
                  <a:srgbClr val="FF0000"/>
                </a:solidFill>
              </a:rPr>
              <a:t>缺点：</a:t>
            </a:r>
            <a:endParaRPr lang="zh-CN" altLang="en-US">
              <a:solidFill>
                <a:srgbClr val="FF0000"/>
              </a:solidFill>
            </a:endParaRPr>
          </a:p>
          <a:p>
            <a:pPr algn="l"/>
            <a:endParaRPr lang="zh-CN" altLang="en-US"/>
          </a:p>
          <a:p>
            <a:pPr algn="l"/>
            <a:r>
              <a:rPr lang="zh-CN" altLang="en-US"/>
              <a:t>类加载的时候就初始化，不管用与不用都占着空间，浪费了内存，有可能占着茅坑不拉屎。</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懒汉式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6355080" cy="4246245"/>
          </a:xfrm>
          <a:prstGeom prst="rect">
            <a:avLst/>
          </a:prstGeom>
          <a:noFill/>
        </p:spPr>
        <p:txBody>
          <a:bodyPr wrap="none" rtlCol="0">
            <a:spAutoFit/>
          </a:bodyPr>
          <a:p>
            <a:pPr algn="l"/>
            <a:r>
              <a:rPr lang="zh-CN" altLang="en-US">
                <a:solidFill>
                  <a:srgbClr val="FF0000"/>
                </a:solidFill>
              </a:rPr>
              <a:t>懒汉式单例的特点是：被外部类调用的时候内部类才会加载。</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优点：</a:t>
            </a:r>
            <a:endParaRPr lang="zh-CN" altLang="en-US">
              <a:solidFill>
                <a:srgbClr val="FF0000"/>
              </a:solidFill>
            </a:endParaRPr>
          </a:p>
          <a:p>
            <a:pPr algn="l"/>
            <a:endParaRPr lang="zh-CN" altLang="en-US"/>
          </a:p>
          <a:p>
            <a:pPr algn="l"/>
            <a:r>
              <a:rPr lang="zh-CN" altLang="en-US"/>
              <a:t>在性能上来说，比</a:t>
            </a:r>
            <a:r>
              <a:rPr lang="zh-CN" altLang="en-US"/>
              <a:t>饿汉式更好。</a:t>
            </a:r>
            <a:endParaRPr lang="zh-CN" altLang="en-US"/>
          </a:p>
          <a:p>
            <a:pPr algn="l"/>
            <a:endParaRPr lang="zh-CN" altLang="en-US"/>
          </a:p>
          <a:p>
            <a:pPr algn="l"/>
            <a:r>
              <a:rPr lang="zh-CN" altLang="en-US">
                <a:solidFill>
                  <a:srgbClr val="FF0000"/>
                </a:solidFill>
              </a:rPr>
              <a:t>缺点：</a:t>
            </a:r>
            <a:endParaRPr lang="zh-CN" altLang="en-US">
              <a:solidFill>
                <a:srgbClr val="FF0000"/>
              </a:solidFill>
            </a:endParaRPr>
          </a:p>
          <a:p>
            <a:pPr algn="l"/>
            <a:endParaRPr lang="zh-CN" altLang="en-US">
              <a:solidFill>
                <a:srgbClr val="FF0000"/>
              </a:solidFill>
            </a:endParaRPr>
          </a:p>
          <a:p>
            <a:pPr algn="l"/>
            <a:r>
              <a:rPr lang="zh-CN" altLang="en-US"/>
              <a:t>有锁，执行效率低；无锁版本非官方推荐</a:t>
            </a:r>
            <a:r>
              <a:rPr lang="zh-CN" altLang="en-US"/>
              <a:t>形式。</a:t>
            </a:r>
            <a:endParaRPr lang="zh-CN" altLang="en-US"/>
          </a:p>
          <a:p>
            <a:pPr algn="l"/>
            <a:endParaRPr lang="zh-CN" altLang="en-US"/>
          </a:p>
          <a:p>
            <a:pPr algn="l"/>
            <a:endParaRPr lang="zh-CN" altLang="en-US"/>
          </a:p>
          <a:p>
            <a:pPr algn="l"/>
            <a:r>
              <a:rPr lang="en-US" altLang="zh-CN" b="1"/>
              <a:t>Tips of Double Check Lock</a:t>
            </a:r>
            <a:r>
              <a:rPr lang="zh-CN" altLang="en-US"/>
              <a:t>：</a:t>
            </a:r>
            <a:endParaRPr lang="zh-CN" altLang="en-US"/>
          </a:p>
          <a:p>
            <a:pPr algn="l"/>
            <a:endParaRPr lang="zh-CN" altLang="en-US"/>
          </a:p>
          <a:p>
            <a:pPr algn="l"/>
            <a:r>
              <a:rPr lang="en-US" altLang="zh-CN"/>
              <a:t>Sentinel</a:t>
            </a:r>
            <a:r>
              <a:rPr lang="zh-CN" altLang="en-US"/>
              <a:t>（</a:t>
            </a:r>
            <a:r>
              <a:rPr lang="en-US" altLang="zh-CN"/>
              <a:t>Slot</a:t>
            </a:r>
            <a:r>
              <a:rPr lang="zh-CN" altLang="en-US"/>
              <a:t>）：ClusterBuilderSlot、NodeSelectorSlot</a:t>
            </a:r>
            <a:endParaRPr lang="zh-CN" altLang="en-US"/>
          </a:p>
          <a:p>
            <a:pPr algn="l"/>
            <a:r>
              <a:rPr lang="en-US" altLang="zh-CN"/>
              <a:t>Dubbo</a:t>
            </a:r>
            <a:r>
              <a:rPr lang="zh-CN" altLang="en-US"/>
              <a:t>（</a:t>
            </a:r>
            <a:r>
              <a:rPr lang="en-US" altLang="zh-CN"/>
              <a:t>SPI</a:t>
            </a:r>
            <a:r>
              <a:rPr lang="zh-CN" altLang="en-US"/>
              <a:t>）：ExtensionLoader#getExtensionClasses</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反射</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破坏单例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131425" cy="2306955"/>
          </a:xfrm>
          <a:prstGeom prst="rect">
            <a:avLst/>
          </a:prstGeom>
          <a:noFill/>
        </p:spPr>
        <p:txBody>
          <a:bodyPr wrap="none" rtlCol="0">
            <a:spAutoFit/>
          </a:bodyPr>
          <a:p>
            <a:pPr algn="l"/>
            <a:r>
              <a:rPr lang="zh-CN" altLang="en-US">
                <a:solidFill>
                  <a:schemeClr val="tx1"/>
                </a:solidFill>
              </a:rPr>
              <a:t>大家有没有发现，上面介绍的单例模式的构造方法除了加上 private 以外，没有做任何处理。</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如果我们使用反射来调用其构造方法，然后，再调用 getInstance()方法，应该就会两个不同的实例。</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现在来看一段测试代码，以 </a:t>
            </a:r>
            <a:r>
              <a:rPr lang="zh-CN" altLang="en-US">
                <a:solidFill>
                  <a:srgbClr val="FF0000"/>
                </a:solidFill>
              </a:rPr>
              <a:t>LazyInnerClassSingleton </a:t>
            </a:r>
            <a:r>
              <a:rPr lang="zh-CN" altLang="en-US">
                <a:solidFill>
                  <a:schemeClr val="tx1"/>
                </a:solidFill>
              </a:rPr>
              <a:t>为例。</a:t>
            </a:r>
            <a:endParaRPr lang="zh-CN" altLang="en-US">
              <a:solidFill>
                <a:schemeClr val="tx1"/>
              </a:solidFill>
            </a:endParaRPr>
          </a:p>
          <a:p>
            <a:pPr algn="l"/>
            <a:endParaRPr lang="en-US" altLang="zh-CN">
              <a:solidFill>
                <a:schemeClr val="tx1"/>
              </a:solidFill>
            </a:endParaRPr>
          </a:p>
          <a:p>
            <a:pPr algn="l"/>
            <a:r>
              <a:rPr lang="zh-CN" altLang="en-US" b="1">
                <a:sym typeface="+mn-ea"/>
              </a:rPr>
              <a:t>详细操作，请看演示。</a:t>
            </a:r>
            <a:endParaRPr lang="zh-CN" altLang="en-US" b="1"/>
          </a:p>
          <a:p>
            <a:pPr algn="l"/>
            <a:endParaRPr lang="en-US" altLang="zh-CN">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序列化</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破坏单例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698480" cy="2861310"/>
          </a:xfrm>
          <a:prstGeom prst="rect">
            <a:avLst/>
          </a:prstGeom>
          <a:noFill/>
        </p:spPr>
        <p:txBody>
          <a:bodyPr wrap="none" rtlCol="0">
            <a:spAutoFit/>
          </a:bodyPr>
          <a:p>
            <a:pPr algn="l"/>
            <a:r>
              <a:rPr lang="zh-CN" altLang="en-US">
                <a:solidFill>
                  <a:schemeClr val="tx1"/>
                </a:solidFill>
              </a:rPr>
              <a:t>当我们将一个单例对象创建好，有时候需要将对象序列化然后写入到磁盘，</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下次使用时 再从磁盘中读取到对象，反序列化转化为内存对象。</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反序列化后的对象会重新分配内存， 即重新创建。</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那如果序列化的目标的对象为单例对象，就违背了单例模式的初衷，相当于破坏了单例，来看一段代码。</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p>
          <a:p>
            <a:pPr algn="l"/>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821180" y="1743710"/>
            <a:ext cx="9599295" cy="3692525"/>
          </a:xfrm>
          <a:prstGeom prst="rect">
            <a:avLst/>
          </a:prstGeom>
          <a:noFill/>
        </p:spPr>
        <p:txBody>
          <a:bodyPr wrap="square" rtlCol="0">
            <a:spAutoFit/>
          </a:bodyPr>
          <a:p>
            <a:pPr algn="l"/>
            <a:r>
              <a:rPr lang="zh-CN" altLang="en-US">
                <a:solidFill>
                  <a:schemeClr val="tx1"/>
                </a:solidFill>
              </a:rPr>
              <a:t>注册式单例又称为登记式单例，就是将每一个实例都登记到某一个地方，使用唯一的标识获取实例。</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注册式单例有两种写法：</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一种为</a:t>
            </a:r>
            <a:r>
              <a:rPr lang="zh-CN" altLang="en-US">
                <a:solidFill>
                  <a:srgbClr val="FF0000"/>
                </a:solidFill>
                <a:sym typeface="+mn-ea"/>
              </a:rPr>
              <a:t>枚举登记</a:t>
            </a:r>
            <a:r>
              <a:rPr lang="zh-CN" altLang="en-US">
                <a:solidFill>
                  <a:schemeClr val="tx1"/>
                </a:solidFill>
              </a:rPr>
              <a:t>，</a:t>
            </a:r>
            <a:endParaRPr lang="zh-CN" altLang="en-US">
              <a:solidFill>
                <a:schemeClr val="tx1"/>
              </a:solidFill>
            </a:endParaRPr>
          </a:p>
          <a:p>
            <a:pPr algn="l"/>
            <a:endParaRPr lang="zh-CN" altLang="en-US">
              <a:solidFill>
                <a:schemeClr val="tx1"/>
              </a:solidFill>
            </a:endParaRPr>
          </a:p>
          <a:p>
            <a:pPr algn="l"/>
            <a:r>
              <a:rPr lang="zh-CN" altLang="en-US">
                <a:solidFill>
                  <a:schemeClr val="tx1"/>
                </a:solidFill>
              </a:rPr>
              <a:t>一种为</a:t>
            </a:r>
            <a:r>
              <a:rPr lang="zh-CN" altLang="en-US">
                <a:solidFill>
                  <a:srgbClr val="FF0000"/>
                </a:solidFill>
                <a:sym typeface="+mn-ea"/>
              </a:rPr>
              <a:t>容器缓存</a:t>
            </a:r>
            <a:r>
              <a:rPr lang="zh-CN" altLang="en-US">
                <a:solidFill>
                  <a:schemeClr val="tx1"/>
                </a:solidFill>
              </a:rPr>
              <a:t>。</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p>
          <a:p>
            <a:pPr algn="l"/>
            <a:endParaRPr lang="zh-CN" altLang="en-US">
              <a:solidFill>
                <a:schemeClr val="tx1"/>
              </a:solidFill>
            </a:endParaRPr>
          </a:p>
          <a:p>
            <a:pPr algn="l"/>
            <a:endParaRPr lang="zh-CN" altLang="en-US">
              <a:solidFill>
                <a:schemeClr val="tx1"/>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821180" y="1743710"/>
            <a:ext cx="8787130" cy="3969385"/>
          </a:xfrm>
          <a:prstGeom prst="rect">
            <a:avLst/>
          </a:prstGeom>
          <a:noFill/>
        </p:spPr>
        <p:txBody>
          <a:bodyPr wrap="none" rtlCol="0">
            <a:spAutoFit/>
          </a:bodyPr>
          <a:p>
            <a:pPr algn="l"/>
            <a:endParaRPr lang="zh-CN" altLang="en-US">
              <a:solidFill>
                <a:schemeClr val="tx1"/>
              </a:solidFill>
            </a:endParaRPr>
          </a:p>
          <a:p>
            <a:pPr algn="l"/>
            <a:r>
              <a:rPr lang="zh-CN" altLang="en-US">
                <a:solidFill>
                  <a:srgbClr val="FF0000"/>
                </a:solidFill>
                <a:sym typeface="+mn-ea"/>
              </a:rPr>
              <a:t>枚举登记</a:t>
            </a:r>
            <a:r>
              <a:rPr lang="zh-CN" altLang="en-US">
                <a:sym typeface="+mn-ea"/>
              </a:rPr>
              <a:t>的写法的注册式单例：</a:t>
            </a:r>
            <a:endParaRPr lang="zh-CN" altLang="en-US">
              <a:sym typeface="+mn-ea"/>
            </a:endParaRPr>
          </a:p>
          <a:p>
            <a:pPr algn="l"/>
            <a:endParaRPr lang="zh-CN" altLang="en-US">
              <a:solidFill>
                <a:schemeClr val="tx1"/>
              </a:solidFill>
            </a:endParaRPr>
          </a:p>
          <a:p>
            <a:pPr algn="l"/>
            <a:r>
              <a:rPr lang="en-US" altLang="zh-CN">
                <a:solidFill>
                  <a:schemeClr val="tx1"/>
                </a:solidFill>
              </a:rPr>
              <a:t>1</a:t>
            </a:r>
            <a:r>
              <a:rPr lang="zh-CN" altLang="en-US">
                <a:solidFill>
                  <a:schemeClr val="tx1"/>
                </a:solidFill>
              </a:rPr>
              <a:t>、我们可以试想一下，序列化我们能否破坏枚举式单例呢？</a:t>
            </a:r>
            <a:endParaRPr lang="zh-CN" altLang="en-US">
              <a:solidFill>
                <a:schemeClr val="tx1"/>
              </a:solidFill>
            </a:endParaRPr>
          </a:p>
          <a:p>
            <a:pPr algn="l"/>
            <a:endParaRPr lang="zh-CN" altLang="en-US">
              <a:solidFill>
                <a:schemeClr val="tx1"/>
              </a:solidFill>
            </a:endParaRPr>
          </a:p>
          <a:p>
            <a:pPr algn="l"/>
            <a:r>
              <a:rPr lang="en-US" altLang="zh-CN">
                <a:solidFill>
                  <a:schemeClr val="tx1"/>
                </a:solidFill>
              </a:rPr>
              <a:t>       </a:t>
            </a:r>
            <a:r>
              <a:rPr lang="zh-CN" altLang="en-US">
                <a:solidFill>
                  <a:schemeClr val="tx1"/>
                </a:solidFill>
              </a:rPr>
              <a:t>我们不妨再来看一下 JDK 源码，还是回到 ObjectInputStream 的 readObject0()方法</a:t>
            </a:r>
            <a:endParaRPr lang="zh-CN" altLang="en-US">
              <a:solidFill>
                <a:schemeClr val="tx1"/>
              </a:solidFill>
            </a:endParaRPr>
          </a:p>
          <a:p>
            <a:pPr algn="l"/>
            <a:endParaRPr lang="zh-CN" altLang="en-US">
              <a:solidFill>
                <a:schemeClr val="tx1"/>
              </a:solidFill>
            </a:endParaRPr>
          </a:p>
          <a:p>
            <a:pPr algn="l"/>
            <a:r>
              <a:rPr lang="en-US" altLang="zh-CN">
                <a:sym typeface="+mn-ea"/>
              </a:rPr>
              <a:t>2</a:t>
            </a:r>
            <a:r>
              <a:rPr lang="zh-CN" altLang="en-US">
                <a:sym typeface="+mn-ea"/>
              </a:rPr>
              <a:t>、我们还可以试想，反射我们能否破坏枚举式单例呢？</a:t>
            </a:r>
            <a:endParaRPr lang="zh-CN" altLang="en-US">
              <a:sym typeface="+mn-ea"/>
            </a:endParaRPr>
          </a:p>
          <a:p>
            <a:pPr algn="l"/>
            <a:endParaRPr lang="zh-CN" altLang="en-US">
              <a:solidFill>
                <a:srgbClr val="FF0000"/>
              </a:solidFill>
            </a:endParaRPr>
          </a:p>
          <a:p>
            <a:pPr algn="l"/>
            <a:r>
              <a:rPr lang="en-US" altLang="zh-CN">
                <a:sym typeface="+mn-ea"/>
              </a:rPr>
              <a:t>      </a:t>
            </a:r>
            <a:r>
              <a:rPr lang="zh-CN" altLang="en-US">
                <a:sym typeface="+mn-ea"/>
              </a:rPr>
              <a:t>下载一个非常好用的 Java 反编译工具 Jad（下载地址：</a:t>
            </a:r>
            <a:r>
              <a:rPr lang="zh-CN" altLang="en-US">
                <a:sym typeface="+mn-ea"/>
                <a:hlinkClick r:id="rId3" action="ppaction://hlinkfile"/>
              </a:rPr>
              <a:t>https://varaneckas.com/jad/</a:t>
            </a:r>
            <a:r>
              <a:rPr lang="zh-CN" altLang="en-US">
                <a:sym typeface="+mn-ea"/>
              </a:rPr>
              <a:t>）</a:t>
            </a:r>
            <a:endParaRPr lang="zh-CN" altLang="en-US">
              <a:sym typeface="+mn-ea"/>
            </a:endParaRPr>
          </a:p>
          <a:p>
            <a:pPr algn="l"/>
            <a:endParaRPr lang="zh-CN" altLang="en-US">
              <a:sym typeface="+mn-ea"/>
            </a:endParaRPr>
          </a:p>
          <a:p>
            <a:pPr algn="l"/>
            <a:endParaRPr lang="zh-CN" altLang="en-US">
              <a:solidFill>
                <a:schemeClr val="tx1"/>
              </a:solidFill>
            </a:endParaRPr>
          </a:p>
          <a:p>
            <a:pPr algn="l"/>
            <a:r>
              <a:rPr lang="zh-CN" altLang="en-US">
                <a:solidFill>
                  <a:srgbClr val="FF0000"/>
                </a:solidFill>
                <a:sym typeface="+mn-ea"/>
              </a:rPr>
              <a:t>结论：枚举式单例也是《Effective Java》书中推荐的一种单例实现写法。</a:t>
            </a:r>
            <a:endParaRPr lang="zh-CN" altLang="en-US">
              <a:solidFill>
                <a:srgbClr val="FF0000"/>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331720"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设计</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518920" y="1628775"/>
            <a:ext cx="9555480" cy="3969385"/>
          </a:xfrm>
          <a:prstGeom prst="rect">
            <a:avLst/>
          </a:prstGeom>
          <a:noFill/>
        </p:spPr>
        <p:txBody>
          <a:bodyPr wrap="none" rtlCol="0">
            <a:spAutoFit/>
          </a:bodyPr>
          <a:p>
            <a:pPr algn="l"/>
            <a:r>
              <a:rPr lang="zh-CN" altLang="en-US" b="1"/>
              <a:t>什么是</a:t>
            </a:r>
            <a:r>
              <a:rPr lang="zh-CN" altLang="en-US" b="1"/>
              <a:t>设计模式？</a:t>
            </a:r>
            <a:endParaRPr lang="zh-CN" altLang="en-US" b="1"/>
          </a:p>
          <a:p>
            <a:pPr algn="l"/>
            <a:endParaRPr lang="zh-CN" altLang="en-US"/>
          </a:p>
          <a:p>
            <a:pPr algn="l"/>
            <a:endParaRPr lang="zh-CN" altLang="en-US"/>
          </a:p>
          <a:p>
            <a:pPr algn="l"/>
            <a:r>
              <a:rPr lang="zh-CN" altLang="en-US"/>
              <a:t>广义讲，软件设计模式是可解决一类软件问题并能</a:t>
            </a:r>
            <a:r>
              <a:rPr lang="zh-CN" altLang="en-US">
                <a:solidFill>
                  <a:srgbClr val="FF0000"/>
                </a:solidFill>
              </a:rPr>
              <a:t>重复</a:t>
            </a:r>
            <a:r>
              <a:rPr lang="zh-CN" altLang="en-US"/>
              <a:t>使用的软件</a:t>
            </a:r>
            <a:r>
              <a:rPr lang="zh-CN" altLang="en-US"/>
              <a:t>设计方案</a:t>
            </a:r>
            <a:endParaRPr lang="zh-CN" altLang="en-US"/>
          </a:p>
          <a:p>
            <a:pPr algn="l"/>
            <a:endParaRPr lang="zh-CN" altLang="en-US"/>
          </a:p>
          <a:p>
            <a:pPr algn="l"/>
            <a:r>
              <a:rPr lang="zh-CN" altLang="en-US"/>
              <a:t>侠义讲，设计模式是对被用来再特定场景下解决一般设计问题的</a:t>
            </a:r>
            <a:r>
              <a:rPr lang="zh-CN" altLang="en-US">
                <a:solidFill>
                  <a:srgbClr val="FF0000"/>
                </a:solidFill>
              </a:rPr>
              <a:t>类</a:t>
            </a:r>
            <a:r>
              <a:rPr lang="zh-CN" altLang="en-US"/>
              <a:t>和相互通信的</a:t>
            </a:r>
            <a:r>
              <a:rPr lang="zh-CN" altLang="en-US">
                <a:solidFill>
                  <a:srgbClr val="FF0000"/>
                </a:solidFill>
              </a:rPr>
              <a:t>对象</a:t>
            </a:r>
            <a:r>
              <a:rPr lang="zh-CN" altLang="en-US"/>
              <a:t>的</a:t>
            </a:r>
            <a:r>
              <a:rPr lang="zh-CN" altLang="en-US"/>
              <a:t>描述。</a:t>
            </a:r>
            <a:endParaRPr lang="zh-CN" altLang="en-US"/>
          </a:p>
          <a:p>
            <a:pPr algn="l"/>
            <a:r>
              <a:rPr lang="zh-CN" altLang="en-US"/>
              <a:t>是在类和对象的层次描述的</a:t>
            </a:r>
            <a:r>
              <a:rPr lang="zh-CN" altLang="en-US">
                <a:solidFill>
                  <a:srgbClr val="FF0000"/>
                </a:solidFill>
              </a:rPr>
              <a:t>可重复使用</a:t>
            </a:r>
            <a:r>
              <a:rPr lang="zh-CN" altLang="en-US"/>
              <a:t>的软件设计问题的</a:t>
            </a:r>
            <a:r>
              <a:rPr lang="zh-CN" altLang="en-US"/>
              <a:t>解决方案</a:t>
            </a:r>
            <a:endParaRPr lang="zh-CN" altLang="en-US"/>
          </a:p>
          <a:p>
            <a:pPr algn="l"/>
            <a:endParaRPr lang="zh-CN" altLang="en-US"/>
          </a:p>
          <a:p>
            <a:pPr algn="l"/>
            <a:r>
              <a:rPr lang="zh-CN" altLang="en-US"/>
              <a:t>模式体现的是程序整体的构思，所以有时候它也会出现在分析或者是概要设计</a:t>
            </a:r>
            <a:r>
              <a:rPr lang="zh-CN" altLang="en-US"/>
              <a:t>阶段</a:t>
            </a:r>
            <a:endParaRPr lang="zh-CN" altLang="en-US"/>
          </a:p>
          <a:p>
            <a:pPr algn="l"/>
            <a:endParaRPr lang="zh-CN" altLang="en-US"/>
          </a:p>
          <a:p>
            <a:pPr algn="l"/>
            <a:r>
              <a:rPr lang="zh-CN" altLang="en-US"/>
              <a:t>模式的核心思想是通过</a:t>
            </a:r>
            <a:r>
              <a:rPr lang="zh-CN" altLang="en-US">
                <a:solidFill>
                  <a:srgbClr val="FF0000"/>
                </a:solidFill>
              </a:rPr>
              <a:t>增加抽象层</a:t>
            </a:r>
            <a:r>
              <a:rPr lang="zh-CN" altLang="en-US"/>
              <a:t>，把变化部分从哪些不变部分里分离</a:t>
            </a:r>
            <a:r>
              <a:rPr lang="zh-CN" altLang="en-US"/>
              <a:t>出来</a:t>
            </a:r>
            <a:endParaRPr lang="zh-CN" altLang="en-US"/>
          </a:p>
          <a:p>
            <a:pPr algn="l"/>
            <a:endParaRPr lang="zh-CN" altLang="en-US"/>
          </a:p>
          <a:p>
            <a:pPr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93319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注册式单例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8183880" cy="2030095"/>
          </a:xfrm>
          <a:prstGeom prst="rect">
            <a:avLst/>
          </a:prstGeom>
          <a:noFill/>
        </p:spPr>
        <p:txBody>
          <a:bodyPr wrap="none" rtlCol="0">
            <a:spAutoFit/>
          </a:bodyPr>
          <a:p>
            <a:pPr algn="l"/>
            <a:r>
              <a:rPr lang="zh-CN" altLang="en-US">
                <a:solidFill>
                  <a:srgbClr val="FF0000"/>
                </a:solidFill>
              </a:rPr>
              <a:t>容器缓存</a:t>
            </a:r>
            <a:r>
              <a:rPr lang="zh-CN" altLang="en-US">
                <a:solidFill>
                  <a:schemeClr val="tx1"/>
                </a:solidFill>
              </a:rPr>
              <a:t>的写法的注册式单例：</a:t>
            </a:r>
            <a:endParaRPr lang="zh-CN" altLang="en-US">
              <a:solidFill>
                <a:schemeClr val="tx1"/>
              </a:solidFill>
            </a:endParaRPr>
          </a:p>
          <a:p>
            <a:pPr algn="l"/>
            <a:endParaRPr lang="zh-CN" altLang="en-US">
              <a:solidFill>
                <a:srgbClr val="FF0000"/>
              </a:solidFill>
            </a:endParaRPr>
          </a:p>
          <a:p>
            <a:pPr algn="l"/>
            <a:r>
              <a:rPr lang="zh-CN" altLang="en-US">
                <a:solidFill>
                  <a:srgbClr val="FF0000"/>
                </a:solidFill>
              </a:rPr>
              <a:t>容器式写法适用于创建实例非常多的情况，便于管理。但是，是非线程安全的。</a:t>
            </a:r>
            <a:endParaRPr lang="zh-CN" altLang="en-US">
              <a:solidFill>
                <a:srgbClr val="FF0000"/>
              </a:solidFill>
            </a:endParaRPr>
          </a:p>
          <a:p>
            <a:pPr algn="l"/>
            <a:endParaRPr lang="zh-CN" altLang="en-US">
              <a:solidFill>
                <a:srgbClr val="FF0000"/>
              </a:solidFill>
            </a:endParaRPr>
          </a:p>
          <a:p>
            <a:pPr algn="l"/>
            <a:r>
              <a:rPr lang="zh-CN" altLang="en-US">
                <a:solidFill>
                  <a:srgbClr val="FF0000"/>
                </a:solidFill>
              </a:rPr>
              <a:t>比如：</a:t>
            </a:r>
            <a:endParaRPr lang="zh-CN" altLang="en-US">
              <a:solidFill>
                <a:srgbClr val="FF0000"/>
              </a:solidFill>
            </a:endParaRPr>
          </a:p>
          <a:p>
            <a:pPr algn="l"/>
            <a:endParaRPr lang="zh-CN" altLang="en-US">
              <a:solidFill>
                <a:srgbClr val="FF0000"/>
              </a:solidFill>
            </a:endParaRPr>
          </a:p>
          <a:p>
            <a:pPr algn="l"/>
            <a:endParaRPr lang="zh-CN" altLang="en-US">
              <a:solidFill>
                <a:srgbClr val="FF0000"/>
              </a:solidFill>
            </a:endParaRPr>
          </a:p>
        </p:txBody>
      </p:sp>
      <p:sp>
        <p:nvSpPr>
          <p:cNvPr id="5" name="文本框 4"/>
          <p:cNvSpPr txBox="1"/>
          <p:nvPr/>
        </p:nvSpPr>
        <p:spPr>
          <a:xfrm>
            <a:off x="1892935" y="4159250"/>
            <a:ext cx="7895590" cy="645160"/>
          </a:xfrm>
          <a:prstGeom prst="rect">
            <a:avLst/>
          </a:prstGeom>
          <a:noFill/>
        </p:spPr>
        <p:txBody>
          <a:bodyPr wrap="square" rtlCol="0" anchor="t">
            <a:spAutoFit/>
          </a:bodyPr>
          <a:p>
            <a:pPr algn="l"/>
            <a:r>
              <a:rPr lang="en-US" altLang="zh-CN">
                <a:sym typeface="+mn-ea"/>
              </a:rPr>
              <a:t>TIps</a:t>
            </a:r>
            <a:r>
              <a:rPr lang="zh-CN" altLang="en-US">
                <a:sym typeface="+mn-ea"/>
              </a:rPr>
              <a:t>：</a:t>
            </a:r>
            <a:endParaRPr lang="en-US" altLang="zh-CN">
              <a:sym typeface="+mn-ea"/>
            </a:endParaRPr>
          </a:p>
          <a:p>
            <a:pPr algn="l"/>
            <a:r>
              <a:rPr lang="en-US" altLang="zh-CN">
                <a:sym typeface="+mn-ea"/>
              </a:rPr>
              <a:t>Spring </a:t>
            </a:r>
            <a:r>
              <a:rPr lang="zh-CN" altLang="en-US">
                <a:sym typeface="+mn-ea"/>
              </a:rPr>
              <a:t>（</a:t>
            </a:r>
            <a:r>
              <a:rPr lang="en-US" altLang="zh-CN">
                <a:sym typeface="+mn-ea"/>
              </a:rPr>
              <a:t>IOC</a:t>
            </a:r>
            <a:r>
              <a:rPr lang="zh-CN" altLang="en-US">
                <a:sym typeface="+mn-ea"/>
              </a:rPr>
              <a:t>）：AbstractAutowireCapableBeanFactory</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4883150"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ThreadLocal 线程单例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2" name="文本框 1"/>
          <p:cNvSpPr txBox="1"/>
          <p:nvPr/>
        </p:nvSpPr>
        <p:spPr>
          <a:xfrm>
            <a:off x="1718945" y="1672590"/>
            <a:ext cx="9420860" cy="645160"/>
          </a:xfrm>
          <a:prstGeom prst="rect">
            <a:avLst/>
          </a:prstGeom>
          <a:noFill/>
        </p:spPr>
        <p:txBody>
          <a:bodyPr wrap="square" rtlCol="0" anchor="t">
            <a:spAutoFit/>
          </a:bodyPr>
          <a:p>
            <a:endParaRPr lang="zh-CN" altLang="en-US"/>
          </a:p>
          <a:p>
            <a:endParaRPr lang="zh-CN" altLang="en-US"/>
          </a:p>
        </p:txBody>
      </p:sp>
      <p:sp>
        <p:nvSpPr>
          <p:cNvPr id="3" name="文本框 2"/>
          <p:cNvSpPr txBox="1"/>
          <p:nvPr/>
        </p:nvSpPr>
        <p:spPr>
          <a:xfrm>
            <a:off x="1915795" y="2129155"/>
            <a:ext cx="10553700" cy="2306955"/>
          </a:xfrm>
          <a:prstGeom prst="rect">
            <a:avLst/>
          </a:prstGeom>
          <a:noFill/>
        </p:spPr>
        <p:txBody>
          <a:bodyPr wrap="none" rtlCol="0">
            <a:spAutoFit/>
          </a:bodyPr>
          <a:p>
            <a:pPr algn="l"/>
            <a:r>
              <a:rPr lang="zh-CN" altLang="en-US">
                <a:solidFill>
                  <a:schemeClr val="tx1"/>
                </a:solidFill>
              </a:rPr>
              <a:t>ThreadLocal 不能保证其 创建的对象是全局唯一，但是能保证在单个线程中是唯一的，天生的线程安全。</a:t>
            </a:r>
            <a:endParaRPr lang="zh-CN" altLang="en-US">
              <a:solidFill>
                <a:schemeClr val="tx1"/>
              </a:solidFill>
            </a:endParaRPr>
          </a:p>
          <a:p>
            <a:pPr algn="l"/>
            <a:endParaRPr lang="zh-CN" altLang="en-US">
              <a:solidFill>
                <a:schemeClr val="tx1"/>
              </a:solidFill>
            </a:endParaRPr>
          </a:p>
          <a:p>
            <a:pPr algn="l"/>
            <a:r>
              <a:rPr lang="zh-CN" altLang="en-US" b="1">
                <a:sym typeface="+mn-ea"/>
              </a:rPr>
              <a:t>详细操作，请看演示。</a:t>
            </a:r>
            <a:endParaRPr lang="zh-CN" altLang="en-US" b="1">
              <a:sym typeface="+mn-ea"/>
            </a:endParaRPr>
          </a:p>
          <a:p>
            <a:pPr algn="l"/>
            <a:endParaRPr lang="zh-CN" altLang="en-US" b="1">
              <a:sym typeface="+mn-ea"/>
            </a:endParaRPr>
          </a:p>
          <a:p>
            <a:pPr algn="l"/>
            <a:r>
              <a:rPr lang="zh-CN" altLang="en-US" b="1">
                <a:solidFill>
                  <a:srgbClr val="FF0000"/>
                </a:solidFill>
              </a:rPr>
              <a:t>ThreadLocal 将所有的对象全部放在 ThreadLocalMap 中，</a:t>
            </a:r>
            <a:endParaRPr lang="zh-CN" altLang="en-US" b="1">
              <a:solidFill>
                <a:srgbClr val="FF0000"/>
              </a:solidFill>
            </a:endParaRPr>
          </a:p>
          <a:p>
            <a:pPr algn="l"/>
            <a:r>
              <a:rPr lang="zh-CN" altLang="en-US" b="1">
                <a:solidFill>
                  <a:srgbClr val="FF0000"/>
                </a:solidFill>
              </a:rPr>
              <a:t>为每个线程都提供一个对象，实际上是以 空间换时间来实现线程间隔离的。</a:t>
            </a:r>
            <a:endParaRPr lang="zh-CN" altLang="en-US" b="1">
              <a:solidFill>
                <a:srgbClr val="FF0000"/>
              </a:solidFill>
            </a:endParaRPr>
          </a:p>
          <a:p>
            <a:pPr algn="l"/>
            <a:endParaRPr lang="zh-CN" altLang="en-US">
              <a:solidFill>
                <a:schemeClr val="tx1"/>
              </a:solidFill>
            </a:endParaRPr>
          </a:p>
          <a:p>
            <a:pPr algn="l"/>
            <a:endParaRPr lang="zh-CN" altLang="en-US">
              <a:solidFill>
                <a:srgbClr val="FF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1180" y="1888490"/>
            <a:ext cx="9784080" cy="4246245"/>
          </a:xfrm>
          <a:prstGeom prst="rect">
            <a:avLst/>
          </a:prstGeom>
          <a:noFill/>
        </p:spPr>
        <p:txBody>
          <a:bodyPr wrap="square" rtlCol="0" anchor="t">
            <a:spAutoFit/>
          </a:bodyPr>
          <a:p>
            <a:r>
              <a:rPr lang="zh-CN" altLang="en-US"/>
              <a:t>代理模式（</a:t>
            </a:r>
            <a:r>
              <a:rPr lang="zh-CN" altLang="en-US">
                <a:solidFill>
                  <a:srgbClr val="FF0000"/>
                </a:solidFill>
              </a:rPr>
              <a:t>Proxy Pattern</a:t>
            </a:r>
            <a:r>
              <a:rPr lang="zh-CN" altLang="en-US"/>
              <a:t>）为其他对象提供一种代理以控制对这个对象的访问。代理模式能够协调调用者和被调用者，在一定程度上降低了系统的耦合度。</a:t>
            </a:r>
            <a:endParaRPr lang="zh-CN" altLang="en-US"/>
          </a:p>
          <a:p>
            <a:endParaRPr lang="zh-CN" altLang="en-US"/>
          </a:p>
          <a:p>
            <a:pPr algn="l"/>
            <a:r>
              <a:rPr lang="zh-CN" altLang="en-US">
                <a:sym typeface="+mn-ea"/>
              </a:rPr>
              <a:t>代理对象在客服端和目标对象之间起到中介作用，代理模式属于</a:t>
            </a:r>
            <a:r>
              <a:rPr lang="zh-CN" altLang="en-US">
                <a:solidFill>
                  <a:srgbClr val="FF0000"/>
                </a:solidFill>
                <a:sym typeface="+mn-ea"/>
              </a:rPr>
              <a:t>结构型</a:t>
            </a:r>
            <a:r>
              <a:rPr lang="zh-CN" altLang="en-US">
                <a:sym typeface="+mn-ea"/>
              </a:rPr>
              <a:t>设计模式。</a:t>
            </a:r>
            <a:endParaRPr lang="zh-CN" altLang="en-US"/>
          </a:p>
          <a:p>
            <a:pPr algn="l"/>
            <a:endParaRPr lang="zh-CN" altLang="en-US"/>
          </a:p>
          <a:p>
            <a:pPr algn="l"/>
            <a:r>
              <a:rPr lang="zh-CN" altLang="en-US">
                <a:sym typeface="+mn-ea"/>
              </a:rPr>
              <a:t>使用代理模式主要有两个目的：一</a:t>
            </a:r>
            <a:r>
              <a:rPr lang="zh-CN" altLang="en-US">
                <a:solidFill>
                  <a:srgbClr val="FF0000"/>
                </a:solidFill>
                <a:sym typeface="+mn-ea"/>
              </a:rPr>
              <a:t>保护目标对象</a:t>
            </a:r>
            <a:r>
              <a:rPr lang="zh-CN" altLang="en-US">
                <a:sym typeface="+mn-ea"/>
              </a:rPr>
              <a:t>，二</a:t>
            </a:r>
            <a:r>
              <a:rPr lang="zh-CN" altLang="en-US">
                <a:solidFill>
                  <a:srgbClr val="FF0000"/>
                </a:solidFill>
                <a:sym typeface="+mn-ea"/>
              </a:rPr>
              <a:t>增强目标对象</a:t>
            </a:r>
            <a:r>
              <a:rPr lang="zh-CN" altLang="en-US">
                <a:sym typeface="+mn-ea"/>
              </a:rPr>
              <a:t>。</a:t>
            </a:r>
            <a:endParaRPr lang="zh-CN" altLang="en-US"/>
          </a:p>
          <a:p>
            <a:endParaRPr lang="zh-CN" altLang="en-US"/>
          </a:p>
          <a:p>
            <a:pPr algn="l"/>
            <a:r>
              <a:rPr lang="zh-CN" altLang="en-US">
                <a:sym typeface="+mn-ea"/>
              </a:rPr>
              <a:t>代理模式可分为</a:t>
            </a:r>
            <a:r>
              <a:rPr lang="zh-CN" altLang="en-US">
                <a:solidFill>
                  <a:srgbClr val="FF0000"/>
                </a:solidFill>
                <a:sym typeface="+mn-ea"/>
              </a:rPr>
              <a:t>静态代理</a:t>
            </a:r>
            <a:r>
              <a:rPr lang="zh-CN" altLang="en-US">
                <a:sym typeface="+mn-ea"/>
              </a:rPr>
              <a:t>和</a:t>
            </a:r>
            <a:r>
              <a:rPr lang="zh-CN" altLang="en-US">
                <a:solidFill>
                  <a:srgbClr val="FF0000"/>
                </a:solidFill>
                <a:sym typeface="+mn-ea"/>
              </a:rPr>
              <a:t>动态代理</a:t>
            </a:r>
            <a:r>
              <a:rPr lang="zh-CN" altLang="en-US">
                <a:sym typeface="+mn-ea"/>
              </a:rPr>
              <a:t>。</a:t>
            </a:r>
            <a:endParaRPr lang="zh-CN" altLang="en-US"/>
          </a:p>
          <a:p>
            <a:pPr algn="l"/>
            <a:endParaRPr lang="zh-CN" altLang="en-US"/>
          </a:p>
          <a:p>
            <a:pPr algn="l"/>
            <a:r>
              <a:rPr lang="en-US" altLang="zh-CN">
                <a:sym typeface="+mn-ea"/>
              </a:rPr>
              <a:t>1</a:t>
            </a:r>
            <a:r>
              <a:rPr lang="zh-CN" altLang="en-US">
                <a:sym typeface="+mn-ea"/>
              </a:rPr>
              <a:t>、静态代理：在代理之前，所有的东西都是</a:t>
            </a:r>
            <a:r>
              <a:rPr lang="zh-CN" altLang="en-US">
                <a:solidFill>
                  <a:srgbClr val="FF0000"/>
                </a:solidFill>
                <a:sym typeface="+mn-ea"/>
              </a:rPr>
              <a:t>已知</a:t>
            </a:r>
            <a:r>
              <a:rPr lang="zh-CN" altLang="en-US">
                <a:sym typeface="+mn-ea"/>
              </a:rPr>
              <a:t>的（人工）</a:t>
            </a:r>
            <a:endParaRPr lang="zh-CN" altLang="en-US"/>
          </a:p>
          <a:p>
            <a:pPr algn="l"/>
            <a:r>
              <a:rPr lang="en-US" altLang="zh-CN">
                <a:sym typeface="+mn-ea"/>
              </a:rPr>
              <a:t>2</a:t>
            </a:r>
            <a:r>
              <a:rPr lang="zh-CN" altLang="en-US">
                <a:sym typeface="+mn-ea"/>
              </a:rPr>
              <a:t>、动态代理：在代理之前，所有的东西都是</a:t>
            </a:r>
            <a:r>
              <a:rPr lang="zh-CN" altLang="en-US">
                <a:solidFill>
                  <a:srgbClr val="FF0000"/>
                </a:solidFill>
                <a:sym typeface="+mn-ea"/>
              </a:rPr>
              <a:t>未知</a:t>
            </a:r>
            <a:r>
              <a:rPr lang="zh-CN" altLang="en-US">
                <a:sym typeface="+mn-ea"/>
              </a:rPr>
              <a:t>的（智能）</a:t>
            </a:r>
            <a:endParaRPr lang="zh-CN" altLang="en-US"/>
          </a:p>
          <a:p>
            <a:endParaRPr lang="zh-CN" altLang="en-US"/>
          </a:p>
          <a:p>
            <a:r>
              <a:rPr lang="zh-CN" altLang="en-US" b="1">
                <a:sym typeface="+mn-ea"/>
              </a:rPr>
              <a:t>详细操作，请看演示。</a:t>
            </a:r>
            <a:endParaRPr lang="zh-CN" altLang="en-US" b="1"/>
          </a:p>
          <a:p>
            <a:endParaRPr lang="zh-CN" altLang="en-US"/>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92935" y="1311910"/>
            <a:ext cx="9784080" cy="4246245"/>
          </a:xfrm>
          <a:prstGeom prst="rect">
            <a:avLst/>
          </a:prstGeom>
          <a:noFill/>
        </p:spPr>
        <p:txBody>
          <a:bodyPr wrap="square" rtlCol="0" anchor="t">
            <a:spAutoFit/>
          </a:bodyPr>
          <a:p>
            <a:pPr algn="l"/>
            <a:endParaRPr lang="zh-CN" altLang="en-US">
              <a:solidFill>
                <a:srgbClr val="FF0000"/>
              </a:solidFill>
              <a:sym typeface="+mn-ea"/>
            </a:endParaRPr>
          </a:p>
          <a:p>
            <a:pPr algn="l"/>
            <a:r>
              <a:rPr lang="zh-CN" altLang="en-US">
                <a:solidFill>
                  <a:srgbClr val="FF0000"/>
                </a:solidFill>
                <a:sym typeface="+mn-ea"/>
              </a:rPr>
              <a:t>优点：</a:t>
            </a:r>
            <a:endParaRPr lang="zh-CN" altLang="en-US">
              <a:solidFill>
                <a:srgbClr val="FF0000"/>
              </a:solidFill>
            </a:endParaRPr>
          </a:p>
          <a:p>
            <a:pPr algn="l"/>
            <a:endParaRPr lang="zh-CN" altLang="en-US"/>
          </a:p>
          <a:p>
            <a:pPr algn="l"/>
            <a:r>
              <a:rPr lang="zh-CN" altLang="en-US">
                <a:sym typeface="+mn-ea"/>
              </a:rPr>
              <a:t>1、代理模式能将代理对象与真实被调用的目标对象分离。 </a:t>
            </a:r>
            <a:endParaRPr lang="zh-CN" altLang="en-US">
              <a:sym typeface="+mn-ea"/>
            </a:endParaRPr>
          </a:p>
          <a:p>
            <a:pPr algn="l"/>
            <a:r>
              <a:rPr lang="zh-CN" altLang="en-US">
                <a:sym typeface="+mn-ea"/>
              </a:rPr>
              <a:t>2、一定程度上降低了系统的耦合度，扩展性好。</a:t>
            </a:r>
            <a:endParaRPr lang="zh-CN" altLang="en-US">
              <a:sym typeface="+mn-ea"/>
            </a:endParaRPr>
          </a:p>
          <a:p>
            <a:pPr algn="l"/>
            <a:r>
              <a:rPr lang="zh-CN" altLang="en-US">
                <a:sym typeface="+mn-ea"/>
              </a:rPr>
              <a:t>3、可以起到保护目标对象的作用。 </a:t>
            </a:r>
            <a:endParaRPr lang="zh-CN" altLang="en-US">
              <a:sym typeface="+mn-ea"/>
            </a:endParaRPr>
          </a:p>
          <a:p>
            <a:pPr algn="l"/>
            <a:r>
              <a:rPr lang="zh-CN" altLang="en-US">
                <a:sym typeface="+mn-ea"/>
              </a:rPr>
              <a:t>4、可以对目标对象的功能增强。</a:t>
            </a:r>
            <a:endParaRPr lang="zh-CN" altLang="en-US">
              <a:sym typeface="+mn-ea"/>
            </a:endParaRPr>
          </a:p>
          <a:p>
            <a:pPr algn="l"/>
            <a:endParaRPr lang="zh-CN" altLang="en-US">
              <a:solidFill>
                <a:srgbClr val="FF0000"/>
              </a:solidFill>
              <a:sym typeface="+mn-ea"/>
            </a:endParaRPr>
          </a:p>
          <a:p>
            <a:pPr algn="l"/>
            <a:r>
              <a:rPr lang="zh-CN" altLang="en-US">
                <a:solidFill>
                  <a:srgbClr val="FF0000"/>
                </a:solidFill>
                <a:sym typeface="+mn-ea"/>
              </a:rPr>
              <a:t>缺点：</a:t>
            </a:r>
            <a:endParaRPr lang="zh-CN" altLang="en-US">
              <a:solidFill>
                <a:srgbClr val="FF0000"/>
              </a:solidFill>
            </a:endParaRPr>
          </a:p>
          <a:p>
            <a:pPr algn="l"/>
            <a:endParaRPr lang="zh-CN" altLang="en-US"/>
          </a:p>
          <a:p>
            <a:pPr algn="l"/>
            <a:r>
              <a:rPr lang="zh-CN" altLang="en-US">
                <a:sym typeface="+mn-ea"/>
              </a:rPr>
              <a:t>1、代理模式会造成系统设计中类的数量增加。</a:t>
            </a:r>
            <a:endParaRPr lang="zh-CN" altLang="en-US">
              <a:sym typeface="+mn-ea"/>
            </a:endParaRPr>
          </a:p>
          <a:p>
            <a:pPr algn="l"/>
            <a:r>
              <a:rPr lang="zh-CN" altLang="en-US">
                <a:sym typeface="+mn-ea"/>
              </a:rPr>
              <a:t>2、在客户端和目标对象增加一个代理对象，会造成请求处理速度变慢。 </a:t>
            </a:r>
            <a:endParaRPr lang="zh-CN" altLang="en-US">
              <a:sym typeface="+mn-ea"/>
            </a:endParaRPr>
          </a:p>
          <a:p>
            <a:pPr algn="l"/>
            <a:r>
              <a:rPr lang="zh-CN" altLang="en-US">
                <a:sym typeface="+mn-ea"/>
              </a:rPr>
              <a:t>3、增加了系统的复杂度。</a:t>
            </a:r>
            <a:endParaRPr lang="zh-CN" altLang="en-US">
              <a:sym typeface="+mn-ea"/>
            </a:endParaRPr>
          </a:p>
          <a:p>
            <a:pPr algn="l"/>
            <a:endParaRPr lang="zh-CN" altLang="en-US">
              <a:sym typeface="+mn-ea"/>
            </a:endParaRPr>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0545" y="1671955"/>
            <a:ext cx="9784080" cy="4523105"/>
          </a:xfrm>
          <a:prstGeom prst="rect">
            <a:avLst/>
          </a:prstGeom>
          <a:noFill/>
        </p:spPr>
        <p:txBody>
          <a:bodyPr wrap="square" rtlCol="0" anchor="t">
            <a:spAutoFit/>
          </a:bodyPr>
          <a:p>
            <a:pPr algn="l"/>
            <a:endParaRPr lang="zh-CN" altLang="en-US">
              <a:sym typeface="+mn-ea"/>
            </a:endParaRPr>
          </a:p>
          <a:p>
            <a:pPr algn="l"/>
            <a:r>
              <a:rPr lang="zh-CN" altLang="en-US">
                <a:solidFill>
                  <a:srgbClr val="FF0000"/>
                </a:solidFill>
                <a:sym typeface="+mn-ea"/>
              </a:rPr>
              <a:t>静态代理</a:t>
            </a:r>
            <a:r>
              <a:rPr lang="zh-CN" altLang="en-US">
                <a:sym typeface="+mn-ea"/>
              </a:rPr>
              <a:t>：</a:t>
            </a:r>
            <a:endParaRPr lang="zh-CN" altLang="en-US">
              <a:sym typeface="+mn-ea"/>
            </a:endParaRPr>
          </a:p>
          <a:p>
            <a:pPr algn="l"/>
            <a:endParaRPr lang="zh-CN" altLang="en-US"/>
          </a:p>
          <a:p>
            <a:pPr algn="l"/>
            <a:r>
              <a:rPr lang="zh-CN" altLang="en-US"/>
              <a:t>静态代理在使用时,需要定义接口或者父类,被代理对象与代理对象</a:t>
            </a:r>
            <a:r>
              <a:rPr lang="zh-CN" altLang="en-US">
                <a:solidFill>
                  <a:srgbClr val="FF0000"/>
                </a:solidFill>
              </a:rPr>
              <a:t>一起实现相同的接口</a:t>
            </a:r>
            <a:r>
              <a:rPr lang="zh-CN" altLang="en-US"/>
              <a:t>或者是</a:t>
            </a:r>
            <a:endParaRPr lang="zh-CN" altLang="en-US"/>
          </a:p>
          <a:p>
            <a:pPr algn="l"/>
            <a:r>
              <a:rPr lang="zh-CN" altLang="en-US">
                <a:solidFill>
                  <a:srgbClr val="FF0000"/>
                </a:solidFill>
              </a:rPr>
              <a:t>继承相同父类</a:t>
            </a:r>
            <a:r>
              <a:rPr lang="zh-CN" altLang="en-US"/>
              <a:t>.</a:t>
            </a:r>
            <a:endParaRPr lang="zh-CN" altLang="en-US"/>
          </a:p>
          <a:p>
            <a:pPr algn="l"/>
            <a:endParaRPr lang="zh-CN" altLang="en-US"/>
          </a:p>
          <a:p>
            <a:pPr algn="l"/>
            <a:r>
              <a:rPr lang="zh-CN" altLang="en-US">
                <a:solidFill>
                  <a:srgbClr val="FF0000"/>
                </a:solidFill>
              </a:rPr>
              <a:t>优点</a:t>
            </a:r>
            <a:r>
              <a:rPr lang="zh-CN" altLang="en-US"/>
              <a:t>：</a:t>
            </a:r>
            <a:endParaRPr lang="zh-CN" altLang="en-US"/>
          </a:p>
          <a:p>
            <a:pPr algn="l"/>
            <a:endParaRPr lang="en-US" altLang="zh-CN"/>
          </a:p>
          <a:p>
            <a:pPr algn="l"/>
            <a:r>
              <a:rPr lang="en-US" altLang="zh-CN"/>
              <a:t>可以做到在不修改目标对象的功能前提下,对目标功能扩展.</a:t>
            </a:r>
            <a:endParaRPr lang="en-US" altLang="zh-CN"/>
          </a:p>
          <a:p>
            <a:pPr algn="l"/>
            <a:endParaRPr lang="en-US" altLang="zh-CN"/>
          </a:p>
          <a:p>
            <a:pPr algn="l"/>
            <a:r>
              <a:rPr lang="zh-CN" altLang="en-US">
                <a:solidFill>
                  <a:srgbClr val="FF0000"/>
                </a:solidFill>
              </a:rPr>
              <a:t>缺点</a:t>
            </a:r>
            <a:r>
              <a:rPr lang="zh-CN" altLang="en-US"/>
              <a:t>：</a:t>
            </a:r>
            <a:endParaRPr lang="zh-CN" altLang="en-US"/>
          </a:p>
          <a:p>
            <a:pPr algn="l"/>
            <a:endParaRPr lang="zh-CN" altLang="en-US"/>
          </a:p>
          <a:p>
            <a:pPr algn="l"/>
            <a:r>
              <a:rPr lang="zh-CN" altLang="en-US"/>
              <a:t>因为代理对象需要与目标对象实现一样的接口,所以会有很多代理类,类太多.同时,一旦接口增加方法,目标对象与代理对象都要维护.</a:t>
            </a:r>
            <a:endParaRPr lang="zh-CN" altLang="en-US"/>
          </a:p>
          <a:p>
            <a:pPr algn="l"/>
            <a:endParaRPr lang="zh-CN" altLang="en-US"/>
          </a:p>
          <a:p>
            <a:pPr algn="l"/>
            <a:r>
              <a:rPr lang="zh-CN" altLang="en-US"/>
              <a:t>如何解决静态代理中的缺点呢?</a:t>
            </a:r>
            <a:r>
              <a:rPr lang="en-US" altLang="zh-CN"/>
              <a:t> </a:t>
            </a:r>
            <a:r>
              <a:rPr lang="zh-CN" altLang="en-US"/>
              <a:t>答案是可以使用动态代理方式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1180" y="952500"/>
            <a:ext cx="9784080" cy="6739255"/>
          </a:xfrm>
          <a:prstGeom prst="rect">
            <a:avLst/>
          </a:prstGeom>
          <a:noFill/>
        </p:spPr>
        <p:txBody>
          <a:bodyPr wrap="square" rtlCol="0" anchor="t">
            <a:spAutoFit/>
          </a:bodyPr>
          <a:p>
            <a:pPr algn="l"/>
            <a:r>
              <a:rPr lang="zh-CN" altLang="en-US">
                <a:solidFill>
                  <a:srgbClr val="FF0000"/>
                </a:solidFill>
                <a:sym typeface="+mn-ea"/>
              </a:rPr>
              <a:t>动态代理</a:t>
            </a:r>
            <a:r>
              <a:rPr lang="zh-CN" altLang="en-US">
                <a:sym typeface="+mn-ea"/>
              </a:rPr>
              <a:t>：</a:t>
            </a:r>
            <a:endParaRPr lang="zh-CN" altLang="en-US">
              <a:sym typeface="+mn-ea"/>
            </a:endParaRPr>
          </a:p>
          <a:p>
            <a:pPr algn="l"/>
            <a:endParaRPr lang="zh-CN" altLang="en-US"/>
          </a:p>
          <a:p>
            <a:pPr algn="l"/>
            <a:r>
              <a:rPr lang="en-US" altLang="zh-CN">
                <a:sym typeface="+mn-ea"/>
              </a:rPr>
              <a:t>   1</a:t>
            </a:r>
            <a:r>
              <a:rPr lang="zh-CN" altLang="en-US">
                <a:sym typeface="+mn-ea"/>
              </a:rPr>
              <a:t>、</a:t>
            </a:r>
            <a:r>
              <a:rPr lang="zh-CN" altLang="en-US">
                <a:solidFill>
                  <a:srgbClr val="FF0000"/>
                </a:solidFill>
                <a:sym typeface="+mn-ea"/>
              </a:rPr>
              <a:t>JDK</a:t>
            </a:r>
            <a:r>
              <a:rPr lang="en-US" altLang="zh-CN">
                <a:solidFill>
                  <a:srgbClr val="FF0000"/>
                </a:solidFill>
                <a:sym typeface="+mn-ea"/>
              </a:rPr>
              <a:t> Proxy</a:t>
            </a:r>
            <a:r>
              <a:rPr lang="zh-CN" altLang="en-US">
                <a:sym typeface="+mn-ea"/>
              </a:rPr>
              <a:t>：采用读取接口的信息</a:t>
            </a:r>
            <a:endParaRPr lang="zh-CN" altLang="en-US">
              <a:sym typeface="+mn-ea"/>
            </a:endParaRPr>
          </a:p>
          <a:p>
            <a:pPr algn="l"/>
            <a:r>
              <a:rPr lang="en-US" altLang="zh-CN">
                <a:sym typeface="+mn-ea"/>
              </a:rPr>
              <a:t>	</a:t>
            </a:r>
            <a:r>
              <a:rPr lang="zh-CN" altLang="en-US">
                <a:sym typeface="+mn-ea"/>
              </a:rPr>
              <a:t>对于用户而言，必须要有一个接口实现，目标类相对来说复杂</a:t>
            </a:r>
            <a:endParaRPr lang="zh-CN" altLang="en-US">
              <a:sym typeface="+mn-ea"/>
            </a:endParaRPr>
          </a:p>
          <a:p>
            <a:pPr algn="l"/>
            <a:r>
              <a:rPr lang="en-US" altLang="zh-CN">
                <a:sym typeface="+mn-ea"/>
              </a:rPr>
              <a:t>	</a:t>
            </a:r>
            <a:r>
              <a:rPr lang="zh-CN" altLang="en-US">
                <a:sym typeface="+mn-ea"/>
              </a:rPr>
              <a:t>生成代理的逻辑简单，执行效率相对要低，每次都要反射动态调用</a:t>
            </a:r>
            <a:endParaRPr lang="zh-CN" altLang="en-US"/>
          </a:p>
          <a:p>
            <a:pPr algn="l"/>
            <a:endParaRPr lang="zh-CN" altLang="en-US"/>
          </a:p>
          <a:p>
            <a:pPr algn="l"/>
            <a:r>
              <a:rPr lang="en-US" altLang="zh-CN">
                <a:sym typeface="+mn-ea"/>
              </a:rPr>
              <a:t>   2</a:t>
            </a:r>
            <a:r>
              <a:rPr lang="zh-CN" altLang="en-US">
                <a:sym typeface="+mn-ea"/>
              </a:rPr>
              <a:t>、</a:t>
            </a:r>
            <a:r>
              <a:rPr lang="zh-CN" altLang="en-US">
                <a:solidFill>
                  <a:srgbClr val="FF0000"/>
                </a:solidFill>
                <a:sym typeface="+mn-ea"/>
              </a:rPr>
              <a:t>CGLib</a:t>
            </a:r>
            <a:r>
              <a:rPr lang="en-US" altLang="zh-CN">
                <a:solidFill>
                  <a:srgbClr val="FF0000"/>
                </a:solidFill>
                <a:sym typeface="+mn-ea"/>
              </a:rPr>
              <a:t> Proxy</a:t>
            </a:r>
            <a:r>
              <a:rPr lang="zh-CN" altLang="en-US">
                <a:sym typeface="+mn-ea"/>
              </a:rPr>
              <a:t>：覆盖父类方法</a:t>
            </a:r>
            <a:endParaRPr lang="zh-CN" altLang="en-US"/>
          </a:p>
          <a:p>
            <a:pPr algn="l"/>
            <a:r>
              <a:rPr lang="en-US" altLang="zh-CN">
                <a:sym typeface="+mn-ea"/>
              </a:rPr>
              <a:t>	</a:t>
            </a:r>
            <a:r>
              <a:rPr lang="zh-CN" altLang="en-US">
                <a:sym typeface="+mn-ea"/>
              </a:rPr>
              <a:t>对于用户而言，</a:t>
            </a:r>
            <a:r>
              <a:rPr lang="zh-CN" altLang="en-US">
                <a:sym typeface="+mn-ea"/>
              </a:rPr>
              <a:t>可以代理任意一个普通的类，没有任何要求</a:t>
            </a:r>
            <a:endParaRPr lang="zh-CN" altLang="en-US"/>
          </a:p>
          <a:p>
            <a:pPr algn="l"/>
            <a:r>
              <a:rPr lang="en-US" altLang="zh-CN">
                <a:sym typeface="+mn-ea"/>
              </a:rPr>
              <a:t>	</a:t>
            </a:r>
            <a:r>
              <a:rPr lang="zh-CN" altLang="en-US">
                <a:sym typeface="+mn-ea"/>
              </a:rPr>
              <a:t>生成代理逻辑更复杂，调用效率更高，生成一个包含了所有的逻辑的FastClass</a:t>
            </a:r>
            <a:endParaRPr lang="zh-CN" altLang="en-US"/>
          </a:p>
          <a:p>
            <a:pPr algn="l"/>
            <a:endParaRPr lang="zh-CN" altLang="en-US"/>
          </a:p>
          <a:p>
            <a:pPr algn="l"/>
            <a:r>
              <a:rPr lang="zh-CN" altLang="en-US">
                <a:solidFill>
                  <a:srgbClr val="FF0000"/>
                </a:solidFill>
                <a:sym typeface="+mn-ea"/>
              </a:rPr>
              <a:t>目的</a:t>
            </a:r>
            <a:r>
              <a:rPr lang="zh-CN" altLang="en-US">
                <a:sym typeface="+mn-ea"/>
              </a:rPr>
              <a:t>：</a:t>
            </a:r>
            <a:endParaRPr lang="zh-CN" altLang="en-US">
              <a:sym typeface="+mn-ea"/>
            </a:endParaRPr>
          </a:p>
          <a:p>
            <a:pPr algn="l"/>
            <a:endParaRPr lang="zh-CN" altLang="en-US">
              <a:solidFill>
                <a:srgbClr val="FF0000"/>
              </a:solidFill>
              <a:sym typeface="+mn-ea"/>
            </a:endParaRPr>
          </a:p>
          <a:p>
            <a:pPr algn="l"/>
            <a:r>
              <a:rPr lang="zh-CN" altLang="en-US">
                <a:solidFill>
                  <a:schemeClr val="tx1"/>
                </a:solidFill>
                <a:sym typeface="+mn-ea"/>
              </a:rPr>
              <a:t>都是生成一个新的类，去实现增强代码逻辑的功能</a:t>
            </a:r>
            <a:endParaRPr lang="zh-CN" altLang="en-US">
              <a:solidFill>
                <a:schemeClr val="tx1"/>
              </a:solidFill>
            </a:endParaRPr>
          </a:p>
          <a:p>
            <a:pPr algn="l"/>
            <a:endParaRPr lang="zh-CN" altLang="en-US"/>
          </a:p>
          <a:p>
            <a:pPr algn="l"/>
            <a:r>
              <a:rPr lang="zh-CN" altLang="en-US">
                <a:solidFill>
                  <a:srgbClr val="FF0000"/>
                </a:solidFill>
              </a:rPr>
              <a:t>优点</a:t>
            </a:r>
            <a:r>
              <a:rPr lang="zh-CN" altLang="en-US"/>
              <a:t>：</a:t>
            </a:r>
            <a:endParaRPr lang="zh-CN" altLang="en-US"/>
          </a:p>
          <a:p>
            <a:pPr algn="l"/>
            <a:endParaRPr lang="zh-CN" altLang="en-US"/>
          </a:p>
          <a:p>
            <a:pPr algn="l"/>
            <a:r>
              <a:rPr lang="zh-CN" altLang="en-US"/>
              <a:t>代理对象,不需要实现接口</a:t>
            </a:r>
            <a:endParaRPr lang="zh-CN" altLang="en-US"/>
          </a:p>
          <a:p>
            <a:pPr algn="l"/>
            <a:endParaRPr lang="en-US" altLang="zh-CN"/>
          </a:p>
          <a:p>
            <a:pPr algn="l"/>
            <a:r>
              <a:rPr lang="zh-CN" altLang="en-US">
                <a:solidFill>
                  <a:srgbClr val="FF0000"/>
                </a:solidFill>
              </a:rPr>
              <a:t>缺点</a:t>
            </a:r>
            <a:r>
              <a:rPr lang="zh-CN" altLang="en-US"/>
              <a:t>：</a:t>
            </a:r>
            <a:endParaRPr lang="zh-CN" altLang="en-US"/>
          </a:p>
          <a:p>
            <a:pPr algn="l"/>
            <a:endParaRPr lang="zh-CN" altLang="en-US"/>
          </a:p>
          <a:p>
            <a:pPr algn="l"/>
            <a:r>
              <a:rPr lang="zh-CN" altLang="en-US">
                <a:solidFill>
                  <a:schemeClr val="tx1"/>
                </a:solidFill>
                <a:sym typeface="+mn-ea"/>
              </a:rPr>
              <a:t>CGLib不能代理final的方法</a:t>
            </a:r>
            <a:endParaRPr lang="zh-CN" altLang="en-US">
              <a:solidFill>
                <a:schemeClr val="tx1"/>
              </a:solidFill>
            </a:endParaRPr>
          </a:p>
          <a:p>
            <a:pPr algn="l"/>
            <a:endParaRPr lang="zh-CN" altLang="en-US"/>
          </a:p>
          <a:p>
            <a:pPr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820545" y="1671955"/>
            <a:ext cx="9784080" cy="3138170"/>
          </a:xfrm>
          <a:prstGeom prst="rect">
            <a:avLst/>
          </a:prstGeom>
          <a:noFill/>
        </p:spPr>
        <p:txBody>
          <a:bodyPr wrap="square" rtlCol="0" anchor="t">
            <a:spAutoFit/>
          </a:bodyPr>
          <a:p>
            <a:pPr algn="l"/>
            <a:endParaRPr lang="zh-CN" altLang="en-US">
              <a:sym typeface="+mn-ea"/>
            </a:endParaRPr>
          </a:p>
          <a:p>
            <a:pPr algn="l"/>
            <a:r>
              <a:rPr lang="zh-CN" altLang="en-US">
                <a:sym typeface="+mn-ea"/>
              </a:rPr>
              <a:t>静态代理和动态代理的本质区别 ：</a:t>
            </a:r>
            <a:endParaRPr lang="zh-CN" altLang="en-US">
              <a:sym typeface="+mn-ea"/>
            </a:endParaRPr>
          </a:p>
          <a:p>
            <a:pPr algn="l"/>
            <a:endParaRPr lang="zh-CN" altLang="en-US">
              <a:sym typeface="+mn-ea"/>
            </a:endParaRPr>
          </a:p>
          <a:p>
            <a:pPr algn="l"/>
            <a:r>
              <a:rPr lang="zh-CN" altLang="en-US">
                <a:sym typeface="+mn-ea"/>
              </a:rPr>
              <a:t>1、静态代理只能通过手动完成代理操作，如果</a:t>
            </a:r>
            <a:r>
              <a:rPr lang="zh-CN" altLang="en-US">
                <a:solidFill>
                  <a:srgbClr val="FF0000"/>
                </a:solidFill>
                <a:sym typeface="+mn-ea"/>
              </a:rPr>
              <a:t>被代理类增加新的方法，代理类需要同步新增</a:t>
            </a:r>
            <a:r>
              <a:rPr lang="zh-CN" altLang="en-US">
                <a:sym typeface="+mn-ea"/>
              </a:rPr>
              <a:t>，违背开闭原则。</a:t>
            </a:r>
            <a:endParaRPr lang="zh-CN" altLang="en-US">
              <a:sym typeface="+mn-ea"/>
            </a:endParaRPr>
          </a:p>
          <a:p>
            <a:pPr algn="l"/>
            <a:r>
              <a:rPr lang="zh-CN" altLang="en-US">
                <a:sym typeface="+mn-ea"/>
              </a:rPr>
              <a:t> </a:t>
            </a:r>
            <a:endParaRPr lang="zh-CN" altLang="en-US">
              <a:sym typeface="+mn-ea"/>
            </a:endParaRPr>
          </a:p>
          <a:p>
            <a:pPr algn="l"/>
            <a:r>
              <a:rPr lang="zh-CN" altLang="en-US">
                <a:sym typeface="+mn-ea"/>
              </a:rPr>
              <a:t>2、动态代理采用在运行时动态生成代码的方式，取消了对被代理类的扩展限制，遵循开闭原则。 </a:t>
            </a:r>
            <a:endParaRPr lang="zh-CN" altLang="en-US">
              <a:sym typeface="+mn-ea"/>
            </a:endParaRPr>
          </a:p>
          <a:p>
            <a:pPr algn="l"/>
            <a:endParaRPr lang="zh-CN" altLang="en-US">
              <a:sym typeface="+mn-ea"/>
            </a:endParaRPr>
          </a:p>
          <a:p>
            <a:pPr algn="l"/>
            <a:r>
              <a:rPr lang="zh-CN" altLang="en-US">
                <a:sym typeface="+mn-ea"/>
              </a:rPr>
              <a:t>3、若动态代理要对目标类的增强逻辑扩展，结合策略模式，只需要新增策略类便可完成， 无需修改代理类的代码。</a:t>
            </a:r>
            <a:endParaRPr lang="zh-CN" altLang="en-US">
              <a:sym typeface="+mn-ea"/>
            </a:endParaRPr>
          </a:p>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604645" y="1671955"/>
            <a:ext cx="9784080" cy="2584450"/>
          </a:xfrm>
          <a:prstGeom prst="rect">
            <a:avLst/>
          </a:prstGeom>
          <a:noFill/>
        </p:spPr>
        <p:txBody>
          <a:bodyPr wrap="square" rtlCol="0" anchor="t">
            <a:spAutoFit/>
          </a:bodyPr>
          <a:p>
            <a:r>
              <a:rPr lang="zh-CN" altLang="en-US">
                <a:solidFill>
                  <a:schemeClr val="tx1"/>
                </a:solidFill>
              </a:rPr>
              <a:t>CGLib 和 JDK 动态代理对比 </a:t>
            </a:r>
            <a:endParaRPr lang="zh-CN" altLang="en-US">
              <a:solidFill>
                <a:schemeClr val="tx1"/>
              </a:solidFill>
            </a:endParaRPr>
          </a:p>
          <a:p>
            <a:endParaRPr lang="zh-CN" altLang="en-US">
              <a:solidFill>
                <a:schemeClr val="tx1"/>
              </a:solidFill>
            </a:endParaRPr>
          </a:p>
          <a:p>
            <a:r>
              <a:rPr lang="zh-CN" altLang="en-US">
                <a:solidFill>
                  <a:schemeClr val="tx1"/>
                </a:solidFill>
              </a:rPr>
              <a:t>1.JDK 动态代理是实现了被代理对象的接口，CGLib 是继承了被代理对象。 </a:t>
            </a:r>
            <a:endParaRPr lang="zh-CN" altLang="en-US">
              <a:solidFill>
                <a:schemeClr val="tx1"/>
              </a:solidFill>
            </a:endParaRPr>
          </a:p>
          <a:p>
            <a:endParaRPr lang="zh-CN" altLang="en-US">
              <a:solidFill>
                <a:schemeClr val="tx1"/>
              </a:solidFill>
            </a:endParaRPr>
          </a:p>
          <a:p>
            <a:r>
              <a:rPr lang="zh-CN" altLang="en-US">
                <a:solidFill>
                  <a:schemeClr val="tx1"/>
                </a:solidFill>
              </a:rPr>
              <a:t>2.JDK 和 CGLib 都是在运行期生成字节码，JDK 是直接写 Class 字节码，CGLib 使用 ASM 框架写 Class 字节码，Cglib 代理实现更复杂，生成代理类比 JDK 效率低。</a:t>
            </a:r>
            <a:endParaRPr lang="zh-CN" altLang="en-US">
              <a:solidFill>
                <a:schemeClr val="tx1"/>
              </a:solidFill>
            </a:endParaRPr>
          </a:p>
          <a:p>
            <a:endParaRPr lang="zh-CN" altLang="en-US">
              <a:solidFill>
                <a:schemeClr val="tx1"/>
              </a:solidFill>
            </a:endParaRPr>
          </a:p>
          <a:p>
            <a:r>
              <a:rPr lang="zh-CN" altLang="en-US">
                <a:solidFill>
                  <a:schemeClr val="tx1"/>
                </a:solidFill>
              </a:rPr>
              <a:t> 3.JDK 调用代理方法，是通过反射机制调用，CGLib 是通过 FastClass 机制直接调用方法， CGLib 执行效率更高。</a:t>
            </a:r>
            <a:endParaRPr lang="zh-CN" altLang="en-US">
              <a:solidFill>
                <a:schemeClr val="tx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任意多边形 3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3" name="任意多边形 42"/>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6" name="Content Placeholder 2"/>
          <p:cNvSpPr txBox="1"/>
          <p:nvPr/>
        </p:nvSpPr>
        <p:spPr>
          <a:xfrm>
            <a:off x="577215" y="255270"/>
            <a:ext cx="3532505" cy="307340"/>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三</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设计模式详解</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mn-lt"/>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rPr>
              <a:t>代理模式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mn-lt"/>
            </a:endParaRPr>
          </a:p>
        </p:txBody>
      </p:sp>
      <p:sp>
        <p:nvSpPr>
          <p:cNvPr id="5" name="文本框 4"/>
          <p:cNvSpPr txBox="1"/>
          <p:nvPr/>
        </p:nvSpPr>
        <p:spPr>
          <a:xfrm>
            <a:off x="1904365" y="1672590"/>
            <a:ext cx="9784080" cy="2861310"/>
          </a:xfrm>
          <a:prstGeom prst="rect">
            <a:avLst/>
          </a:prstGeom>
          <a:noFill/>
        </p:spPr>
        <p:txBody>
          <a:bodyPr wrap="square" rtlCol="0" anchor="t">
            <a:spAutoFit/>
          </a:bodyPr>
          <a:p>
            <a:r>
              <a:rPr lang="zh-CN" altLang="en-US">
                <a:solidFill>
                  <a:srgbClr val="FF0000"/>
                </a:solidFill>
              </a:rPr>
              <a:t>代理模式与 Spring</a:t>
            </a:r>
            <a:r>
              <a:rPr lang="zh-CN" altLang="en-US"/>
              <a:t>：</a:t>
            </a:r>
            <a:endParaRPr lang="zh-CN" altLang="en-US"/>
          </a:p>
          <a:p>
            <a:endParaRPr lang="zh-CN" altLang="en-US"/>
          </a:p>
          <a:p>
            <a:r>
              <a:rPr lang="zh-CN" altLang="en-US"/>
              <a:t>Spring 中的代理选择原则 </a:t>
            </a:r>
            <a:endParaRPr lang="zh-CN" altLang="en-US"/>
          </a:p>
          <a:p>
            <a:endParaRPr lang="zh-CN" altLang="en-US"/>
          </a:p>
          <a:p>
            <a:r>
              <a:rPr lang="zh-CN" altLang="en-US"/>
              <a:t>1、当 Bean 有实现接口时，Spring 就会用 JDK 的动态代理 </a:t>
            </a:r>
            <a:endParaRPr lang="zh-CN" altLang="en-US"/>
          </a:p>
          <a:p>
            <a:endParaRPr lang="zh-CN" altLang="en-US"/>
          </a:p>
          <a:p>
            <a:r>
              <a:rPr lang="zh-CN" altLang="en-US"/>
              <a:t>2、当 Bean 没有实现接口时，Spring 选择 CGLib。</a:t>
            </a:r>
            <a:endParaRPr lang="zh-CN" altLang="en-US"/>
          </a:p>
          <a:p>
            <a:endParaRPr lang="zh-CN" altLang="en-US"/>
          </a:p>
          <a:p>
            <a:r>
              <a:rPr lang="zh-CN" altLang="en-US"/>
              <a:t>3、Spring 可以通过配置强制使用 CGLib，只需在 Spring 的配置文件中加入如下代码：</a:t>
            </a:r>
            <a:endParaRPr lang="zh-CN" altLang="en-US"/>
          </a:p>
          <a:p>
            <a:endParaRPr lang="zh-CN" altLang="en-US"/>
          </a:p>
        </p:txBody>
      </p:sp>
      <p:pic>
        <p:nvPicPr>
          <p:cNvPr id="2" name="图片 1"/>
          <p:cNvPicPr>
            <a:picLocks noChangeAspect="1"/>
          </p:cNvPicPr>
          <p:nvPr/>
        </p:nvPicPr>
        <p:blipFill>
          <a:blip r:embed="rId3"/>
          <a:stretch>
            <a:fillRect/>
          </a:stretch>
        </p:blipFill>
        <p:spPr>
          <a:xfrm>
            <a:off x="2181225" y="4696460"/>
            <a:ext cx="9579610" cy="3594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5344160" y="2588260"/>
            <a:ext cx="6443345" cy="676910"/>
          </a:xfrm>
          <a:prstGeom prst="rect">
            <a:avLst/>
          </a:prstGeom>
          <a:noFill/>
        </p:spPr>
        <p:txBody>
          <a:bodyPr wrap="square" lIns="0" tIns="0" rIns="0" bIns="0" rtlCol="0">
            <a:spAutoFit/>
          </a:bodyPr>
          <a:lstStyle/>
          <a:p>
            <a:r>
              <a:rPr lang="zh-CN" altLang="en-US"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设计模式总结</a:t>
            </a:r>
            <a:r>
              <a:rPr lang="en-US" altLang="zh-CN" sz="4400" dirty="0">
                <a:solidFill>
                  <a:schemeClr val="accent1"/>
                </a:solidFill>
                <a:latin typeface="Arial" panose="020B0604020202020204" pitchFamily="34" charset="0"/>
                <a:ea typeface="微软雅黑" panose="020B0503020204020204" pitchFamily="34" charset="-122"/>
                <a:sym typeface="Arial" panose="020B0604020202020204" pitchFamily="34" charset="0"/>
              </a:rPr>
              <a:t> </a:t>
            </a:r>
            <a:endParaRPr lang="en-GB" altLang="zh-CN" sz="44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4" name="TextBox 49"/>
          <p:cNvSpPr txBox="1"/>
          <p:nvPr/>
        </p:nvSpPr>
        <p:spPr>
          <a:xfrm>
            <a:off x="5344184" y="3403289"/>
            <a:ext cx="5183515" cy="368935"/>
          </a:xfrm>
          <a:prstGeom prst="rect">
            <a:avLst/>
          </a:prstGeom>
          <a:noFill/>
        </p:spPr>
        <p:txBody>
          <a:bodyPr wrap="square" lIns="0" tIns="0" rIns="0" bIns="0" rtlCol="0">
            <a:spAutoFit/>
          </a:bodyPr>
          <a:lstStyle/>
          <a:p>
            <a:pPr eaLnBrk="0" hangingPunct="0"/>
            <a:r>
              <a:rPr lang="en-US" altLang="zh-CN" sz="1200" dirty="0">
                <a:solidFill>
                  <a:schemeClr val="accent1"/>
                </a:solidFill>
                <a:latin typeface="微软雅黑" panose="020B0503020204020204" pitchFamily="34" charset="-122"/>
                <a:ea typeface="微软雅黑" panose="020B0503020204020204" pitchFamily="34" charset="-122"/>
                <a:cs typeface="+mn-ea"/>
                <a:sym typeface="+mn-lt"/>
              </a:rPr>
              <a:t>  </a:t>
            </a:r>
            <a:r>
              <a:rPr lang="zh-CN" altLang="en-US" sz="1200" dirty="0">
                <a:solidFill>
                  <a:schemeClr val="accent1"/>
                </a:solidFill>
                <a:latin typeface="微软雅黑" panose="020B0503020204020204" pitchFamily="34" charset="-122"/>
                <a:ea typeface="微软雅黑" panose="020B0503020204020204" pitchFamily="34" charset="-122"/>
                <a:cs typeface="+mn-ea"/>
                <a:sym typeface="+mn-lt"/>
              </a:rPr>
              <a:t>不要为了套用设计模式而使用设计模式，而是，在业务上到遇到问题时，很自然地想到设计模式作 为一种解决方案。</a:t>
            </a:r>
            <a:endParaRPr lang="zh-CN" altLang="en-US" sz="1200" dirty="0">
              <a:solidFill>
                <a:schemeClr val="accent1"/>
              </a:solidFill>
              <a:latin typeface="微软雅黑" panose="020B0503020204020204" pitchFamily="34" charset="-122"/>
              <a:ea typeface="微软雅黑" panose="020B0503020204020204" pitchFamily="34" charset="-122"/>
              <a:cs typeface="+mn-ea"/>
              <a:sym typeface="+mn-lt"/>
            </a:endParaRPr>
          </a:p>
        </p:txBody>
      </p:sp>
      <p:sp>
        <p:nvSpPr>
          <p:cNvPr id="15" name="矩形 259"/>
          <p:cNvSpPr>
            <a:spLocks noChangeArrowheads="1"/>
          </p:cNvSpPr>
          <p:nvPr/>
        </p:nvSpPr>
        <p:spPr bwMode="auto">
          <a:xfrm>
            <a:off x="3255952" y="1951625"/>
            <a:ext cx="2196442" cy="2214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13800" cap="all" spc="300" dirty="0">
                <a:solidFill>
                  <a:schemeClr val="accent1"/>
                </a:solidFill>
                <a:latin typeface="Impact" panose="020B0806030902050204" pitchFamily="34" charset="0"/>
                <a:cs typeface="Arial" panose="020B0604020202020204" pitchFamily="34" charset="0"/>
              </a:rPr>
              <a:t>04</a:t>
            </a:r>
            <a:endParaRPr lang="zh-CN" altLang="en-US" sz="13800" cap="all" spc="300" dirty="0">
              <a:solidFill>
                <a:schemeClr val="accent1"/>
              </a:solidFill>
              <a:latin typeface="Impact" panose="020B0806030902050204" pitchFamily="34" charset="0"/>
              <a:cs typeface="Arial" panose="020B0604020202020204" pitchFamily="34" charset="0"/>
            </a:endParaRPr>
          </a:p>
        </p:txBody>
      </p:sp>
      <p:sp>
        <p:nvSpPr>
          <p:cNvPr id="6"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7"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outVertical)">
                                      <p:cBhvr>
                                        <p:cTn id="10" dur="500"/>
                                        <p:tgtEl>
                                          <p:spTgt spid="6"/>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5"/>
                                        </p:tgtEl>
                                        <p:attrNameLst>
                                          <p:attrName>style.visibility</p:attrName>
                                        </p:attrNameLst>
                                      </p:cBhvr>
                                      <p:to>
                                        <p:strVal val="visible"/>
                                      </p:to>
                                    </p:set>
                                    <p:anim calcmode="lin" valueType="num">
                                      <p:cBhvr>
                                        <p:cTn id="14"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5"/>
                                        </p:tgtEl>
                                        <p:attrNameLst>
                                          <p:attrName>ppt_y</p:attrName>
                                        </p:attrNameLst>
                                      </p:cBhvr>
                                      <p:tavLst>
                                        <p:tav tm="0">
                                          <p:val>
                                            <p:strVal val="#ppt_y"/>
                                          </p:val>
                                        </p:tav>
                                        <p:tav tm="100000">
                                          <p:val>
                                            <p:strVal val="#ppt_y"/>
                                          </p:val>
                                        </p:tav>
                                      </p:tavLst>
                                    </p:anim>
                                    <p:anim calcmode="lin" valueType="num">
                                      <p:cBhvr>
                                        <p:cTn id="16"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5"/>
                                        </p:tgtEl>
                                      </p:cBhvr>
                                    </p:animEffect>
                                  </p:childTnLst>
                                </p:cTn>
                              </p:par>
                            </p:childTnLst>
                          </p:cTn>
                        </p:par>
                        <p:par>
                          <p:cTn id="19" fill="hold">
                            <p:stCondLst>
                              <p:cond delay="1049"/>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15"/>
                                        </p:tgtEl>
                                      </p:cBhvr>
                                    </p:animEffect>
                                    <p:animScale>
                                      <p:cBhvr>
                                        <p:cTn id="22" dur="250" autoRev="1" fill="hold"/>
                                        <p:tgtEl>
                                          <p:spTgt spid="15"/>
                                        </p:tgtEl>
                                      </p:cBhvr>
                                      <p:by x="105000" y="105000"/>
                                    </p:animScale>
                                  </p:childTnLst>
                                </p:cTn>
                              </p:par>
                            </p:childTnLst>
                          </p:cTn>
                        </p:par>
                        <p:par>
                          <p:cTn id="23" fill="hold">
                            <p:stCondLst>
                              <p:cond delay="1549"/>
                            </p:stCondLst>
                            <p:childTnLst>
                              <p:par>
                                <p:cTn id="24" presetID="22" presetClass="entr" presetSubtype="8" fill="hold" grpId="0" nodeType="afterEffect">
                                  <p:stCondLst>
                                    <p:cond delay="0"/>
                                  </p:stCondLst>
                                  <p:iterate type="lt">
                                    <p:tmPct val="30000"/>
                                  </p:iterate>
                                  <p:childTnLst>
                                    <p:set>
                                      <p:cBhvr>
                                        <p:cTn id="25" dur="1" fill="hold">
                                          <p:stCondLst>
                                            <p:cond delay="0"/>
                                          </p:stCondLst>
                                        </p:cTn>
                                        <p:tgtEl>
                                          <p:spTgt spid="13"/>
                                        </p:tgtEl>
                                        <p:attrNameLst>
                                          <p:attrName>style.visibility</p:attrName>
                                        </p:attrNameLst>
                                      </p:cBhvr>
                                      <p:to>
                                        <p:strVal val="visible"/>
                                      </p:to>
                                    </p:set>
                                    <p:animEffect transition="in" filter="wipe(left)">
                                      <p:cBhvr>
                                        <p:cTn id="26" dur="200"/>
                                        <p:tgtEl>
                                          <p:spTgt spid="13"/>
                                        </p:tgtEl>
                                      </p:cBhvr>
                                    </p:animEffect>
                                  </p:childTnLst>
                                </p:cTn>
                              </p:par>
                              <p:par>
                                <p:cTn id="27" presetID="36" presetClass="emph" presetSubtype="0" fill="hold" grpId="1" nodeType="withEffect">
                                  <p:stCondLst>
                                    <p:cond delay="0"/>
                                  </p:stCondLst>
                                  <p:iterate type="lt">
                                    <p:tmPct val="30000"/>
                                  </p:iterate>
                                  <p:childTnLst>
                                    <p:animScale>
                                      <p:cBhvr>
                                        <p:cTn id="28" dur="50" autoRev="1" fill="hold">
                                          <p:stCondLst>
                                            <p:cond delay="0"/>
                                          </p:stCondLst>
                                        </p:cTn>
                                        <p:tgtEl>
                                          <p:spTgt spid="13"/>
                                        </p:tgtEl>
                                      </p:cBhvr>
                                      <p:to x="80000" y="100000"/>
                                    </p:animScale>
                                    <p:anim by="(#ppt_w*0.10)" calcmode="lin" valueType="num">
                                      <p:cBhvr>
                                        <p:cTn id="29" dur="50" autoRev="1" fill="hold">
                                          <p:stCondLst>
                                            <p:cond delay="0"/>
                                          </p:stCondLst>
                                        </p:cTn>
                                        <p:tgtEl>
                                          <p:spTgt spid="13"/>
                                        </p:tgtEl>
                                        <p:attrNameLst>
                                          <p:attrName>ppt_x</p:attrName>
                                        </p:attrNameLst>
                                      </p:cBhvr>
                                    </p:anim>
                                    <p:anim by="(-#ppt_w*0.10)" calcmode="lin" valueType="num">
                                      <p:cBhvr>
                                        <p:cTn id="30" dur="50" autoRev="1" fill="hold">
                                          <p:stCondLst>
                                            <p:cond delay="0"/>
                                          </p:stCondLst>
                                        </p:cTn>
                                        <p:tgtEl>
                                          <p:spTgt spid="13"/>
                                        </p:tgtEl>
                                        <p:attrNameLst>
                                          <p:attrName>ppt_y</p:attrName>
                                        </p:attrNameLst>
                                      </p:cBhvr>
                                    </p:anim>
                                    <p:animRot by="-480000">
                                      <p:cBhvr>
                                        <p:cTn id="31" dur="50" autoRev="1" fill="hold">
                                          <p:stCondLst>
                                            <p:cond delay="0"/>
                                          </p:stCondLst>
                                        </p:cTn>
                                        <p:tgtEl>
                                          <p:spTgt spid="13"/>
                                        </p:tgtEl>
                                        <p:attrNameLst>
                                          <p:attrName>r</p:attrName>
                                        </p:attrNameLst>
                                      </p:cBhvr>
                                    </p:animRot>
                                  </p:childTnLst>
                                </p:cTn>
                              </p:par>
                            </p:childTnLst>
                          </p:cTn>
                        </p:par>
                        <p:par>
                          <p:cTn id="32" fill="hold">
                            <p:stCondLst>
                              <p:cond delay="2109"/>
                            </p:stCondLst>
                            <p:childTnLst>
                              <p:par>
                                <p:cTn id="33" presetID="22" presetClass="entr" presetSubtype="8" fill="hold" grpId="0" nodeType="afterEffect">
                                  <p:stCondLst>
                                    <p:cond delay="0"/>
                                  </p:stCondLst>
                                  <p:iterate type="lt">
                                    <p:tmPct val="30000"/>
                                  </p:iterate>
                                  <p:childTnLst>
                                    <p:set>
                                      <p:cBhvr>
                                        <p:cTn id="34" dur="1" fill="hold">
                                          <p:stCondLst>
                                            <p:cond delay="0"/>
                                          </p:stCondLst>
                                        </p:cTn>
                                        <p:tgtEl>
                                          <p:spTgt spid="14"/>
                                        </p:tgtEl>
                                        <p:attrNameLst>
                                          <p:attrName>style.visibility</p:attrName>
                                        </p:attrNameLst>
                                      </p:cBhvr>
                                      <p:to>
                                        <p:strVal val="visible"/>
                                      </p:to>
                                    </p:set>
                                    <p:animEffect transition="in" filter="wipe(left)">
                                      <p:cBhvr>
                                        <p:cTn id="35" dur="200"/>
                                        <p:tgtEl>
                                          <p:spTgt spid="14"/>
                                        </p:tgtEl>
                                      </p:cBhvr>
                                    </p:animEffect>
                                  </p:childTnLst>
                                </p:cTn>
                              </p:par>
                              <p:par>
                                <p:cTn id="36" presetID="36" presetClass="emph" presetSubtype="0" fill="hold" grpId="1" nodeType="withEffect">
                                  <p:stCondLst>
                                    <p:cond delay="0"/>
                                  </p:stCondLst>
                                  <p:iterate type="lt">
                                    <p:tmPct val="30000"/>
                                  </p:iterate>
                                  <p:childTnLst>
                                    <p:animScale>
                                      <p:cBhvr>
                                        <p:cTn id="37" dur="50" autoRev="1" fill="hold">
                                          <p:stCondLst>
                                            <p:cond delay="0"/>
                                          </p:stCondLst>
                                        </p:cTn>
                                        <p:tgtEl>
                                          <p:spTgt spid="14"/>
                                        </p:tgtEl>
                                      </p:cBhvr>
                                      <p:to x="80000" y="100000"/>
                                    </p:animScale>
                                    <p:anim by="(#ppt_w*0.10)" calcmode="lin" valueType="num">
                                      <p:cBhvr>
                                        <p:cTn id="38" dur="50" autoRev="1" fill="hold">
                                          <p:stCondLst>
                                            <p:cond delay="0"/>
                                          </p:stCondLst>
                                        </p:cTn>
                                        <p:tgtEl>
                                          <p:spTgt spid="14"/>
                                        </p:tgtEl>
                                        <p:attrNameLst>
                                          <p:attrName>ppt_x</p:attrName>
                                        </p:attrNameLst>
                                      </p:cBhvr>
                                    </p:anim>
                                    <p:anim by="(-#ppt_w*0.10)" calcmode="lin" valueType="num">
                                      <p:cBhvr>
                                        <p:cTn id="39" dur="50" autoRev="1" fill="hold">
                                          <p:stCondLst>
                                            <p:cond delay="0"/>
                                          </p:stCondLst>
                                        </p:cTn>
                                        <p:tgtEl>
                                          <p:spTgt spid="14"/>
                                        </p:tgtEl>
                                        <p:attrNameLst>
                                          <p:attrName>ppt_y</p:attrName>
                                        </p:attrNameLst>
                                      </p:cBhvr>
                                    </p:anim>
                                    <p:animRot by="-480000">
                                      <p:cBhvr>
                                        <p:cTn id="40" dur="50" autoRev="1" fill="hold">
                                          <p:stCondLst>
                                            <p:cond delay="0"/>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AutoShape 5"/>
          <p:cNvSpPr/>
          <p:nvPr/>
        </p:nvSpPr>
        <p:spPr bwMode="auto">
          <a:xfrm>
            <a:off x="1420095" y="3467319"/>
            <a:ext cx="2366517" cy="87059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1"/>
          </a:solidFill>
          <a:ln>
            <a:noFill/>
          </a:ln>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0" name="Group 6"/>
          <p:cNvGrpSpPr/>
          <p:nvPr/>
        </p:nvGrpSpPr>
        <p:grpSpPr bwMode="auto">
          <a:xfrm>
            <a:off x="1420096" y="2494595"/>
            <a:ext cx="838786" cy="838786"/>
            <a:chOff x="0" y="0"/>
            <a:chExt cx="1591420" cy="1591420"/>
          </a:xfrm>
        </p:grpSpPr>
        <p:sp>
          <p:nvSpPr>
            <p:cNvPr id="62471" name="AutoShape 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1"/>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2" name="AutoShape 8"/>
            <p:cNvSpPr/>
            <p:nvPr/>
          </p:nvSpPr>
          <p:spPr bwMode="auto">
            <a:xfrm>
              <a:off x="0" y="547945"/>
              <a:ext cx="1591420" cy="4955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20000"/>
                </a:lnSpc>
              </a:pPr>
              <a:r>
                <a:rPr lang="en-US" altLang="es-ES" sz="1400" b="0" dirty="0">
                  <a:solidFill>
                    <a:schemeClr val="bg1"/>
                  </a:solidFill>
                  <a:latin typeface="Arial" panose="020B0604020202020204" pitchFamily="34" charset="0"/>
                  <a:ea typeface="微软雅黑" panose="020B0503020204020204" pitchFamily="34" charset="-122"/>
                  <a:sym typeface="Arial" panose="020B0604020202020204" pitchFamily="34" charset="0"/>
                </a:rPr>
                <a:t>70</a:t>
              </a:r>
              <a:r>
                <a:rPr lang="zh-CN" altLang="en-US" sz="1400" b="0" dirty="0">
                  <a:solidFill>
                    <a:schemeClr val="bg1"/>
                  </a:solidFill>
                  <a:latin typeface="Arial" panose="020B0604020202020204" pitchFamily="34" charset="0"/>
                  <a:ea typeface="微软雅黑" panose="020B0503020204020204" pitchFamily="34" charset="-122"/>
                  <a:sym typeface="Arial" panose="020B0604020202020204" pitchFamily="34" charset="0"/>
                </a:rPr>
                <a:t>年代</a:t>
              </a:r>
              <a:endParaRPr lang="zh-CN" altLang="en-US" sz="1400" b="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2473" name="AutoShape 9"/>
          <p:cNvSpPr/>
          <p:nvPr/>
        </p:nvSpPr>
        <p:spPr bwMode="auto">
          <a:xfrm>
            <a:off x="1736524" y="3872548"/>
            <a:ext cx="1675899" cy="2425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n-US" sz="1580" b="0" dirty="0">
                <a:latin typeface="Arial" panose="020B0604020202020204" pitchFamily="34" charset="0"/>
                <a:ea typeface="微软雅黑" panose="020B0503020204020204" pitchFamily="34" charset="-122"/>
                <a:sym typeface="Arial" panose="020B0604020202020204" pitchFamily="34" charset="0"/>
              </a:rPr>
              <a:t>模式语言</a:t>
            </a:r>
            <a:r>
              <a:rPr lang="zh-CN" altLang="en-US" sz="1580" b="0" dirty="0">
                <a:latin typeface="Arial" panose="020B0604020202020204" pitchFamily="34" charset="0"/>
                <a:ea typeface="微软雅黑" panose="020B0503020204020204" pitchFamily="34" charset="-122"/>
                <a:sym typeface="Arial" panose="020B0604020202020204" pitchFamily="34" charset="0"/>
              </a:rPr>
              <a:t>诞生</a:t>
            </a:r>
            <a:endParaRPr lang="zh-CN" altLang="en-US" sz="158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4" name="AutoShape 10"/>
          <p:cNvSpPr/>
          <p:nvPr/>
        </p:nvSpPr>
        <p:spPr bwMode="auto">
          <a:xfrm>
            <a:off x="3954035" y="3661529"/>
            <a:ext cx="2367353" cy="87059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lIns="0" tIns="0" rIns="0" bIns="0"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62475" name="Group 11"/>
          <p:cNvGrpSpPr/>
          <p:nvPr/>
        </p:nvGrpSpPr>
        <p:grpSpPr bwMode="auto">
          <a:xfrm>
            <a:off x="3954034" y="4666064"/>
            <a:ext cx="839623" cy="839624"/>
            <a:chOff x="0" y="0"/>
            <a:chExt cx="1591420" cy="1591420"/>
          </a:xfrm>
        </p:grpSpPr>
        <p:sp>
          <p:nvSpPr>
            <p:cNvPr id="62476" name="AutoShape 1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2"/>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77" name="AutoShape 1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1987</a:t>
              </a:r>
              <a:endPar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78" name="AutoShape 14"/>
          <p:cNvSpPr/>
          <p:nvPr/>
        </p:nvSpPr>
        <p:spPr bwMode="auto">
          <a:xfrm>
            <a:off x="4286368" y="3872548"/>
            <a:ext cx="1675899" cy="2025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s-ES" sz="1320" b="0" dirty="0">
                <a:latin typeface="Arial" panose="020B0604020202020204" pitchFamily="34" charset="0"/>
                <a:ea typeface="微软雅黑" panose="020B0503020204020204" pitchFamily="34" charset="-122"/>
                <a:sym typeface="Arial" panose="020B0604020202020204" pitchFamily="34" charset="0"/>
              </a:rPr>
              <a:t>模式语言进入</a:t>
            </a:r>
            <a:r>
              <a:rPr lang="en-US" altLang="zh-CN" sz="1320" b="0" dirty="0">
                <a:latin typeface="Arial" panose="020B0604020202020204" pitchFamily="34" charset="0"/>
                <a:ea typeface="微软雅黑" panose="020B0503020204020204" pitchFamily="34" charset="-122"/>
                <a:sym typeface="Arial" panose="020B0604020202020204" pitchFamily="34" charset="0"/>
              </a:rPr>
              <a:t>IT</a:t>
            </a:r>
            <a:r>
              <a:rPr lang="zh-CN" altLang="en-US" sz="1320" b="0" dirty="0">
                <a:latin typeface="Arial" panose="020B0604020202020204" pitchFamily="34" charset="0"/>
                <a:ea typeface="微软雅黑" panose="020B0503020204020204" pitchFamily="34" charset="-122"/>
                <a:sym typeface="Arial" panose="020B0604020202020204" pitchFamily="34" charset="0"/>
              </a:rPr>
              <a:t>界</a:t>
            </a:r>
            <a:endParaRPr lang="zh-CN" altLang="en-US" sz="132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79" name="AutoShape 15"/>
          <p:cNvSpPr/>
          <p:nvPr/>
        </p:nvSpPr>
        <p:spPr bwMode="auto">
          <a:xfrm>
            <a:off x="6475358" y="3467319"/>
            <a:ext cx="2366516" cy="870597"/>
          </a:xfrm>
          <a:custGeom>
            <a:avLst/>
            <a:gdLst>
              <a:gd name="T0" fmla="*/ 2243931 w 21600"/>
              <a:gd name="T1" fmla="*/ 825500 h 21600"/>
              <a:gd name="T2" fmla="*/ 2243931 w 21600"/>
              <a:gd name="T3" fmla="*/ 825500 h 21600"/>
              <a:gd name="T4" fmla="*/ 2243931 w 21600"/>
              <a:gd name="T5" fmla="*/ 825500 h 21600"/>
              <a:gd name="T6" fmla="*/ 2243931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846" y="0"/>
                </a:moveTo>
                <a:lnTo>
                  <a:pt x="2625" y="4984"/>
                </a:lnTo>
                <a:lnTo>
                  <a:pt x="305" y="4984"/>
                </a:lnTo>
                <a:cubicBezTo>
                  <a:pt x="136" y="4984"/>
                  <a:pt x="0" y="5356"/>
                  <a:pt x="0" y="5815"/>
                </a:cubicBezTo>
                <a:lnTo>
                  <a:pt x="0" y="20769"/>
                </a:lnTo>
                <a:cubicBezTo>
                  <a:pt x="0" y="21228"/>
                  <a:pt x="136" y="21599"/>
                  <a:pt x="305" y="21599"/>
                </a:cubicBezTo>
                <a:lnTo>
                  <a:pt x="21294" y="21599"/>
                </a:lnTo>
                <a:cubicBezTo>
                  <a:pt x="21463" y="21599"/>
                  <a:pt x="21599" y="21228"/>
                  <a:pt x="21599" y="20769"/>
                </a:cubicBezTo>
                <a:lnTo>
                  <a:pt x="21599" y="5815"/>
                </a:lnTo>
                <a:cubicBezTo>
                  <a:pt x="21600" y="5356"/>
                  <a:pt x="21463" y="4984"/>
                  <a:pt x="21294" y="4984"/>
                </a:cubicBezTo>
                <a:lnTo>
                  <a:pt x="5068" y="4984"/>
                </a:lnTo>
                <a:lnTo>
                  <a:pt x="3846" y="0"/>
                </a:lnTo>
                <a:close/>
              </a:path>
            </a:pathLst>
          </a:custGeom>
          <a:solidFill>
            <a:schemeClr val="accent3"/>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480" name="Group 16"/>
          <p:cNvGrpSpPr/>
          <p:nvPr/>
        </p:nvGrpSpPr>
        <p:grpSpPr bwMode="auto">
          <a:xfrm>
            <a:off x="6462023" y="2494595"/>
            <a:ext cx="838786" cy="838786"/>
            <a:chOff x="0" y="0"/>
            <a:chExt cx="1591420" cy="1591420"/>
          </a:xfrm>
        </p:grpSpPr>
        <p:sp>
          <p:nvSpPr>
            <p:cNvPr id="62481" name="AutoShape 17"/>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3"/>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2" name="AutoShape 18"/>
            <p:cNvSpPr/>
            <p:nvPr/>
          </p:nvSpPr>
          <p:spPr bwMode="auto">
            <a:xfrm>
              <a:off x="0" y="554297"/>
              <a:ext cx="1591420" cy="4828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1994</a:t>
              </a:r>
              <a:endParaRPr lang="en-US" altLang="es-ES" sz="140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83" name="AutoShape 19"/>
          <p:cNvSpPr/>
          <p:nvPr/>
        </p:nvSpPr>
        <p:spPr bwMode="auto">
          <a:xfrm>
            <a:off x="6821143" y="3880724"/>
            <a:ext cx="1675062" cy="2025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876300" eaLnBrk="0">
              <a:defRPr sz="2500" b="1">
                <a:solidFill>
                  <a:srgbClr val="FFFFFF"/>
                </a:solidFill>
                <a:latin typeface="Lato" charset="0"/>
                <a:ea typeface="MS PGothic" panose="020B0600070205080204" pitchFamily="34" charset="-128"/>
                <a:sym typeface="Lato" charset="0"/>
              </a:defRPr>
            </a:lvl1pPr>
            <a:lvl2pPr marL="742950" indent="-285750" defTabSz="876300" eaLnBrk="0">
              <a:defRPr sz="2500" b="1">
                <a:solidFill>
                  <a:srgbClr val="FFFFFF"/>
                </a:solidFill>
                <a:latin typeface="Lato" charset="0"/>
                <a:ea typeface="MS PGothic" panose="020B0600070205080204" pitchFamily="34" charset="-128"/>
                <a:sym typeface="Lato" charset="0"/>
              </a:defRPr>
            </a:lvl2pPr>
            <a:lvl3pPr marL="1143000" indent="-228600" defTabSz="876300" eaLnBrk="0">
              <a:defRPr sz="2500" b="1">
                <a:solidFill>
                  <a:srgbClr val="FFFFFF"/>
                </a:solidFill>
                <a:latin typeface="Lato" charset="0"/>
                <a:ea typeface="MS PGothic" panose="020B0600070205080204" pitchFamily="34" charset="-128"/>
                <a:sym typeface="Lato" charset="0"/>
              </a:defRPr>
            </a:lvl3pPr>
            <a:lvl4pPr marL="1600200" indent="-228600" defTabSz="876300" eaLnBrk="0">
              <a:defRPr sz="2500" b="1">
                <a:solidFill>
                  <a:srgbClr val="FFFFFF"/>
                </a:solidFill>
                <a:latin typeface="Lato" charset="0"/>
                <a:ea typeface="MS PGothic" panose="020B0600070205080204" pitchFamily="34" charset="-128"/>
                <a:sym typeface="Lato" charset="0"/>
              </a:defRPr>
            </a:lvl4pPr>
            <a:lvl5pPr marL="2057400" indent="-228600" defTabSz="876300" eaLnBrk="0">
              <a:defRPr sz="2500" b="1">
                <a:solidFill>
                  <a:srgbClr val="FFFFFF"/>
                </a:solidFill>
                <a:latin typeface="Lato" charset="0"/>
                <a:ea typeface="MS PGothic" panose="020B0600070205080204" pitchFamily="34" charset="-128"/>
                <a:sym typeface="Lato" charset="0"/>
              </a:defRPr>
            </a:lvl5pPr>
            <a:lvl6pPr marL="25146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763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eaLnBrk="1">
              <a:lnSpc>
                <a:spcPct val="100000"/>
              </a:lnSpc>
            </a:pPr>
            <a:r>
              <a:rPr lang="zh-CN" altLang="es-ES" sz="1320" b="0" dirty="0">
                <a:latin typeface="Arial" panose="020B0604020202020204" pitchFamily="34" charset="0"/>
                <a:ea typeface="微软雅黑" panose="020B0503020204020204" pitchFamily="34" charset="-122"/>
                <a:sym typeface="Arial" panose="020B0604020202020204" pitchFamily="34" charset="0"/>
              </a:rPr>
              <a:t>设计模式</a:t>
            </a:r>
            <a:r>
              <a:rPr lang="zh-CN" altLang="es-ES" sz="1320" b="0" dirty="0">
                <a:latin typeface="Arial" panose="020B0604020202020204" pitchFamily="34" charset="0"/>
                <a:ea typeface="微软雅黑" panose="020B0503020204020204" pitchFamily="34" charset="-122"/>
                <a:sym typeface="Arial" panose="020B0604020202020204" pitchFamily="34" charset="0"/>
              </a:rPr>
              <a:t>诞生</a:t>
            </a:r>
            <a:endParaRPr lang="zh-CN" altLang="es-ES" sz="132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4" name="AutoShape 20"/>
          <p:cNvSpPr/>
          <p:nvPr/>
        </p:nvSpPr>
        <p:spPr bwMode="auto">
          <a:xfrm>
            <a:off x="8995961" y="3661529"/>
            <a:ext cx="2367353" cy="870597"/>
          </a:xfrm>
          <a:custGeom>
            <a:avLst/>
            <a:gdLst>
              <a:gd name="T0" fmla="*/ 2244725 w 21600"/>
              <a:gd name="T1" fmla="*/ 825500 h 21600"/>
              <a:gd name="T2" fmla="*/ 2244725 w 21600"/>
              <a:gd name="T3" fmla="*/ 825500 h 21600"/>
              <a:gd name="T4" fmla="*/ 2244725 w 21600"/>
              <a:gd name="T5" fmla="*/ 825500 h 21600"/>
              <a:gd name="T6" fmla="*/ 2244725 w 21600"/>
              <a:gd name="T7" fmla="*/ 82550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305" y="0"/>
                </a:moveTo>
                <a:cubicBezTo>
                  <a:pt x="136" y="0"/>
                  <a:pt x="0" y="371"/>
                  <a:pt x="0" y="830"/>
                </a:cubicBezTo>
                <a:lnTo>
                  <a:pt x="0" y="15784"/>
                </a:lnTo>
                <a:cubicBezTo>
                  <a:pt x="0" y="16243"/>
                  <a:pt x="136" y="16615"/>
                  <a:pt x="305" y="16615"/>
                </a:cubicBezTo>
                <a:lnTo>
                  <a:pt x="2627" y="16615"/>
                </a:lnTo>
                <a:lnTo>
                  <a:pt x="3849" y="21599"/>
                </a:lnTo>
                <a:lnTo>
                  <a:pt x="5072" y="16615"/>
                </a:lnTo>
                <a:lnTo>
                  <a:pt x="21294" y="16615"/>
                </a:lnTo>
                <a:cubicBezTo>
                  <a:pt x="21463" y="16615"/>
                  <a:pt x="21599" y="16243"/>
                  <a:pt x="21599" y="15784"/>
                </a:cubicBezTo>
                <a:lnTo>
                  <a:pt x="21599" y="830"/>
                </a:lnTo>
                <a:cubicBezTo>
                  <a:pt x="21600" y="371"/>
                  <a:pt x="21463" y="0"/>
                  <a:pt x="21294" y="0"/>
                </a:cubicBezTo>
                <a:lnTo>
                  <a:pt x="305" y="0"/>
                </a:lnTo>
                <a:close/>
              </a:path>
            </a:pathLst>
          </a:custGeom>
          <a:solidFill>
            <a:schemeClr val="accent4"/>
          </a:solidFill>
          <a:ln>
            <a:noFill/>
          </a:ln>
        </p:spPr>
        <p:txBody>
          <a:bodyPr lIns="0" tIns="0" rIns="0" bIns="0" anchor="ctr"/>
          <a:lstStyle/>
          <a:p>
            <a:pPr>
              <a:defRPr/>
            </a:pPr>
            <a:endParaRPr lang="es-ES">
              <a:latin typeface="Arial" panose="020B0604020202020204" pitchFamily="34" charset="0"/>
              <a:ea typeface="微软雅黑" panose="020B0503020204020204" pitchFamily="34" charset="-122"/>
              <a:cs typeface="MS PGothic" panose="020B0600070205080204" pitchFamily="34" charset="-128"/>
              <a:sym typeface="Arial" panose="020B0604020202020204" pitchFamily="34" charset="0"/>
            </a:endParaRPr>
          </a:p>
        </p:txBody>
      </p:sp>
      <p:grpSp>
        <p:nvGrpSpPr>
          <p:cNvPr id="62485" name="Group 21"/>
          <p:cNvGrpSpPr/>
          <p:nvPr/>
        </p:nvGrpSpPr>
        <p:grpSpPr bwMode="auto">
          <a:xfrm>
            <a:off x="8995962" y="4666064"/>
            <a:ext cx="838786" cy="839624"/>
            <a:chOff x="0" y="0"/>
            <a:chExt cx="1591420" cy="1591420"/>
          </a:xfrm>
        </p:grpSpPr>
        <p:sp>
          <p:nvSpPr>
            <p:cNvPr id="62486" name="AutoShape 22"/>
            <p:cNvSpPr/>
            <p:nvPr/>
          </p:nvSpPr>
          <p:spPr bwMode="auto">
            <a:xfrm>
              <a:off x="0" y="0"/>
              <a:ext cx="1591420" cy="1591420"/>
            </a:xfrm>
            <a:custGeom>
              <a:avLst/>
              <a:gdLst>
                <a:gd name="T0" fmla="*/ 795670 w 19679"/>
                <a:gd name="T1" fmla="*/ 873385 h 19679"/>
                <a:gd name="T2" fmla="*/ 795670 w 19679"/>
                <a:gd name="T3" fmla="*/ 873385 h 19679"/>
                <a:gd name="T4" fmla="*/ 795670 w 19679"/>
                <a:gd name="T5" fmla="*/ 873385 h 19679"/>
                <a:gd name="T6" fmla="*/ 795670 w 19679"/>
                <a:gd name="T7" fmla="*/ 873385 h 196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679" h="19679">
                  <a:moveTo>
                    <a:pt x="16796" y="2881"/>
                  </a:moveTo>
                  <a:cubicBezTo>
                    <a:pt x="20639" y="6724"/>
                    <a:pt x="20639" y="12953"/>
                    <a:pt x="16796" y="16796"/>
                  </a:cubicBezTo>
                  <a:cubicBezTo>
                    <a:pt x="12953" y="20639"/>
                    <a:pt x="6724" y="20639"/>
                    <a:pt x="2881" y="16796"/>
                  </a:cubicBezTo>
                  <a:cubicBezTo>
                    <a:pt x="-961" y="12953"/>
                    <a:pt x="-961" y="6724"/>
                    <a:pt x="2881" y="2881"/>
                  </a:cubicBezTo>
                  <a:cubicBezTo>
                    <a:pt x="6724" y="-961"/>
                    <a:pt x="12953" y="-961"/>
                    <a:pt x="16796" y="2881"/>
                  </a:cubicBezTo>
                  <a:close/>
                </a:path>
              </a:pathLst>
            </a:custGeom>
            <a:solidFill>
              <a:schemeClr val="accent4"/>
            </a:solid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0" tIns="0" rIns="0" bIns="0" anchor="ctr"/>
            <a:lstStyle/>
            <a:p>
              <a:pPr algn="ctr"/>
              <a:endParaRPr lang="zh-CN" altLang="en-US" sz="140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87" name="AutoShape 23"/>
            <p:cNvSpPr/>
            <p:nvPr/>
          </p:nvSpPr>
          <p:spPr bwMode="auto">
            <a:xfrm>
              <a:off x="0" y="553745"/>
              <a:ext cx="1591420" cy="48393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6788" tIns="26788" rIns="26788" bIns="26788" anchor="ctr"/>
            <a:lstStyle/>
            <a:p>
              <a:pPr algn="ctr">
                <a:lnSpc>
                  <a:spcPct val="120000"/>
                </a:lnSpc>
                <a:defRPr/>
              </a:pPr>
              <a:r>
                <a:rPr 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20</a:t>
              </a:r>
              <a:r>
                <a:rPr lang="en-US" alt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rPr>
                <a:t>21</a:t>
              </a:r>
              <a:endParaRPr lang="es-ES" sz="1400" dirty="0">
                <a:solidFill>
                  <a:schemeClr val="bg1"/>
                </a:solidFill>
                <a:latin typeface="Arial" panose="020B0604020202020204" pitchFamily="34" charset="0"/>
                <a:ea typeface="微软雅黑" panose="020B0503020204020204" pitchFamily="34" charset="-122"/>
                <a:cs typeface="Marlett" charset="0"/>
                <a:sym typeface="Arial" panose="020B0604020202020204" pitchFamily="34" charset="0"/>
              </a:endParaRPr>
            </a:p>
          </p:txBody>
        </p:sp>
      </p:grpSp>
      <p:sp>
        <p:nvSpPr>
          <p:cNvPr id="62488" name="AutoShape 24"/>
          <p:cNvSpPr/>
          <p:nvPr/>
        </p:nvSpPr>
        <p:spPr bwMode="auto">
          <a:xfrm>
            <a:off x="9355083" y="3872548"/>
            <a:ext cx="1675899" cy="2425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ctr" defTabSz="481965" eaLnBrk="1"/>
            <a:r>
              <a:rPr lang="zh-CN" altLang="en-US" sz="1580" b="0" dirty="0">
                <a:latin typeface="Arial" panose="020B0604020202020204" pitchFamily="34" charset="0"/>
                <a:ea typeface="微软雅黑" panose="020B0503020204020204" pitchFamily="34" charset="-122"/>
                <a:sym typeface="Arial" panose="020B0604020202020204" pitchFamily="34" charset="0"/>
              </a:rPr>
              <a:t>不断</a:t>
            </a:r>
            <a:r>
              <a:rPr lang="zh-CN" altLang="en-US" sz="1580" b="0" dirty="0">
                <a:latin typeface="Arial" panose="020B0604020202020204" pitchFamily="34" charset="0"/>
                <a:ea typeface="微软雅黑" panose="020B0503020204020204" pitchFamily="34" charset="-122"/>
                <a:sym typeface="Arial" panose="020B0604020202020204" pitchFamily="34" charset="0"/>
              </a:rPr>
              <a:t>发展</a:t>
            </a:r>
            <a:endParaRPr lang="zh-CN" altLang="en-US" sz="1580" b="0" dirty="0">
              <a:latin typeface="Arial" panose="020B0604020202020204" pitchFamily="34" charset="0"/>
              <a:ea typeface="微软雅黑" panose="020B0503020204020204" pitchFamily="34" charset="-122"/>
              <a:sym typeface="Arial" panose="020B0604020202020204" pitchFamily="34" charset="0"/>
            </a:endParaRPr>
          </a:p>
        </p:txBody>
      </p:sp>
      <p:sp>
        <p:nvSpPr>
          <p:cNvPr id="62489" name="AutoShape 25"/>
          <p:cNvSpPr/>
          <p:nvPr/>
        </p:nvSpPr>
        <p:spPr bwMode="auto">
          <a:xfrm>
            <a:off x="1496060" y="4551045"/>
            <a:ext cx="183388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解决不同建筑</a:t>
            </a:r>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设计问题</a:t>
            </a:r>
            <a:endPar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0" name="AutoShape 26"/>
          <p:cNvSpPr/>
          <p:nvPr/>
        </p:nvSpPr>
        <p:spPr bwMode="auto">
          <a:xfrm>
            <a:off x="1512177" y="4819255"/>
            <a:ext cx="2247647"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Christopher Alexander </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研究了为解决同一个问题而设计出的不同建筑结构，发现了那些高质量的设计中的相似性。称之为</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模式语言</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a:t>
            </a:r>
            <a:endPar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1" name="AutoShape 27"/>
          <p:cNvSpPr/>
          <p:nvPr/>
        </p:nvSpPr>
        <p:spPr bwMode="auto">
          <a:xfrm>
            <a:off x="4017010" y="2747010"/>
            <a:ext cx="2143760"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软件设计开启</a:t>
            </a:r>
            <a:r>
              <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里程碑</a:t>
            </a:r>
            <a:endParaRPr lang="zh-CN" altLang="en-US" sz="1400" b="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2" name="AutoShape 28"/>
          <p:cNvSpPr/>
          <p:nvPr/>
        </p:nvSpPr>
        <p:spPr bwMode="auto">
          <a:xfrm>
            <a:off x="4032723" y="2980957"/>
            <a:ext cx="2248484"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受人作品启发，从建筑学模式到编程使用模式语言，</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Kent' Beck</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等三人做了《在面向对象编程中使用模式语言》的</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演讲</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3" name="AutoShape 29"/>
          <p:cNvSpPr/>
          <p:nvPr/>
        </p:nvSpPr>
        <p:spPr bwMode="auto">
          <a:xfrm>
            <a:off x="6631940" y="4598670"/>
            <a:ext cx="2041525"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square"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r>
              <a:rPr lang="en-US"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GOF</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出版设计模式</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一书</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4" name="AutoShape 30"/>
          <p:cNvSpPr/>
          <p:nvPr/>
        </p:nvSpPr>
        <p:spPr bwMode="auto">
          <a:xfrm>
            <a:off x="6647862" y="4861111"/>
            <a:ext cx="2086921" cy="441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s-E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《设计模式：可复用的面向对象软件的基本原理》，由</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Erich Gamma</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等四人编写，四人联名被称为</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Gof(Gang of Four)</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。书中记录</a:t>
            </a:r>
            <a:r>
              <a:rPr lang="en-US" altLang="zh-CN"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23</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个</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模式</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5" name="AutoShape 31"/>
          <p:cNvSpPr/>
          <p:nvPr/>
        </p:nvSpPr>
        <p:spPr bwMode="auto">
          <a:xfrm>
            <a:off x="9123202" y="2730545"/>
            <a:ext cx="2086921" cy="2152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eaLnBrk="0">
              <a:defRPr sz="2500" b="1">
                <a:solidFill>
                  <a:srgbClr val="FFFFFF"/>
                </a:solidFill>
                <a:latin typeface="Lato" charset="0"/>
                <a:ea typeface="MS PGothic" panose="020B0600070205080204" pitchFamily="34" charset="-128"/>
                <a:sym typeface="Lato" charset="0"/>
              </a:defRPr>
            </a:lvl1pPr>
            <a:lvl2pPr marL="742950" indent="-285750" eaLnBrk="0">
              <a:defRPr sz="2500" b="1">
                <a:solidFill>
                  <a:srgbClr val="FFFFFF"/>
                </a:solidFill>
                <a:latin typeface="Lato" charset="0"/>
                <a:ea typeface="MS PGothic" panose="020B0600070205080204" pitchFamily="34" charset="-128"/>
                <a:sym typeface="Lato" charset="0"/>
              </a:defRPr>
            </a:lvl2pPr>
            <a:lvl3pPr marL="1143000" indent="-228600" eaLnBrk="0">
              <a:defRPr sz="2500" b="1">
                <a:solidFill>
                  <a:srgbClr val="FFFFFF"/>
                </a:solidFill>
                <a:latin typeface="Lato" charset="0"/>
                <a:ea typeface="MS PGothic" panose="020B0600070205080204" pitchFamily="34" charset="-128"/>
                <a:sym typeface="Lato" charset="0"/>
              </a:defRPr>
            </a:lvl3pPr>
            <a:lvl4pPr marL="1600200" indent="-228600" eaLnBrk="0">
              <a:defRPr sz="2500" b="1">
                <a:solidFill>
                  <a:srgbClr val="FFFFFF"/>
                </a:solidFill>
                <a:latin typeface="Lato" charset="0"/>
                <a:ea typeface="MS PGothic" panose="020B0600070205080204" pitchFamily="34" charset="-128"/>
                <a:sym typeface="Lato" charset="0"/>
              </a:defRPr>
            </a:lvl4pPr>
            <a:lvl5pPr marL="2057400" indent="-228600" eaLnBrk="0">
              <a:defRPr sz="2500" b="1">
                <a:solidFill>
                  <a:srgbClr val="FFFFFF"/>
                </a:solidFill>
                <a:latin typeface="Lato" charset="0"/>
                <a:ea typeface="MS PGothic" panose="020B0600070205080204" pitchFamily="34" charset="-128"/>
                <a:sym typeface="Lato" charset="0"/>
              </a:defRPr>
            </a:lvl5pPr>
            <a:lvl6pPr marL="25146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8255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algn="l" eaLnBrk="1"/>
            <a:r>
              <a:rPr lang="zh-CN" altLang="es-E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历久弥新</a:t>
            </a:r>
            <a:r>
              <a:rPr lang="en-US" altLang="zh-CN"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生生不息</a:t>
            </a:r>
            <a:endParaRPr lang="zh-CN" altLang="en-US" sz="14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62496" name="AutoShape 32"/>
          <p:cNvSpPr/>
          <p:nvPr/>
        </p:nvSpPr>
        <p:spPr bwMode="auto">
          <a:xfrm>
            <a:off x="9127388" y="2994351"/>
            <a:ext cx="2086921" cy="29464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t" anchorCtr="0">
            <a:spAutoFit/>
          </a:bodyPr>
          <a:lstStyle>
            <a:lvl1pPr defTabSz="647700" eaLnBrk="0">
              <a:defRPr sz="2500" b="1">
                <a:solidFill>
                  <a:srgbClr val="FFFFFF"/>
                </a:solidFill>
                <a:latin typeface="Lato" charset="0"/>
                <a:ea typeface="MS PGothic" panose="020B0600070205080204" pitchFamily="34" charset="-128"/>
                <a:sym typeface="Lato" charset="0"/>
              </a:defRPr>
            </a:lvl1pPr>
            <a:lvl2pPr marL="742950" indent="-285750" defTabSz="647700" eaLnBrk="0">
              <a:defRPr sz="2500" b="1">
                <a:solidFill>
                  <a:srgbClr val="FFFFFF"/>
                </a:solidFill>
                <a:latin typeface="Lato" charset="0"/>
                <a:ea typeface="MS PGothic" panose="020B0600070205080204" pitchFamily="34" charset="-128"/>
                <a:sym typeface="Lato" charset="0"/>
              </a:defRPr>
            </a:lvl2pPr>
            <a:lvl3pPr marL="1143000" indent="-228600" defTabSz="647700" eaLnBrk="0">
              <a:defRPr sz="2500" b="1">
                <a:solidFill>
                  <a:srgbClr val="FFFFFF"/>
                </a:solidFill>
                <a:latin typeface="Lato" charset="0"/>
                <a:ea typeface="MS PGothic" panose="020B0600070205080204" pitchFamily="34" charset="-128"/>
                <a:sym typeface="Lato" charset="0"/>
              </a:defRPr>
            </a:lvl3pPr>
            <a:lvl4pPr marL="1600200" indent="-228600" defTabSz="647700" eaLnBrk="0">
              <a:defRPr sz="2500" b="1">
                <a:solidFill>
                  <a:srgbClr val="FFFFFF"/>
                </a:solidFill>
                <a:latin typeface="Lato" charset="0"/>
                <a:ea typeface="MS PGothic" panose="020B0600070205080204" pitchFamily="34" charset="-128"/>
                <a:sym typeface="Lato" charset="0"/>
              </a:defRPr>
            </a:lvl4pPr>
            <a:lvl5pPr marL="2057400" indent="-228600" defTabSz="647700" eaLnBrk="0">
              <a:defRPr sz="2500" b="1">
                <a:solidFill>
                  <a:srgbClr val="FFFFFF"/>
                </a:solidFill>
                <a:latin typeface="Lato" charset="0"/>
                <a:ea typeface="MS PGothic" panose="020B0600070205080204" pitchFamily="34" charset="-128"/>
                <a:sym typeface="Lato" charset="0"/>
              </a:defRPr>
            </a:lvl5pPr>
            <a:lvl6pPr marL="25146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6pPr>
            <a:lvl7pPr marL="29718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7pPr>
            <a:lvl8pPr marL="34290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8pPr>
            <a:lvl9pPr marL="3886200" indent="-228600" algn="ctr" defTabSz="647700" eaLnBrk="0" fontAlgn="base" hangingPunct="0">
              <a:lnSpc>
                <a:spcPct val="130000"/>
              </a:lnSpc>
              <a:spcBef>
                <a:spcPct val="0"/>
              </a:spcBef>
              <a:spcAft>
                <a:spcPct val="0"/>
              </a:spcAft>
              <a:defRPr sz="2500" b="1">
                <a:solidFill>
                  <a:srgbClr val="FFFFFF"/>
                </a:solidFill>
                <a:latin typeface="Lato" charset="0"/>
                <a:ea typeface="MS PGothic" panose="020B0600070205080204" pitchFamily="34" charset="-128"/>
                <a:sym typeface="Lato" charset="0"/>
              </a:defRPr>
            </a:lvl9pPr>
          </a:lstStyle>
          <a:p>
            <a:pPr eaLnBrk="1">
              <a:lnSpc>
                <a:spcPct val="120000"/>
              </a:lnSpc>
              <a:spcBef>
                <a:spcPts val="895"/>
              </a:spcBef>
            </a:pP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许多涉及设计模式和其他软件工程最佳实践方面的书</a:t>
            </a:r>
            <a:r>
              <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rPr>
              <a:t>陆续出版</a:t>
            </a:r>
            <a:endParaRPr lang="zh-CN" altLang="en-US" sz="800" b="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任意多边形 29"/>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1" name="任意多边形 30"/>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Content Placeholder 2"/>
          <p:cNvSpPr txBox="1"/>
          <p:nvPr/>
        </p:nvSpPr>
        <p:spPr>
          <a:xfrm>
            <a:off x="812764" y="30436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历史</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250" advTm="0">
        <p14:flip dir="r"/>
      </p:transition>
    </mc:Choice>
    <mc:Fallback>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100"/>
                                  </p:stCondLst>
                                  <p:childTnLst>
                                    <p:set>
                                      <p:cBhvr>
                                        <p:cTn id="6" dur="1" fill="hold">
                                          <p:stCondLst>
                                            <p:cond delay="0"/>
                                          </p:stCondLst>
                                        </p:cTn>
                                        <p:tgtEl>
                                          <p:spTgt spid="62473"/>
                                        </p:tgtEl>
                                        <p:attrNameLst>
                                          <p:attrName>style.visibility</p:attrName>
                                        </p:attrNameLst>
                                      </p:cBhvr>
                                      <p:to>
                                        <p:strVal val="visible"/>
                                      </p:to>
                                    </p:set>
                                    <p:animEffect transition="in" filter="dissolve">
                                      <p:cBhvr>
                                        <p:cTn id="7" dur="500"/>
                                        <p:tgtEl>
                                          <p:spTgt spid="62473"/>
                                        </p:tgtEl>
                                      </p:cBhvr>
                                    </p:animEffect>
                                  </p:childTnLst>
                                </p:cTn>
                              </p:par>
                            </p:childTnLst>
                          </p:cTn>
                        </p:par>
                        <p:par>
                          <p:cTn id="8" fill="hold">
                            <p:stCondLst>
                              <p:cond delay="600"/>
                            </p:stCondLst>
                            <p:childTnLst>
                              <p:par>
                                <p:cTn id="9" presetID="23" presetClass="entr" presetSubtype="16" fill="hold" nodeType="afterEffect">
                                  <p:stCondLst>
                                    <p:cond delay="100"/>
                                  </p:stCondLst>
                                  <p:childTnLst>
                                    <p:set>
                                      <p:cBhvr>
                                        <p:cTn id="10" dur="1" fill="hold">
                                          <p:stCondLst>
                                            <p:cond delay="0"/>
                                          </p:stCondLst>
                                        </p:cTn>
                                        <p:tgtEl>
                                          <p:spTgt spid="62470"/>
                                        </p:tgtEl>
                                        <p:attrNameLst>
                                          <p:attrName>style.visibility</p:attrName>
                                        </p:attrNameLst>
                                      </p:cBhvr>
                                      <p:to>
                                        <p:strVal val="visible"/>
                                      </p:to>
                                    </p:set>
                                    <p:anim calcmode="lin" valueType="num">
                                      <p:cBhvr>
                                        <p:cTn id="11" dur="500" fill="hold"/>
                                        <p:tgtEl>
                                          <p:spTgt spid="62470"/>
                                        </p:tgtEl>
                                        <p:attrNameLst>
                                          <p:attrName>ppt_w</p:attrName>
                                        </p:attrNameLst>
                                      </p:cBhvr>
                                      <p:tavLst>
                                        <p:tav tm="0">
                                          <p:val>
                                            <p:fltVal val="0"/>
                                          </p:val>
                                        </p:tav>
                                        <p:tav tm="100000">
                                          <p:val>
                                            <p:strVal val="#ppt_w"/>
                                          </p:val>
                                        </p:tav>
                                      </p:tavLst>
                                    </p:anim>
                                    <p:anim calcmode="lin" valueType="num">
                                      <p:cBhvr>
                                        <p:cTn id="12" dur="500" fill="hold"/>
                                        <p:tgtEl>
                                          <p:spTgt spid="62470"/>
                                        </p:tgtEl>
                                        <p:attrNameLst>
                                          <p:attrName>ppt_h</p:attrName>
                                        </p:attrNameLst>
                                      </p:cBhvr>
                                      <p:tavLst>
                                        <p:tav tm="0">
                                          <p:val>
                                            <p:fltVal val="0"/>
                                          </p:val>
                                        </p:tav>
                                        <p:tav tm="100000">
                                          <p:val>
                                            <p:strVal val="#ppt_h"/>
                                          </p:val>
                                        </p:tav>
                                      </p:tavLst>
                                    </p:anim>
                                  </p:childTnLst>
                                </p:cTn>
                              </p:par>
                            </p:childTnLst>
                          </p:cTn>
                        </p:par>
                        <p:par>
                          <p:cTn id="13" fill="hold">
                            <p:stCondLst>
                              <p:cond delay="1200"/>
                            </p:stCondLst>
                            <p:childTnLst>
                              <p:par>
                                <p:cTn id="14" presetID="9" presetClass="entr" presetSubtype="0" fill="hold" grpId="0" nodeType="afterEffect">
                                  <p:stCondLst>
                                    <p:cond delay="100"/>
                                  </p:stCondLst>
                                  <p:childTnLst>
                                    <p:set>
                                      <p:cBhvr>
                                        <p:cTn id="15" dur="1" fill="hold">
                                          <p:stCondLst>
                                            <p:cond delay="0"/>
                                          </p:stCondLst>
                                        </p:cTn>
                                        <p:tgtEl>
                                          <p:spTgt spid="62469"/>
                                        </p:tgtEl>
                                        <p:attrNameLst>
                                          <p:attrName>style.visibility</p:attrName>
                                        </p:attrNameLst>
                                      </p:cBhvr>
                                      <p:to>
                                        <p:strVal val="visible"/>
                                      </p:to>
                                    </p:set>
                                    <p:animEffect transition="in" filter="dissolve">
                                      <p:cBhvr>
                                        <p:cTn id="16" dur="500"/>
                                        <p:tgtEl>
                                          <p:spTgt spid="62469"/>
                                        </p:tgtEl>
                                      </p:cBhvr>
                                    </p:animEffect>
                                  </p:childTnLst>
                                </p:cTn>
                              </p:par>
                            </p:childTnLst>
                          </p:cTn>
                        </p:par>
                        <p:par>
                          <p:cTn id="17" fill="hold">
                            <p:stCondLst>
                              <p:cond delay="1800"/>
                            </p:stCondLst>
                            <p:childTnLst>
                              <p:par>
                                <p:cTn id="18" presetID="9" presetClass="entr" presetSubtype="0" fill="hold" grpId="0" nodeType="afterEffect">
                                  <p:stCondLst>
                                    <p:cond delay="100"/>
                                  </p:stCondLst>
                                  <p:childTnLst>
                                    <p:set>
                                      <p:cBhvr>
                                        <p:cTn id="19" dur="1" fill="hold">
                                          <p:stCondLst>
                                            <p:cond delay="0"/>
                                          </p:stCondLst>
                                        </p:cTn>
                                        <p:tgtEl>
                                          <p:spTgt spid="62478"/>
                                        </p:tgtEl>
                                        <p:attrNameLst>
                                          <p:attrName>style.visibility</p:attrName>
                                        </p:attrNameLst>
                                      </p:cBhvr>
                                      <p:to>
                                        <p:strVal val="visible"/>
                                      </p:to>
                                    </p:set>
                                    <p:animEffect transition="in" filter="dissolve">
                                      <p:cBhvr>
                                        <p:cTn id="20" dur="500"/>
                                        <p:tgtEl>
                                          <p:spTgt spid="62478"/>
                                        </p:tgtEl>
                                      </p:cBhvr>
                                    </p:animEffect>
                                  </p:childTnLst>
                                </p:cTn>
                              </p:par>
                            </p:childTnLst>
                          </p:cTn>
                        </p:par>
                        <p:par>
                          <p:cTn id="21" fill="hold">
                            <p:stCondLst>
                              <p:cond delay="2400"/>
                            </p:stCondLst>
                            <p:childTnLst>
                              <p:par>
                                <p:cTn id="22" presetID="23" presetClass="entr" presetSubtype="16" fill="hold" nodeType="afterEffect">
                                  <p:stCondLst>
                                    <p:cond delay="100"/>
                                  </p:stCondLst>
                                  <p:childTnLst>
                                    <p:set>
                                      <p:cBhvr>
                                        <p:cTn id="23" dur="1" fill="hold">
                                          <p:stCondLst>
                                            <p:cond delay="0"/>
                                          </p:stCondLst>
                                        </p:cTn>
                                        <p:tgtEl>
                                          <p:spTgt spid="62475"/>
                                        </p:tgtEl>
                                        <p:attrNameLst>
                                          <p:attrName>style.visibility</p:attrName>
                                        </p:attrNameLst>
                                      </p:cBhvr>
                                      <p:to>
                                        <p:strVal val="visible"/>
                                      </p:to>
                                    </p:set>
                                    <p:anim calcmode="lin" valueType="num">
                                      <p:cBhvr>
                                        <p:cTn id="24" dur="500" fill="hold"/>
                                        <p:tgtEl>
                                          <p:spTgt spid="62475"/>
                                        </p:tgtEl>
                                        <p:attrNameLst>
                                          <p:attrName>ppt_w</p:attrName>
                                        </p:attrNameLst>
                                      </p:cBhvr>
                                      <p:tavLst>
                                        <p:tav tm="0">
                                          <p:val>
                                            <p:fltVal val="0"/>
                                          </p:val>
                                        </p:tav>
                                        <p:tav tm="100000">
                                          <p:val>
                                            <p:strVal val="#ppt_w"/>
                                          </p:val>
                                        </p:tav>
                                      </p:tavLst>
                                    </p:anim>
                                    <p:anim calcmode="lin" valueType="num">
                                      <p:cBhvr>
                                        <p:cTn id="25" dur="500" fill="hold"/>
                                        <p:tgtEl>
                                          <p:spTgt spid="62475"/>
                                        </p:tgtEl>
                                        <p:attrNameLst>
                                          <p:attrName>ppt_h</p:attrName>
                                        </p:attrNameLst>
                                      </p:cBhvr>
                                      <p:tavLst>
                                        <p:tav tm="0">
                                          <p:val>
                                            <p:fltVal val="0"/>
                                          </p:val>
                                        </p:tav>
                                        <p:tav tm="100000">
                                          <p:val>
                                            <p:strVal val="#ppt_h"/>
                                          </p:val>
                                        </p:tav>
                                      </p:tavLst>
                                    </p:anim>
                                  </p:childTnLst>
                                </p:cTn>
                              </p:par>
                            </p:childTnLst>
                          </p:cTn>
                        </p:par>
                        <p:par>
                          <p:cTn id="26" fill="hold">
                            <p:stCondLst>
                              <p:cond delay="3000"/>
                            </p:stCondLst>
                            <p:childTnLst>
                              <p:par>
                                <p:cTn id="27" presetID="9" presetClass="entr" presetSubtype="0" fill="hold" grpId="0" nodeType="afterEffect">
                                  <p:stCondLst>
                                    <p:cond delay="100"/>
                                  </p:stCondLst>
                                  <p:childTnLst>
                                    <p:set>
                                      <p:cBhvr>
                                        <p:cTn id="28" dur="1" fill="hold">
                                          <p:stCondLst>
                                            <p:cond delay="0"/>
                                          </p:stCondLst>
                                        </p:cTn>
                                        <p:tgtEl>
                                          <p:spTgt spid="62474"/>
                                        </p:tgtEl>
                                        <p:attrNameLst>
                                          <p:attrName>style.visibility</p:attrName>
                                        </p:attrNameLst>
                                      </p:cBhvr>
                                      <p:to>
                                        <p:strVal val="visible"/>
                                      </p:to>
                                    </p:set>
                                    <p:animEffect transition="in" filter="dissolve">
                                      <p:cBhvr>
                                        <p:cTn id="29" dur="500"/>
                                        <p:tgtEl>
                                          <p:spTgt spid="62474"/>
                                        </p:tgtEl>
                                      </p:cBhvr>
                                    </p:animEffect>
                                  </p:childTnLst>
                                </p:cTn>
                              </p:par>
                            </p:childTnLst>
                          </p:cTn>
                        </p:par>
                        <p:par>
                          <p:cTn id="30" fill="hold">
                            <p:stCondLst>
                              <p:cond delay="3600"/>
                            </p:stCondLst>
                            <p:childTnLst>
                              <p:par>
                                <p:cTn id="31" presetID="9" presetClass="entr" presetSubtype="0" fill="hold" grpId="0" nodeType="afterEffect">
                                  <p:stCondLst>
                                    <p:cond delay="100"/>
                                  </p:stCondLst>
                                  <p:childTnLst>
                                    <p:set>
                                      <p:cBhvr>
                                        <p:cTn id="32" dur="1" fill="hold">
                                          <p:stCondLst>
                                            <p:cond delay="0"/>
                                          </p:stCondLst>
                                        </p:cTn>
                                        <p:tgtEl>
                                          <p:spTgt spid="62483"/>
                                        </p:tgtEl>
                                        <p:attrNameLst>
                                          <p:attrName>style.visibility</p:attrName>
                                        </p:attrNameLst>
                                      </p:cBhvr>
                                      <p:to>
                                        <p:strVal val="visible"/>
                                      </p:to>
                                    </p:set>
                                    <p:animEffect transition="in" filter="dissolve">
                                      <p:cBhvr>
                                        <p:cTn id="33" dur="500"/>
                                        <p:tgtEl>
                                          <p:spTgt spid="62483"/>
                                        </p:tgtEl>
                                      </p:cBhvr>
                                    </p:animEffect>
                                  </p:childTnLst>
                                </p:cTn>
                              </p:par>
                            </p:childTnLst>
                          </p:cTn>
                        </p:par>
                        <p:par>
                          <p:cTn id="34" fill="hold">
                            <p:stCondLst>
                              <p:cond delay="4200"/>
                            </p:stCondLst>
                            <p:childTnLst>
                              <p:par>
                                <p:cTn id="35" presetID="23" presetClass="entr" presetSubtype="16" fill="hold" nodeType="afterEffect">
                                  <p:stCondLst>
                                    <p:cond delay="100"/>
                                  </p:stCondLst>
                                  <p:childTnLst>
                                    <p:set>
                                      <p:cBhvr>
                                        <p:cTn id="36" dur="1" fill="hold">
                                          <p:stCondLst>
                                            <p:cond delay="0"/>
                                          </p:stCondLst>
                                        </p:cTn>
                                        <p:tgtEl>
                                          <p:spTgt spid="62480"/>
                                        </p:tgtEl>
                                        <p:attrNameLst>
                                          <p:attrName>style.visibility</p:attrName>
                                        </p:attrNameLst>
                                      </p:cBhvr>
                                      <p:to>
                                        <p:strVal val="visible"/>
                                      </p:to>
                                    </p:set>
                                    <p:anim calcmode="lin" valueType="num">
                                      <p:cBhvr>
                                        <p:cTn id="37" dur="500" fill="hold"/>
                                        <p:tgtEl>
                                          <p:spTgt spid="62480"/>
                                        </p:tgtEl>
                                        <p:attrNameLst>
                                          <p:attrName>ppt_w</p:attrName>
                                        </p:attrNameLst>
                                      </p:cBhvr>
                                      <p:tavLst>
                                        <p:tav tm="0">
                                          <p:val>
                                            <p:fltVal val="0"/>
                                          </p:val>
                                        </p:tav>
                                        <p:tav tm="100000">
                                          <p:val>
                                            <p:strVal val="#ppt_w"/>
                                          </p:val>
                                        </p:tav>
                                      </p:tavLst>
                                    </p:anim>
                                    <p:anim calcmode="lin" valueType="num">
                                      <p:cBhvr>
                                        <p:cTn id="38" dur="500" fill="hold"/>
                                        <p:tgtEl>
                                          <p:spTgt spid="62480"/>
                                        </p:tgtEl>
                                        <p:attrNameLst>
                                          <p:attrName>ppt_h</p:attrName>
                                        </p:attrNameLst>
                                      </p:cBhvr>
                                      <p:tavLst>
                                        <p:tav tm="0">
                                          <p:val>
                                            <p:fltVal val="0"/>
                                          </p:val>
                                        </p:tav>
                                        <p:tav tm="100000">
                                          <p:val>
                                            <p:strVal val="#ppt_h"/>
                                          </p:val>
                                        </p:tav>
                                      </p:tavLst>
                                    </p:anim>
                                  </p:childTnLst>
                                </p:cTn>
                              </p:par>
                            </p:childTnLst>
                          </p:cTn>
                        </p:par>
                        <p:par>
                          <p:cTn id="39" fill="hold">
                            <p:stCondLst>
                              <p:cond delay="4800"/>
                            </p:stCondLst>
                            <p:childTnLst>
                              <p:par>
                                <p:cTn id="40" presetID="9" presetClass="entr" presetSubtype="0" fill="hold" nodeType="afterEffect">
                                  <p:stCondLst>
                                    <p:cond delay="100"/>
                                  </p:stCondLst>
                                  <p:childTnLst>
                                    <p:set>
                                      <p:cBhvr>
                                        <p:cTn id="41" dur="1" fill="hold">
                                          <p:stCondLst>
                                            <p:cond delay="0"/>
                                          </p:stCondLst>
                                        </p:cTn>
                                        <p:tgtEl>
                                          <p:spTgt spid="62479"/>
                                        </p:tgtEl>
                                        <p:attrNameLst>
                                          <p:attrName>style.visibility</p:attrName>
                                        </p:attrNameLst>
                                      </p:cBhvr>
                                      <p:to>
                                        <p:strVal val="visible"/>
                                      </p:to>
                                    </p:set>
                                    <p:animEffect transition="in" filter="dissolve">
                                      <p:cBhvr>
                                        <p:cTn id="42" dur="500"/>
                                        <p:tgtEl>
                                          <p:spTgt spid="62479"/>
                                        </p:tgtEl>
                                      </p:cBhvr>
                                    </p:animEffect>
                                  </p:childTnLst>
                                </p:cTn>
                              </p:par>
                            </p:childTnLst>
                          </p:cTn>
                        </p:par>
                        <p:par>
                          <p:cTn id="43" fill="hold">
                            <p:stCondLst>
                              <p:cond delay="5400"/>
                            </p:stCondLst>
                            <p:childTnLst>
                              <p:par>
                                <p:cTn id="44" presetID="9" presetClass="entr" presetSubtype="0" fill="hold" grpId="0" nodeType="afterEffect">
                                  <p:stCondLst>
                                    <p:cond delay="100"/>
                                  </p:stCondLst>
                                  <p:childTnLst>
                                    <p:set>
                                      <p:cBhvr>
                                        <p:cTn id="45" dur="1" fill="hold">
                                          <p:stCondLst>
                                            <p:cond delay="0"/>
                                          </p:stCondLst>
                                        </p:cTn>
                                        <p:tgtEl>
                                          <p:spTgt spid="62488"/>
                                        </p:tgtEl>
                                        <p:attrNameLst>
                                          <p:attrName>style.visibility</p:attrName>
                                        </p:attrNameLst>
                                      </p:cBhvr>
                                      <p:to>
                                        <p:strVal val="visible"/>
                                      </p:to>
                                    </p:set>
                                    <p:animEffect transition="in" filter="dissolve">
                                      <p:cBhvr>
                                        <p:cTn id="46" dur="500"/>
                                        <p:tgtEl>
                                          <p:spTgt spid="62488"/>
                                        </p:tgtEl>
                                      </p:cBhvr>
                                    </p:animEffect>
                                  </p:childTnLst>
                                </p:cTn>
                              </p:par>
                            </p:childTnLst>
                          </p:cTn>
                        </p:par>
                        <p:par>
                          <p:cTn id="47" fill="hold">
                            <p:stCondLst>
                              <p:cond delay="6000"/>
                            </p:stCondLst>
                            <p:childTnLst>
                              <p:par>
                                <p:cTn id="48" presetID="23" presetClass="entr" presetSubtype="16" fill="hold" nodeType="afterEffect">
                                  <p:stCondLst>
                                    <p:cond delay="100"/>
                                  </p:stCondLst>
                                  <p:childTnLst>
                                    <p:set>
                                      <p:cBhvr>
                                        <p:cTn id="49" dur="1" fill="hold">
                                          <p:stCondLst>
                                            <p:cond delay="0"/>
                                          </p:stCondLst>
                                        </p:cTn>
                                        <p:tgtEl>
                                          <p:spTgt spid="62485"/>
                                        </p:tgtEl>
                                        <p:attrNameLst>
                                          <p:attrName>style.visibility</p:attrName>
                                        </p:attrNameLst>
                                      </p:cBhvr>
                                      <p:to>
                                        <p:strVal val="visible"/>
                                      </p:to>
                                    </p:set>
                                    <p:anim calcmode="lin" valueType="num">
                                      <p:cBhvr>
                                        <p:cTn id="50" dur="500" fill="hold"/>
                                        <p:tgtEl>
                                          <p:spTgt spid="62485"/>
                                        </p:tgtEl>
                                        <p:attrNameLst>
                                          <p:attrName>ppt_w</p:attrName>
                                        </p:attrNameLst>
                                      </p:cBhvr>
                                      <p:tavLst>
                                        <p:tav tm="0">
                                          <p:val>
                                            <p:fltVal val="0"/>
                                          </p:val>
                                        </p:tav>
                                        <p:tav tm="100000">
                                          <p:val>
                                            <p:strVal val="#ppt_w"/>
                                          </p:val>
                                        </p:tav>
                                      </p:tavLst>
                                    </p:anim>
                                    <p:anim calcmode="lin" valueType="num">
                                      <p:cBhvr>
                                        <p:cTn id="51" dur="500" fill="hold"/>
                                        <p:tgtEl>
                                          <p:spTgt spid="62485"/>
                                        </p:tgtEl>
                                        <p:attrNameLst>
                                          <p:attrName>ppt_h</p:attrName>
                                        </p:attrNameLst>
                                      </p:cBhvr>
                                      <p:tavLst>
                                        <p:tav tm="0">
                                          <p:val>
                                            <p:fltVal val="0"/>
                                          </p:val>
                                        </p:tav>
                                        <p:tav tm="100000">
                                          <p:val>
                                            <p:strVal val="#ppt_h"/>
                                          </p:val>
                                        </p:tav>
                                      </p:tavLst>
                                    </p:anim>
                                  </p:childTnLst>
                                </p:cTn>
                              </p:par>
                            </p:childTnLst>
                          </p:cTn>
                        </p:par>
                        <p:par>
                          <p:cTn id="52" fill="hold">
                            <p:stCondLst>
                              <p:cond delay="6600"/>
                            </p:stCondLst>
                            <p:childTnLst>
                              <p:par>
                                <p:cTn id="53" presetID="9" presetClass="entr" presetSubtype="0" fill="hold" nodeType="afterEffect">
                                  <p:stCondLst>
                                    <p:cond delay="100"/>
                                  </p:stCondLst>
                                  <p:childTnLst>
                                    <p:set>
                                      <p:cBhvr>
                                        <p:cTn id="54" dur="1" fill="hold">
                                          <p:stCondLst>
                                            <p:cond delay="0"/>
                                          </p:stCondLst>
                                        </p:cTn>
                                        <p:tgtEl>
                                          <p:spTgt spid="62484"/>
                                        </p:tgtEl>
                                        <p:attrNameLst>
                                          <p:attrName>style.visibility</p:attrName>
                                        </p:attrNameLst>
                                      </p:cBhvr>
                                      <p:to>
                                        <p:strVal val="visible"/>
                                      </p:to>
                                    </p:set>
                                    <p:animEffect transition="in" filter="dissolve">
                                      <p:cBhvr>
                                        <p:cTn id="55" dur="500"/>
                                        <p:tgtEl>
                                          <p:spTgt spid="62484"/>
                                        </p:tgtEl>
                                      </p:cBhvr>
                                    </p:animEffect>
                                  </p:childTnLst>
                                </p:cTn>
                              </p:par>
                            </p:childTnLst>
                          </p:cTn>
                        </p:par>
                        <p:par>
                          <p:cTn id="56" fill="hold">
                            <p:stCondLst>
                              <p:cond delay="7200"/>
                            </p:stCondLst>
                            <p:childTnLst>
                              <p:par>
                                <p:cTn id="57" presetID="9" presetClass="entr" presetSubtype="0" fill="hold" grpId="0" nodeType="afterEffect">
                                  <p:stCondLst>
                                    <p:cond delay="100"/>
                                  </p:stCondLst>
                                  <p:childTnLst>
                                    <p:set>
                                      <p:cBhvr>
                                        <p:cTn id="58" dur="1" fill="hold">
                                          <p:stCondLst>
                                            <p:cond delay="0"/>
                                          </p:stCondLst>
                                        </p:cTn>
                                        <p:tgtEl>
                                          <p:spTgt spid="62489"/>
                                        </p:tgtEl>
                                        <p:attrNameLst>
                                          <p:attrName>style.visibility</p:attrName>
                                        </p:attrNameLst>
                                      </p:cBhvr>
                                      <p:to>
                                        <p:strVal val="visible"/>
                                      </p:to>
                                    </p:set>
                                    <p:animEffect transition="in" filter="dissolve">
                                      <p:cBhvr>
                                        <p:cTn id="59" dur="500"/>
                                        <p:tgtEl>
                                          <p:spTgt spid="62489"/>
                                        </p:tgtEl>
                                      </p:cBhvr>
                                    </p:animEffect>
                                  </p:childTnLst>
                                </p:cTn>
                              </p:par>
                            </p:childTnLst>
                          </p:cTn>
                        </p:par>
                        <p:par>
                          <p:cTn id="60" fill="hold">
                            <p:stCondLst>
                              <p:cond delay="7800"/>
                            </p:stCondLst>
                            <p:childTnLst>
                              <p:par>
                                <p:cTn id="61" presetID="9" presetClass="entr" presetSubtype="0" fill="hold" grpId="0" nodeType="afterEffect">
                                  <p:stCondLst>
                                    <p:cond delay="100"/>
                                  </p:stCondLst>
                                  <p:childTnLst>
                                    <p:set>
                                      <p:cBhvr>
                                        <p:cTn id="62" dur="1" fill="hold">
                                          <p:stCondLst>
                                            <p:cond delay="0"/>
                                          </p:stCondLst>
                                        </p:cTn>
                                        <p:tgtEl>
                                          <p:spTgt spid="62490"/>
                                        </p:tgtEl>
                                        <p:attrNameLst>
                                          <p:attrName>style.visibility</p:attrName>
                                        </p:attrNameLst>
                                      </p:cBhvr>
                                      <p:to>
                                        <p:strVal val="visible"/>
                                      </p:to>
                                    </p:set>
                                    <p:animEffect transition="in" filter="dissolve">
                                      <p:cBhvr>
                                        <p:cTn id="63" dur="500"/>
                                        <p:tgtEl>
                                          <p:spTgt spid="62490"/>
                                        </p:tgtEl>
                                      </p:cBhvr>
                                    </p:animEffect>
                                  </p:childTnLst>
                                </p:cTn>
                              </p:par>
                            </p:childTnLst>
                          </p:cTn>
                        </p:par>
                        <p:par>
                          <p:cTn id="64" fill="hold">
                            <p:stCondLst>
                              <p:cond delay="8400"/>
                            </p:stCondLst>
                            <p:childTnLst>
                              <p:par>
                                <p:cTn id="65" presetID="9" presetClass="entr" presetSubtype="0" fill="hold" grpId="0" nodeType="afterEffect">
                                  <p:stCondLst>
                                    <p:cond delay="100"/>
                                  </p:stCondLst>
                                  <p:childTnLst>
                                    <p:set>
                                      <p:cBhvr>
                                        <p:cTn id="66" dur="1" fill="hold">
                                          <p:stCondLst>
                                            <p:cond delay="0"/>
                                          </p:stCondLst>
                                        </p:cTn>
                                        <p:tgtEl>
                                          <p:spTgt spid="62491"/>
                                        </p:tgtEl>
                                        <p:attrNameLst>
                                          <p:attrName>style.visibility</p:attrName>
                                        </p:attrNameLst>
                                      </p:cBhvr>
                                      <p:to>
                                        <p:strVal val="visible"/>
                                      </p:to>
                                    </p:set>
                                    <p:animEffect transition="in" filter="dissolve">
                                      <p:cBhvr>
                                        <p:cTn id="67" dur="500"/>
                                        <p:tgtEl>
                                          <p:spTgt spid="62491"/>
                                        </p:tgtEl>
                                      </p:cBhvr>
                                    </p:animEffect>
                                  </p:childTnLst>
                                </p:cTn>
                              </p:par>
                            </p:childTnLst>
                          </p:cTn>
                        </p:par>
                        <p:par>
                          <p:cTn id="68" fill="hold">
                            <p:stCondLst>
                              <p:cond delay="9000"/>
                            </p:stCondLst>
                            <p:childTnLst>
                              <p:par>
                                <p:cTn id="69" presetID="9" presetClass="entr" presetSubtype="0" fill="hold" grpId="0" nodeType="afterEffect">
                                  <p:stCondLst>
                                    <p:cond delay="100"/>
                                  </p:stCondLst>
                                  <p:childTnLst>
                                    <p:set>
                                      <p:cBhvr>
                                        <p:cTn id="70" dur="1" fill="hold">
                                          <p:stCondLst>
                                            <p:cond delay="0"/>
                                          </p:stCondLst>
                                        </p:cTn>
                                        <p:tgtEl>
                                          <p:spTgt spid="62492"/>
                                        </p:tgtEl>
                                        <p:attrNameLst>
                                          <p:attrName>style.visibility</p:attrName>
                                        </p:attrNameLst>
                                      </p:cBhvr>
                                      <p:to>
                                        <p:strVal val="visible"/>
                                      </p:to>
                                    </p:set>
                                    <p:animEffect transition="in" filter="dissolve">
                                      <p:cBhvr>
                                        <p:cTn id="71" dur="500"/>
                                        <p:tgtEl>
                                          <p:spTgt spid="62492"/>
                                        </p:tgtEl>
                                      </p:cBhvr>
                                    </p:animEffect>
                                  </p:childTnLst>
                                </p:cTn>
                              </p:par>
                            </p:childTnLst>
                          </p:cTn>
                        </p:par>
                        <p:par>
                          <p:cTn id="72" fill="hold">
                            <p:stCondLst>
                              <p:cond delay="9600"/>
                            </p:stCondLst>
                            <p:childTnLst>
                              <p:par>
                                <p:cTn id="73" presetID="9" presetClass="entr" presetSubtype="0" fill="hold" grpId="0" nodeType="afterEffect">
                                  <p:stCondLst>
                                    <p:cond delay="100"/>
                                  </p:stCondLst>
                                  <p:childTnLst>
                                    <p:set>
                                      <p:cBhvr>
                                        <p:cTn id="74" dur="1" fill="hold">
                                          <p:stCondLst>
                                            <p:cond delay="0"/>
                                          </p:stCondLst>
                                        </p:cTn>
                                        <p:tgtEl>
                                          <p:spTgt spid="62493"/>
                                        </p:tgtEl>
                                        <p:attrNameLst>
                                          <p:attrName>style.visibility</p:attrName>
                                        </p:attrNameLst>
                                      </p:cBhvr>
                                      <p:to>
                                        <p:strVal val="visible"/>
                                      </p:to>
                                    </p:set>
                                    <p:animEffect transition="in" filter="dissolve">
                                      <p:cBhvr>
                                        <p:cTn id="75" dur="500"/>
                                        <p:tgtEl>
                                          <p:spTgt spid="62493"/>
                                        </p:tgtEl>
                                      </p:cBhvr>
                                    </p:animEffect>
                                  </p:childTnLst>
                                </p:cTn>
                              </p:par>
                            </p:childTnLst>
                          </p:cTn>
                        </p:par>
                        <p:par>
                          <p:cTn id="76" fill="hold">
                            <p:stCondLst>
                              <p:cond delay="10200"/>
                            </p:stCondLst>
                            <p:childTnLst>
                              <p:par>
                                <p:cTn id="77" presetID="9" presetClass="entr" presetSubtype="0" fill="hold" grpId="0" nodeType="afterEffect">
                                  <p:stCondLst>
                                    <p:cond delay="100"/>
                                  </p:stCondLst>
                                  <p:childTnLst>
                                    <p:set>
                                      <p:cBhvr>
                                        <p:cTn id="78" dur="1" fill="hold">
                                          <p:stCondLst>
                                            <p:cond delay="0"/>
                                          </p:stCondLst>
                                        </p:cTn>
                                        <p:tgtEl>
                                          <p:spTgt spid="62494"/>
                                        </p:tgtEl>
                                        <p:attrNameLst>
                                          <p:attrName>style.visibility</p:attrName>
                                        </p:attrNameLst>
                                      </p:cBhvr>
                                      <p:to>
                                        <p:strVal val="visible"/>
                                      </p:to>
                                    </p:set>
                                    <p:animEffect transition="in" filter="dissolve">
                                      <p:cBhvr>
                                        <p:cTn id="79" dur="500"/>
                                        <p:tgtEl>
                                          <p:spTgt spid="62494"/>
                                        </p:tgtEl>
                                      </p:cBhvr>
                                    </p:animEffect>
                                  </p:childTnLst>
                                </p:cTn>
                              </p:par>
                            </p:childTnLst>
                          </p:cTn>
                        </p:par>
                        <p:par>
                          <p:cTn id="80" fill="hold">
                            <p:stCondLst>
                              <p:cond delay="10800"/>
                            </p:stCondLst>
                            <p:childTnLst>
                              <p:par>
                                <p:cTn id="81" presetID="9" presetClass="entr" presetSubtype="0" fill="hold" grpId="0" nodeType="afterEffect">
                                  <p:stCondLst>
                                    <p:cond delay="100"/>
                                  </p:stCondLst>
                                  <p:childTnLst>
                                    <p:set>
                                      <p:cBhvr>
                                        <p:cTn id="82" dur="1" fill="hold">
                                          <p:stCondLst>
                                            <p:cond delay="0"/>
                                          </p:stCondLst>
                                        </p:cTn>
                                        <p:tgtEl>
                                          <p:spTgt spid="62495"/>
                                        </p:tgtEl>
                                        <p:attrNameLst>
                                          <p:attrName>style.visibility</p:attrName>
                                        </p:attrNameLst>
                                      </p:cBhvr>
                                      <p:to>
                                        <p:strVal val="visible"/>
                                      </p:to>
                                    </p:set>
                                    <p:animEffect transition="in" filter="dissolve">
                                      <p:cBhvr>
                                        <p:cTn id="83" dur="500"/>
                                        <p:tgtEl>
                                          <p:spTgt spid="62495"/>
                                        </p:tgtEl>
                                      </p:cBhvr>
                                    </p:animEffect>
                                  </p:childTnLst>
                                </p:cTn>
                              </p:par>
                            </p:childTnLst>
                          </p:cTn>
                        </p:par>
                        <p:par>
                          <p:cTn id="84" fill="hold">
                            <p:stCondLst>
                              <p:cond delay="11400"/>
                            </p:stCondLst>
                            <p:childTnLst>
                              <p:par>
                                <p:cTn id="85" presetID="9" presetClass="entr" presetSubtype="0" fill="hold" grpId="0" nodeType="afterEffect">
                                  <p:stCondLst>
                                    <p:cond delay="100"/>
                                  </p:stCondLst>
                                  <p:childTnLst>
                                    <p:set>
                                      <p:cBhvr>
                                        <p:cTn id="86" dur="1" fill="hold">
                                          <p:stCondLst>
                                            <p:cond delay="0"/>
                                          </p:stCondLst>
                                        </p:cTn>
                                        <p:tgtEl>
                                          <p:spTgt spid="62496"/>
                                        </p:tgtEl>
                                        <p:attrNameLst>
                                          <p:attrName>style.visibility</p:attrName>
                                        </p:attrNameLst>
                                      </p:cBhvr>
                                      <p:to>
                                        <p:strVal val="visible"/>
                                      </p:to>
                                    </p:set>
                                    <p:animEffect transition="in" filter="dissolve">
                                      <p:cBhvr>
                                        <p:cTn id="87" dur="500"/>
                                        <p:tgtEl>
                                          <p:spTgt spid="624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bldLvl="0" animBg="1"/>
      <p:bldP spid="62473" grpId="0" bldLvl="0" animBg="1" autoUpdateAnimBg="0"/>
      <p:bldP spid="62474" grpId="0" bldLvl="0" animBg="1"/>
      <p:bldP spid="62478" grpId="0" bldLvl="0" animBg="1" autoUpdateAnimBg="0"/>
      <p:bldP spid="62483" grpId="0" bldLvl="0" animBg="1" autoUpdateAnimBg="0"/>
      <p:bldP spid="62488" grpId="0" bldLvl="0" animBg="1" autoUpdateAnimBg="0"/>
      <p:bldP spid="62489" grpId="0" bldLvl="0" animBg="1" autoUpdateAnimBg="0"/>
      <p:bldP spid="62490" grpId="0" bldLvl="0" animBg="1" autoUpdateAnimBg="0"/>
      <p:bldP spid="62491" grpId="0" bldLvl="0" animBg="1" autoUpdateAnimBg="0"/>
      <p:bldP spid="62492" grpId="0" bldLvl="0" animBg="1" autoUpdateAnimBg="0"/>
      <p:bldP spid="62493" grpId="0" bldLvl="0" animBg="1" autoUpdateAnimBg="0"/>
      <p:bldP spid="62494" grpId="0" bldLvl="0" animBg="1" autoUpdateAnimBg="0"/>
      <p:bldP spid="62495" grpId="0" bldLvl="0" animBg="1" autoUpdateAnimBg="0"/>
      <p:bldP spid="62496" grpId="0" bldLvl="0" animBg="1"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3549650" y="1024255"/>
            <a:ext cx="5913120" cy="61709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常用的设计模式对比</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3" name="表格 2"/>
          <p:cNvGraphicFramePr/>
          <p:nvPr>
            <p:custDataLst>
              <p:tags r:id="rId3"/>
            </p:custDataLst>
          </p:nvPr>
        </p:nvGraphicFramePr>
        <p:xfrm>
          <a:off x="1294130" y="1183640"/>
          <a:ext cx="10126980" cy="5621020"/>
        </p:xfrm>
        <a:graphic>
          <a:graphicData uri="http://schemas.openxmlformats.org/drawingml/2006/table">
            <a:tbl>
              <a:tblPr firstRow="1" bandRow="1">
                <a:tableStyleId>{5C22544A-7EE6-4342-B048-85BDC9FD1C3A}</a:tableStyleId>
              </a:tblPr>
              <a:tblGrid>
                <a:gridCol w="3375660"/>
                <a:gridCol w="3375660"/>
                <a:gridCol w="3375660"/>
              </a:tblGrid>
              <a:tr h="518795">
                <a:tc>
                  <a:txBody>
                    <a:bodyPr/>
                    <a:p>
                      <a:pPr>
                        <a:buNone/>
                      </a:pPr>
                      <a:r>
                        <a:rPr lang="zh-CN" altLang="en-US"/>
                        <a:t>设计模式</a:t>
                      </a:r>
                      <a:endParaRPr lang="zh-CN" altLang="en-US"/>
                    </a:p>
                  </a:txBody>
                  <a:tcPr/>
                </a:tc>
                <a:tc>
                  <a:txBody>
                    <a:bodyPr/>
                    <a:p>
                      <a:pPr>
                        <a:buNone/>
                      </a:pPr>
                      <a:r>
                        <a:rPr lang="zh-CN" altLang="en-US"/>
                        <a:t>一句话归纳</a:t>
                      </a:r>
                      <a:endParaRPr lang="zh-CN" altLang="en-US"/>
                    </a:p>
                  </a:txBody>
                  <a:tcPr/>
                </a:tc>
                <a:tc>
                  <a:txBody>
                    <a:bodyPr/>
                    <a:p>
                      <a:pPr>
                        <a:buNone/>
                      </a:pPr>
                      <a:r>
                        <a:rPr lang="zh-CN" altLang="en-US"/>
                        <a:t>举例</a:t>
                      </a:r>
                      <a:endParaRPr lang="zh-CN" altLang="en-US"/>
                    </a:p>
                  </a:txBody>
                  <a:tcPr/>
                </a:tc>
              </a:tr>
              <a:tr h="870585">
                <a:tc>
                  <a:txBody>
                    <a:bodyPr/>
                    <a:p>
                      <a:pPr>
                        <a:buNone/>
                      </a:pPr>
                      <a:r>
                        <a:rPr lang="zh-CN" altLang="en-US"/>
                        <a:t>工厂模式（Factory）</a:t>
                      </a:r>
                      <a:endParaRPr lang="zh-CN" altLang="en-US"/>
                    </a:p>
                  </a:txBody>
                  <a:tcPr/>
                </a:tc>
                <a:tc>
                  <a:txBody>
                    <a:bodyPr/>
                    <a:p>
                      <a:pPr>
                        <a:buNone/>
                      </a:pPr>
                      <a:r>
                        <a:rPr lang="zh-CN" altLang="en-US"/>
                        <a:t>只对结果负责，封装创建过程</a:t>
                      </a:r>
                      <a:endParaRPr lang="zh-CN" altLang="en-US"/>
                    </a:p>
                  </a:txBody>
                  <a:tcPr/>
                </a:tc>
                <a:tc>
                  <a:txBody>
                    <a:bodyPr/>
                    <a:p>
                      <a:pPr>
                        <a:buNone/>
                      </a:pPr>
                      <a:r>
                        <a:rPr lang="zh-CN" altLang="en-US"/>
                        <a:t>BeanFactory、Calender</a:t>
                      </a:r>
                      <a:endParaRPr lang="zh-CN" altLang="en-US"/>
                    </a:p>
                  </a:txBody>
                  <a:tcPr/>
                </a:tc>
              </a:tr>
              <a:tr h="871855">
                <a:tc>
                  <a:txBody>
                    <a:bodyPr/>
                    <a:p>
                      <a:pPr>
                        <a:buNone/>
                      </a:pPr>
                      <a:r>
                        <a:rPr lang="zh-CN" altLang="en-US"/>
                        <a:t>单例模式（Singleton）</a:t>
                      </a:r>
                      <a:endParaRPr lang="zh-CN" altLang="en-US"/>
                    </a:p>
                  </a:txBody>
                  <a:tcPr/>
                </a:tc>
                <a:tc>
                  <a:txBody>
                    <a:bodyPr/>
                    <a:p>
                      <a:pPr>
                        <a:buNone/>
                      </a:pPr>
                      <a:r>
                        <a:rPr lang="zh-CN" altLang="en-US"/>
                        <a:t>保证独一无二</a:t>
                      </a:r>
                      <a:endParaRPr lang="zh-CN" altLang="en-US"/>
                    </a:p>
                  </a:txBody>
                  <a:tcPr/>
                </a:tc>
                <a:tc>
                  <a:txBody>
                    <a:bodyPr/>
                    <a:p>
                      <a:pPr>
                        <a:buNone/>
                      </a:pPr>
                      <a:r>
                        <a:rPr lang="zh-CN" altLang="en-US"/>
                        <a:t>ApplicationContext、Calender</a:t>
                      </a:r>
                      <a:endParaRPr lang="zh-CN" altLang="en-US"/>
                    </a:p>
                  </a:txBody>
                  <a:tcPr/>
                </a:tc>
              </a:tr>
              <a:tr h="870585">
                <a:tc>
                  <a:txBody>
                    <a:bodyPr/>
                    <a:p>
                      <a:pPr>
                        <a:buNone/>
                      </a:pPr>
                      <a:r>
                        <a:rPr lang="zh-CN" altLang="en-US"/>
                        <a:t>原型模式（Prototype）</a:t>
                      </a:r>
                      <a:endParaRPr lang="zh-CN" altLang="en-US"/>
                    </a:p>
                  </a:txBody>
                  <a:tcPr/>
                </a:tc>
                <a:tc>
                  <a:txBody>
                    <a:bodyPr/>
                    <a:p>
                      <a:pPr>
                        <a:buNone/>
                      </a:pPr>
                      <a:r>
                        <a:rPr lang="zh-CN" altLang="en-US"/>
                        <a:t>拔一根猴毛，吹出千万个</a:t>
                      </a:r>
                      <a:endParaRPr lang="zh-CN" altLang="en-US"/>
                    </a:p>
                  </a:txBody>
                  <a:tcPr/>
                </a:tc>
                <a:tc>
                  <a:txBody>
                    <a:bodyPr/>
                    <a:p>
                      <a:pPr>
                        <a:buNone/>
                      </a:pPr>
                      <a:r>
                        <a:rPr lang="zh-CN" altLang="en-US"/>
                        <a:t>ArrayList、PrototypeBean</a:t>
                      </a:r>
                      <a:endParaRPr lang="zh-CN" altLang="en-US"/>
                    </a:p>
                  </a:txBody>
                  <a:tcPr/>
                </a:tc>
              </a:tr>
              <a:tr h="1244600">
                <a:tc>
                  <a:txBody>
                    <a:bodyPr/>
                    <a:p>
                      <a:pPr>
                        <a:buNone/>
                      </a:pPr>
                      <a:r>
                        <a:rPr lang="zh-CN" altLang="en-US"/>
                        <a:t>代理模式（Proxy）</a:t>
                      </a:r>
                      <a:endParaRPr lang="zh-CN" altLang="en-US"/>
                    </a:p>
                  </a:txBody>
                  <a:tcPr/>
                </a:tc>
                <a:tc>
                  <a:txBody>
                    <a:bodyPr/>
                    <a:p>
                      <a:pPr>
                        <a:buNone/>
                      </a:pPr>
                      <a:r>
                        <a:rPr lang="zh-CN" altLang="en-US"/>
                        <a:t>找人办事，增强职责</a:t>
                      </a:r>
                      <a:endParaRPr lang="zh-CN" altLang="en-US"/>
                    </a:p>
                  </a:txBody>
                  <a:tcPr/>
                </a:tc>
                <a:tc>
                  <a:txBody>
                    <a:bodyPr/>
                    <a:p>
                      <a:pPr>
                        <a:buNone/>
                      </a:pPr>
                      <a:r>
                        <a:rPr lang="zh-CN" altLang="en-US"/>
                        <a:t>ProxyFactoryBean、 JdkDynamicAopProxy、CglibAopProxy</a:t>
                      </a:r>
                      <a:endParaRPr lang="zh-CN" altLang="en-US"/>
                    </a:p>
                  </a:txBody>
                  <a:tcPr/>
                </a:tc>
              </a:tr>
              <a:tr h="1244600">
                <a:tc>
                  <a:txBody>
                    <a:bodyPr/>
                    <a:p>
                      <a:pPr>
                        <a:buNone/>
                      </a:pPr>
                      <a:r>
                        <a:rPr lang="zh-CN" altLang="en-US"/>
                        <a:t>委派模式（Delegate）</a:t>
                      </a:r>
                      <a:endParaRPr lang="zh-CN" altLang="en-US"/>
                    </a:p>
                  </a:txBody>
                  <a:tcPr/>
                </a:tc>
                <a:tc>
                  <a:txBody>
                    <a:bodyPr/>
                    <a:p>
                      <a:pPr>
                        <a:buNone/>
                      </a:pPr>
                      <a:r>
                        <a:rPr lang="zh-CN" altLang="en-US"/>
                        <a:t>项目经理指派</a:t>
                      </a:r>
                      <a:r>
                        <a:rPr lang="zh-CN" altLang="en-US" sz="1800">
                          <a:sym typeface="+mn-ea"/>
                        </a:rPr>
                        <a:t>普通员工</a:t>
                      </a:r>
                      <a:r>
                        <a:rPr lang="zh-CN" altLang="en-US" sz="1800">
                          <a:sym typeface="+mn-ea"/>
                        </a:rPr>
                        <a:t>干活</a:t>
                      </a:r>
                      <a:endParaRPr lang="zh-CN" altLang="en-US" sz="1800">
                        <a:sym typeface="+mn-ea"/>
                      </a:endParaRPr>
                    </a:p>
                  </a:txBody>
                  <a:tcPr/>
                </a:tc>
                <a:tc>
                  <a:txBody>
                    <a:bodyPr/>
                    <a:p>
                      <a:pPr>
                        <a:buNone/>
                      </a:pPr>
                      <a:r>
                        <a:rPr lang="zh-CN" altLang="en-US"/>
                        <a:t>DispatcherServlet、 BeanDefinitionParserDelegate</a:t>
                      </a:r>
                      <a:endParaRPr lang="zh-CN" altLang="en-US"/>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任意多边形 37"/>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9" name="任意多边形 38"/>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40" name="Content Placeholder 2"/>
          <p:cNvSpPr txBox="1"/>
          <p:nvPr/>
        </p:nvSpPr>
        <p:spPr>
          <a:xfrm>
            <a:off x="885154" y="256109"/>
            <a:ext cx="3067050" cy="307340"/>
          </a:xfrm>
          <a:prstGeom prst="rect">
            <a:avLst/>
          </a:prstGeom>
        </p:spPr>
        <p:txBody>
          <a:bodyPr vert="horz"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l"/>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常用的设计模式对比</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aphicFrame>
        <p:nvGraphicFramePr>
          <p:cNvPr id="3" name="表格 2"/>
          <p:cNvGraphicFramePr/>
          <p:nvPr>
            <p:custDataLst>
              <p:tags r:id="rId3"/>
            </p:custDataLst>
          </p:nvPr>
        </p:nvGraphicFramePr>
        <p:xfrm>
          <a:off x="1294130" y="1183640"/>
          <a:ext cx="10126980" cy="5621020"/>
        </p:xfrm>
        <a:graphic>
          <a:graphicData uri="http://schemas.openxmlformats.org/drawingml/2006/table">
            <a:tbl>
              <a:tblPr firstRow="1" bandRow="1">
                <a:tableStyleId>{5C22544A-7EE6-4342-B048-85BDC9FD1C3A}</a:tableStyleId>
              </a:tblPr>
              <a:tblGrid>
                <a:gridCol w="3375660"/>
                <a:gridCol w="3375660"/>
                <a:gridCol w="3375660"/>
              </a:tblGrid>
              <a:tr h="518795">
                <a:tc>
                  <a:txBody>
                    <a:bodyPr/>
                    <a:p>
                      <a:pPr>
                        <a:buNone/>
                      </a:pPr>
                      <a:r>
                        <a:rPr lang="zh-CN" altLang="en-US"/>
                        <a:t>设计模式</a:t>
                      </a:r>
                      <a:endParaRPr lang="zh-CN" altLang="en-US"/>
                    </a:p>
                  </a:txBody>
                  <a:tcPr/>
                </a:tc>
                <a:tc>
                  <a:txBody>
                    <a:bodyPr/>
                    <a:p>
                      <a:pPr>
                        <a:buNone/>
                      </a:pPr>
                      <a:r>
                        <a:rPr lang="zh-CN" altLang="en-US"/>
                        <a:t>一句话归纳</a:t>
                      </a:r>
                      <a:endParaRPr lang="zh-CN" altLang="en-US"/>
                    </a:p>
                  </a:txBody>
                  <a:tcPr/>
                </a:tc>
                <a:tc>
                  <a:txBody>
                    <a:bodyPr/>
                    <a:p>
                      <a:pPr>
                        <a:buNone/>
                      </a:pPr>
                      <a:r>
                        <a:rPr lang="zh-CN" altLang="en-US"/>
                        <a:t>举例</a:t>
                      </a:r>
                      <a:endParaRPr lang="zh-CN" altLang="en-US"/>
                    </a:p>
                  </a:txBody>
                  <a:tcPr/>
                </a:tc>
              </a:tr>
              <a:tr h="870585">
                <a:tc>
                  <a:txBody>
                    <a:bodyPr/>
                    <a:p>
                      <a:pPr>
                        <a:buNone/>
                      </a:pPr>
                      <a:r>
                        <a:rPr lang="zh-CN" altLang="en-US"/>
                        <a:t>策略模式（Strategy）</a:t>
                      </a:r>
                      <a:endParaRPr lang="zh-CN" altLang="en-US"/>
                    </a:p>
                  </a:txBody>
                  <a:tcPr/>
                </a:tc>
                <a:tc>
                  <a:txBody>
                    <a:bodyPr/>
                    <a:p>
                      <a:pPr>
                        <a:buNone/>
                      </a:pPr>
                      <a:r>
                        <a:rPr lang="zh-CN" altLang="en-US"/>
                        <a:t>用户选择，结果统一。</a:t>
                      </a:r>
                      <a:endParaRPr lang="zh-CN" altLang="en-US"/>
                    </a:p>
                  </a:txBody>
                  <a:tcPr/>
                </a:tc>
                <a:tc>
                  <a:txBody>
                    <a:bodyPr/>
                    <a:p>
                      <a:pPr>
                        <a:buNone/>
                      </a:pPr>
                      <a:r>
                        <a:rPr lang="zh-CN" altLang="en-US"/>
                        <a:t>InstantiationStrategy</a:t>
                      </a:r>
                      <a:endParaRPr lang="zh-CN" altLang="en-US"/>
                    </a:p>
                  </a:txBody>
                  <a:tcPr/>
                </a:tc>
              </a:tr>
              <a:tr h="871855">
                <a:tc>
                  <a:txBody>
                    <a:bodyPr/>
                    <a:p>
                      <a:pPr>
                        <a:buNone/>
                      </a:pPr>
                      <a:r>
                        <a:rPr lang="zh-CN" altLang="en-US"/>
                        <a:t>模板模式（Template）</a:t>
                      </a:r>
                      <a:endParaRPr lang="zh-CN" altLang="en-US"/>
                    </a:p>
                  </a:txBody>
                  <a:tcPr/>
                </a:tc>
                <a:tc>
                  <a:txBody>
                    <a:bodyPr/>
                    <a:p>
                      <a:pPr>
                        <a:buNone/>
                      </a:pPr>
                      <a:r>
                        <a:rPr lang="zh-CN" altLang="en-US"/>
                        <a:t>流程标准化，自己实现定制</a:t>
                      </a:r>
                      <a:endParaRPr lang="zh-CN" altLang="en-US"/>
                    </a:p>
                  </a:txBody>
                  <a:tcPr/>
                </a:tc>
                <a:tc>
                  <a:txBody>
                    <a:bodyPr/>
                    <a:p>
                      <a:pPr>
                        <a:buNone/>
                      </a:pPr>
                      <a:r>
                        <a:rPr lang="zh-CN" altLang="en-US"/>
                        <a:t>JdbcTemplate、HttpServlet</a:t>
                      </a:r>
                      <a:endParaRPr lang="zh-CN" altLang="en-US"/>
                    </a:p>
                  </a:txBody>
                  <a:tcPr/>
                </a:tc>
              </a:tr>
              <a:tr h="870585">
                <a:tc>
                  <a:txBody>
                    <a:bodyPr/>
                    <a:p>
                      <a:pPr>
                        <a:buNone/>
                      </a:pPr>
                      <a:r>
                        <a:rPr lang="zh-CN" altLang="en-US"/>
                        <a:t>适配器模式（Adapter）</a:t>
                      </a:r>
                      <a:endParaRPr lang="zh-CN" altLang="en-US"/>
                    </a:p>
                  </a:txBody>
                  <a:tcPr/>
                </a:tc>
                <a:tc>
                  <a:txBody>
                    <a:bodyPr/>
                    <a:p>
                      <a:pPr>
                        <a:buNone/>
                      </a:pPr>
                      <a:r>
                        <a:rPr lang="zh-CN" altLang="en-US"/>
                        <a:t>兼容转换头</a:t>
                      </a:r>
                      <a:endParaRPr lang="zh-CN" altLang="en-US"/>
                    </a:p>
                  </a:txBody>
                  <a:tcPr/>
                </a:tc>
                <a:tc>
                  <a:txBody>
                    <a:bodyPr/>
                    <a:p>
                      <a:pPr>
                        <a:buNone/>
                      </a:pPr>
                      <a:r>
                        <a:rPr lang="zh-CN" altLang="en-US"/>
                        <a:t>AdvisorAdapter、HandlerAdapter</a:t>
                      </a:r>
                      <a:endParaRPr lang="zh-CN" altLang="en-US"/>
                    </a:p>
                  </a:txBody>
                  <a:tcPr/>
                </a:tc>
              </a:tr>
              <a:tr h="1244600">
                <a:tc>
                  <a:txBody>
                    <a:bodyPr/>
                    <a:p>
                      <a:pPr>
                        <a:buNone/>
                      </a:pPr>
                      <a:r>
                        <a:rPr lang="zh-CN" altLang="en-US"/>
                        <a:t>装饰器模式（Decorator）</a:t>
                      </a:r>
                      <a:endParaRPr lang="zh-CN" altLang="en-US"/>
                    </a:p>
                  </a:txBody>
                  <a:tcPr/>
                </a:tc>
                <a:tc>
                  <a:txBody>
                    <a:bodyPr/>
                    <a:p>
                      <a:pPr>
                        <a:buNone/>
                      </a:pPr>
                      <a:r>
                        <a:rPr lang="zh-CN" altLang="en-US"/>
                        <a:t>包装，同宗同源</a:t>
                      </a:r>
                      <a:endParaRPr lang="zh-CN" altLang="en-US"/>
                    </a:p>
                  </a:txBody>
                  <a:tcPr/>
                </a:tc>
                <a:tc>
                  <a:txBody>
                    <a:bodyPr/>
                    <a:p>
                      <a:pPr>
                        <a:buNone/>
                      </a:pPr>
                      <a:r>
                        <a:rPr lang="zh-CN" altLang="en-US"/>
                        <a:t>BufferedReader、InputStreamOutputStream、 HttpHeadResponseDecorator</a:t>
                      </a:r>
                      <a:endParaRPr lang="zh-CN" altLang="en-US"/>
                    </a:p>
                  </a:txBody>
                  <a:tcPr/>
                </a:tc>
              </a:tr>
              <a:tr h="1244600">
                <a:tc>
                  <a:txBody>
                    <a:bodyPr/>
                    <a:p>
                      <a:pPr>
                        <a:buNone/>
                      </a:pPr>
                      <a:r>
                        <a:rPr lang="zh-CN" altLang="en-US"/>
                        <a:t>观察者模式（Observer）</a:t>
                      </a:r>
                      <a:endParaRPr lang="zh-CN" altLang="en-US"/>
                    </a:p>
                  </a:txBody>
                  <a:tcPr/>
                </a:tc>
                <a:tc>
                  <a:txBody>
                    <a:bodyPr/>
                    <a:p>
                      <a:pPr>
                        <a:buNone/>
                      </a:pPr>
                      <a:r>
                        <a:rPr lang="zh-CN" altLang="en-US"/>
                        <a:t>任务完成时通知</a:t>
                      </a:r>
                      <a:endParaRPr lang="zh-CN" altLang="en-US"/>
                    </a:p>
                  </a:txBody>
                  <a:tcPr/>
                </a:tc>
                <a:tc>
                  <a:txBody>
                    <a:bodyPr/>
                    <a:p>
                      <a:pPr>
                        <a:buNone/>
                      </a:pPr>
                      <a:r>
                        <a:rPr lang="zh-CN" altLang="en-US"/>
                        <a:t>ContextLoaderL</a:t>
                      </a:r>
                      <a:r>
                        <a:rPr lang="en-US" altLang="zh-CN"/>
                        <a:t>--</a:t>
                      </a:r>
                      <a:r>
                        <a:rPr lang="zh-CN" altLang="en-US"/>
                        <a:t>istener</a:t>
                      </a:r>
                      <a:endParaRPr lang="zh-CN" altLang="en-US"/>
                    </a:p>
                  </a:txBody>
                  <a:tcPr/>
                </a:tc>
              </a:tr>
            </a:tbl>
          </a:graphicData>
        </a:graphic>
      </p:graphicFrame>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353758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四、设计模式总结</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参考资料</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965325" y="1240155"/>
            <a:ext cx="7174865" cy="5631180"/>
          </a:xfrm>
          <a:prstGeom prst="rect">
            <a:avLst/>
          </a:prstGeom>
          <a:noFill/>
        </p:spPr>
        <p:txBody>
          <a:bodyPr wrap="square" rtlCol="0">
            <a:spAutoFit/>
          </a:bodyPr>
          <a:p>
            <a:pPr algn="l"/>
            <a:endParaRPr lang="zh-CN" altLang="en-US">
              <a:sym typeface="+mn-ea"/>
            </a:endParaRPr>
          </a:p>
          <a:p>
            <a:pPr marL="342900" indent="-342900" algn="l">
              <a:buFont typeface="Arial" panose="020B0604020202020204" pitchFamily="34" charset="0"/>
              <a:buChar char="•"/>
            </a:pPr>
            <a:r>
              <a:rPr lang="zh-CN" altLang="en-US">
                <a:sym typeface="+mn-ea"/>
              </a:rPr>
              <a:t>《大话设计模式》</a:t>
            </a:r>
            <a:endParaRPr lang="zh-CN" altLang="en-US">
              <a:sym typeface="+mn-ea"/>
            </a:endParaRPr>
          </a:p>
          <a:p>
            <a:pPr marL="0" indent="0" algn="l">
              <a:buFont typeface="Arial" panose="020B0604020202020204" pitchFamily="34" charset="0"/>
              <a:buNone/>
            </a:pPr>
            <a:r>
              <a:rPr lang="zh-CN" altLang="en-US">
                <a:sym typeface="+mn-ea"/>
                <a:hlinkClick r:id="rId3" action="ppaction://hlinkfile"/>
              </a:rPr>
              <a:t>https://book.douban.com/subject/2334288/</a:t>
            </a:r>
            <a:endParaRPr lang="zh-CN" altLang="en-US">
              <a:sym typeface="+mn-ea"/>
            </a:endParaRPr>
          </a:p>
          <a:p>
            <a:pPr marL="285750" indent="-28575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《Head First设计模式》</a:t>
            </a:r>
            <a:endParaRPr lang="zh-CN" altLang="en-US">
              <a:sym typeface="+mn-ea"/>
            </a:endParaRPr>
          </a:p>
          <a:p>
            <a:pPr marL="0" indent="0" algn="l">
              <a:buFont typeface="Arial" panose="020B0604020202020204" pitchFamily="34" charset="0"/>
              <a:buNone/>
            </a:pPr>
            <a:r>
              <a:rPr lang="zh-CN" altLang="en-US">
                <a:sym typeface="+mn-ea"/>
                <a:hlinkClick r:id="rId4" action="ppaction://hlinkfile"/>
              </a:rPr>
              <a:t>https://book.douban.com/subject/2243615/</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《设计模式-可复用面向对象软件的基础》</a:t>
            </a:r>
            <a:endParaRPr lang="zh-CN" altLang="en-US">
              <a:sym typeface="+mn-ea"/>
            </a:endParaRPr>
          </a:p>
          <a:p>
            <a:pPr marL="0" indent="0" algn="l">
              <a:buFont typeface="Arial" panose="020B0604020202020204" pitchFamily="34" charset="0"/>
              <a:buNone/>
            </a:pPr>
            <a:r>
              <a:rPr lang="zh-CN" altLang="en-US">
                <a:sym typeface="+mn-ea"/>
                <a:hlinkClick r:id="rId5" action="ppaction://hlinkfile"/>
              </a:rPr>
              <a:t>https://book.douban.com/subject/1052241/</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zh-CN" altLang="en-US">
                <a:sym typeface="+mn-ea"/>
              </a:rPr>
              <a:t>《Effective Java》</a:t>
            </a:r>
            <a:endParaRPr lang="zh-CN" altLang="en-US">
              <a:sym typeface="+mn-ea"/>
              <a:hlinkClick r:id="rId6" action="ppaction://hlinkfile"/>
            </a:endParaRPr>
          </a:p>
          <a:p>
            <a:pPr marL="0" indent="0" algn="l">
              <a:buFont typeface="Arial" panose="020B0604020202020204" pitchFamily="34" charset="0"/>
              <a:buNone/>
            </a:pPr>
            <a:r>
              <a:rPr lang="zh-CN" altLang="en-US">
                <a:sym typeface="+mn-ea"/>
                <a:hlinkClick r:id="rId6" action="ppaction://hlinkfile"/>
              </a:rPr>
              <a:t>https://book.douban.com/subject/30412517/</a:t>
            </a:r>
            <a:endParaRPr lang="zh-CN" altLang="en-US">
              <a:sym typeface="+mn-ea"/>
            </a:endParaRPr>
          </a:p>
          <a:p>
            <a:pPr marL="342900" indent="-342900" algn="l">
              <a:buFont typeface="Arial" panose="020B0604020202020204" pitchFamily="34" charset="0"/>
              <a:buChar char="•"/>
            </a:pPr>
            <a:endParaRPr lang="zh-CN" altLang="en-US">
              <a:sym typeface="+mn-ea"/>
            </a:endParaRPr>
          </a:p>
          <a:p>
            <a:pPr marL="342900" indent="-342900" algn="l">
              <a:buFont typeface="Arial" panose="020B0604020202020204" pitchFamily="34" charset="0"/>
              <a:buChar char="•"/>
            </a:pPr>
            <a:r>
              <a:rPr lang="en-US" altLang="zh-CN">
                <a:sym typeface="+mn-ea"/>
              </a:rPr>
              <a:t>  </a:t>
            </a:r>
            <a:r>
              <a:rPr lang="zh-CN" altLang="en-US">
                <a:sym typeface="+mn-ea"/>
              </a:rPr>
              <a:t>设计模式之图册</a:t>
            </a:r>
            <a:endParaRPr lang="zh-CN" altLang="en-US">
              <a:hlinkClick r:id="rId7" action="ppaction://hlinkfile"/>
            </a:endParaRPr>
          </a:p>
          <a:p>
            <a:pPr marL="0" indent="0" algn="l">
              <a:buFont typeface="Arial" panose="020B0604020202020204" pitchFamily="34" charset="0"/>
              <a:buNone/>
            </a:pPr>
            <a:r>
              <a:rPr lang="zh-CN" altLang="en-US">
                <a:hlinkClick r:id="rId7" action="ppaction://hlinkfile"/>
              </a:rPr>
              <a:t>https://juejin.cn/post/6844903779624550413</a:t>
            </a:r>
            <a:endParaRPr lang="zh-CN" altLang="en-US">
              <a:hlinkClick r:id="rId7" action="ppaction://hlinkfile"/>
            </a:endParaRPr>
          </a:p>
          <a:p>
            <a:pPr marL="342900" indent="-342900" algn="l">
              <a:buFont typeface="Arial" panose="020B0604020202020204" pitchFamily="34" charset="0"/>
              <a:buChar char="•"/>
            </a:pPr>
            <a:endParaRPr lang="zh-CN" altLang="en-US">
              <a:hlinkClick r:id="rId7" action="ppaction://hlinkfile"/>
            </a:endParaRPr>
          </a:p>
          <a:p>
            <a:pPr marL="342900" indent="-342900" algn="l">
              <a:buFont typeface="Arial" panose="020B0604020202020204" pitchFamily="34" charset="0"/>
              <a:buChar char="•"/>
            </a:pPr>
            <a:r>
              <a:rPr lang="en-US" altLang="zh-CN"/>
              <a:t>  WIKI</a:t>
            </a:r>
            <a:r>
              <a:rPr lang="zh-CN" altLang="en-US"/>
              <a:t>百科</a:t>
            </a:r>
            <a:endParaRPr lang="zh-CN" altLang="en-US"/>
          </a:p>
          <a:p>
            <a:pPr marL="0" indent="0" algn="l">
              <a:buFont typeface="Arial" panose="020B0604020202020204" pitchFamily="34" charset="0"/>
              <a:buNone/>
            </a:pPr>
            <a:r>
              <a:rPr lang="zh-CN" altLang="en-US">
                <a:hlinkClick r:id="rId8"/>
              </a:rPr>
              <a:t>http://en.wikipedia.org/wiki/Design_Patterns#Patterns_by_Type</a:t>
            </a:r>
            <a:endParaRPr lang="zh-CN" altLang="en-US">
              <a:hlinkClick r:id="rId8"/>
            </a:endParaRPr>
          </a:p>
          <a:p>
            <a:pPr marL="342900" indent="-342900" algn="l"/>
            <a:endParaRPr lang="zh-CN" altLang="en-US"/>
          </a:p>
          <a:p>
            <a:pPr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3032579" y="2587357"/>
            <a:ext cx="6793592" cy="97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zh-CN" altLang="en-US" sz="4400" b="1" cap="all" dirty="0">
                <a:solidFill>
                  <a:schemeClr val="accent1"/>
                </a:solidFill>
                <a:cs typeface="Arial" panose="020B0604020202020204" pitchFamily="34" charset="0"/>
              </a:rPr>
              <a:t>感谢聆听，批评指导</a:t>
            </a:r>
            <a:endParaRPr lang="en-US" altLang="zh-CN" sz="4400" b="1" cap="all" dirty="0">
              <a:solidFill>
                <a:schemeClr val="accent1"/>
              </a:solidFill>
              <a:cs typeface="Arial" panose="020B0604020202020204" pitchFamily="34" charset="0"/>
            </a:endParaRPr>
          </a:p>
          <a:p>
            <a:pPr algn="ctr">
              <a:buNone/>
            </a:pPr>
            <a:r>
              <a:rPr lang="en-US" altLang="zh-CN" sz="1600" cap="all" dirty="0">
                <a:solidFill>
                  <a:schemeClr val="accent1"/>
                </a:solidFill>
                <a:cs typeface="Arial" panose="020B0604020202020204" pitchFamily="34" charset="0"/>
              </a:rPr>
              <a:t>Thank you to listen to criticism guidance</a:t>
            </a:r>
            <a:endParaRPr lang="zh-CN" altLang="en-US" sz="1600" cap="all" dirty="0">
              <a:solidFill>
                <a:schemeClr val="accent1"/>
              </a:solidFill>
              <a:cs typeface="Arial" panose="020B0604020202020204" pitchFamily="34" charset="0"/>
            </a:endParaRPr>
          </a:p>
        </p:txBody>
      </p:sp>
      <p:sp>
        <p:nvSpPr>
          <p:cNvPr id="13" name="矩形 259"/>
          <p:cNvSpPr>
            <a:spLocks noChangeArrowheads="1"/>
          </p:cNvSpPr>
          <p:nvPr/>
        </p:nvSpPr>
        <p:spPr bwMode="auto">
          <a:xfrm>
            <a:off x="3743779" y="3730573"/>
            <a:ext cx="537119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just">
              <a:lnSpc>
                <a:spcPct val="150000"/>
              </a:lnSpc>
              <a:buNone/>
            </a:pPr>
            <a:r>
              <a:rPr lang="en-US" altLang="zh-CN" sz="800" dirty="0">
                <a:solidFill>
                  <a:schemeClr val="accent1"/>
                </a:solidFill>
                <a:latin typeface="Arial" panose="020B0604020202020204" pitchFamily="34" charset="0"/>
                <a:cs typeface="Arial" panose="020B0604020202020204" pitchFamily="34" charset="0"/>
              </a:rPr>
              <a:t>CONTRACTED WIND POWERPOINT TEMPLATE DESIGNS CONTRACTED WIND POWERPOINT TEMPLATE DESIGNS CONTRACTED WIND POWERPOINT TEMPLATE DESIGNS CONTRACTED WIND POWERPOINT TEMPLATE DESIGNS</a:t>
            </a:r>
            <a:endParaRPr lang="zh-CN" altLang="en-US" sz="800" dirty="0">
              <a:solidFill>
                <a:schemeClr val="accent1"/>
              </a:solidFill>
              <a:latin typeface="Arial" panose="020B0604020202020204" pitchFamily="34" charset="0"/>
              <a:cs typeface="Arial" panose="020B0604020202020204" pitchFamily="34" charset="0"/>
            </a:endParaRPr>
          </a:p>
        </p:txBody>
      </p:sp>
      <p:sp>
        <p:nvSpPr>
          <p:cNvPr id="9" name="Freeform 6"/>
          <p:cNvSpPr/>
          <p:nvPr/>
        </p:nvSpPr>
        <p:spPr bwMode="auto">
          <a:xfrm>
            <a:off x="354" y="5397910"/>
            <a:ext cx="12858044" cy="1834739"/>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
        <p:nvSpPr>
          <p:cNvPr id="10" name="Freeform 7"/>
          <p:cNvSpPr/>
          <p:nvPr/>
        </p:nvSpPr>
        <p:spPr bwMode="auto">
          <a:xfrm>
            <a:off x="354" y="5128493"/>
            <a:ext cx="12858044" cy="593017"/>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1"/>
          </a:solidFill>
          <a:ln w="0">
            <a:noFill/>
            <a:prstDash val="solid"/>
            <a:round/>
          </a:ln>
        </p:spPr>
        <p:txBody>
          <a:bodyPr vert="horz" wrap="square" lIns="128580" tIns="64290" rIns="128580" bIns="64290" numCol="1" anchor="t" anchorCtr="0" compatLnSpc="1"/>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200" advTm="0">
        <p:dissolve/>
      </p:transition>
    </mc:Choice>
    <mc:Fallback>
      <p:transition spd="slow" advTm="0">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5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4"/>
                                        </p:tgtEl>
                                        <p:attrNameLst>
                                          <p:attrName>ppt_y</p:attrName>
                                        </p:attrNameLst>
                                      </p:cBhvr>
                                      <p:tavLst>
                                        <p:tav tm="0">
                                          <p:val>
                                            <p:strVal val="#ppt_y"/>
                                          </p:val>
                                        </p:tav>
                                        <p:tav tm="100000">
                                          <p:val>
                                            <p:strVal val="#ppt_y"/>
                                          </p:val>
                                        </p:tav>
                                      </p:tavLst>
                                    </p:anim>
                                    <p:anim calcmode="lin" valueType="num">
                                      <p:cBhvr>
                                        <p:cTn id="16"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4"/>
                                        </p:tgtEl>
                                      </p:cBhvr>
                                    </p:animEffect>
                                  </p:childTnLst>
                                </p:cTn>
                              </p:par>
                            </p:childTnLst>
                          </p:cTn>
                        </p:par>
                        <p:par>
                          <p:cTn id="19" fill="hold">
                            <p:stCondLst>
                              <p:cond delay="3450"/>
                            </p:stCondLst>
                            <p:childTnLst>
                              <p:par>
                                <p:cTn id="20" presetID="26" presetClass="emph" presetSubtype="0" fill="hold" grpId="1" nodeType="afterEffect">
                                  <p:stCondLst>
                                    <p:cond delay="0"/>
                                  </p:stCondLst>
                                  <p:iterate type="lt">
                                    <p:tmPct val="0"/>
                                  </p:iterate>
                                  <p:childTnLst>
                                    <p:animEffect transition="out" filter="fade">
                                      <p:cBhvr>
                                        <p:cTn id="21" dur="500" tmFilter="0, 0; .2, .5; .8, .5; 1, 0"/>
                                        <p:tgtEl>
                                          <p:spTgt spid="4"/>
                                        </p:tgtEl>
                                      </p:cBhvr>
                                    </p:animEffect>
                                    <p:animScale>
                                      <p:cBhvr>
                                        <p:cTn id="22" dur="250" autoRev="1" fill="hold"/>
                                        <p:tgtEl>
                                          <p:spTgt spid="4"/>
                                        </p:tgtEl>
                                      </p:cBhvr>
                                      <p:by x="105000" y="105000"/>
                                    </p:animScale>
                                  </p:childTnLst>
                                </p:cTn>
                              </p:par>
                            </p:childTnLst>
                          </p:cTn>
                        </p:par>
                        <p:par>
                          <p:cTn id="23" fill="hold">
                            <p:stCondLst>
                              <p:cond delay="3950"/>
                            </p:stCondLst>
                            <p:childTnLst>
                              <p:par>
                                <p:cTn id="24" presetID="41" presetClass="entr" presetSubtype="0" fill="hold" grpId="0" nodeType="afterEffect">
                                  <p:stCondLst>
                                    <p:cond delay="0"/>
                                  </p:stCondLst>
                                  <p:iterate type="lt">
                                    <p:tmPct val="10000"/>
                                  </p:iterate>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13"/>
                                        </p:tgtEl>
                                        <p:attrNameLst>
                                          <p:attrName>ppt_y</p:attrName>
                                        </p:attrNameLst>
                                      </p:cBhvr>
                                      <p:tavLst>
                                        <p:tav tm="0">
                                          <p:val>
                                            <p:strVal val="#ppt_y"/>
                                          </p:val>
                                        </p:tav>
                                        <p:tav tm="100000">
                                          <p:val>
                                            <p:strVal val="#ppt_y"/>
                                          </p:val>
                                        </p:tav>
                                      </p:tavLst>
                                    </p:anim>
                                    <p:anim calcmode="lin" valueType="num">
                                      <p:cBhvr>
                                        <p:cTn id="28"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13"/>
                                        </p:tgtEl>
                                      </p:cBhvr>
                                    </p:animEffect>
                                  </p:childTnLst>
                                </p:cTn>
                              </p:par>
                            </p:childTnLst>
                          </p:cTn>
                        </p:par>
                        <p:par>
                          <p:cTn id="31" fill="hold">
                            <p:stCondLst>
                              <p:cond delay="13149"/>
                            </p:stCondLst>
                            <p:childTnLst>
                              <p:par>
                                <p:cTn id="32" presetID="26" presetClass="emph" presetSubtype="0" fill="hold" grpId="1" nodeType="afterEffect">
                                  <p:stCondLst>
                                    <p:cond delay="0"/>
                                  </p:stCondLst>
                                  <p:iterate type="lt">
                                    <p:tmPct val="0"/>
                                  </p:iterate>
                                  <p:childTnLst>
                                    <p:animEffect transition="out" filter="fade">
                                      <p:cBhvr>
                                        <p:cTn id="33" dur="500" tmFilter="0, 0; .2, .5; .8, .5; 1, 0"/>
                                        <p:tgtEl>
                                          <p:spTgt spid="13"/>
                                        </p:tgtEl>
                                      </p:cBhvr>
                                    </p:animEffect>
                                    <p:animScale>
                                      <p:cBhvr>
                                        <p:cTn id="34" dur="25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13" grpId="0"/>
      <p:bldP spid="13" grpId="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96227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一、浅谈设计模式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意义</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884555" y="2320290"/>
            <a:ext cx="10927080" cy="2030095"/>
          </a:xfrm>
          <a:prstGeom prst="rect">
            <a:avLst/>
          </a:prstGeom>
          <a:noFill/>
        </p:spPr>
        <p:txBody>
          <a:bodyPr wrap="none" rtlCol="0">
            <a:spAutoFit/>
          </a:bodyPr>
          <a:p>
            <a:pPr algn="l"/>
            <a:r>
              <a:rPr lang="zh-CN" altLang="en-US"/>
              <a:t>不用设计模式并非不可以，但是用好设计模式能帮助我们更好地解决实际问题，设计模式最重要的是</a:t>
            </a:r>
            <a:r>
              <a:rPr lang="zh-CN" altLang="en-US">
                <a:solidFill>
                  <a:srgbClr val="FF0000"/>
                </a:solidFill>
              </a:rPr>
              <a:t>解耦</a:t>
            </a:r>
            <a:r>
              <a:rPr lang="zh-CN" altLang="en-US"/>
              <a:t>。</a:t>
            </a:r>
            <a:endParaRPr lang="zh-CN" altLang="en-US"/>
          </a:p>
          <a:p>
            <a:pPr algn="l"/>
            <a:endParaRPr lang="zh-CN" altLang="en-US"/>
          </a:p>
          <a:p>
            <a:pPr algn="l"/>
            <a:r>
              <a:rPr lang="zh-CN" altLang="en-US"/>
              <a:t>设计模式天天都在用，但自己却无感知。</a:t>
            </a:r>
            <a:endParaRPr lang="zh-CN" altLang="en-US"/>
          </a:p>
          <a:p>
            <a:pPr algn="l"/>
            <a:endParaRPr lang="zh-CN" altLang="en-US"/>
          </a:p>
          <a:p>
            <a:pPr algn="l"/>
            <a:r>
              <a:rPr lang="zh-CN" altLang="en-US"/>
              <a:t>我们把设计模式作为一个专题，主要是学习设计模式是如何总结经验的，把经验为自己所用。</a:t>
            </a:r>
            <a:endParaRPr lang="zh-CN" altLang="en-US"/>
          </a:p>
          <a:p>
            <a:pPr algn="l"/>
            <a:endParaRPr lang="zh-CN" altLang="en-US"/>
          </a:p>
          <a:p>
            <a:pPr algn="l"/>
            <a:r>
              <a:rPr lang="zh-CN" altLang="en-US"/>
              <a:t>学设计模式也是锻炼</a:t>
            </a:r>
            <a:r>
              <a:rPr lang="zh-CN" altLang="en-US">
                <a:solidFill>
                  <a:srgbClr val="FF0000"/>
                </a:solidFill>
              </a:rPr>
              <a:t>将业务需求转换技术实现</a:t>
            </a:r>
            <a:r>
              <a:rPr lang="zh-CN" altLang="en-US"/>
              <a:t>的一种非常有效的方式。</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1203325" y="277495"/>
            <a:ext cx="455485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优点</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 name="文本框 1"/>
          <p:cNvSpPr txBox="1"/>
          <p:nvPr/>
        </p:nvSpPr>
        <p:spPr>
          <a:xfrm>
            <a:off x="1728470" y="1752600"/>
            <a:ext cx="3954780" cy="5046345"/>
          </a:xfrm>
          <a:prstGeom prst="rect">
            <a:avLst/>
          </a:prstGeom>
          <a:noFill/>
        </p:spPr>
        <p:txBody>
          <a:bodyPr wrap="none" rtlCol="0">
            <a:spAutoFit/>
          </a:bodyPr>
          <a:p>
            <a:pPr marL="342900" indent="-342900" algn="l" eaLnBrk="1" latinLnBrk="0" hangingPunct="1">
              <a:spcAft>
                <a:spcPts val="2400"/>
              </a:spcAft>
              <a:buFont typeface="Wingdings" panose="05000000000000000000" charset="0"/>
              <a:buChar char="l"/>
            </a:pPr>
            <a:r>
              <a:rPr lang="zh-CN" altLang="en-US" sz="1800"/>
              <a:t>重用，避免代码 重复冗余</a:t>
            </a:r>
            <a:endParaRPr lang="zh-CN" altLang="en-US" sz="1800"/>
          </a:p>
          <a:p>
            <a:pPr marL="342900" indent="-342900" algn="l" eaLnBrk="1" latinLnBrk="0" hangingPunct="1">
              <a:spcAft>
                <a:spcPts val="2400"/>
              </a:spcAft>
              <a:buFont typeface="Wingdings" panose="05000000000000000000" charset="0"/>
              <a:buChar char="l"/>
            </a:pPr>
            <a:r>
              <a:rPr lang="zh-CN" altLang="en-US" sz="1800"/>
              <a:t>优化体系结构</a:t>
            </a:r>
            <a:endParaRPr lang="zh-CN" altLang="en-US" sz="1800"/>
          </a:p>
          <a:p>
            <a:pPr marL="342900" indent="-342900" algn="l" eaLnBrk="1" latinLnBrk="0" hangingPunct="1">
              <a:spcAft>
                <a:spcPts val="2400"/>
              </a:spcAft>
              <a:buFont typeface="Wingdings" panose="05000000000000000000" charset="0"/>
              <a:buChar char="l"/>
            </a:pPr>
            <a:r>
              <a:rPr lang="zh-CN" altLang="en-US" sz="1800"/>
              <a:t>提升系统的可维护性和弹性</a:t>
            </a:r>
            <a:endParaRPr lang="zh-CN" altLang="en-US" sz="1800"/>
          </a:p>
          <a:p>
            <a:pPr marL="342900" indent="-342900" algn="l" eaLnBrk="1" latinLnBrk="0" hangingPunct="1">
              <a:spcAft>
                <a:spcPts val="2400"/>
              </a:spcAft>
              <a:buFont typeface="Wingdings" panose="05000000000000000000" charset="0"/>
              <a:buChar char="l"/>
            </a:pPr>
            <a:r>
              <a:rPr lang="zh-CN" altLang="en-US" sz="1800"/>
              <a:t>代码更加容易测试，利于测试驱动</a:t>
            </a:r>
            <a:endParaRPr lang="zh-CN" altLang="en-US" sz="1800"/>
          </a:p>
          <a:p>
            <a:pPr marL="342900" indent="-342900" algn="l" eaLnBrk="1" latinLnBrk="0" hangingPunct="1">
              <a:spcAft>
                <a:spcPts val="2400"/>
              </a:spcAft>
              <a:buFont typeface="Wingdings" panose="05000000000000000000" charset="0"/>
              <a:buChar char="l"/>
            </a:pPr>
            <a:r>
              <a:rPr lang="zh-CN" altLang="en-US" sz="1800"/>
              <a:t>为性能优化提供便利</a:t>
            </a:r>
            <a:endParaRPr lang="zh-CN" altLang="en-US" sz="1800"/>
          </a:p>
          <a:p>
            <a:pPr marL="342900" indent="-342900" algn="l" eaLnBrk="1" latinLnBrk="0" hangingPunct="1">
              <a:spcAft>
                <a:spcPts val="2400"/>
              </a:spcAft>
              <a:buFont typeface="Wingdings" panose="05000000000000000000" charset="0"/>
              <a:buChar char="l"/>
            </a:pPr>
            <a:r>
              <a:rPr lang="zh-CN" altLang="en-US" sz="1800"/>
              <a:t>使软件质量更加有保证</a:t>
            </a:r>
            <a:endParaRPr lang="zh-CN" altLang="en-US" sz="1800"/>
          </a:p>
          <a:p>
            <a:pPr marL="342900" indent="-342900" algn="l" eaLnBrk="1" latinLnBrk="0" hangingPunct="1">
              <a:spcAft>
                <a:spcPts val="2400"/>
              </a:spcAft>
              <a:buFont typeface="Wingdings" panose="05000000000000000000" charset="0"/>
              <a:buChar char="l"/>
            </a:pPr>
            <a:r>
              <a:rPr lang="zh-CN" altLang="en-US" sz="1800"/>
              <a:t>增强代码可读性，便于团队交流</a:t>
            </a:r>
            <a:endParaRPr lang="zh-CN" altLang="en-US" sz="1800"/>
          </a:p>
          <a:p>
            <a:pPr marL="342900" indent="-342900" algn="l" eaLnBrk="1" latinLnBrk="0" hangingPunct="1">
              <a:spcAft>
                <a:spcPts val="2400"/>
              </a:spcAft>
              <a:buFont typeface="Wingdings" panose="05000000000000000000" charset="0"/>
              <a:buChar char="l"/>
            </a:pPr>
            <a:r>
              <a:rPr lang="zh-CN" altLang="en-US" sz="1800"/>
              <a:t>有助于整体提升团队水平</a:t>
            </a:r>
            <a:endParaRPr lang="zh-CN" altLang="en-US" sz="1800"/>
          </a:p>
          <a:p>
            <a:pPr marL="285750" indent="-285750" algn="l"/>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577215" y="224790"/>
            <a:ext cx="294703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分类</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 name="图片 6"/>
          <p:cNvPicPr>
            <a:picLocks noChangeAspect="1"/>
          </p:cNvPicPr>
          <p:nvPr>
            <p:custDataLst>
              <p:tags r:id="rId3"/>
            </p:custDataLst>
          </p:nvPr>
        </p:nvPicPr>
        <p:blipFill>
          <a:blip r:embed="rId4"/>
          <a:stretch>
            <a:fillRect/>
          </a:stretch>
        </p:blipFill>
        <p:spPr>
          <a:xfrm>
            <a:off x="1677035" y="1240155"/>
            <a:ext cx="9090025" cy="4242435"/>
          </a:xfrm>
          <a:prstGeom prst="rect">
            <a:avLst/>
          </a:prstGeom>
        </p:spPr>
      </p:pic>
      <p:sp>
        <p:nvSpPr>
          <p:cNvPr id="8" name="文本框 7"/>
          <p:cNvSpPr txBox="1"/>
          <p:nvPr/>
        </p:nvSpPr>
        <p:spPr>
          <a:xfrm>
            <a:off x="2027555" y="5704205"/>
            <a:ext cx="8388985" cy="1198880"/>
          </a:xfrm>
          <a:prstGeom prst="rect">
            <a:avLst/>
          </a:prstGeom>
          <a:noFill/>
        </p:spPr>
        <p:txBody>
          <a:bodyPr wrap="square" rtlCol="0">
            <a:spAutoFit/>
          </a:bodyPr>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创建型模式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：对象实例化的模式，创建型模式用于解耦对象的实例化过程。</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结构型模式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：把类或对象结合在一起形成一个更大的结构。</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a:p>
            <a:pPr algn="just">
              <a:lnSpc>
                <a:spcPct val="120000"/>
              </a:lnSpc>
              <a:buClrTx/>
              <a:buSzTx/>
              <a:buFontTx/>
            </a:pPr>
            <a:r>
              <a:rPr lang="en-US" altLang="zh-CN" sz="2000" b="1" dirty="0">
                <a:solidFill>
                  <a:schemeClr val="bg1">
                    <a:lumMod val="65000"/>
                  </a:schemeClr>
                </a:solidFill>
                <a:latin typeface="Arial" panose="020B0604020202020204" pitchFamily="34" charset="0"/>
                <a:ea typeface="微软雅黑" panose="020B0503020204020204" pitchFamily="34" charset="-122"/>
                <a:cs typeface="+mn-ea"/>
              </a:rPr>
              <a:t>行为型模式</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rPr>
              <a:t>：类和对象如何交互，及划分责任和算法。</a:t>
            </a:r>
            <a:endParaRPr lang="en-US" altLang="zh-CN" sz="2000" dirty="0">
              <a:solidFill>
                <a:schemeClr val="bg1">
                  <a:lumMod val="65000"/>
                </a:schemeClr>
              </a:solidFill>
              <a:latin typeface="Arial" panose="020B0604020202020204" pitchFamily="34" charset="0"/>
              <a:ea typeface="微软雅黑" panose="020B0503020204020204" pitchFamily="34" charset="-122"/>
              <a:cs typeface="+mn-ea"/>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任意多边形 30"/>
          <p:cNvSpPr/>
          <p:nvPr>
            <p:custDataLst>
              <p:tags r:id="rId1"/>
            </p:custDataLst>
          </p:nvPr>
        </p:nvSpPr>
        <p:spPr>
          <a:xfrm>
            <a:off x="733423" y="646282"/>
            <a:ext cx="12125327" cy="31282"/>
          </a:xfrm>
          <a:custGeom>
            <a:avLst/>
            <a:gdLst>
              <a:gd name="connsiteX0" fmla="*/ 0 w 12125327"/>
              <a:gd name="connsiteY0" fmla="*/ 0 h 31282"/>
              <a:gd name="connsiteX1" fmla="*/ 12125327 w 12125327"/>
              <a:gd name="connsiteY1" fmla="*/ 0 h 31282"/>
              <a:gd name="connsiteX2" fmla="*/ 12125327 w 12125327"/>
              <a:gd name="connsiteY2" fmla="*/ 31282 h 31282"/>
              <a:gd name="connsiteX3" fmla="*/ 17139 w 12125327"/>
              <a:gd name="connsiteY3" fmla="*/ 31282 h 31282"/>
            </a:gdLst>
            <a:ahLst/>
            <a:cxnLst>
              <a:cxn ang="0">
                <a:pos x="connsiteX0" y="connsiteY0"/>
              </a:cxn>
              <a:cxn ang="0">
                <a:pos x="connsiteX1" y="connsiteY1"/>
              </a:cxn>
              <a:cxn ang="0">
                <a:pos x="connsiteX2" y="connsiteY2"/>
              </a:cxn>
              <a:cxn ang="0">
                <a:pos x="connsiteX3" y="connsiteY3"/>
              </a:cxn>
            </a:cxnLst>
            <a:rect l="l" t="t" r="r" b="b"/>
            <a:pathLst>
              <a:path w="12125327" h="31282">
                <a:moveTo>
                  <a:pt x="0" y="0"/>
                </a:moveTo>
                <a:lnTo>
                  <a:pt x="12125327" y="0"/>
                </a:lnTo>
                <a:lnTo>
                  <a:pt x="12125327" y="31282"/>
                </a:lnTo>
                <a:lnTo>
                  <a:pt x="17139" y="312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任意多边形 31"/>
          <p:cNvSpPr/>
          <p:nvPr>
            <p:custDataLst>
              <p:tags r:id="rId2"/>
            </p:custDataLst>
          </p:nvPr>
        </p:nvSpPr>
        <p:spPr>
          <a:xfrm>
            <a:off x="1" y="140732"/>
            <a:ext cx="577217" cy="536832"/>
          </a:xfrm>
          <a:custGeom>
            <a:avLst/>
            <a:gdLst>
              <a:gd name="connsiteX0" fmla="*/ 284734 w 577217"/>
              <a:gd name="connsiteY0" fmla="*/ 0 h 536832"/>
              <a:gd name="connsiteX1" fmla="*/ 577217 w 577217"/>
              <a:gd name="connsiteY1" fmla="*/ 536832 h 536832"/>
              <a:gd name="connsiteX2" fmla="*/ 0 w 577217"/>
              <a:gd name="connsiteY2" fmla="*/ 536832 h 536832"/>
              <a:gd name="connsiteX3" fmla="*/ 0 w 577217"/>
              <a:gd name="connsiteY3" fmla="*/ 184 h 536832"/>
            </a:gdLst>
            <a:ahLst/>
            <a:cxnLst>
              <a:cxn ang="0">
                <a:pos x="connsiteX0" y="connsiteY0"/>
              </a:cxn>
              <a:cxn ang="0">
                <a:pos x="connsiteX1" y="connsiteY1"/>
              </a:cxn>
              <a:cxn ang="0">
                <a:pos x="connsiteX2" y="connsiteY2"/>
              </a:cxn>
              <a:cxn ang="0">
                <a:pos x="connsiteX3" y="connsiteY3"/>
              </a:cxn>
            </a:cxnLst>
            <a:rect l="l" t="t" r="r" b="b"/>
            <a:pathLst>
              <a:path w="577217" h="536832">
                <a:moveTo>
                  <a:pt x="284734" y="0"/>
                </a:moveTo>
                <a:lnTo>
                  <a:pt x="577217" y="536832"/>
                </a:lnTo>
                <a:lnTo>
                  <a:pt x="0" y="536832"/>
                </a:lnTo>
                <a:lnTo>
                  <a:pt x="0" y="18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6435" tIns="48218" rIns="96435" bIns="48218" numCol="1" spcCol="0" rtlCol="0" fromWordArt="0" anchor="ctr" anchorCtr="0" forceAA="0" compatLnSpc="1">
            <a:noAutofit/>
          </a:bodyPr>
          <a:lstStyle/>
          <a:p>
            <a:pPr algn="ctr"/>
            <a:endParaRPr lang="zh-CN" altLang="en-US" sz="2000" dirty="0">
              <a:solidFill>
                <a:srgbClr val="7EC234"/>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Content Placeholder 2"/>
          <p:cNvSpPr txBox="1"/>
          <p:nvPr/>
        </p:nvSpPr>
        <p:spPr>
          <a:xfrm>
            <a:off x="452755" y="224790"/>
            <a:ext cx="3033395" cy="368935"/>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r">
              <a:lnSpc>
                <a:spcPct val="120000"/>
              </a:lnSpc>
            </a:pP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一、软件设计原则</a:t>
            </a:r>
            <a:r>
              <a:rPr lang="en-US" altLang="zh-CN"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 </a:t>
            </a:r>
            <a:r>
              <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案例</a:t>
            </a:r>
            <a:endParaRPr lang="zh-CN" altLang="en-US" sz="2000"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pic>
        <p:nvPicPr>
          <p:cNvPr id="7" name="图片 6"/>
          <p:cNvPicPr>
            <a:picLocks noChangeAspect="1"/>
          </p:cNvPicPr>
          <p:nvPr>
            <p:custDataLst>
              <p:tags r:id="rId3"/>
            </p:custDataLst>
          </p:nvPr>
        </p:nvPicPr>
        <p:blipFill>
          <a:blip r:embed="rId4"/>
          <a:stretch>
            <a:fillRect/>
          </a:stretch>
        </p:blipFill>
        <p:spPr>
          <a:xfrm>
            <a:off x="733425" y="1456055"/>
            <a:ext cx="4625975" cy="5074920"/>
          </a:xfrm>
          <a:prstGeom prst="rect">
            <a:avLst/>
          </a:prstGeom>
        </p:spPr>
      </p:pic>
      <p:pic>
        <p:nvPicPr>
          <p:cNvPr id="2" name="图片 1"/>
          <p:cNvPicPr>
            <a:picLocks noChangeAspect="1"/>
          </p:cNvPicPr>
          <p:nvPr>
            <p:custDataLst>
              <p:tags r:id="rId5"/>
            </p:custDataLst>
          </p:nvPr>
        </p:nvPicPr>
        <p:blipFill>
          <a:blip r:embed="rId6"/>
          <a:stretch>
            <a:fillRect/>
          </a:stretch>
        </p:blipFill>
        <p:spPr>
          <a:xfrm>
            <a:off x="6069965" y="1384300"/>
            <a:ext cx="6374765" cy="5480050"/>
          </a:xfrm>
          <a:prstGeom prst="rect">
            <a:avLst/>
          </a:prstGeom>
        </p:spPr>
      </p:pic>
      <p:sp>
        <p:nvSpPr>
          <p:cNvPr id="3" name="文本框 2"/>
          <p:cNvSpPr txBox="1"/>
          <p:nvPr/>
        </p:nvSpPr>
        <p:spPr>
          <a:xfrm>
            <a:off x="733425" y="952500"/>
            <a:ext cx="1325880" cy="368300"/>
          </a:xfrm>
          <a:prstGeom prst="rect">
            <a:avLst/>
          </a:prstGeom>
          <a:noFill/>
        </p:spPr>
        <p:txBody>
          <a:bodyPr wrap="none" rtlCol="0">
            <a:spAutoFit/>
          </a:bodyPr>
          <a:p>
            <a:r>
              <a:rPr lang="zh-CN" altLang="en-US"/>
              <a:t>普通</a:t>
            </a:r>
            <a:r>
              <a:rPr lang="zh-CN" altLang="en-US"/>
              <a:t>代码：</a:t>
            </a:r>
            <a:endParaRPr lang="zh-CN" altLang="en-US"/>
          </a:p>
        </p:txBody>
      </p:sp>
      <p:sp>
        <p:nvSpPr>
          <p:cNvPr id="5" name="文本框 4"/>
          <p:cNvSpPr txBox="1"/>
          <p:nvPr/>
        </p:nvSpPr>
        <p:spPr>
          <a:xfrm>
            <a:off x="6069965" y="952500"/>
            <a:ext cx="2468880" cy="368300"/>
          </a:xfrm>
          <a:prstGeom prst="rect">
            <a:avLst/>
          </a:prstGeom>
          <a:noFill/>
        </p:spPr>
        <p:txBody>
          <a:bodyPr wrap="none" rtlCol="0">
            <a:spAutoFit/>
          </a:bodyPr>
          <a:p>
            <a:r>
              <a:rPr lang="zh-CN" altLang="en-US"/>
              <a:t>设计模式优化</a:t>
            </a:r>
            <a:r>
              <a:rPr lang="zh-CN" altLang="en-US"/>
              <a:t>后代码：</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ageCurlDouble"/>
      </p:transition>
    </mc:Choice>
    <mc:Fallback>
      <p:transition spd="slow" advTm="0">
        <p:fade/>
      </p:transition>
    </mc:Fallback>
  </mc:AlternateContent>
  <p:timing>
    <p:tnLst>
      <p:par>
        <p:cTn id="1" dur="indefinite" restart="never" nodeType="tmRoot"/>
      </p:par>
    </p:tnLst>
  </p:timing>
</p:sld>
</file>

<file path=ppt/tags/tag1.xml><?xml version="1.0" encoding="utf-8"?>
<p:tagLst xmlns:p="http://schemas.openxmlformats.org/presentationml/2006/main">
  <p:tag name="MH" val="20160830110547"/>
  <p:tag name="MH_LIBRARY" val="CONTENTS"/>
  <p:tag name="MH_TYPE" val="OTHERS"/>
  <p:tag name="ID" val="545840"/>
</p:tagLst>
</file>

<file path=ppt/tags/tag10.xml><?xml version="1.0" encoding="utf-8"?>
<p:tagLst xmlns:p="http://schemas.openxmlformats.org/presentationml/2006/main">
  <p:tag name="MH" val="20160830110547"/>
  <p:tag name="MH_LIBRARY" val="CONTENTS"/>
  <p:tag name="MH_TYPE" val="OTHERS"/>
  <p:tag name="ID" val="545840"/>
</p:tagLst>
</file>

<file path=ppt/tags/tag11.xml><?xml version="1.0" encoding="utf-8"?>
<p:tagLst xmlns:p="http://schemas.openxmlformats.org/presentationml/2006/main">
  <p:tag name="KSO_WM_UNIT_PLACING_PICTURE_USER_VIEWPORT" val="{&quot;height&quot;:7035,&quot;width&quot;:15075}"/>
</p:tagLst>
</file>

<file path=ppt/tags/tag12.xml><?xml version="1.0" encoding="utf-8"?>
<p:tagLst xmlns:p="http://schemas.openxmlformats.org/presentationml/2006/main">
  <p:tag name="MH" val="20160830110547"/>
  <p:tag name="MH_LIBRARY" val="CONTENTS"/>
  <p:tag name="MH_TYPE" val="OTHERS"/>
  <p:tag name="ID" val="545840"/>
</p:tagLst>
</file>

<file path=ppt/tags/tag13.xml><?xml version="1.0" encoding="utf-8"?>
<p:tagLst xmlns:p="http://schemas.openxmlformats.org/presentationml/2006/main">
  <p:tag name="MH" val="20160830110547"/>
  <p:tag name="MH_LIBRARY" val="CONTENTS"/>
  <p:tag name="MH_TYPE" val="OTHERS"/>
  <p:tag name="ID" val="545840"/>
</p:tagLst>
</file>

<file path=ppt/tags/tag14.xml><?xml version="1.0" encoding="utf-8"?>
<p:tagLst xmlns:p="http://schemas.openxmlformats.org/presentationml/2006/main">
  <p:tag name="KSO_WM_UNIT_PLACING_PICTURE_USER_VIEWPORT" val="{&quot;height&quot;:8084,&quot;width&quot;:7369}"/>
</p:tagLst>
</file>

<file path=ppt/tags/tag15.xml><?xml version="1.0" encoding="utf-8"?>
<p:tagLst xmlns:p="http://schemas.openxmlformats.org/presentationml/2006/main">
  <p:tag name="KSO_WM_UNIT_PLACING_PICTURE_USER_VIEWPORT" val="{&quot;height&quot;:8730,&quot;width&quot;:10155}"/>
</p:tagLst>
</file>

<file path=ppt/tags/tag16.xml><?xml version="1.0" encoding="utf-8"?>
<p:tagLst xmlns:p="http://schemas.openxmlformats.org/presentationml/2006/main">
  <p:tag name="MH" val="20160830110547"/>
  <p:tag name="MH_LIBRARY" val="CONTENTS"/>
  <p:tag name="MH_TYPE" val="OTHERS"/>
  <p:tag name="ID" val="545840"/>
</p:tagLst>
</file>

<file path=ppt/tags/tag17.xml><?xml version="1.0" encoding="utf-8"?>
<p:tagLst xmlns:p="http://schemas.openxmlformats.org/presentationml/2006/main">
  <p:tag name="MH" val="20160830110547"/>
  <p:tag name="MH_LIBRARY" val="CONTENTS"/>
  <p:tag name="MH_TYPE" val="OTHERS"/>
  <p:tag name="ID" val="545840"/>
</p:tagLst>
</file>

<file path=ppt/tags/tag18.xml><?xml version="1.0" encoding="utf-8"?>
<p:tagLst xmlns:p="http://schemas.openxmlformats.org/presentationml/2006/main">
  <p:tag name="MH" val="20160830110547"/>
  <p:tag name="MH_LIBRARY" val="CONTENTS"/>
  <p:tag name="MH_TYPE" val="OTHERS"/>
  <p:tag name="ID" val="545840"/>
</p:tagLst>
</file>

<file path=ppt/tags/tag19.xml><?xml version="1.0" encoding="utf-8"?>
<p:tagLst xmlns:p="http://schemas.openxmlformats.org/presentationml/2006/main">
  <p:tag name="MH" val="20160830110547"/>
  <p:tag name="MH_LIBRARY" val="CONTENTS"/>
  <p:tag name="MH_TYPE" val="OTHERS"/>
  <p:tag name="ID" val="545840"/>
</p:tagLst>
</file>

<file path=ppt/tags/tag2.xml><?xml version="1.0" encoding="utf-8"?>
<p:tagLst xmlns:p="http://schemas.openxmlformats.org/presentationml/2006/main">
  <p:tag name="MH" val="20160830110547"/>
  <p:tag name="MH_LIBRARY" val="CONTENTS"/>
  <p:tag name="MH_TYPE" val="OTHERS"/>
  <p:tag name="ID" val="545840"/>
</p:tagLst>
</file>

<file path=ppt/tags/tag20.xml><?xml version="1.0" encoding="utf-8"?>
<p:tagLst xmlns:p="http://schemas.openxmlformats.org/presentationml/2006/main">
  <p:tag name="MH" val="20160830110547"/>
  <p:tag name="MH_LIBRARY" val="CONTENTS"/>
  <p:tag name="MH_TYPE" val="OTHERS"/>
  <p:tag name="ID" val="545840"/>
</p:tagLst>
</file>

<file path=ppt/tags/tag21.xml><?xml version="1.0" encoding="utf-8"?>
<p:tagLst xmlns:p="http://schemas.openxmlformats.org/presentationml/2006/main">
  <p:tag name="MH" val="20160830110547"/>
  <p:tag name="MH_LIBRARY" val="CONTENTS"/>
  <p:tag name="MH_TYPE" val="OTHERS"/>
  <p:tag name="ID" val="545840"/>
</p:tagLst>
</file>

<file path=ppt/tags/tag22.xml><?xml version="1.0" encoding="utf-8"?>
<p:tagLst xmlns:p="http://schemas.openxmlformats.org/presentationml/2006/main">
  <p:tag name="MH" val="20160830110547"/>
  <p:tag name="MH_LIBRARY" val="CONTENTS"/>
  <p:tag name="MH_TYPE" val="OTHERS"/>
  <p:tag name="ID" val="545840"/>
</p:tagLst>
</file>

<file path=ppt/tags/tag23.xml><?xml version="1.0" encoding="utf-8"?>
<p:tagLst xmlns:p="http://schemas.openxmlformats.org/presentationml/2006/main">
  <p:tag name="MH" val="20160830110547"/>
  <p:tag name="MH_LIBRARY" val="CONTENTS"/>
  <p:tag name="MH_TYPE" val="OTHERS"/>
  <p:tag name="ID" val="545840"/>
</p:tagLst>
</file>

<file path=ppt/tags/tag24.xml><?xml version="1.0" encoding="utf-8"?>
<p:tagLst xmlns:p="http://schemas.openxmlformats.org/presentationml/2006/main">
  <p:tag name="MH" val="20160830110547"/>
  <p:tag name="MH_LIBRARY" val="CONTENTS"/>
  <p:tag name="MH_TYPE" val="OTHERS"/>
  <p:tag name="ID" val="545840"/>
</p:tagLst>
</file>

<file path=ppt/tags/tag25.xml><?xml version="1.0" encoding="utf-8"?>
<p:tagLst xmlns:p="http://schemas.openxmlformats.org/presentationml/2006/main">
  <p:tag name="MH" val="20160830110547"/>
  <p:tag name="MH_LIBRARY" val="CONTENTS"/>
  <p:tag name="MH_TYPE" val="OTHERS"/>
  <p:tag name="ID" val="545840"/>
</p:tagLst>
</file>

<file path=ppt/tags/tag26.xml><?xml version="1.0" encoding="utf-8"?>
<p:tagLst xmlns:p="http://schemas.openxmlformats.org/presentationml/2006/main">
  <p:tag name="MH" val="20160830110547"/>
  <p:tag name="MH_LIBRARY" val="CONTENTS"/>
  <p:tag name="MH_TYPE" val="OTHERS"/>
  <p:tag name="ID" val="545840"/>
</p:tagLst>
</file>

<file path=ppt/tags/tag27.xml><?xml version="1.0" encoding="utf-8"?>
<p:tagLst xmlns:p="http://schemas.openxmlformats.org/presentationml/2006/main">
  <p:tag name="MH" val="20160830110547"/>
  <p:tag name="MH_LIBRARY" val="CONTENTS"/>
  <p:tag name="MH_TYPE" val="OTHERS"/>
  <p:tag name="ID" val="545840"/>
</p:tagLst>
</file>

<file path=ppt/tags/tag28.xml><?xml version="1.0" encoding="utf-8"?>
<p:tagLst xmlns:p="http://schemas.openxmlformats.org/presentationml/2006/main">
  <p:tag name="MH" val="20160830110547"/>
  <p:tag name="MH_LIBRARY" val="CONTENTS"/>
  <p:tag name="MH_TYPE" val="OTHERS"/>
  <p:tag name="ID" val="545840"/>
</p:tagLst>
</file>

<file path=ppt/tags/tag29.xml><?xml version="1.0" encoding="utf-8"?>
<p:tagLst xmlns:p="http://schemas.openxmlformats.org/presentationml/2006/main">
  <p:tag name="MH" val="20160830110547"/>
  <p:tag name="MH_LIBRARY" val="CONTENTS"/>
  <p:tag name="MH_TYPE" val="OTHERS"/>
  <p:tag name="ID" val="545840"/>
</p:tagLst>
</file>

<file path=ppt/tags/tag3.xml><?xml version="1.0" encoding="utf-8"?>
<p:tagLst xmlns:p="http://schemas.openxmlformats.org/presentationml/2006/main">
  <p:tag name="MH" val="20160830110547"/>
  <p:tag name="MH_LIBRARY" val="CONTENTS"/>
  <p:tag name="MH_TYPE" val="OTHERS"/>
  <p:tag name="ID" val="545840"/>
</p:tagLst>
</file>

<file path=ppt/tags/tag30.xml><?xml version="1.0" encoding="utf-8"?>
<p:tagLst xmlns:p="http://schemas.openxmlformats.org/presentationml/2006/main">
  <p:tag name="MH" val="20160830110547"/>
  <p:tag name="MH_LIBRARY" val="CONTENTS"/>
  <p:tag name="MH_TYPE" val="OTHERS"/>
  <p:tag name="ID" val="545840"/>
</p:tagLst>
</file>

<file path=ppt/tags/tag31.xml><?xml version="1.0" encoding="utf-8"?>
<p:tagLst xmlns:p="http://schemas.openxmlformats.org/presentationml/2006/main">
  <p:tag name="MH" val="20160830110547"/>
  <p:tag name="MH_LIBRARY" val="CONTENTS"/>
  <p:tag name="MH_TYPE" val="OTHERS"/>
  <p:tag name="ID" val="545840"/>
</p:tagLst>
</file>

<file path=ppt/tags/tag32.xml><?xml version="1.0" encoding="utf-8"?>
<p:tagLst xmlns:p="http://schemas.openxmlformats.org/presentationml/2006/main">
  <p:tag name="MH" val="20160830110547"/>
  <p:tag name="MH_LIBRARY" val="CONTENTS"/>
  <p:tag name="MH_TYPE" val="OTHERS"/>
  <p:tag name="ID" val="545840"/>
</p:tagLst>
</file>

<file path=ppt/tags/tag33.xml><?xml version="1.0" encoding="utf-8"?>
<p:tagLst xmlns:p="http://schemas.openxmlformats.org/presentationml/2006/main">
  <p:tag name="MH" val="20160830110547"/>
  <p:tag name="MH_LIBRARY" val="CONTENTS"/>
  <p:tag name="MH_TYPE" val="OTHERS"/>
  <p:tag name="ID" val="545840"/>
</p:tagLst>
</file>

<file path=ppt/tags/tag34.xml><?xml version="1.0" encoding="utf-8"?>
<p:tagLst xmlns:p="http://schemas.openxmlformats.org/presentationml/2006/main">
  <p:tag name="MH" val="20160830110547"/>
  <p:tag name="MH_LIBRARY" val="CONTENTS"/>
  <p:tag name="MH_TYPE" val="OTHERS"/>
  <p:tag name="ID" val="545840"/>
</p:tagLst>
</file>

<file path=ppt/tags/tag35.xml><?xml version="1.0" encoding="utf-8"?>
<p:tagLst xmlns:p="http://schemas.openxmlformats.org/presentationml/2006/main">
  <p:tag name="MH" val="20160830110547"/>
  <p:tag name="MH_LIBRARY" val="CONTENTS"/>
  <p:tag name="MH_TYPE" val="OTHERS"/>
  <p:tag name="ID" val="545840"/>
</p:tagLst>
</file>

<file path=ppt/tags/tag36.xml><?xml version="1.0" encoding="utf-8"?>
<p:tagLst xmlns:p="http://schemas.openxmlformats.org/presentationml/2006/main">
  <p:tag name="MH" val="20160830110547"/>
  <p:tag name="MH_LIBRARY" val="CONTENTS"/>
  <p:tag name="MH_TYPE" val="OTHERS"/>
  <p:tag name="ID" val="545840"/>
</p:tagLst>
</file>

<file path=ppt/tags/tag37.xml><?xml version="1.0" encoding="utf-8"?>
<p:tagLst xmlns:p="http://schemas.openxmlformats.org/presentationml/2006/main">
  <p:tag name="MH" val="20160830110547"/>
  <p:tag name="MH_LIBRARY" val="CONTENTS"/>
  <p:tag name="MH_TYPE" val="OTHERS"/>
  <p:tag name="ID" val="545840"/>
</p:tagLst>
</file>

<file path=ppt/tags/tag38.xml><?xml version="1.0" encoding="utf-8"?>
<p:tagLst xmlns:p="http://schemas.openxmlformats.org/presentationml/2006/main">
  <p:tag name="MH" val="20160830110547"/>
  <p:tag name="MH_LIBRARY" val="CONTENTS"/>
  <p:tag name="MH_TYPE" val="OTHERS"/>
  <p:tag name="ID" val="545840"/>
</p:tagLst>
</file>

<file path=ppt/tags/tag39.xml><?xml version="1.0" encoding="utf-8"?>
<p:tagLst xmlns:p="http://schemas.openxmlformats.org/presentationml/2006/main">
  <p:tag name="MH" val="20160830110547"/>
  <p:tag name="MH_LIBRARY" val="CONTENTS"/>
  <p:tag name="MH_TYPE" val="OTHERS"/>
  <p:tag name="ID" val="545840"/>
</p:tagLst>
</file>

<file path=ppt/tags/tag4.xml><?xml version="1.0" encoding="utf-8"?>
<p:tagLst xmlns:p="http://schemas.openxmlformats.org/presentationml/2006/main">
  <p:tag name="MH" val="20160830110547"/>
  <p:tag name="MH_LIBRARY" val="CONTENTS"/>
  <p:tag name="MH_TYPE" val="OTHERS"/>
  <p:tag name="ID" val="545840"/>
</p:tagLst>
</file>

<file path=ppt/tags/tag40.xml><?xml version="1.0" encoding="utf-8"?>
<p:tagLst xmlns:p="http://schemas.openxmlformats.org/presentationml/2006/main">
  <p:tag name="MH" val="20160830110547"/>
  <p:tag name="MH_LIBRARY" val="CONTENTS"/>
  <p:tag name="MH_TYPE" val="OTHERS"/>
  <p:tag name="ID" val="545840"/>
</p:tagLst>
</file>

<file path=ppt/tags/tag41.xml><?xml version="1.0" encoding="utf-8"?>
<p:tagLst xmlns:p="http://schemas.openxmlformats.org/presentationml/2006/main">
  <p:tag name="MH" val="20160830110547"/>
  <p:tag name="MH_LIBRARY" val="CONTENTS"/>
  <p:tag name="MH_TYPE" val="OTHERS"/>
  <p:tag name="ID" val="545840"/>
</p:tagLst>
</file>

<file path=ppt/tags/tag42.xml><?xml version="1.0" encoding="utf-8"?>
<p:tagLst xmlns:p="http://schemas.openxmlformats.org/presentationml/2006/main">
  <p:tag name="MH" val="20160830110547"/>
  <p:tag name="MH_LIBRARY" val="CONTENTS"/>
  <p:tag name="MH_TYPE" val="OTHERS"/>
  <p:tag name="ID" val="545840"/>
</p:tagLst>
</file>

<file path=ppt/tags/tag43.xml><?xml version="1.0" encoding="utf-8"?>
<p:tagLst xmlns:p="http://schemas.openxmlformats.org/presentationml/2006/main">
  <p:tag name="MH" val="20160830110547"/>
  <p:tag name="MH_LIBRARY" val="CONTENTS"/>
  <p:tag name="MH_TYPE" val="OTHERS"/>
  <p:tag name="ID" val="545840"/>
</p:tagLst>
</file>

<file path=ppt/tags/tag44.xml><?xml version="1.0" encoding="utf-8"?>
<p:tagLst xmlns:p="http://schemas.openxmlformats.org/presentationml/2006/main">
  <p:tag name="MH" val="20160830110547"/>
  <p:tag name="MH_LIBRARY" val="CONTENTS"/>
  <p:tag name="MH_TYPE" val="OTHERS"/>
  <p:tag name="ID" val="545840"/>
</p:tagLst>
</file>

<file path=ppt/tags/tag45.xml><?xml version="1.0" encoding="utf-8"?>
<p:tagLst xmlns:p="http://schemas.openxmlformats.org/presentationml/2006/main">
  <p:tag name="MH" val="20160830110547"/>
  <p:tag name="MH_LIBRARY" val="CONTENTS"/>
  <p:tag name="MH_TYPE" val="OTHERS"/>
  <p:tag name="ID" val="545840"/>
</p:tagLst>
</file>

<file path=ppt/tags/tag46.xml><?xml version="1.0" encoding="utf-8"?>
<p:tagLst xmlns:p="http://schemas.openxmlformats.org/presentationml/2006/main">
  <p:tag name="MH" val="20160830110547"/>
  <p:tag name="MH_LIBRARY" val="CONTENTS"/>
  <p:tag name="MH_TYPE" val="OTHERS"/>
  <p:tag name="ID" val="545840"/>
</p:tagLst>
</file>

<file path=ppt/tags/tag47.xml><?xml version="1.0" encoding="utf-8"?>
<p:tagLst xmlns:p="http://schemas.openxmlformats.org/presentationml/2006/main">
  <p:tag name="MH" val="20160830110547"/>
  <p:tag name="MH_LIBRARY" val="CONTENTS"/>
  <p:tag name="MH_TYPE" val="OTHERS"/>
  <p:tag name="ID" val="545840"/>
</p:tagLst>
</file>

<file path=ppt/tags/tag48.xml><?xml version="1.0" encoding="utf-8"?>
<p:tagLst xmlns:p="http://schemas.openxmlformats.org/presentationml/2006/main">
  <p:tag name="MH" val="20160830110547"/>
  <p:tag name="MH_LIBRARY" val="CONTENTS"/>
  <p:tag name="MH_TYPE" val="OTHERS"/>
  <p:tag name="ID" val="545840"/>
</p:tagLst>
</file>

<file path=ppt/tags/tag49.xml><?xml version="1.0" encoding="utf-8"?>
<p:tagLst xmlns:p="http://schemas.openxmlformats.org/presentationml/2006/main">
  <p:tag name="MH" val="20160830110547"/>
  <p:tag name="MH_LIBRARY" val="CONTENTS"/>
  <p:tag name="MH_TYPE" val="OTHERS"/>
  <p:tag name="ID" val="545840"/>
</p:tagLst>
</file>

<file path=ppt/tags/tag5.xml><?xml version="1.0" encoding="utf-8"?>
<p:tagLst xmlns:p="http://schemas.openxmlformats.org/presentationml/2006/main">
  <p:tag name="MH" val="20160830110547"/>
  <p:tag name="MH_LIBRARY" val="CONTENTS"/>
  <p:tag name="MH_TYPE" val="OTHERS"/>
  <p:tag name="ID" val="545840"/>
</p:tagLst>
</file>

<file path=ppt/tags/tag50.xml><?xml version="1.0" encoding="utf-8"?>
<p:tagLst xmlns:p="http://schemas.openxmlformats.org/presentationml/2006/main">
  <p:tag name="MH" val="20160830110547"/>
  <p:tag name="MH_LIBRARY" val="CONTENTS"/>
  <p:tag name="MH_TYPE" val="OTHERS"/>
  <p:tag name="ID" val="545840"/>
</p:tagLst>
</file>

<file path=ppt/tags/tag51.xml><?xml version="1.0" encoding="utf-8"?>
<p:tagLst xmlns:p="http://schemas.openxmlformats.org/presentationml/2006/main">
  <p:tag name="MH" val="20160830110547"/>
  <p:tag name="MH_LIBRARY" val="CONTENTS"/>
  <p:tag name="MH_TYPE" val="OTHERS"/>
  <p:tag name="ID" val="545840"/>
</p:tagLst>
</file>

<file path=ppt/tags/tag52.xml><?xml version="1.0" encoding="utf-8"?>
<p:tagLst xmlns:p="http://schemas.openxmlformats.org/presentationml/2006/main">
  <p:tag name="MH" val="20160830110547"/>
  <p:tag name="MH_LIBRARY" val="CONTENTS"/>
  <p:tag name="MH_TYPE" val="OTHERS"/>
  <p:tag name="ID" val="545840"/>
</p:tagLst>
</file>

<file path=ppt/tags/tag53.xml><?xml version="1.0" encoding="utf-8"?>
<p:tagLst xmlns:p="http://schemas.openxmlformats.org/presentationml/2006/main">
  <p:tag name="MH" val="20160830110547"/>
  <p:tag name="MH_LIBRARY" val="CONTENTS"/>
  <p:tag name="MH_TYPE" val="OTHERS"/>
  <p:tag name="ID" val="545840"/>
</p:tagLst>
</file>

<file path=ppt/tags/tag54.xml><?xml version="1.0" encoding="utf-8"?>
<p:tagLst xmlns:p="http://schemas.openxmlformats.org/presentationml/2006/main">
  <p:tag name="MH" val="20160830110547"/>
  <p:tag name="MH_LIBRARY" val="CONTENTS"/>
  <p:tag name="MH_TYPE" val="OTHERS"/>
  <p:tag name="ID" val="545840"/>
</p:tagLst>
</file>

<file path=ppt/tags/tag55.xml><?xml version="1.0" encoding="utf-8"?>
<p:tagLst xmlns:p="http://schemas.openxmlformats.org/presentationml/2006/main">
  <p:tag name="MH" val="20160830110547"/>
  <p:tag name="MH_LIBRARY" val="CONTENTS"/>
  <p:tag name="MH_TYPE" val="OTHERS"/>
  <p:tag name="ID" val="545840"/>
</p:tagLst>
</file>

<file path=ppt/tags/tag56.xml><?xml version="1.0" encoding="utf-8"?>
<p:tagLst xmlns:p="http://schemas.openxmlformats.org/presentationml/2006/main">
  <p:tag name="MH" val="20160830110547"/>
  <p:tag name="MH_LIBRARY" val="CONTENTS"/>
  <p:tag name="MH_TYPE" val="OTHERS"/>
  <p:tag name="ID" val="545840"/>
</p:tagLst>
</file>

<file path=ppt/tags/tag57.xml><?xml version="1.0" encoding="utf-8"?>
<p:tagLst xmlns:p="http://schemas.openxmlformats.org/presentationml/2006/main">
  <p:tag name="MH" val="20160830110547"/>
  <p:tag name="MH_LIBRARY" val="CONTENTS"/>
  <p:tag name="MH_TYPE" val="OTHERS"/>
  <p:tag name="ID" val="545840"/>
</p:tagLst>
</file>

<file path=ppt/tags/tag58.xml><?xml version="1.0" encoding="utf-8"?>
<p:tagLst xmlns:p="http://schemas.openxmlformats.org/presentationml/2006/main">
  <p:tag name="MH" val="20160830110547"/>
  <p:tag name="MH_LIBRARY" val="CONTENTS"/>
  <p:tag name="MH_TYPE" val="OTHERS"/>
  <p:tag name="ID" val="545840"/>
</p:tagLst>
</file>

<file path=ppt/tags/tag59.xml><?xml version="1.0" encoding="utf-8"?>
<p:tagLst xmlns:p="http://schemas.openxmlformats.org/presentationml/2006/main">
  <p:tag name="MH" val="20160830110547"/>
  <p:tag name="MH_LIBRARY" val="CONTENTS"/>
  <p:tag name="MH_TYPE" val="OTHERS"/>
  <p:tag name="ID" val="545840"/>
</p:tagLst>
</file>

<file path=ppt/tags/tag6.xml><?xml version="1.0" encoding="utf-8"?>
<p:tagLst xmlns:p="http://schemas.openxmlformats.org/presentationml/2006/main">
  <p:tag name="MH" val="20160830110547"/>
  <p:tag name="MH_LIBRARY" val="CONTENTS"/>
  <p:tag name="MH_TYPE" val="OTHERS"/>
  <p:tag name="ID" val="545840"/>
</p:tagLst>
</file>

<file path=ppt/tags/tag60.xml><?xml version="1.0" encoding="utf-8"?>
<p:tagLst xmlns:p="http://schemas.openxmlformats.org/presentationml/2006/main">
  <p:tag name="MH" val="20160830110547"/>
  <p:tag name="MH_LIBRARY" val="CONTENTS"/>
  <p:tag name="MH_TYPE" val="OTHERS"/>
  <p:tag name="ID" val="545840"/>
</p:tagLst>
</file>

<file path=ppt/tags/tag61.xml><?xml version="1.0" encoding="utf-8"?>
<p:tagLst xmlns:p="http://schemas.openxmlformats.org/presentationml/2006/main">
  <p:tag name="MH" val="20160830110547"/>
  <p:tag name="MH_LIBRARY" val="CONTENTS"/>
  <p:tag name="MH_TYPE" val="OTHERS"/>
  <p:tag name="ID" val="545840"/>
</p:tagLst>
</file>

<file path=ppt/tags/tag62.xml><?xml version="1.0" encoding="utf-8"?>
<p:tagLst xmlns:p="http://schemas.openxmlformats.org/presentationml/2006/main">
  <p:tag name="MH" val="20160830110547"/>
  <p:tag name="MH_LIBRARY" val="CONTENTS"/>
  <p:tag name="MH_TYPE" val="OTHERS"/>
  <p:tag name="ID" val="545840"/>
</p:tagLst>
</file>

<file path=ppt/tags/tag63.xml><?xml version="1.0" encoding="utf-8"?>
<p:tagLst xmlns:p="http://schemas.openxmlformats.org/presentationml/2006/main">
  <p:tag name="MH" val="20160830110547"/>
  <p:tag name="MH_LIBRARY" val="CONTENTS"/>
  <p:tag name="MH_TYPE" val="OTHERS"/>
  <p:tag name="ID" val="545840"/>
</p:tagLst>
</file>

<file path=ppt/tags/tag64.xml><?xml version="1.0" encoding="utf-8"?>
<p:tagLst xmlns:p="http://schemas.openxmlformats.org/presentationml/2006/main">
  <p:tag name="MH" val="20160830110547"/>
  <p:tag name="MH_LIBRARY" val="CONTENTS"/>
  <p:tag name="MH_TYPE" val="OTHERS"/>
  <p:tag name="ID" val="545840"/>
</p:tagLst>
</file>

<file path=ppt/tags/tag65.xml><?xml version="1.0" encoding="utf-8"?>
<p:tagLst xmlns:p="http://schemas.openxmlformats.org/presentationml/2006/main">
  <p:tag name="MH" val="20160830110547"/>
  <p:tag name="MH_LIBRARY" val="CONTENTS"/>
  <p:tag name="MH_TYPE" val="OTHERS"/>
  <p:tag name="ID" val="545840"/>
</p:tagLst>
</file>

<file path=ppt/tags/tag66.xml><?xml version="1.0" encoding="utf-8"?>
<p:tagLst xmlns:p="http://schemas.openxmlformats.org/presentationml/2006/main">
  <p:tag name="MH" val="20160830110547"/>
  <p:tag name="MH_LIBRARY" val="CONTENTS"/>
  <p:tag name="MH_TYPE" val="OTHERS"/>
  <p:tag name="ID" val="545840"/>
</p:tagLst>
</file>

<file path=ppt/tags/tag67.xml><?xml version="1.0" encoding="utf-8"?>
<p:tagLst xmlns:p="http://schemas.openxmlformats.org/presentationml/2006/main">
  <p:tag name="MH" val="20160830110547"/>
  <p:tag name="MH_LIBRARY" val="CONTENTS"/>
  <p:tag name="MH_TYPE" val="OTHERS"/>
  <p:tag name="ID" val="545840"/>
</p:tagLst>
</file>

<file path=ppt/tags/tag68.xml><?xml version="1.0" encoding="utf-8"?>
<p:tagLst xmlns:p="http://schemas.openxmlformats.org/presentationml/2006/main">
  <p:tag name="MH" val="20160830110547"/>
  <p:tag name="MH_LIBRARY" val="CONTENTS"/>
  <p:tag name="MH_TYPE" val="OTHERS"/>
  <p:tag name="ID" val="545840"/>
</p:tagLst>
</file>

<file path=ppt/tags/tag69.xml><?xml version="1.0" encoding="utf-8"?>
<p:tagLst xmlns:p="http://schemas.openxmlformats.org/presentationml/2006/main">
  <p:tag name="MH" val="20160830110547"/>
  <p:tag name="MH_LIBRARY" val="CONTENTS"/>
  <p:tag name="MH_TYPE" val="OTHERS"/>
  <p:tag name="ID" val="545840"/>
</p:tagLst>
</file>

<file path=ppt/tags/tag7.xml><?xml version="1.0" encoding="utf-8"?>
<p:tagLst xmlns:p="http://schemas.openxmlformats.org/presentationml/2006/main">
  <p:tag name="MH" val="20160830110547"/>
  <p:tag name="MH_LIBRARY" val="CONTENTS"/>
  <p:tag name="MH_TYPE" val="OTHERS"/>
  <p:tag name="ID" val="545840"/>
</p:tagLst>
</file>

<file path=ppt/tags/tag70.xml><?xml version="1.0" encoding="utf-8"?>
<p:tagLst xmlns:p="http://schemas.openxmlformats.org/presentationml/2006/main">
  <p:tag name="MH" val="20160830110547"/>
  <p:tag name="MH_LIBRARY" val="CONTENTS"/>
  <p:tag name="MH_TYPE" val="OTHERS"/>
  <p:tag name="ID" val="545840"/>
</p:tagLst>
</file>

<file path=ppt/tags/tag71.xml><?xml version="1.0" encoding="utf-8"?>
<p:tagLst xmlns:p="http://schemas.openxmlformats.org/presentationml/2006/main">
  <p:tag name="MH" val="20160830110547"/>
  <p:tag name="MH_LIBRARY" val="CONTENTS"/>
  <p:tag name="MH_TYPE" val="OTHERS"/>
  <p:tag name="ID" val="545840"/>
</p:tagLst>
</file>

<file path=ppt/tags/tag72.xml><?xml version="1.0" encoding="utf-8"?>
<p:tagLst xmlns:p="http://schemas.openxmlformats.org/presentationml/2006/main">
  <p:tag name="MH" val="20160830110547"/>
  <p:tag name="MH_LIBRARY" val="CONTENTS"/>
  <p:tag name="MH_TYPE" val="OTHERS"/>
  <p:tag name="ID" val="545840"/>
</p:tagLst>
</file>

<file path=ppt/tags/tag73.xml><?xml version="1.0" encoding="utf-8"?>
<p:tagLst xmlns:p="http://schemas.openxmlformats.org/presentationml/2006/main">
  <p:tag name="MH" val="20160830110547"/>
  <p:tag name="MH_LIBRARY" val="CONTENTS"/>
  <p:tag name="MH_TYPE" val="OTHERS"/>
  <p:tag name="ID" val="545840"/>
</p:tagLst>
</file>

<file path=ppt/tags/tag74.xml><?xml version="1.0" encoding="utf-8"?>
<p:tagLst xmlns:p="http://schemas.openxmlformats.org/presentationml/2006/main">
  <p:tag name="MH" val="20160830110547"/>
  <p:tag name="MH_LIBRARY" val="CONTENTS"/>
  <p:tag name="MH_TYPE" val="OTHERS"/>
  <p:tag name="ID" val="545840"/>
</p:tagLst>
</file>

<file path=ppt/tags/tag75.xml><?xml version="1.0" encoding="utf-8"?>
<p:tagLst xmlns:p="http://schemas.openxmlformats.org/presentationml/2006/main">
  <p:tag name="MH" val="20160830110547"/>
  <p:tag name="MH_LIBRARY" val="CONTENTS"/>
  <p:tag name="MH_TYPE" val="OTHERS"/>
  <p:tag name="ID" val="545840"/>
</p:tagLst>
</file>

<file path=ppt/tags/tag76.xml><?xml version="1.0" encoding="utf-8"?>
<p:tagLst xmlns:p="http://schemas.openxmlformats.org/presentationml/2006/main">
  <p:tag name="MH" val="20160830110547"/>
  <p:tag name="MH_LIBRARY" val="CONTENTS"/>
  <p:tag name="MH_TYPE" val="OTHERS"/>
  <p:tag name="ID" val="545840"/>
</p:tagLst>
</file>

<file path=ppt/tags/tag77.xml><?xml version="1.0" encoding="utf-8"?>
<p:tagLst xmlns:p="http://schemas.openxmlformats.org/presentationml/2006/main">
  <p:tag name="MH" val="20160830110547"/>
  <p:tag name="MH_LIBRARY" val="CONTENTS"/>
  <p:tag name="MH_TYPE" val="OTHERS"/>
  <p:tag name="ID" val="545840"/>
</p:tagLst>
</file>

<file path=ppt/tags/tag78.xml><?xml version="1.0" encoding="utf-8"?>
<p:tagLst xmlns:p="http://schemas.openxmlformats.org/presentationml/2006/main">
  <p:tag name="MH" val="20160830110547"/>
  <p:tag name="MH_LIBRARY" val="CONTENTS"/>
  <p:tag name="MH_TYPE" val="OTHERS"/>
  <p:tag name="ID" val="545840"/>
</p:tagLst>
</file>

<file path=ppt/tags/tag79.xml><?xml version="1.0" encoding="utf-8"?>
<p:tagLst xmlns:p="http://schemas.openxmlformats.org/presentationml/2006/main">
  <p:tag name="MH" val="20160830110547"/>
  <p:tag name="MH_LIBRARY" val="CONTENTS"/>
  <p:tag name="MH_TYPE" val="OTHERS"/>
  <p:tag name="ID" val="545840"/>
</p:tagLst>
</file>

<file path=ppt/tags/tag8.xml><?xml version="1.0" encoding="utf-8"?>
<p:tagLst xmlns:p="http://schemas.openxmlformats.org/presentationml/2006/main">
  <p:tag name="MH" val="20160830110547"/>
  <p:tag name="MH_LIBRARY" val="CONTENTS"/>
  <p:tag name="MH_TYPE" val="OTHERS"/>
  <p:tag name="ID" val="545840"/>
</p:tagLst>
</file>

<file path=ppt/tags/tag80.xml><?xml version="1.0" encoding="utf-8"?>
<p:tagLst xmlns:p="http://schemas.openxmlformats.org/presentationml/2006/main">
  <p:tag name="MH" val="20160830110547"/>
  <p:tag name="MH_LIBRARY" val="CONTENTS"/>
  <p:tag name="MH_TYPE" val="OTHERS"/>
  <p:tag name="ID" val="545840"/>
</p:tagLst>
</file>

<file path=ppt/tags/tag81.xml><?xml version="1.0" encoding="utf-8"?>
<p:tagLst xmlns:p="http://schemas.openxmlformats.org/presentationml/2006/main">
  <p:tag name="MH" val="20160830110547"/>
  <p:tag name="MH_LIBRARY" val="CONTENTS"/>
  <p:tag name="MH_TYPE" val="OTHERS"/>
  <p:tag name="ID" val="545840"/>
</p:tagLst>
</file>

<file path=ppt/tags/tag82.xml><?xml version="1.0" encoding="utf-8"?>
<p:tagLst xmlns:p="http://schemas.openxmlformats.org/presentationml/2006/main">
  <p:tag name="MH" val="20160830110547"/>
  <p:tag name="MH_LIBRARY" val="CONTENTS"/>
  <p:tag name="MH_TYPE" val="OTHERS"/>
  <p:tag name="ID" val="545840"/>
</p:tagLst>
</file>

<file path=ppt/tags/tag83.xml><?xml version="1.0" encoding="utf-8"?>
<p:tagLst xmlns:p="http://schemas.openxmlformats.org/presentationml/2006/main">
  <p:tag name="MH" val="20160830110547"/>
  <p:tag name="MH_LIBRARY" val="CONTENTS"/>
  <p:tag name="MH_TYPE" val="OTHERS"/>
  <p:tag name="ID" val="545840"/>
</p:tagLst>
</file>

<file path=ppt/tags/tag84.xml><?xml version="1.0" encoding="utf-8"?>
<p:tagLst xmlns:p="http://schemas.openxmlformats.org/presentationml/2006/main">
  <p:tag name="MH" val="20160830110547"/>
  <p:tag name="MH_LIBRARY" val="CONTENTS"/>
  <p:tag name="MH_TYPE" val="OTHERS"/>
  <p:tag name="ID" val="545840"/>
</p:tagLst>
</file>

<file path=ppt/tags/tag85.xml><?xml version="1.0" encoding="utf-8"?>
<p:tagLst xmlns:p="http://schemas.openxmlformats.org/presentationml/2006/main">
  <p:tag name="MH" val="20160830110547"/>
  <p:tag name="MH_LIBRARY" val="CONTENTS"/>
  <p:tag name="MH_TYPE" val="OTHERS"/>
  <p:tag name="ID" val="545840"/>
</p:tagLst>
</file>

<file path=ppt/tags/tag86.xml><?xml version="1.0" encoding="utf-8"?>
<p:tagLst xmlns:p="http://schemas.openxmlformats.org/presentationml/2006/main">
  <p:tag name="MH" val="20160830110547"/>
  <p:tag name="MH_LIBRARY" val="CONTENTS"/>
  <p:tag name="MH_TYPE" val="OTHERS"/>
  <p:tag name="ID" val="545840"/>
</p:tagLst>
</file>

<file path=ppt/tags/tag87.xml><?xml version="1.0" encoding="utf-8"?>
<p:tagLst xmlns:p="http://schemas.openxmlformats.org/presentationml/2006/main">
  <p:tag name="MH" val="20160830110547"/>
  <p:tag name="MH_LIBRARY" val="CONTENTS"/>
  <p:tag name="MH_TYPE" val="OTHERS"/>
  <p:tag name="ID" val="545840"/>
</p:tagLst>
</file>

<file path=ppt/tags/tag88.xml><?xml version="1.0" encoding="utf-8"?>
<p:tagLst xmlns:p="http://schemas.openxmlformats.org/presentationml/2006/main">
  <p:tag name="MH" val="20160830110547"/>
  <p:tag name="MH_LIBRARY" val="CONTENTS"/>
  <p:tag name="MH_TYPE" val="OTHERS"/>
  <p:tag name="ID" val="545840"/>
</p:tagLst>
</file>

<file path=ppt/tags/tag89.xml><?xml version="1.0" encoding="utf-8"?>
<p:tagLst xmlns:p="http://schemas.openxmlformats.org/presentationml/2006/main">
  <p:tag name="MH" val="20160830110547"/>
  <p:tag name="MH_LIBRARY" val="CONTENTS"/>
  <p:tag name="MH_TYPE" val="OTHERS"/>
  <p:tag name="ID" val="545840"/>
</p:tagLst>
</file>

<file path=ppt/tags/tag9.xml><?xml version="1.0" encoding="utf-8"?>
<p:tagLst xmlns:p="http://schemas.openxmlformats.org/presentationml/2006/main">
  <p:tag name="MH" val="20160830110547"/>
  <p:tag name="MH_LIBRARY" val="CONTENTS"/>
  <p:tag name="MH_TYPE" val="OTHERS"/>
  <p:tag name="ID" val="545840"/>
</p:tagLst>
</file>

<file path=ppt/tags/tag90.xml><?xml version="1.0" encoding="utf-8"?>
<p:tagLst xmlns:p="http://schemas.openxmlformats.org/presentationml/2006/main">
  <p:tag name="MH" val="20160830110547"/>
  <p:tag name="MH_LIBRARY" val="CONTENTS"/>
  <p:tag name="MH_TYPE" val="OTHERS"/>
  <p:tag name="ID" val="545840"/>
</p:tagLst>
</file>

<file path=ppt/tags/tag91.xml><?xml version="1.0" encoding="utf-8"?>
<p:tagLst xmlns:p="http://schemas.openxmlformats.org/presentationml/2006/main">
  <p:tag name="MH" val="20160830110547"/>
  <p:tag name="MH_LIBRARY" val="CONTENTS"/>
  <p:tag name="MH_TYPE" val="OTHERS"/>
  <p:tag name="ID" val="545840"/>
</p:tagLst>
</file>

<file path=ppt/tags/tag92.xml><?xml version="1.0" encoding="utf-8"?>
<p:tagLst xmlns:p="http://schemas.openxmlformats.org/presentationml/2006/main">
  <p:tag name="MH" val="20160830110547"/>
  <p:tag name="MH_LIBRARY" val="CONTENTS"/>
  <p:tag name="MH_TYPE" val="OTHERS"/>
  <p:tag name="ID" val="545840"/>
</p:tagLst>
</file>

<file path=ppt/tags/tag93.xml><?xml version="1.0" encoding="utf-8"?>
<p:tagLst xmlns:p="http://schemas.openxmlformats.org/presentationml/2006/main">
  <p:tag name="MH" val="20160830110547"/>
  <p:tag name="MH_LIBRARY" val="CONTENTS"/>
  <p:tag name="MH_TYPE" val="OTHERS"/>
  <p:tag name="ID" val="545840"/>
</p:tagLst>
</file>

<file path=ppt/tags/tag94.xml><?xml version="1.0" encoding="utf-8"?>
<p:tagLst xmlns:p="http://schemas.openxmlformats.org/presentationml/2006/main">
  <p:tag name="KSO_WM_UNIT_TABLE_BEAUTIFY" val="smartTable{41ecf3a9-cb41-4f7e-9f6a-d93588033a09}"/>
  <p:tag name="TABLE_ENDDRAG_ORIGIN_RECT" val="797*344"/>
  <p:tag name="TABLE_ENDDRAG_RECT" val="145*125*797*344"/>
</p:tagLst>
</file>

<file path=ppt/tags/tag95.xml><?xml version="1.0" encoding="utf-8"?>
<p:tagLst xmlns:p="http://schemas.openxmlformats.org/presentationml/2006/main">
  <p:tag name="MH" val="20160830110547"/>
  <p:tag name="MH_LIBRARY" val="CONTENTS"/>
  <p:tag name="MH_TYPE" val="OTHERS"/>
  <p:tag name="ID" val="545840"/>
</p:tagLst>
</file>

<file path=ppt/tags/tag96.xml><?xml version="1.0" encoding="utf-8"?>
<p:tagLst xmlns:p="http://schemas.openxmlformats.org/presentationml/2006/main">
  <p:tag name="MH" val="20160830110547"/>
  <p:tag name="MH_LIBRARY" val="CONTENTS"/>
  <p:tag name="MH_TYPE" val="OTHERS"/>
  <p:tag name="ID" val="545840"/>
</p:tagLst>
</file>

<file path=ppt/tags/tag97.xml><?xml version="1.0" encoding="utf-8"?>
<p:tagLst xmlns:p="http://schemas.openxmlformats.org/presentationml/2006/main">
  <p:tag name="KSO_WM_UNIT_TABLE_BEAUTIFY" val="smartTable{fd86d857-40bd-45e4-a521-c12da27e9d8a}"/>
</p:tagLst>
</file>

<file path=ppt/tags/tag98.xml><?xml version="1.0" encoding="utf-8"?>
<p:tagLst xmlns:p="http://schemas.openxmlformats.org/presentationml/2006/main">
  <p:tag name="MH" val="20160830110547"/>
  <p:tag name="MH_LIBRARY" val="CONTENTS"/>
  <p:tag name="MH_TYPE" val="OTHERS"/>
  <p:tag name="ID" val="545840"/>
</p:tagLst>
</file>

<file path=ppt/tags/tag99.xml><?xml version="1.0" encoding="utf-8"?>
<p:tagLst xmlns:p="http://schemas.openxmlformats.org/presentationml/2006/main">
  <p:tag name="MH" val="20160830110547"/>
  <p:tag name="MH_LIBRARY" val="CONTENTS"/>
  <p:tag name="MH_TYPE" val="OTHERS"/>
  <p:tag name="ID" val="545840"/>
</p:tagLst>
</file>

<file path=ppt/theme/theme1.xml><?xml version="1.0" encoding="utf-8"?>
<a:theme xmlns:a="http://schemas.openxmlformats.org/drawingml/2006/main" name="自定义设计方案">
  <a:themeElements>
    <a:clrScheme name="">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8372</Words>
  <Application>WPS 演示</Application>
  <PresentationFormat>自定义</PresentationFormat>
  <Paragraphs>777</Paragraphs>
  <Slides>54</Slides>
  <Notes>31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54</vt:i4>
      </vt:variant>
    </vt:vector>
  </HeadingPairs>
  <TitlesOfParts>
    <vt:vector size="70" baseType="lpstr">
      <vt:lpstr>Arial</vt:lpstr>
      <vt:lpstr>宋体</vt:lpstr>
      <vt:lpstr>Wingdings</vt:lpstr>
      <vt:lpstr>Calibri</vt:lpstr>
      <vt:lpstr>微软雅黑</vt:lpstr>
      <vt:lpstr>Impact</vt:lpstr>
      <vt:lpstr>Arial</vt:lpstr>
      <vt:lpstr>Lato</vt:lpstr>
      <vt:lpstr>Segoe Print</vt:lpstr>
      <vt:lpstr>MS PGothic</vt:lpstr>
      <vt:lpstr>Marlett</vt:lpstr>
      <vt:lpstr>Wingdings</vt:lpstr>
      <vt:lpstr>Arial Unicode MS</vt:lpstr>
      <vt:lpstr>Neris Thin</vt:lpstr>
      <vt:lpstr>Malgun Gothic Semilight</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风轻云淡</cp:lastModifiedBy>
  <cp:revision>52</cp:revision>
  <dcterms:created xsi:type="dcterms:W3CDTF">2016-09-20T02:06:00Z</dcterms:created>
  <dcterms:modified xsi:type="dcterms:W3CDTF">2021-05-14T08:05:32Z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RubyTemplateID">
    <vt:lpwstr>8</vt:lpwstr>
  </property>
  <property fmtid="{D5CDD505-2E9C-101B-9397-08002B2CF9AE}" pid="3" name="KSOProductBuildVer">
    <vt:lpwstr>2052-11.1.0.10495</vt:lpwstr>
  </property>
  <property fmtid="{D5CDD505-2E9C-101B-9397-08002B2CF9AE}" pid="4" name="ICV">
    <vt:lpwstr>CC77BD6ECAFF479FAD2D9BF1584AC3C3</vt:lpwstr>
  </property>
</Properties>
</file>